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88E8DC-A7E2-4F5B-B104-C37BD85ED620}">
  <a:tblStyle styleId="{BB88E8DC-A7E2-4F5B-B104-C37BD85ED6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46c3c10c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46c3c10c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453f67b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453f67b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453f67b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453f67b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453f67b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453f67b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453f67b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453f67b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47cd0af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47cd0af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47cd0afc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47cd0afc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453f67ba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453f67ba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46c3c10c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46c3c10c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487025" y="1103450"/>
            <a:ext cx="7015800" cy="1896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GB" sz="3180">
                <a:solidFill>
                  <a:srgbClr val="434343"/>
                </a:solidFill>
                <a:latin typeface="Roboto"/>
                <a:ea typeface="Roboto"/>
                <a:cs typeface="Roboto"/>
                <a:sym typeface="Roboto"/>
              </a:rPr>
              <a:t>AUTO GRADATION OF </a:t>
            </a:r>
            <a:endParaRPr sz="3180">
              <a:solidFill>
                <a:srgbClr val="434343"/>
              </a:solidFill>
              <a:latin typeface="Roboto"/>
              <a:ea typeface="Roboto"/>
              <a:cs typeface="Roboto"/>
              <a:sym typeface="Roboto"/>
            </a:endParaRPr>
          </a:p>
          <a:p>
            <a:pPr indent="0" lvl="0" marL="0" rtl="0" algn="ctr">
              <a:lnSpc>
                <a:spcPct val="115000"/>
              </a:lnSpc>
              <a:spcBef>
                <a:spcPts val="0"/>
              </a:spcBef>
              <a:spcAft>
                <a:spcPts val="0"/>
              </a:spcAft>
              <a:buSzPts val="990"/>
              <a:buNone/>
            </a:pPr>
            <a:r>
              <a:rPr lang="en-GB" sz="3180">
                <a:solidFill>
                  <a:srgbClr val="434343"/>
                </a:solidFill>
                <a:latin typeface="Roboto"/>
                <a:ea typeface="Roboto"/>
                <a:cs typeface="Roboto"/>
                <a:sym typeface="Roboto"/>
              </a:rPr>
              <a:t>HANDWRITTEN MATHEMATICAL ANSWER SHEETS</a:t>
            </a:r>
            <a:endParaRPr sz="3180">
              <a:solidFill>
                <a:srgbClr val="434343"/>
              </a:solidFill>
              <a:latin typeface="Roboto"/>
              <a:ea typeface="Roboto"/>
              <a:cs typeface="Roboto"/>
              <a:sym typeface="Roboto"/>
            </a:endParaRPr>
          </a:p>
        </p:txBody>
      </p:sp>
      <p:sp>
        <p:nvSpPr>
          <p:cNvPr id="87" name="Google Shape;87;p13"/>
          <p:cNvSpPr txBox="1"/>
          <p:nvPr>
            <p:ph idx="1" type="subTitle"/>
          </p:nvPr>
        </p:nvSpPr>
        <p:spPr>
          <a:xfrm>
            <a:off x="1851900" y="3209575"/>
            <a:ext cx="6043200" cy="2003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1500">
                <a:solidFill>
                  <a:schemeClr val="accent5"/>
                </a:solidFill>
                <a:latin typeface="Times New Roman"/>
                <a:ea typeface="Times New Roman"/>
                <a:cs typeface="Times New Roman"/>
                <a:sym typeface="Times New Roman"/>
              </a:rPr>
              <a:t>Adamyaa D N (1RV18IS002)</a:t>
            </a:r>
            <a:endParaRPr b="1" sz="1500">
              <a:solidFill>
                <a:schemeClr val="accent5"/>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00">
                <a:solidFill>
                  <a:schemeClr val="accent5"/>
                </a:solidFill>
                <a:latin typeface="Times New Roman"/>
                <a:ea typeface="Times New Roman"/>
                <a:cs typeface="Times New Roman"/>
                <a:sym typeface="Times New Roman"/>
              </a:rPr>
              <a:t>Ananya G M (1RV18IS006)</a:t>
            </a:r>
            <a:endParaRPr b="1" sz="1500">
              <a:solidFill>
                <a:schemeClr val="accent5"/>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500">
                <a:solidFill>
                  <a:schemeClr val="accent5"/>
                </a:solidFill>
                <a:latin typeface="Times New Roman"/>
                <a:ea typeface="Times New Roman"/>
                <a:cs typeface="Times New Roman"/>
                <a:sym typeface="Times New Roman"/>
              </a:rPr>
              <a:t>Varshini P (1RVIS18058)</a:t>
            </a:r>
            <a:endParaRPr b="1" sz="1500">
              <a:solidFill>
                <a:schemeClr val="accent5"/>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500">
              <a:solidFill>
                <a:schemeClr val="accent5"/>
              </a:solidFill>
              <a:latin typeface="Times New Roman"/>
              <a:ea typeface="Times New Roman"/>
              <a:cs typeface="Times New Roman"/>
              <a:sym typeface="Times New Roman"/>
            </a:endParaRPr>
          </a:p>
          <a:p>
            <a:pPr indent="0" lvl="0" marL="0" rtl="0" algn="ctr">
              <a:lnSpc>
                <a:spcPct val="115000"/>
              </a:lnSpc>
              <a:spcBef>
                <a:spcPts val="352"/>
              </a:spcBef>
              <a:spcAft>
                <a:spcPts val="0"/>
              </a:spcAft>
              <a:buClr>
                <a:srgbClr val="888888"/>
              </a:buClr>
              <a:buSzPts val="1760"/>
              <a:buFont typeface="Arial"/>
              <a:buNone/>
            </a:pPr>
            <a:r>
              <a:rPr b="1" lang="en-GB" sz="1500">
                <a:latin typeface="Times New Roman"/>
                <a:ea typeface="Times New Roman"/>
                <a:cs typeface="Times New Roman"/>
                <a:sym typeface="Times New Roman"/>
              </a:rPr>
              <a:t>S. G. Raghavendra Prasad</a:t>
            </a:r>
            <a:endParaRPr b="1" sz="1500">
              <a:latin typeface="Times New Roman"/>
              <a:ea typeface="Times New Roman"/>
              <a:cs typeface="Times New Roman"/>
              <a:sym typeface="Times New Roman"/>
            </a:endParaRPr>
          </a:p>
          <a:p>
            <a:pPr indent="0" lvl="0" marL="0" rtl="0" algn="ctr">
              <a:lnSpc>
                <a:spcPct val="115000"/>
              </a:lnSpc>
              <a:spcBef>
                <a:spcPts val="352"/>
              </a:spcBef>
              <a:spcAft>
                <a:spcPts val="0"/>
              </a:spcAft>
              <a:buNone/>
            </a:pPr>
            <a:r>
              <a:rPr b="1" lang="en-GB" sz="1500">
                <a:latin typeface="Times New Roman"/>
                <a:ea typeface="Times New Roman"/>
                <a:cs typeface="Times New Roman"/>
                <a:sym typeface="Times New Roman"/>
              </a:rPr>
              <a:t>Assistant Professor </a:t>
            </a:r>
            <a:endParaRPr b="1" sz="1500">
              <a:solidFill>
                <a:srgbClr val="434343"/>
              </a:solidFill>
              <a:latin typeface="Times New Roman"/>
              <a:ea typeface="Times New Roman"/>
              <a:cs typeface="Times New Roman"/>
              <a:sym typeface="Times New Roman"/>
            </a:endParaRPr>
          </a:p>
        </p:txBody>
      </p:sp>
      <p:pic>
        <p:nvPicPr>
          <p:cNvPr id="88" name="Google Shape;88;p13"/>
          <p:cNvPicPr preferRelativeResize="0"/>
          <p:nvPr/>
        </p:nvPicPr>
        <p:blipFill>
          <a:blip r:embed="rId3">
            <a:alphaModFix/>
          </a:blip>
          <a:stretch>
            <a:fillRect/>
          </a:stretch>
        </p:blipFill>
        <p:spPr>
          <a:xfrm>
            <a:off x="0" y="-1"/>
            <a:ext cx="2352451" cy="1666051"/>
          </a:xfrm>
          <a:prstGeom prst="rect">
            <a:avLst/>
          </a:prstGeom>
          <a:noFill/>
          <a:ln>
            <a:noFill/>
          </a:ln>
        </p:spPr>
      </p:pic>
      <p:sp>
        <p:nvSpPr>
          <p:cNvPr id="89" name="Google Shape;89;p13"/>
          <p:cNvSpPr txBox="1"/>
          <p:nvPr/>
        </p:nvSpPr>
        <p:spPr>
          <a:xfrm>
            <a:off x="1851900" y="0"/>
            <a:ext cx="57417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600">
                <a:solidFill>
                  <a:srgbClr val="434343"/>
                </a:solidFill>
                <a:latin typeface="Times New Roman"/>
                <a:ea typeface="Times New Roman"/>
                <a:cs typeface="Times New Roman"/>
                <a:sym typeface="Times New Roman"/>
              </a:rPr>
              <a:t>PHASE I</a:t>
            </a:r>
            <a:endParaRPr b="1" sz="16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600">
                <a:solidFill>
                  <a:srgbClr val="434343"/>
                </a:solidFill>
                <a:latin typeface="Times New Roman"/>
                <a:ea typeface="Times New Roman"/>
                <a:cs typeface="Times New Roman"/>
                <a:sym typeface="Times New Roman"/>
              </a:rPr>
              <a:t>Minor Project</a:t>
            </a:r>
            <a:endParaRPr b="1" sz="1600">
              <a:solidFill>
                <a:srgbClr val="434343"/>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600">
                <a:solidFill>
                  <a:srgbClr val="434343"/>
                </a:solidFill>
                <a:latin typeface="Times New Roman"/>
                <a:ea typeface="Times New Roman"/>
                <a:cs typeface="Times New Roman"/>
                <a:sym typeface="Times New Roman"/>
              </a:rPr>
              <a:t>2020-21</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pSp>
        <p:nvGrpSpPr>
          <p:cNvPr id="151" name="Google Shape;151;p22"/>
          <p:cNvGrpSpPr/>
          <p:nvPr/>
        </p:nvGrpSpPr>
        <p:grpSpPr>
          <a:xfrm>
            <a:off x="375625" y="541500"/>
            <a:ext cx="8416762" cy="4422001"/>
            <a:chOff x="375625" y="541500"/>
            <a:chExt cx="8416762" cy="4422001"/>
          </a:xfrm>
        </p:grpSpPr>
        <p:grpSp>
          <p:nvGrpSpPr>
            <p:cNvPr id="152" name="Google Shape;152;p22"/>
            <p:cNvGrpSpPr/>
            <p:nvPr/>
          </p:nvGrpSpPr>
          <p:grpSpPr>
            <a:xfrm>
              <a:off x="6308739" y="1111749"/>
              <a:ext cx="2483648" cy="3839809"/>
              <a:chOff x="6308739" y="1111749"/>
              <a:chExt cx="2483648" cy="3839809"/>
            </a:xfrm>
          </p:grpSpPr>
          <p:pic>
            <p:nvPicPr>
              <p:cNvPr id="153" name="Google Shape;153;p22"/>
              <p:cNvPicPr preferRelativeResize="0"/>
              <p:nvPr/>
            </p:nvPicPr>
            <p:blipFill rotWithShape="1">
              <a:blip r:embed="rId3">
                <a:alphaModFix/>
              </a:blip>
              <a:srcRect b="5234" l="7950" r="7739" t="6791"/>
              <a:stretch/>
            </p:blipFill>
            <p:spPr>
              <a:xfrm>
                <a:off x="6308739" y="1111749"/>
                <a:ext cx="2483648" cy="3839809"/>
              </a:xfrm>
              <a:prstGeom prst="rect">
                <a:avLst/>
              </a:prstGeom>
              <a:noFill/>
              <a:ln>
                <a:noFill/>
              </a:ln>
            </p:spPr>
          </p:pic>
          <p:sp>
            <p:nvSpPr>
              <p:cNvPr id="154" name="Google Shape;154;p22"/>
              <p:cNvSpPr/>
              <p:nvPr/>
            </p:nvSpPr>
            <p:spPr>
              <a:xfrm>
                <a:off x="6498196" y="1293542"/>
                <a:ext cx="2104735" cy="140292"/>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6498196" y="1516025"/>
                <a:ext cx="2104735" cy="140292"/>
              </a:xfrm>
              <a:prstGeom prst="rect">
                <a:avLst/>
              </a:prstGeom>
              <a:solidFill>
                <a:srgbClr val="FFFFF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6498196" y="4398294"/>
                <a:ext cx="2104735" cy="140292"/>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6498157" y="4136037"/>
                <a:ext cx="2104735" cy="140292"/>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6498157" y="3873780"/>
                <a:ext cx="2104735" cy="140292"/>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6498196" y="1738507"/>
                <a:ext cx="2104735" cy="140292"/>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6498196" y="2020464"/>
                <a:ext cx="2104735" cy="140292"/>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6498157" y="2806144"/>
                <a:ext cx="2104735" cy="140292"/>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6498157" y="2583661"/>
                <a:ext cx="2104735" cy="140292"/>
              </a:xfrm>
              <a:prstGeom prst="rect">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2"/>
            <p:cNvSpPr txBox="1"/>
            <p:nvPr/>
          </p:nvSpPr>
          <p:spPr>
            <a:xfrm>
              <a:off x="3600350" y="541500"/>
              <a:ext cx="12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latin typeface="Roboto"/>
                  <a:ea typeface="Roboto"/>
                  <a:cs typeface="Roboto"/>
                  <a:sym typeface="Roboto"/>
                </a:rPr>
                <a:t>Workspace</a:t>
              </a:r>
              <a:endParaRPr>
                <a:solidFill>
                  <a:schemeClr val="accent1"/>
                </a:solidFill>
                <a:latin typeface="Roboto"/>
                <a:ea typeface="Roboto"/>
                <a:cs typeface="Roboto"/>
                <a:sym typeface="Roboto"/>
              </a:endParaRPr>
            </a:p>
          </p:txBody>
        </p:sp>
        <p:pic>
          <p:nvPicPr>
            <p:cNvPr id="164" name="Google Shape;164;p22"/>
            <p:cNvPicPr preferRelativeResize="0"/>
            <p:nvPr/>
          </p:nvPicPr>
          <p:blipFill>
            <a:blip r:embed="rId4">
              <a:alphaModFix/>
            </a:blip>
            <a:stretch>
              <a:fillRect/>
            </a:stretch>
          </p:blipFill>
          <p:spPr>
            <a:xfrm>
              <a:off x="3157325" y="1004425"/>
              <a:ext cx="2752461" cy="3851750"/>
            </a:xfrm>
            <a:prstGeom prst="rect">
              <a:avLst/>
            </a:prstGeom>
            <a:noFill/>
            <a:ln>
              <a:noFill/>
            </a:ln>
          </p:spPr>
        </p:pic>
        <p:pic>
          <p:nvPicPr>
            <p:cNvPr id="165" name="Google Shape;165;p22"/>
            <p:cNvPicPr preferRelativeResize="0"/>
            <p:nvPr/>
          </p:nvPicPr>
          <p:blipFill rotWithShape="1">
            <a:blip r:embed="rId5">
              <a:alphaModFix/>
            </a:blip>
            <a:srcRect b="5472" l="7573" r="7810" t="6961"/>
            <a:stretch/>
          </p:blipFill>
          <p:spPr>
            <a:xfrm>
              <a:off x="375625" y="1111750"/>
              <a:ext cx="2483625" cy="3851751"/>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91700" y="117150"/>
            <a:ext cx="7272000" cy="498300"/>
          </a:xfrm>
          <a:prstGeom prst="rect">
            <a:avLst/>
          </a:prstGeom>
          <a:noFill/>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53658"/>
              <a:buFont typeface="Arial"/>
              <a:buNone/>
            </a:pPr>
            <a:r>
              <a:rPr lang="en-GB" sz="2050"/>
              <a:t>Automated Grading for Handwritten Answer Sheets using Convolutional Neural Networks</a:t>
            </a:r>
            <a:endParaRPr b="1" sz="230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95" name="Google Shape;95;p14"/>
          <p:cNvSpPr txBox="1"/>
          <p:nvPr>
            <p:ph idx="1" type="body"/>
          </p:nvPr>
        </p:nvSpPr>
        <p:spPr>
          <a:xfrm>
            <a:off x="365350" y="1426750"/>
            <a:ext cx="4458000" cy="3103500"/>
          </a:xfrm>
          <a:prstGeom prst="rect">
            <a:avLst/>
          </a:prstGeom>
        </p:spPr>
        <p:txBody>
          <a:bodyPr anchorCtr="0" anchor="t" bIns="91425" lIns="91425" spcFirstLastPara="1" rIns="91425" wrap="square" tIns="91425">
            <a:normAutofit/>
          </a:bodyPr>
          <a:lstStyle/>
          <a:p>
            <a:pPr indent="-300355" lvl="0" marL="457200" rtl="0" algn="just">
              <a:lnSpc>
                <a:spcPct val="150000"/>
              </a:lnSpc>
              <a:spcBef>
                <a:spcPts val="0"/>
              </a:spcBef>
              <a:spcAft>
                <a:spcPts val="0"/>
              </a:spcAft>
              <a:buClr>
                <a:schemeClr val="dk1"/>
              </a:buClr>
              <a:buSzPts val="1130"/>
              <a:buFont typeface="Roboto"/>
              <a:buChar char="●"/>
            </a:pPr>
            <a:r>
              <a:rPr lang="en-GB" sz="1130">
                <a:solidFill>
                  <a:srgbClr val="000000"/>
                </a:solidFill>
                <a:latin typeface="Roboto"/>
                <a:ea typeface="Roboto"/>
                <a:cs typeface="Roboto"/>
                <a:sym typeface="Roboto"/>
              </a:rPr>
              <a:t>This paper proposes an automated system for grading handwritten answer sheets with the help of Convolutional Neural Networks (CNN).</a:t>
            </a:r>
            <a:endParaRPr sz="1130">
              <a:solidFill>
                <a:srgbClr val="000000"/>
              </a:solidFill>
              <a:latin typeface="Roboto"/>
              <a:ea typeface="Roboto"/>
              <a:cs typeface="Roboto"/>
              <a:sym typeface="Roboto"/>
            </a:endParaRPr>
          </a:p>
          <a:p>
            <a:pPr indent="-300355" lvl="0" marL="457200" rtl="0" algn="just">
              <a:lnSpc>
                <a:spcPct val="150000"/>
              </a:lnSpc>
              <a:spcBef>
                <a:spcPts val="0"/>
              </a:spcBef>
              <a:spcAft>
                <a:spcPts val="0"/>
              </a:spcAft>
              <a:buClr>
                <a:schemeClr val="dk1"/>
              </a:buClr>
              <a:buSzPts val="1130"/>
              <a:buFont typeface="Roboto"/>
              <a:buChar char="●"/>
            </a:pPr>
            <a:r>
              <a:rPr lang="en-GB" sz="1130">
                <a:solidFill>
                  <a:srgbClr val="000000"/>
                </a:solidFill>
                <a:latin typeface="Roboto"/>
                <a:ea typeface="Roboto"/>
                <a:cs typeface="Roboto"/>
                <a:sym typeface="Roboto"/>
              </a:rPr>
              <a:t>A portable scanner is used to scan and store the student’s handwritten onto the Raspberry Pi where the scanned images are converted from pixmap to jpg format. The jpg formatted image is sent to a laptop/PC from the Raspberry Pi, wirelessly which contains the CNN models as well as the MATLAB Segmentation code. The python scoring code which loads the trained CNN model, outputs the score for each student.</a:t>
            </a:r>
            <a:endParaRPr sz="1130">
              <a:solidFill>
                <a:srgbClr val="000000"/>
              </a:solidFill>
              <a:latin typeface="Roboto"/>
              <a:ea typeface="Roboto"/>
              <a:cs typeface="Roboto"/>
              <a:sym typeface="Roboto"/>
            </a:endParaRPr>
          </a:p>
        </p:txBody>
      </p:sp>
      <p:pic>
        <p:nvPicPr>
          <p:cNvPr id="96" name="Google Shape;96;p14"/>
          <p:cNvPicPr preferRelativeResize="0"/>
          <p:nvPr/>
        </p:nvPicPr>
        <p:blipFill>
          <a:blip r:embed="rId3">
            <a:alphaModFix/>
          </a:blip>
          <a:stretch>
            <a:fillRect/>
          </a:stretch>
        </p:blipFill>
        <p:spPr>
          <a:xfrm>
            <a:off x="5136725" y="745775"/>
            <a:ext cx="3525200" cy="413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266150" y="898200"/>
            <a:ext cx="4260300" cy="3347100"/>
          </a:xfrm>
          <a:prstGeom prst="rect">
            <a:avLst/>
          </a:prstGeom>
        </p:spPr>
        <p:txBody>
          <a:bodyPr anchorCtr="0" anchor="t" bIns="91425" lIns="91425" spcFirstLastPara="1" rIns="91425" wrap="square" tIns="91425">
            <a:normAutofit/>
          </a:bodyPr>
          <a:lstStyle/>
          <a:p>
            <a:pPr indent="-300355" lvl="0" marL="457200" marR="0" rtl="0" algn="just">
              <a:lnSpc>
                <a:spcPct val="150000"/>
              </a:lnSpc>
              <a:spcBef>
                <a:spcPts val="0"/>
              </a:spcBef>
              <a:spcAft>
                <a:spcPts val="0"/>
              </a:spcAft>
              <a:buClr>
                <a:schemeClr val="dk1"/>
              </a:buClr>
              <a:buSzPts val="1130"/>
              <a:buFont typeface="Roboto"/>
              <a:buChar char="●"/>
            </a:pPr>
            <a:r>
              <a:rPr lang="en-GB" sz="1130">
                <a:solidFill>
                  <a:srgbClr val="000000"/>
                </a:solidFill>
                <a:latin typeface="Roboto"/>
                <a:ea typeface="Roboto"/>
                <a:cs typeface="Roboto"/>
                <a:sym typeface="Roboto"/>
              </a:rPr>
              <a:t>Dataset : The dataset was collected by disturbing the template to 250 students in Prince Mohammad Bin Fahd University. Each answer sheet consisted of 20 questions, therefore a total of 5080 segmented images was obtained for 250 answer sheets. </a:t>
            </a:r>
            <a:endParaRPr sz="1130">
              <a:solidFill>
                <a:srgbClr val="000000"/>
              </a:solidFill>
              <a:latin typeface="Roboto"/>
              <a:ea typeface="Roboto"/>
              <a:cs typeface="Roboto"/>
              <a:sym typeface="Roboto"/>
            </a:endParaRPr>
          </a:p>
          <a:p>
            <a:pPr indent="-300355" lvl="0" marL="457200" marR="0" rtl="0" algn="just">
              <a:lnSpc>
                <a:spcPct val="150000"/>
              </a:lnSpc>
              <a:spcBef>
                <a:spcPts val="0"/>
              </a:spcBef>
              <a:spcAft>
                <a:spcPts val="0"/>
              </a:spcAft>
              <a:buClr>
                <a:schemeClr val="dk1"/>
              </a:buClr>
              <a:buSzPts val="1130"/>
              <a:buFont typeface="Roboto"/>
              <a:buChar char="●"/>
            </a:pPr>
            <a:r>
              <a:rPr lang="en-GB" sz="1130">
                <a:solidFill>
                  <a:srgbClr val="000000"/>
                </a:solidFill>
                <a:latin typeface="Roboto"/>
                <a:ea typeface="Roboto"/>
                <a:cs typeface="Roboto"/>
                <a:sym typeface="Roboto"/>
              </a:rPr>
              <a:t>Results : Optimal test accuracy was achieved when the epoch size is equal to the batch size for both model 1 (92.866 %) and model 2 (92.3274 %). The result generated provided an enhanced basis for utilizing CNN architecture in the use of handwritten character recognition as a resolution to the challenges that are caused by traditional methods.</a:t>
            </a:r>
            <a:endParaRPr>
              <a:solidFill>
                <a:srgbClr val="000000"/>
              </a:solidFill>
            </a:endParaRPr>
          </a:p>
        </p:txBody>
      </p:sp>
      <p:pic>
        <p:nvPicPr>
          <p:cNvPr id="102" name="Google Shape;102;p15"/>
          <p:cNvPicPr preferRelativeResize="0"/>
          <p:nvPr/>
        </p:nvPicPr>
        <p:blipFill>
          <a:blip r:embed="rId3">
            <a:alphaModFix/>
          </a:blip>
          <a:stretch>
            <a:fillRect/>
          </a:stretch>
        </p:blipFill>
        <p:spPr>
          <a:xfrm>
            <a:off x="4651300" y="1065500"/>
            <a:ext cx="4198550" cy="2784650"/>
          </a:xfrm>
          <a:prstGeom prst="rect">
            <a:avLst/>
          </a:prstGeom>
          <a:noFill/>
          <a:ln>
            <a:noFill/>
          </a:ln>
        </p:spPr>
      </p:pic>
      <p:sp>
        <p:nvSpPr>
          <p:cNvPr id="103" name="Google Shape;103;p15"/>
          <p:cNvSpPr txBox="1"/>
          <p:nvPr/>
        </p:nvSpPr>
        <p:spPr>
          <a:xfrm>
            <a:off x="4930950" y="4038700"/>
            <a:ext cx="391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accent1"/>
                </a:solidFill>
                <a:latin typeface="Roboto"/>
                <a:ea typeface="Roboto"/>
                <a:cs typeface="Roboto"/>
                <a:sym typeface="Roboto"/>
              </a:rPr>
              <a:t>CNN Architecture for Model 1</a:t>
            </a:r>
            <a:endParaRPr>
              <a:solidFill>
                <a:schemeClr val="accen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25275" y="94850"/>
            <a:ext cx="7591500" cy="8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50"/>
              <a:t>Automatically Solving Number Word Problems by Semantic Parsing and Reasoning</a:t>
            </a:r>
            <a:endParaRPr b="1" sz="2050"/>
          </a:p>
        </p:txBody>
      </p:sp>
      <p:sp>
        <p:nvSpPr>
          <p:cNvPr id="109" name="Google Shape;109;p16"/>
          <p:cNvSpPr txBox="1"/>
          <p:nvPr>
            <p:ph idx="1" type="body"/>
          </p:nvPr>
        </p:nvSpPr>
        <p:spPr>
          <a:xfrm>
            <a:off x="472675" y="1289475"/>
            <a:ext cx="4260300" cy="2727300"/>
          </a:xfrm>
          <a:prstGeom prst="rect">
            <a:avLst/>
          </a:prstGeom>
        </p:spPr>
        <p:txBody>
          <a:bodyPr anchorCtr="0" anchor="t" bIns="91425" lIns="91425" spcFirstLastPara="1" rIns="91425" wrap="square" tIns="91425">
            <a:normAutofit/>
          </a:bodyPr>
          <a:lstStyle/>
          <a:p>
            <a:pPr indent="-300355" lvl="0" marL="457200" marR="0" rtl="0" algn="just">
              <a:lnSpc>
                <a:spcPct val="150000"/>
              </a:lnSpc>
              <a:spcBef>
                <a:spcPts val="0"/>
              </a:spcBef>
              <a:spcAft>
                <a:spcPts val="0"/>
              </a:spcAft>
              <a:buClr>
                <a:schemeClr val="dk1"/>
              </a:buClr>
              <a:buSzPts val="1130"/>
              <a:buFont typeface="Roboto"/>
              <a:buChar char="●"/>
            </a:pPr>
            <a:r>
              <a:rPr lang="en-GB" sz="1130">
                <a:solidFill>
                  <a:srgbClr val="000000"/>
                </a:solidFill>
                <a:latin typeface="Roboto"/>
                <a:ea typeface="Roboto"/>
                <a:cs typeface="Roboto"/>
                <a:sym typeface="Roboto"/>
              </a:rPr>
              <a:t>This paper presents a computer system called SigmaDolphin which automatically solves math word problems by semantic parsing and reasoning. We design a meaning representation language called DOL (abbreviation of dolphin language) as the structured semantic representation of NL text. </a:t>
            </a:r>
            <a:endParaRPr sz="1130">
              <a:solidFill>
                <a:srgbClr val="000000"/>
              </a:solidFill>
              <a:latin typeface="Roboto"/>
              <a:ea typeface="Roboto"/>
              <a:cs typeface="Roboto"/>
              <a:sym typeface="Roboto"/>
            </a:endParaRPr>
          </a:p>
          <a:p>
            <a:pPr indent="-300355" lvl="0" marL="457200" marR="0" rtl="0" algn="just">
              <a:lnSpc>
                <a:spcPct val="150000"/>
              </a:lnSpc>
              <a:spcBef>
                <a:spcPts val="0"/>
              </a:spcBef>
              <a:spcAft>
                <a:spcPts val="0"/>
              </a:spcAft>
              <a:buClr>
                <a:schemeClr val="dk1"/>
              </a:buClr>
              <a:buSzPts val="1130"/>
              <a:buFont typeface="Roboto"/>
              <a:buChar char="●"/>
            </a:pPr>
            <a:r>
              <a:rPr lang="en-GB" sz="1130">
                <a:solidFill>
                  <a:srgbClr val="000000"/>
                </a:solidFill>
                <a:latin typeface="Roboto"/>
                <a:ea typeface="Roboto"/>
                <a:cs typeface="Roboto"/>
                <a:sym typeface="Roboto"/>
              </a:rPr>
              <a:t>A semantic parser is implemented to transform math problem text into DOL trees. A reasoning module is included to derive math expressions from DOL trees and to calculate final answers.</a:t>
            </a:r>
            <a:endParaRPr sz="1600">
              <a:solidFill>
                <a:srgbClr val="000000"/>
              </a:solidFill>
            </a:endParaRPr>
          </a:p>
        </p:txBody>
      </p:sp>
      <p:pic>
        <p:nvPicPr>
          <p:cNvPr id="110" name="Google Shape;110;p16"/>
          <p:cNvPicPr preferRelativeResize="0"/>
          <p:nvPr/>
        </p:nvPicPr>
        <p:blipFill rotWithShape="1">
          <a:blip r:embed="rId3">
            <a:alphaModFix/>
          </a:blip>
          <a:srcRect b="3605" l="2200" r="0" t="0"/>
          <a:stretch/>
        </p:blipFill>
        <p:spPr>
          <a:xfrm>
            <a:off x="5289150" y="1116100"/>
            <a:ext cx="3288450" cy="354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1" type="body"/>
          </p:nvPr>
        </p:nvSpPr>
        <p:spPr>
          <a:xfrm>
            <a:off x="912175" y="873850"/>
            <a:ext cx="7466100" cy="3881400"/>
          </a:xfrm>
          <a:prstGeom prst="rect">
            <a:avLst/>
          </a:prstGeom>
        </p:spPr>
        <p:txBody>
          <a:bodyPr anchorCtr="0" anchor="t" bIns="91425" lIns="91425" spcFirstLastPara="1" rIns="91425" wrap="square" tIns="91425">
            <a:noAutofit/>
          </a:bodyPr>
          <a:lstStyle/>
          <a:p>
            <a:pPr indent="-332105" lvl="0" marL="457200" rtl="0" algn="just">
              <a:lnSpc>
                <a:spcPct val="150000"/>
              </a:lnSpc>
              <a:spcBef>
                <a:spcPts val="0"/>
              </a:spcBef>
              <a:spcAft>
                <a:spcPts val="0"/>
              </a:spcAft>
              <a:buClr>
                <a:schemeClr val="dk1"/>
              </a:buClr>
              <a:buSzPts val="1630"/>
              <a:buChar char="●"/>
            </a:pPr>
            <a:r>
              <a:rPr lang="en-GB" sz="1130">
                <a:solidFill>
                  <a:srgbClr val="000000"/>
                </a:solidFill>
                <a:latin typeface="Roboto"/>
                <a:ea typeface="Roboto"/>
                <a:cs typeface="Roboto"/>
                <a:sym typeface="Roboto"/>
              </a:rPr>
              <a:t>Every meaningful piece of NL text is represented in DOL as a semantic tree of various node types such as constants, classes, functions, noun functions, pronoun functions etc.</a:t>
            </a:r>
            <a:endParaRPr sz="1130">
              <a:solidFill>
                <a:srgbClr val="000000"/>
              </a:solidFill>
              <a:latin typeface="Roboto"/>
              <a:ea typeface="Roboto"/>
              <a:cs typeface="Roboto"/>
              <a:sym typeface="Roboto"/>
            </a:endParaRPr>
          </a:p>
          <a:p>
            <a:pPr indent="-332105" lvl="0" marL="457200" rtl="0" algn="just">
              <a:lnSpc>
                <a:spcPct val="150000"/>
              </a:lnSpc>
              <a:spcBef>
                <a:spcPts val="0"/>
              </a:spcBef>
              <a:spcAft>
                <a:spcPts val="0"/>
              </a:spcAft>
              <a:buClr>
                <a:schemeClr val="dk1"/>
              </a:buClr>
              <a:buSzPts val="1630"/>
              <a:buChar char="●"/>
            </a:pPr>
            <a:r>
              <a:rPr lang="en-GB" sz="1130">
                <a:solidFill>
                  <a:srgbClr val="000000"/>
                </a:solidFill>
                <a:latin typeface="Roboto"/>
                <a:ea typeface="Roboto"/>
                <a:cs typeface="Roboto"/>
                <a:sym typeface="Roboto"/>
              </a:rPr>
              <a:t>DATASETS : The problem collection contains 1,878 math number word problems, collected from two web sites: algebra.com6 (a website for users to post math problems and get help from tutors) and answers.yahoo.com7 . Problems on both sites were organized into categories.</a:t>
            </a:r>
            <a:endParaRPr sz="1130">
              <a:solidFill>
                <a:srgbClr val="000000"/>
              </a:solidFill>
              <a:latin typeface="Roboto"/>
              <a:ea typeface="Roboto"/>
              <a:cs typeface="Roboto"/>
              <a:sym typeface="Roboto"/>
            </a:endParaRPr>
          </a:p>
          <a:p>
            <a:pPr indent="-332105" lvl="0" marL="457200" rtl="0" algn="just">
              <a:lnSpc>
                <a:spcPct val="150000"/>
              </a:lnSpc>
              <a:spcBef>
                <a:spcPts val="0"/>
              </a:spcBef>
              <a:spcAft>
                <a:spcPts val="0"/>
              </a:spcAft>
              <a:buClr>
                <a:schemeClr val="dk1"/>
              </a:buClr>
              <a:buSzPts val="1630"/>
              <a:buChar char="●"/>
            </a:pPr>
            <a:r>
              <a:rPr lang="en-GB" sz="1130">
                <a:solidFill>
                  <a:srgbClr val="000000"/>
                </a:solidFill>
                <a:latin typeface="Roboto"/>
                <a:ea typeface="Roboto"/>
                <a:cs typeface="Roboto"/>
                <a:sym typeface="Roboto"/>
              </a:rPr>
              <a:t>BASELINE METHODS : We compare our approach with two baselines: KAZB (Kushman et al., 2014) and BasicSim. KAZB is a learning-based statistical method which solves a problem by mapping it to one of the equation templates determined by the annotated equations in the training data. BasicSim is a simple statistical method which works by computing the similarities between a testing problem and those in the training set, and then applying the equations of the most similar problem.</a:t>
            </a:r>
            <a:endParaRPr sz="1130">
              <a:solidFill>
                <a:srgbClr val="000000"/>
              </a:solidFill>
              <a:latin typeface="Roboto"/>
              <a:ea typeface="Roboto"/>
              <a:cs typeface="Roboto"/>
              <a:sym typeface="Roboto"/>
            </a:endParaRPr>
          </a:p>
          <a:p>
            <a:pPr indent="-332105" lvl="0" marL="457200" rtl="0" algn="just">
              <a:lnSpc>
                <a:spcPct val="150000"/>
              </a:lnSpc>
              <a:spcBef>
                <a:spcPts val="0"/>
              </a:spcBef>
              <a:spcAft>
                <a:spcPts val="0"/>
              </a:spcAft>
              <a:buClr>
                <a:schemeClr val="dk1"/>
              </a:buClr>
              <a:buSzPts val="1630"/>
              <a:buChar char="●"/>
            </a:pPr>
            <a:r>
              <a:rPr lang="en-GB" sz="1130">
                <a:solidFill>
                  <a:srgbClr val="000000"/>
                </a:solidFill>
                <a:latin typeface="Roboto"/>
                <a:ea typeface="Roboto"/>
                <a:cs typeface="Roboto"/>
                <a:sym typeface="Roboto"/>
              </a:rPr>
              <a:t>RESULT : The approach achieves a particularly high precision of 95%. That means once an answer is provided by our approach, it has a very high probability of being correct.</a:t>
            </a:r>
            <a:endParaRPr sz="1629">
              <a:solidFill>
                <a:schemeClr val="dk1"/>
              </a:solidFill>
            </a:endParaRPr>
          </a:p>
          <a:p>
            <a:pPr indent="0" lvl="0" marL="0" rtl="0" algn="just">
              <a:spcBef>
                <a:spcPts val="1200"/>
              </a:spcBef>
              <a:spcAft>
                <a:spcPts val="1200"/>
              </a:spcAft>
              <a:buSzPts val="935"/>
              <a:buNone/>
            </a:pPr>
            <a:r>
              <a:t/>
            </a:r>
            <a:endParaRPr sz="1629">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03325" y="97300"/>
            <a:ext cx="61272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GB" sz="2050"/>
              <a:t>Deep Columnar Convolutional Neural Network </a:t>
            </a:r>
            <a:endParaRPr sz="2050"/>
          </a:p>
        </p:txBody>
      </p:sp>
      <p:sp>
        <p:nvSpPr>
          <p:cNvPr id="121" name="Google Shape;121;p18"/>
          <p:cNvSpPr txBox="1"/>
          <p:nvPr>
            <p:ph idx="1" type="body"/>
          </p:nvPr>
        </p:nvSpPr>
        <p:spPr>
          <a:xfrm>
            <a:off x="645125" y="1280125"/>
            <a:ext cx="5520000" cy="3656400"/>
          </a:xfrm>
          <a:prstGeom prst="rect">
            <a:avLst/>
          </a:prstGeom>
        </p:spPr>
        <p:txBody>
          <a:bodyPr anchorCtr="0" anchor="t" bIns="91425" lIns="91425" spcFirstLastPara="1" rIns="91425" wrap="square" tIns="91425">
            <a:normAutofit/>
          </a:bodyPr>
          <a:lstStyle/>
          <a:p>
            <a:pPr indent="-300355" lvl="0" marL="457200" marR="0" rtl="0" algn="just">
              <a:lnSpc>
                <a:spcPct val="150000"/>
              </a:lnSpc>
              <a:spcBef>
                <a:spcPts val="0"/>
              </a:spcBef>
              <a:spcAft>
                <a:spcPts val="0"/>
              </a:spcAft>
              <a:buClr>
                <a:schemeClr val="dk1"/>
              </a:buClr>
              <a:buSzPts val="1130"/>
              <a:buFont typeface="Roboto"/>
              <a:buChar char="●"/>
            </a:pPr>
            <a:r>
              <a:rPr lang="en-GB" sz="1130">
                <a:solidFill>
                  <a:srgbClr val="000000"/>
                </a:solidFill>
                <a:latin typeface="Roboto"/>
                <a:ea typeface="Roboto"/>
                <a:cs typeface="Roboto"/>
                <a:sym typeface="Roboto"/>
              </a:rPr>
              <a:t>Methodology</a:t>
            </a:r>
            <a:endParaRPr sz="1130">
              <a:solidFill>
                <a:srgbClr val="000000"/>
              </a:solidFill>
              <a:latin typeface="Roboto"/>
              <a:ea typeface="Roboto"/>
              <a:cs typeface="Roboto"/>
              <a:sym typeface="Roboto"/>
            </a:endParaRPr>
          </a:p>
          <a:p>
            <a:pPr indent="-300355" lvl="1" marL="914400" marR="0" rtl="0" algn="just">
              <a:lnSpc>
                <a:spcPct val="150000"/>
              </a:lnSpc>
              <a:spcBef>
                <a:spcPts val="0"/>
              </a:spcBef>
              <a:spcAft>
                <a:spcPts val="0"/>
              </a:spcAft>
              <a:buSzPts val="1130"/>
              <a:buFont typeface="Roboto"/>
              <a:buChar char="○"/>
            </a:pPr>
            <a:r>
              <a:rPr lang="en-GB" sz="1130">
                <a:solidFill>
                  <a:srgbClr val="000000"/>
                </a:solidFill>
                <a:latin typeface="Roboto"/>
                <a:ea typeface="Roboto"/>
                <a:cs typeface="Roboto"/>
                <a:sym typeface="Roboto"/>
              </a:rPr>
              <a:t>Deep Convolutional Neural Networks is used.</a:t>
            </a:r>
            <a:endParaRPr sz="1130">
              <a:solidFill>
                <a:srgbClr val="000000"/>
              </a:solidFill>
              <a:latin typeface="Roboto"/>
              <a:ea typeface="Roboto"/>
              <a:cs typeface="Roboto"/>
              <a:sym typeface="Roboto"/>
            </a:endParaRPr>
          </a:p>
          <a:p>
            <a:pPr indent="-300355" lvl="1" marL="914400" marR="0" rtl="0" algn="just">
              <a:lnSpc>
                <a:spcPct val="150000"/>
              </a:lnSpc>
              <a:spcBef>
                <a:spcPts val="0"/>
              </a:spcBef>
              <a:spcAft>
                <a:spcPts val="0"/>
              </a:spcAft>
              <a:buSzPts val="1130"/>
              <a:buFont typeface="Roboto"/>
              <a:buChar char="○"/>
            </a:pPr>
            <a:r>
              <a:rPr lang="en-GB" sz="1130">
                <a:solidFill>
                  <a:srgbClr val="000000"/>
                </a:solidFill>
                <a:latin typeface="Roboto"/>
                <a:ea typeface="Roboto"/>
                <a:cs typeface="Roboto"/>
                <a:sym typeface="Roboto"/>
              </a:rPr>
              <a:t>Adadelta </a:t>
            </a:r>
            <a:r>
              <a:rPr lang="en-GB" sz="1130">
                <a:solidFill>
                  <a:srgbClr val="000000"/>
                </a:solidFill>
                <a:latin typeface="Roboto"/>
                <a:ea typeface="Roboto"/>
                <a:cs typeface="Roboto"/>
                <a:sym typeface="Roboto"/>
              </a:rPr>
              <a:t>learning</a:t>
            </a:r>
            <a:r>
              <a:rPr lang="en-GB" sz="1130">
                <a:solidFill>
                  <a:srgbClr val="000000"/>
                </a:solidFill>
                <a:latin typeface="Roboto"/>
                <a:ea typeface="Roboto"/>
                <a:cs typeface="Roboto"/>
                <a:sym typeface="Roboto"/>
              </a:rPr>
              <a:t> algorithm used as optimizer.</a:t>
            </a:r>
            <a:endParaRPr sz="1130">
              <a:solidFill>
                <a:srgbClr val="000000"/>
              </a:solidFill>
              <a:latin typeface="Roboto"/>
              <a:ea typeface="Roboto"/>
              <a:cs typeface="Roboto"/>
              <a:sym typeface="Roboto"/>
            </a:endParaRPr>
          </a:p>
          <a:p>
            <a:pPr indent="-300355" lvl="1" marL="914400" marR="0" rtl="0" algn="just">
              <a:lnSpc>
                <a:spcPct val="150000"/>
              </a:lnSpc>
              <a:spcBef>
                <a:spcPts val="0"/>
              </a:spcBef>
              <a:spcAft>
                <a:spcPts val="0"/>
              </a:spcAft>
              <a:buSzPts val="1130"/>
              <a:buFont typeface="Roboto"/>
              <a:buChar char="○"/>
            </a:pPr>
            <a:r>
              <a:rPr lang="en-GB" sz="1130">
                <a:solidFill>
                  <a:srgbClr val="000000"/>
                </a:solidFill>
                <a:latin typeface="Roboto"/>
                <a:ea typeface="Roboto"/>
                <a:cs typeface="Roboto"/>
                <a:sym typeface="Roboto"/>
              </a:rPr>
              <a:t>Works on </a:t>
            </a:r>
            <a:r>
              <a:rPr lang="en-GB" sz="1130">
                <a:solidFill>
                  <a:srgbClr val="000000"/>
                </a:solidFill>
                <a:latin typeface="Roboto"/>
                <a:ea typeface="Roboto"/>
                <a:cs typeface="Roboto"/>
                <a:sym typeface="Roboto"/>
              </a:rPr>
              <a:t>MNIST</a:t>
            </a:r>
            <a:r>
              <a:rPr lang="en-GB" sz="1130">
                <a:solidFill>
                  <a:srgbClr val="000000"/>
                </a:solidFill>
                <a:latin typeface="Roboto"/>
                <a:ea typeface="Roboto"/>
                <a:cs typeface="Roboto"/>
                <a:sym typeface="Roboto"/>
              </a:rPr>
              <a:t> dataset.</a:t>
            </a:r>
            <a:endParaRPr sz="1130">
              <a:solidFill>
                <a:srgbClr val="000000"/>
              </a:solidFill>
              <a:latin typeface="Roboto"/>
              <a:ea typeface="Roboto"/>
              <a:cs typeface="Roboto"/>
              <a:sym typeface="Roboto"/>
            </a:endParaRPr>
          </a:p>
          <a:p>
            <a:pPr indent="0" lvl="0" marL="914400" marR="0" rtl="0" algn="just">
              <a:lnSpc>
                <a:spcPct val="100000"/>
              </a:lnSpc>
              <a:spcBef>
                <a:spcPts val="1200"/>
              </a:spcBef>
              <a:spcAft>
                <a:spcPts val="0"/>
              </a:spcAft>
              <a:buNone/>
            </a:pPr>
            <a:r>
              <a:t/>
            </a:r>
            <a:endParaRPr sz="1130">
              <a:solidFill>
                <a:srgbClr val="000000"/>
              </a:solidFill>
              <a:latin typeface="Roboto"/>
              <a:ea typeface="Roboto"/>
              <a:cs typeface="Roboto"/>
              <a:sym typeface="Roboto"/>
            </a:endParaRPr>
          </a:p>
          <a:p>
            <a:pPr indent="-300355" lvl="0" marL="457200" marR="0" rtl="0" algn="just">
              <a:lnSpc>
                <a:spcPct val="150000"/>
              </a:lnSpc>
              <a:spcBef>
                <a:spcPts val="0"/>
              </a:spcBef>
              <a:spcAft>
                <a:spcPts val="0"/>
              </a:spcAft>
              <a:buClr>
                <a:schemeClr val="dk1"/>
              </a:buClr>
              <a:buSzPts val="1130"/>
              <a:buFont typeface="Roboto"/>
              <a:buChar char="●"/>
            </a:pPr>
            <a:r>
              <a:rPr lang="en-GB" sz="1130">
                <a:solidFill>
                  <a:srgbClr val="000000"/>
                </a:solidFill>
                <a:latin typeface="Roboto"/>
                <a:ea typeface="Roboto"/>
                <a:cs typeface="Roboto"/>
                <a:sym typeface="Roboto"/>
              </a:rPr>
              <a:t>Architecture</a:t>
            </a:r>
            <a:endParaRPr sz="1130">
              <a:solidFill>
                <a:srgbClr val="000000"/>
              </a:solidFill>
              <a:latin typeface="Roboto"/>
              <a:ea typeface="Roboto"/>
              <a:cs typeface="Roboto"/>
              <a:sym typeface="Roboto"/>
            </a:endParaRPr>
          </a:p>
          <a:p>
            <a:pPr indent="-300355" lvl="1" marL="914400" marR="0" rtl="0" algn="just">
              <a:lnSpc>
                <a:spcPct val="150000"/>
              </a:lnSpc>
              <a:spcBef>
                <a:spcPts val="0"/>
              </a:spcBef>
              <a:spcAft>
                <a:spcPts val="0"/>
              </a:spcAft>
              <a:buSzPts val="1130"/>
              <a:buFont typeface="Roboto"/>
              <a:buChar char="○"/>
            </a:pPr>
            <a:r>
              <a:rPr lang="en-GB" sz="1130">
                <a:solidFill>
                  <a:srgbClr val="000000"/>
                </a:solidFill>
                <a:latin typeface="Roboto"/>
                <a:ea typeface="Roboto"/>
                <a:cs typeface="Roboto"/>
                <a:sym typeface="Roboto"/>
              </a:rPr>
              <a:t>Termed as Deep columnar convolutional neural networks (DCCNN)</a:t>
            </a:r>
            <a:endParaRPr sz="1130">
              <a:solidFill>
                <a:srgbClr val="000000"/>
              </a:solidFill>
              <a:latin typeface="Roboto"/>
              <a:ea typeface="Roboto"/>
              <a:cs typeface="Roboto"/>
              <a:sym typeface="Roboto"/>
            </a:endParaRPr>
          </a:p>
          <a:p>
            <a:pPr indent="-300355" lvl="1" marL="914400" marR="0" rtl="0" algn="just">
              <a:lnSpc>
                <a:spcPct val="150000"/>
              </a:lnSpc>
              <a:spcBef>
                <a:spcPts val="0"/>
              </a:spcBef>
              <a:spcAft>
                <a:spcPts val="0"/>
              </a:spcAft>
              <a:buSzPts val="1130"/>
              <a:buFont typeface="Roboto"/>
              <a:buChar char="○"/>
            </a:pPr>
            <a:r>
              <a:rPr lang="en-GB" sz="1130">
                <a:solidFill>
                  <a:srgbClr val="000000"/>
                </a:solidFill>
                <a:latin typeface="Roboto"/>
                <a:ea typeface="Roboto"/>
                <a:cs typeface="Roboto"/>
                <a:sym typeface="Roboto"/>
              </a:rPr>
              <a:t>Techniques used to train the network :</a:t>
            </a:r>
            <a:endParaRPr sz="1130">
              <a:solidFill>
                <a:srgbClr val="000000"/>
              </a:solidFill>
              <a:latin typeface="Roboto"/>
              <a:ea typeface="Roboto"/>
              <a:cs typeface="Roboto"/>
              <a:sym typeface="Roboto"/>
            </a:endParaRPr>
          </a:p>
          <a:p>
            <a:pPr indent="-300355" lvl="2" marL="1371600" marR="0" rtl="0" algn="just">
              <a:lnSpc>
                <a:spcPct val="150000"/>
              </a:lnSpc>
              <a:spcBef>
                <a:spcPts val="0"/>
              </a:spcBef>
              <a:spcAft>
                <a:spcPts val="0"/>
              </a:spcAft>
              <a:buSzPts val="1130"/>
              <a:buFont typeface="Roboto"/>
              <a:buChar char="■"/>
            </a:pPr>
            <a:r>
              <a:rPr lang="en-GB" sz="1130">
                <a:solidFill>
                  <a:srgbClr val="000000"/>
                </a:solidFill>
                <a:latin typeface="Roboto"/>
                <a:ea typeface="Roboto"/>
                <a:cs typeface="Roboto"/>
                <a:sym typeface="Roboto"/>
              </a:rPr>
              <a:t>Wide Architecture</a:t>
            </a:r>
            <a:endParaRPr sz="1130">
              <a:solidFill>
                <a:srgbClr val="000000"/>
              </a:solidFill>
              <a:latin typeface="Roboto"/>
              <a:ea typeface="Roboto"/>
              <a:cs typeface="Roboto"/>
              <a:sym typeface="Roboto"/>
            </a:endParaRPr>
          </a:p>
          <a:p>
            <a:pPr indent="-300355" lvl="2" marL="1371600" marR="0" rtl="0" algn="just">
              <a:lnSpc>
                <a:spcPct val="150000"/>
              </a:lnSpc>
              <a:spcBef>
                <a:spcPts val="0"/>
              </a:spcBef>
              <a:spcAft>
                <a:spcPts val="0"/>
              </a:spcAft>
              <a:buSzPts val="1130"/>
              <a:buFont typeface="Roboto"/>
              <a:buChar char="■"/>
            </a:pPr>
            <a:r>
              <a:rPr lang="en-GB" sz="1130">
                <a:solidFill>
                  <a:srgbClr val="000000"/>
                </a:solidFill>
                <a:latin typeface="Roboto"/>
                <a:ea typeface="Roboto"/>
                <a:cs typeface="Roboto"/>
                <a:sym typeface="Roboto"/>
              </a:rPr>
              <a:t>Deep Architecture</a:t>
            </a:r>
            <a:endParaRPr sz="1130">
              <a:solidFill>
                <a:srgbClr val="000000"/>
              </a:solidFill>
              <a:latin typeface="Roboto"/>
              <a:ea typeface="Roboto"/>
              <a:cs typeface="Roboto"/>
              <a:sym typeface="Roboto"/>
            </a:endParaRPr>
          </a:p>
          <a:p>
            <a:pPr indent="-300355" lvl="2" marL="1371600" marR="0" rtl="0" algn="just">
              <a:lnSpc>
                <a:spcPct val="150000"/>
              </a:lnSpc>
              <a:spcBef>
                <a:spcPts val="0"/>
              </a:spcBef>
              <a:spcAft>
                <a:spcPts val="0"/>
              </a:spcAft>
              <a:buSzPts val="1130"/>
              <a:buFont typeface="Roboto"/>
              <a:buChar char="■"/>
            </a:pPr>
            <a:r>
              <a:rPr lang="en-GB" sz="1130">
                <a:solidFill>
                  <a:srgbClr val="000000"/>
                </a:solidFill>
                <a:latin typeface="Roboto"/>
                <a:ea typeface="Roboto"/>
                <a:cs typeface="Roboto"/>
                <a:sym typeface="Roboto"/>
              </a:rPr>
              <a:t>GPU Processing</a:t>
            </a:r>
            <a:endParaRPr sz="1130">
              <a:solidFill>
                <a:srgbClr val="000000"/>
              </a:solidFill>
              <a:latin typeface="Roboto"/>
              <a:ea typeface="Roboto"/>
              <a:cs typeface="Roboto"/>
              <a:sym typeface="Roboto"/>
            </a:endParaRPr>
          </a:p>
          <a:p>
            <a:pPr indent="0" lvl="0" marL="1371600" marR="0" rtl="0" algn="just">
              <a:lnSpc>
                <a:spcPct val="150000"/>
              </a:lnSpc>
              <a:spcBef>
                <a:spcPts val="1200"/>
              </a:spcBef>
              <a:spcAft>
                <a:spcPts val="1200"/>
              </a:spcAft>
              <a:buNone/>
            </a:pPr>
            <a:r>
              <a:t/>
            </a:r>
            <a:endParaRPr sz="1130">
              <a:solidFill>
                <a:srgbClr val="000000"/>
              </a:solidFill>
              <a:latin typeface="Roboto"/>
              <a:ea typeface="Roboto"/>
              <a:cs typeface="Roboto"/>
              <a:sym typeface="Roboto"/>
            </a:endParaRPr>
          </a:p>
        </p:txBody>
      </p:sp>
      <p:pic>
        <p:nvPicPr>
          <p:cNvPr id="122" name="Google Shape;122;p18"/>
          <p:cNvPicPr preferRelativeResize="0"/>
          <p:nvPr/>
        </p:nvPicPr>
        <p:blipFill>
          <a:blip r:embed="rId3">
            <a:alphaModFix/>
          </a:blip>
          <a:stretch>
            <a:fillRect/>
          </a:stretch>
        </p:blipFill>
        <p:spPr>
          <a:xfrm>
            <a:off x="6203525" y="1359850"/>
            <a:ext cx="2608499" cy="1956374"/>
          </a:xfrm>
          <a:prstGeom prst="rect">
            <a:avLst/>
          </a:prstGeom>
          <a:noFill/>
          <a:ln>
            <a:noFill/>
          </a:ln>
        </p:spPr>
      </p:pic>
      <p:sp>
        <p:nvSpPr>
          <p:cNvPr id="123" name="Google Shape;123;p18"/>
          <p:cNvSpPr txBox="1"/>
          <p:nvPr/>
        </p:nvSpPr>
        <p:spPr>
          <a:xfrm>
            <a:off x="6818525" y="3316225"/>
            <a:ext cx="15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latin typeface="Roboto"/>
                <a:ea typeface="Roboto"/>
                <a:cs typeface="Roboto"/>
                <a:sym typeface="Roboto"/>
              </a:rPr>
              <a:t>MNIST Dataset</a:t>
            </a:r>
            <a:endParaRPr>
              <a:solidFill>
                <a:schemeClr val="accen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 type="body"/>
          </p:nvPr>
        </p:nvSpPr>
        <p:spPr>
          <a:xfrm>
            <a:off x="639925" y="633075"/>
            <a:ext cx="4016100" cy="2082900"/>
          </a:xfrm>
          <a:prstGeom prst="rect">
            <a:avLst/>
          </a:prstGeom>
        </p:spPr>
        <p:txBody>
          <a:bodyPr anchorCtr="0" anchor="t" bIns="91425" lIns="91425" spcFirstLastPara="1" rIns="91425" wrap="square" tIns="91425">
            <a:normAutofit fontScale="85000" lnSpcReduction="10000"/>
          </a:bodyPr>
          <a:lstStyle/>
          <a:p>
            <a:pPr indent="-295427" lvl="2" marL="1371600" rtl="0" algn="just">
              <a:lnSpc>
                <a:spcPct val="150000"/>
              </a:lnSpc>
              <a:spcBef>
                <a:spcPts val="0"/>
              </a:spcBef>
              <a:spcAft>
                <a:spcPts val="0"/>
              </a:spcAft>
              <a:buSzPct val="100000"/>
              <a:buFont typeface="Roboto"/>
              <a:buChar char="■"/>
            </a:pPr>
            <a:r>
              <a:rPr lang="en-GB" sz="1238">
                <a:solidFill>
                  <a:srgbClr val="000000"/>
                </a:solidFill>
                <a:latin typeface="Roboto"/>
                <a:ea typeface="Roboto"/>
                <a:cs typeface="Roboto"/>
                <a:sym typeface="Roboto"/>
              </a:rPr>
              <a:t>Pooling  via  Convolution  Subsampling</a:t>
            </a:r>
            <a:endParaRPr sz="1238">
              <a:solidFill>
                <a:srgbClr val="000000"/>
              </a:solidFill>
              <a:latin typeface="Roboto"/>
              <a:ea typeface="Roboto"/>
              <a:cs typeface="Roboto"/>
              <a:sym typeface="Roboto"/>
            </a:endParaRPr>
          </a:p>
          <a:p>
            <a:pPr indent="-295427" lvl="2" marL="1371600" rtl="0" algn="just">
              <a:lnSpc>
                <a:spcPct val="150000"/>
              </a:lnSpc>
              <a:spcBef>
                <a:spcPts val="0"/>
              </a:spcBef>
              <a:spcAft>
                <a:spcPts val="0"/>
              </a:spcAft>
              <a:buSzPct val="100000"/>
              <a:buFont typeface="Roboto"/>
              <a:buChar char="■"/>
            </a:pPr>
            <a:r>
              <a:rPr lang="en-GB" sz="1238">
                <a:solidFill>
                  <a:srgbClr val="000000"/>
                </a:solidFill>
                <a:latin typeface="Roboto"/>
                <a:ea typeface="Roboto"/>
                <a:cs typeface="Roboto"/>
                <a:sym typeface="Roboto"/>
              </a:rPr>
              <a:t>Variable  Kernel  Size</a:t>
            </a:r>
            <a:endParaRPr sz="1238">
              <a:solidFill>
                <a:srgbClr val="000000"/>
              </a:solidFill>
              <a:latin typeface="Roboto"/>
              <a:ea typeface="Roboto"/>
              <a:cs typeface="Roboto"/>
              <a:sym typeface="Roboto"/>
            </a:endParaRPr>
          </a:p>
          <a:p>
            <a:pPr indent="-295427" lvl="2" marL="1371600" rtl="0" algn="just">
              <a:lnSpc>
                <a:spcPct val="150000"/>
              </a:lnSpc>
              <a:spcBef>
                <a:spcPts val="0"/>
              </a:spcBef>
              <a:spcAft>
                <a:spcPts val="0"/>
              </a:spcAft>
              <a:buSzPct val="100000"/>
              <a:buFont typeface="Roboto"/>
              <a:buChar char="■"/>
            </a:pPr>
            <a:r>
              <a:rPr lang="en-GB" sz="1238">
                <a:solidFill>
                  <a:srgbClr val="000000"/>
                </a:solidFill>
                <a:latin typeface="Roboto"/>
                <a:ea typeface="Roboto"/>
                <a:cs typeface="Roboto"/>
                <a:sym typeface="Roboto"/>
              </a:rPr>
              <a:t>Fork  Layers</a:t>
            </a:r>
            <a:endParaRPr sz="1238">
              <a:solidFill>
                <a:srgbClr val="000000"/>
              </a:solidFill>
              <a:latin typeface="Roboto"/>
              <a:ea typeface="Roboto"/>
              <a:cs typeface="Roboto"/>
              <a:sym typeface="Roboto"/>
            </a:endParaRPr>
          </a:p>
          <a:p>
            <a:pPr indent="-295427" lvl="2" marL="1371600" rtl="0" algn="just">
              <a:lnSpc>
                <a:spcPct val="150000"/>
              </a:lnSpc>
              <a:spcBef>
                <a:spcPts val="0"/>
              </a:spcBef>
              <a:spcAft>
                <a:spcPts val="0"/>
              </a:spcAft>
              <a:buSzPct val="100000"/>
              <a:buFont typeface="Roboto"/>
              <a:buChar char="■"/>
            </a:pPr>
            <a:r>
              <a:rPr lang="en-GB" sz="1238">
                <a:solidFill>
                  <a:srgbClr val="000000"/>
                </a:solidFill>
                <a:latin typeface="Roboto"/>
                <a:ea typeface="Roboto"/>
                <a:cs typeface="Roboto"/>
                <a:sym typeface="Roboto"/>
              </a:rPr>
              <a:t>Merge  Layers</a:t>
            </a:r>
            <a:endParaRPr sz="1208"/>
          </a:p>
          <a:p>
            <a:pPr indent="0" lvl="0" marL="457200" rtl="0" algn="l">
              <a:lnSpc>
                <a:spcPct val="100000"/>
              </a:lnSpc>
              <a:spcBef>
                <a:spcPts val="1200"/>
              </a:spcBef>
              <a:spcAft>
                <a:spcPts val="0"/>
              </a:spcAft>
              <a:buNone/>
            </a:pPr>
            <a:r>
              <a:t/>
            </a:r>
            <a:endParaRPr/>
          </a:p>
          <a:p>
            <a:pPr indent="-305117" lvl="0" marL="914400" rtl="0" algn="l">
              <a:lnSpc>
                <a:spcPct val="100000"/>
              </a:lnSpc>
              <a:spcBef>
                <a:spcPts val="1200"/>
              </a:spcBef>
              <a:spcAft>
                <a:spcPts val="0"/>
              </a:spcAft>
              <a:buClr>
                <a:srgbClr val="434343"/>
              </a:buClr>
              <a:buSzPct val="100000"/>
              <a:buFont typeface="Roboto"/>
              <a:buChar char="●"/>
            </a:pPr>
            <a:r>
              <a:rPr b="1" lang="en-GB" sz="1417">
                <a:solidFill>
                  <a:srgbClr val="000000"/>
                </a:solidFill>
                <a:latin typeface="Roboto"/>
                <a:ea typeface="Roboto"/>
                <a:cs typeface="Roboto"/>
                <a:sym typeface="Roboto"/>
              </a:rPr>
              <a:t>Results</a:t>
            </a:r>
            <a:endParaRPr b="1" sz="1417">
              <a:solidFill>
                <a:srgbClr val="000000"/>
              </a:solidFill>
              <a:latin typeface="Roboto"/>
              <a:ea typeface="Roboto"/>
              <a:cs typeface="Roboto"/>
              <a:sym typeface="Roboto"/>
            </a:endParaRPr>
          </a:p>
          <a:p>
            <a:pPr indent="0" lvl="0" marL="457200" rtl="0" algn="l">
              <a:lnSpc>
                <a:spcPct val="100000"/>
              </a:lnSpc>
              <a:spcBef>
                <a:spcPts val="1200"/>
              </a:spcBef>
              <a:spcAft>
                <a:spcPts val="1200"/>
              </a:spcAft>
              <a:buNone/>
            </a:pPr>
            <a:r>
              <a:t/>
            </a:r>
            <a:endParaRPr/>
          </a:p>
        </p:txBody>
      </p:sp>
      <p:pic>
        <p:nvPicPr>
          <p:cNvPr id="129" name="Google Shape;129;p19"/>
          <p:cNvPicPr preferRelativeResize="0"/>
          <p:nvPr/>
        </p:nvPicPr>
        <p:blipFill rotWithShape="1">
          <a:blip r:embed="rId3">
            <a:alphaModFix/>
          </a:blip>
          <a:srcRect b="12692" l="44063" r="25023" t="23940"/>
          <a:stretch/>
        </p:blipFill>
        <p:spPr>
          <a:xfrm>
            <a:off x="5242975" y="633075"/>
            <a:ext cx="3362674" cy="3877351"/>
          </a:xfrm>
          <a:prstGeom prst="rect">
            <a:avLst/>
          </a:prstGeom>
          <a:noFill/>
          <a:ln>
            <a:noFill/>
          </a:ln>
        </p:spPr>
      </p:pic>
      <p:graphicFrame>
        <p:nvGraphicFramePr>
          <p:cNvPr id="130" name="Google Shape;130;p19"/>
          <p:cNvGraphicFramePr/>
          <p:nvPr/>
        </p:nvGraphicFramePr>
        <p:xfrm>
          <a:off x="1205225" y="2571750"/>
          <a:ext cx="3000000" cy="3000000"/>
        </p:xfrm>
        <a:graphic>
          <a:graphicData uri="http://schemas.openxmlformats.org/drawingml/2006/table">
            <a:tbl>
              <a:tblPr>
                <a:noFill/>
                <a:tableStyleId>{BB88E8DC-A7E2-4F5B-B104-C37BD85ED620}</a:tableStyleId>
              </a:tblPr>
              <a:tblGrid>
                <a:gridCol w="1535650"/>
                <a:gridCol w="1535650"/>
              </a:tblGrid>
              <a:tr h="217150">
                <a:tc>
                  <a:txBody>
                    <a:bodyPr/>
                    <a:lstStyle/>
                    <a:p>
                      <a:pPr indent="0" lvl="0" marL="0" rtl="0" algn="ctr">
                        <a:spcBef>
                          <a:spcPts val="0"/>
                        </a:spcBef>
                        <a:spcAft>
                          <a:spcPts val="0"/>
                        </a:spcAft>
                        <a:buNone/>
                      </a:pPr>
                      <a:r>
                        <a:rPr lang="en-GB">
                          <a:latin typeface="Roboto"/>
                          <a:ea typeface="Roboto"/>
                          <a:cs typeface="Roboto"/>
                          <a:sym typeface="Roboto"/>
                        </a:rPr>
                        <a:t>Method </a:t>
                      </a:r>
                      <a:endParaRPr>
                        <a:latin typeface="Roboto"/>
                        <a:ea typeface="Roboto"/>
                        <a:cs typeface="Roboto"/>
                        <a:sym typeface="Roboto"/>
                      </a:endParaRPr>
                    </a:p>
                  </a:txBody>
                  <a:tcPr marT="91425" marB="91425" marR="91425" marL="91425">
                    <a:solidFill>
                      <a:srgbClr val="C9DAF8"/>
                    </a:solidFill>
                  </a:tcPr>
                </a:tc>
                <a:tc>
                  <a:txBody>
                    <a:bodyPr/>
                    <a:lstStyle/>
                    <a:p>
                      <a:pPr indent="0" lvl="0" marL="0" rtl="0" algn="ctr">
                        <a:spcBef>
                          <a:spcPts val="0"/>
                        </a:spcBef>
                        <a:spcAft>
                          <a:spcPts val="0"/>
                        </a:spcAft>
                        <a:buNone/>
                      </a:pPr>
                      <a:r>
                        <a:rPr lang="en-GB">
                          <a:latin typeface="Roboto"/>
                          <a:ea typeface="Roboto"/>
                          <a:cs typeface="Roboto"/>
                          <a:sym typeface="Roboto"/>
                        </a:rPr>
                        <a:t>Error Rate %</a:t>
                      </a:r>
                      <a:endParaRPr>
                        <a:latin typeface="Roboto"/>
                        <a:ea typeface="Roboto"/>
                        <a:cs typeface="Roboto"/>
                        <a:sym typeface="Roboto"/>
                      </a:endParaRPr>
                    </a:p>
                  </a:txBody>
                  <a:tcPr marT="91425" marB="91425" marR="91425" marL="91425">
                    <a:solidFill>
                      <a:srgbClr val="C9DAF8"/>
                    </a:solidFill>
                  </a:tcPr>
                </a:tc>
              </a:tr>
              <a:tr h="396225">
                <a:tc>
                  <a:txBody>
                    <a:bodyPr/>
                    <a:lstStyle/>
                    <a:p>
                      <a:pPr indent="0" lvl="0" marL="0" rtl="0" algn="l">
                        <a:spcBef>
                          <a:spcPts val="0"/>
                        </a:spcBef>
                        <a:spcAft>
                          <a:spcPts val="0"/>
                        </a:spcAft>
                        <a:buNone/>
                      </a:pPr>
                      <a:r>
                        <a:rPr lang="en-GB">
                          <a:latin typeface="Roboto"/>
                          <a:ea typeface="Roboto"/>
                          <a:cs typeface="Roboto"/>
                          <a:sym typeface="Roboto"/>
                        </a:rPr>
                        <a:t>CNN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a:latin typeface="Roboto"/>
                          <a:ea typeface="Roboto"/>
                          <a:cs typeface="Roboto"/>
                          <a:sym typeface="Roboto"/>
                        </a:rPr>
                        <a:t>0.4</a:t>
                      </a:r>
                      <a:endParaRPr>
                        <a:latin typeface="Roboto"/>
                        <a:ea typeface="Roboto"/>
                        <a:cs typeface="Roboto"/>
                        <a:sym typeface="Roboto"/>
                      </a:endParaRPr>
                    </a:p>
                  </a:txBody>
                  <a:tcPr marT="91425" marB="91425" marR="91425" marL="91425"/>
                </a:tc>
              </a:tr>
              <a:tr h="396225">
                <a:tc>
                  <a:txBody>
                    <a:bodyPr/>
                    <a:lstStyle/>
                    <a:p>
                      <a:pPr indent="0" lvl="0" marL="0" rtl="0" algn="l">
                        <a:spcBef>
                          <a:spcPts val="0"/>
                        </a:spcBef>
                        <a:spcAft>
                          <a:spcPts val="0"/>
                        </a:spcAft>
                        <a:buNone/>
                      </a:pPr>
                      <a:r>
                        <a:rPr lang="en-GB">
                          <a:latin typeface="Roboto"/>
                          <a:ea typeface="Roboto"/>
                          <a:cs typeface="Roboto"/>
                          <a:sym typeface="Roboto"/>
                        </a:rPr>
                        <a:t>MCDNN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a:latin typeface="Roboto"/>
                          <a:ea typeface="Roboto"/>
                          <a:cs typeface="Roboto"/>
                          <a:sym typeface="Roboto"/>
                        </a:rPr>
                        <a:t>0.23</a:t>
                      </a:r>
                      <a:endParaRPr>
                        <a:latin typeface="Roboto"/>
                        <a:ea typeface="Roboto"/>
                        <a:cs typeface="Roboto"/>
                        <a:sym typeface="Roboto"/>
                      </a:endParaRPr>
                    </a:p>
                  </a:txBody>
                  <a:tcPr marT="91425" marB="91425" marR="91425" marL="91425"/>
                </a:tc>
              </a:tr>
              <a:tr h="396225">
                <a:tc>
                  <a:txBody>
                    <a:bodyPr/>
                    <a:lstStyle/>
                    <a:p>
                      <a:pPr indent="0" lvl="0" marL="0" rtl="0" algn="l">
                        <a:spcBef>
                          <a:spcPts val="0"/>
                        </a:spcBef>
                        <a:spcAft>
                          <a:spcPts val="0"/>
                        </a:spcAft>
                        <a:buNone/>
                      </a:pPr>
                      <a:r>
                        <a:rPr lang="en-GB">
                          <a:latin typeface="Roboto"/>
                          <a:ea typeface="Roboto"/>
                          <a:cs typeface="Roboto"/>
                          <a:sym typeface="Roboto"/>
                        </a:rPr>
                        <a:t>DCNN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GB">
                          <a:latin typeface="Roboto"/>
                          <a:ea typeface="Roboto"/>
                          <a:cs typeface="Roboto"/>
                          <a:sym typeface="Roboto"/>
                        </a:rPr>
                        <a:t>0.23</a:t>
                      </a:r>
                      <a:endParaRPr>
                        <a:latin typeface="Roboto"/>
                        <a:ea typeface="Roboto"/>
                        <a:cs typeface="Roboto"/>
                        <a:sym typeface="Roboto"/>
                      </a:endParaRPr>
                    </a:p>
                  </a:txBody>
                  <a:tcPr marT="91425" marB="91425" marR="91425" marL="91425"/>
                </a:tc>
              </a:tr>
            </a:tbl>
          </a:graphicData>
        </a:graphic>
      </p:graphicFrame>
      <p:sp>
        <p:nvSpPr>
          <p:cNvPr id="131" name="Google Shape;131;p19"/>
          <p:cNvSpPr txBox="1"/>
          <p:nvPr/>
        </p:nvSpPr>
        <p:spPr>
          <a:xfrm>
            <a:off x="5451900" y="4470625"/>
            <a:ext cx="34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latin typeface="Roboto"/>
                <a:ea typeface="Roboto"/>
                <a:cs typeface="Roboto"/>
                <a:sym typeface="Roboto"/>
              </a:rPr>
              <a:t>DCCNN architecture  for  MNIST  dataset</a:t>
            </a:r>
            <a:endParaRPr>
              <a:solidFill>
                <a:schemeClr val="accen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1011450" y="559125"/>
            <a:ext cx="7274400" cy="520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2050"/>
              <a:t>Autograding Handwritten Mathematical </a:t>
            </a:r>
            <a:r>
              <a:rPr lang="en-GB" sz="2050"/>
              <a:t>Answer Sheets</a:t>
            </a:r>
            <a:endParaRPr sz="2050"/>
          </a:p>
        </p:txBody>
      </p:sp>
      <p:pic>
        <p:nvPicPr>
          <p:cNvPr id="137" name="Google Shape;137;p20"/>
          <p:cNvPicPr preferRelativeResize="0"/>
          <p:nvPr/>
        </p:nvPicPr>
        <p:blipFill>
          <a:blip r:embed="rId3">
            <a:alphaModFix/>
          </a:blip>
          <a:stretch>
            <a:fillRect/>
          </a:stretch>
        </p:blipFill>
        <p:spPr>
          <a:xfrm>
            <a:off x="1238250" y="1852725"/>
            <a:ext cx="6667500" cy="216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pSp>
        <p:nvGrpSpPr>
          <p:cNvPr id="142" name="Google Shape;142;p21"/>
          <p:cNvGrpSpPr/>
          <p:nvPr/>
        </p:nvGrpSpPr>
        <p:grpSpPr>
          <a:xfrm>
            <a:off x="658325" y="511550"/>
            <a:ext cx="7198200" cy="4364113"/>
            <a:chOff x="658325" y="511550"/>
            <a:chExt cx="7198200" cy="4364113"/>
          </a:xfrm>
        </p:grpSpPr>
        <p:pic>
          <p:nvPicPr>
            <p:cNvPr id="143" name="Google Shape;143;p21"/>
            <p:cNvPicPr preferRelativeResize="0"/>
            <p:nvPr/>
          </p:nvPicPr>
          <p:blipFill>
            <a:blip r:embed="rId3">
              <a:alphaModFix/>
            </a:blip>
            <a:stretch>
              <a:fillRect/>
            </a:stretch>
          </p:blipFill>
          <p:spPr>
            <a:xfrm>
              <a:off x="658325" y="1439425"/>
              <a:ext cx="2608499" cy="1956374"/>
            </a:xfrm>
            <a:prstGeom prst="rect">
              <a:avLst/>
            </a:prstGeom>
            <a:noFill/>
            <a:ln>
              <a:noFill/>
            </a:ln>
          </p:spPr>
        </p:pic>
        <p:pic>
          <p:nvPicPr>
            <p:cNvPr id="144" name="Google Shape;144;p21"/>
            <p:cNvPicPr preferRelativeResize="0"/>
            <p:nvPr/>
          </p:nvPicPr>
          <p:blipFill>
            <a:blip r:embed="rId4">
              <a:alphaModFix/>
            </a:blip>
            <a:stretch>
              <a:fillRect/>
            </a:stretch>
          </p:blipFill>
          <p:spPr>
            <a:xfrm>
              <a:off x="4201075" y="988388"/>
              <a:ext cx="3226175" cy="3887275"/>
            </a:xfrm>
            <a:prstGeom prst="rect">
              <a:avLst/>
            </a:prstGeom>
            <a:noFill/>
            <a:ln>
              <a:noFill/>
            </a:ln>
          </p:spPr>
        </p:pic>
        <p:sp>
          <p:nvSpPr>
            <p:cNvPr id="145" name="Google Shape;145;p21"/>
            <p:cNvSpPr txBox="1"/>
            <p:nvPr/>
          </p:nvSpPr>
          <p:spPr>
            <a:xfrm>
              <a:off x="1262500" y="511550"/>
              <a:ext cx="1420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accent1"/>
                  </a:solidFill>
                  <a:latin typeface="Roboto"/>
                  <a:ea typeface="Roboto"/>
                  <a:cs typeface="Roboto"/>
                  <a:sym typeface="Roboto"/>
                </a:rPr>
                <a:t>MNIST Dataset</a:t>
              </a:r>
              <a:endParaRPr sz="1300">
                <a:solidFill>
                  <a:schemeClr val="accent1"/>
                </a:solidFill>
                <a:latin typeface="Roboto"/>
                <a:ea typeface="Roboto"/>
                <a:cs typeface="Roboto"/>
                <a:sym typeface="Roboto"/>
              </a:endParaRPr>
            </a:p>
          </p:txBody>
        </p:sp>
        <p:sp>
          <p:nvSpPr>
            <p:cNvPr id="146" name="Google Shape;146;p21"/>
            <p:cNvSpPr txBox="1"/>
            <p:nvPr/>
          </p:nvSpPr>
          <p:spPr>
            <a:xfrm>
              <a:off x="3947225" y="511550"/>
              <a:ext cx="39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rPr>
                <a:t>Deep Columnar Convolutional Neural Network</a:t>
              </a:r>
              <a:endParaRPr>
                <a:solidFill>
                  <a:schemeClr val="accent1"/>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