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1augTPdYiJvJ38KO4Ayb9e9bb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082F13-9A29-4930-B5D6-F6C5116D85DD}">
  <a:tblStyle styleId="{FC082F13-9A29-4930-B5D6-F6C5116D85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8" name="Google Shape;88;p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10-11-2020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5db364b62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5db364b6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d5db364b62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5db364b62_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5db364b6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d5db364b62_2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5db364b62_4_24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58" name="Google Shape;158;gd5db364b62_4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5db364b62_2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5db364b62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d5db364b62_2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pdf/1801.03530.pdf" TargetMode="External"/><Relationship Id="rId4" Type="http://schemas.openxmlformats.org/officeDocument/2006/relationships/hyperlink" Target="https://arxiv.org/pdf/1609.04938.pdf" TargetMode="External"/><Relationship Id="rId5" Type="http://schemas.openxmlformats.org/officeDocument/2006/relationships/hyperlink" Target="https://www.kaggle.com/scolianni/mnistasjpg#trainingSample.zip" TargetMode="External"/><Relationship Id="rId6" Type="http://schemas.openxmlformats.org/officeDocument/2006/relationships/hyperlink" Target="https://www.kaggle.com/xainano/handwrittenmathsymbols" TargetMode="External"/><Relationship Id="rId7" Type="http://schemas.openxmlformats.org/officeDocument/2006/relationships/hyperlink" Target="https://github.com/pannous/tensorflow-ocr" TargetMode="External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368700" y="1919175"/>
            <a:ext cx="82590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Minor Project (18IS64) - 6th Semester B.E.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None/>
            </a:pPr>
            <a:r>
              <a:rPr b="1" lang="en-I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 Gradation</a:t>
            </a:r>
            <a:r>
              <a:rPr b="1" lang="en-I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Handwritten Mathematical Answer Sheets</a:t>
            </a:r>
            <a:br>
              <a:rPr b="1" lang="en-I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Phase II </a:t>
            </a: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383400" y="3942025"/>
            <a:ext cx="8229600" cy="2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2020-21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Carried out by:</a:t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Adamyaa D N (1RV18IS002)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Ananya G M</a:t>
            </a: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(1RV18IS006)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Varshini P (1RV18IS058)</a:t>
            </a: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G. Raghavendra Prasad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 </a:t>
            </a:r>
            <a:endParaRPr sz="1760"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-18" l="744" r="47224" t="9389"/>
          <a:stretch/>
        </p:blipFill>
        <p:spPr>
          <a:xfrm>
            <a:off x="0" y="0"/>
            <a:ext cx="3739976" cy="12966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-53" l="60687" r="-4" t="27983"/>
          <a:stretch/>
        </p:blipFill>
        <p:spPr>
          <a:xfrm>
            <a:off x="6400800" y="123190"/>
            <a:ext cx="2658110" cy="48641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590949" y="979050"/>
            <a:ext cx="2824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Methodology</a:t>
            </a:r>
            <a:endParaRPr/>
          </a:p>
        </p:txBody>
      </p:sp>
      <p:sp>
        <p:nvSpPr>
          <p:cNvPr id="205" name="Google Shape;205;p8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pic>
        <p:nvPicPr>
          <p:cNvPr id="206" name="Google Shape;20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000" y="2492326"/>
            <a:ext cx="8429976" cy="273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d5db364b62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450" y="2290025"/>
            <a:ext cx="2608499" cy="195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d5db364b62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100" y="1960938"/>
            <a:ext cx="3226175" cy="38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d5db364b62_2_0"/>
          <p:cNvSpPr txBox="1"/>
          <p:nvPr/>
        </p:nvSpPr>
        <p:spPr>
          <a:xfrm>
            <a:off x="1252325" y="1003250"/>
            <a:ext cx="1897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MNIST Dataset</a:t>
            </a:r>
            <a:endParaRPr b="1" sz="19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gd5db364b62_2_0"/>
          <p:cNvSpPr txBox="1"/>
          <p:nvPr/>
        </p:nvSpPr>
        <p:spPr>
          <a:xfrm>
            <a:off x="4469188" y="1003250"/>
            <a:ext cx="370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Columnar Convolutional Neural Network</a:t>
            </a:r>
            <a:endParaRPr b="1" sz="19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d5db364b62_2_0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d5db364b62_2_0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d5db364b62_2_0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19" name="Google Shape;219;gd5db364b62_2_0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gd5db364b62_2_6"/>
          <p:cNvGrpSpPr/>
          <p:nvPr/>
        </p:nvGrpSpPr>
        <p:grpSpPr>
          <a:xfrm>
            <a:off x="202434" y="955553"/>
            <a:ext cx="8739124" cy="5103800"/>
            <a:chOff x="375625" y="302922"/>
            <a:chExt cx="8416762" cy="4660579"/>
          </a:xfrm>
        </p:grpSpPr>
        <p:grpSp>
          <p:nvGrpSpPr>
            <p:cNvPr id="226" name="Google Shape;226;gd5db364b62_2_6"/>
            <p:cNvGrpSpPr/>
            <p:nvPr/>
          </p:nvGrpSpPr>
          <p:grpSpPr>
            <a:xfrm>
              <a:off x="6308739" y="1111749"/>
              <a:ext cx="2483648" cy="3839808"/>
              <a:chOff x="6308739" y="1111749"/>
              <a:chExt cx="2483648" cy="3839808"/>
            </a:xfrm>
          </p:grpSpPr>
          <p:pic>
            <p:nvPicPr>
              <p:cNvPr id="227" name="Google Shape;227;gd5db364b62_2_6"/>
              <p:cNvPicPr preferRelativeResize="0"/>
              <p:nvPr/>
            </p:nvPicPr>
            <p:blipFill rotWithShape="1">
              <a:blip r:embed="rId3">
                <a:alphaModFix/>
              </a:blip>
              <a:srcRect b="5234" l="7950" r="7739" t="6791"/>
              <a:stretch/>
            </p:blipFill>
            <p:spPr>
              <a:xfrm>
                <a:off x="6308739" y="1111749"/>
                <a:ext cx="2483648" cy="38398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8" name="Google Shape;228;gd5db364b62_2_6"/>
              <p:cNvSpPr/>
              <p:nvPr/>
            </p:nvSpPr>
            <p:spPr>
              <a:xfrm>
                <a:off x="6498196" y="1293542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gd5db364b62_2_6"/>
              <p:cNvSpPr/>
              <p:nvPr/>
            </p:nvSpPr>
            <p:spPr>
              <a:xfrm>
                <a:off x="6498196" y="1516025"/>
                <a:ext cx="2104800" cy="140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d5db364b62_2_6"/>
              <p:cNvSpPr/>
              <p:nvPr/>
            </p:nvSpPr>
            <p:spPr>
              <a:xfrm>
                <a:off x="6498196" y="4398294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d5db364b62_2_6"/>
              <p:cNvSpPr/>
              <p:nvPr/>
            </p:nvSpPr>
            <p:spPr>
              <a:xfrm>
                <a:off x="6498157" y="4136037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gd5db364b62_2_6"/>
              <p:cNvSpPr/>
              <p:nvPr/>
            </p:nvSpPr>
            <p:spPr>
              <a:xfrm>
                <a:off x="6498157" y="3873780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gd5db364b62_2_6"/>
              <p:cNvSpPr/>
              <p:nvPr/>
            </p:nvSpPr>
            <p:spPr>
              <a:xfrm>
                <a:off x="6498196" y="1738507"/>
                <a:ext cx="2104800" cy="140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gd5db364b62_2_6"/>
              <p:cNvSpPr/>
              <p:nvPr/>
            </p:nvSpPr>
            <p:spPr>
              <a:xfrm>
                <a:off x="6498196" y="2020464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gd5db364b62_2_6"/>
              <p:cNvSpPr/>
              <p:nvPr/>
            </p:nvSpPr>
            <p:spPr>
              <a:xfrm>
                <a:off x="6498157" y="2806144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d5db364b62_2_6"/>
              <p:cNvSpPr/>
              <p:nvPr/>
            </p:nvSpPr>
            <p:spPr>
              <a:xfrm>
                <a:off x="6498157" y="2583661"/>
                <a:ext cx="2104800" cy="140400"/>
              </a:xfrm>
              <a:prstGeom prst="rect">
                <a:avLst/>
              </a:prstGeom>
              <a:noFill/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7" name="Google Shape;237;gd5db364b62_2_6"/>
            <p:cNvSpPr txBox="1"/>
            <p:nvPr/>
          </p:nvSpPr>
          <p:spPr>
            <a:xfrm>
              <a:off x="3659563" y="302922"/>
              <a:ext cx="18489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Workspace</a:t>
              </a:r>
              <a:endParaRPr b="1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38" name="Google Shape;238;gd5db364b62_2_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325" y="1004425"/>
              <a:ext cx="2752461" cy="385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gd5db364b62_2_6"/>
            <p:cNvPicPr preferRelativeResize="0"/>
            <p:nvPr/>
          </p:nvPicPr>
          <p:blipFill rotWithShape="1">
            <a:blip r:embed="rId5">
              <a:alphaModFix/>
            </a:blip>
            <a:srcRect b="5472" l="7573" r="7810" t="6961"/>
            <a:stretch/>
          </p:blipFill>
          <p:spPr>
            <a:xfrm>
              <a:off x="375625" y="1111750"/>
              <a:ext cx="2483625" cy="3851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gd5db364b62_2_6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d5db364b62_2_6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d5db364b62_2_6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43" name="Google Shape;243;gd5db364b62_2_6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d5db364b62_2_6"/>
          <p:cNvSpPr/>
          <p:nvPr/>
        </p:nvSpPr>
        <p:spPr>
          <a:xfrm>
            <a:off x="2910675" y="3801150"/>
            <a:ext cx="558300" cy="39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A9988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d5db364b62_2_6"/>
          <p:cNvSpPr/>
          <p:nvPr/>
        </p:nvSpPr>
        <p:spPr>
          <a:xfrm>
            <a:off x="5535150" y="3801150"/>
            <a:ext cx="558300" cy="39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A9988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/>
        </p:nvSpPr>
        <p:spPr>
          <a:xfrm>
            <a:off x="552600" y="1770625"/>
            <a:ext cx="80388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●"/>
            </a:pPr>
            <a:r>
              <a:rPr lang="en-I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Educational institutions such as universities, schools and various learning centres are an integral  part of the society. 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●"/>
            </a:pPr>
            <a:r>
              <a:rPr lang="en-I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Examinations and grading hold a significant role in the functioning of these institutions. 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●"/>
            </a:pPr>
            <a:r>
              <a:rPr lang="en-I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Although </a:t>
            </a:r>
            <a:r>
              <a:rPr lang="en-I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grading</a:t>
            </a:r>
            <a:r>
              <a:rPr lang="en-I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is typically seen as a manual job, it can be observed that a much higher efficiency can be achieved by automating the process. 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●"/>
            </a:pPr>
            <a:r>
              <a:rPr lang="en-I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automated grading system reduces the amount of human errors, increases speed and thereby </a:t>
            </a:r>
            <a:r>
              <a:rPr lang="en-I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produces</a:t>
            </a:r>
            <a:r>
              <a:rPr lang="en-I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highly reliable output.</a:t>
            </a:r>
            <a:r>
              <a:rPr lang="en-I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 of Contents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No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of Tables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of Figures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1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to (fill in appropriately to suit the title of the project……..)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2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 of the chapter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2.1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2.2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2.3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2.4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3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 of the chapter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3.1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3.2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3.3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3.4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4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 of the chapter 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4.1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4.2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4.3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4.4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5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 and Future scope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Appendix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of Tables									Page No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of Figures							            Page No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9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552594" y="970175"/>
            <a:ext cx="3542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Societal Relevance</a:t>
            </a:r>
            <a:endParaRPr b="1" i="0" sz="30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7" name="Google Shape;257;p9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/>
          <p:nvPr/>
        </p:nvSpPr>
        <p:spPr>
          <a:xfrm>
            <a:off x="409950" y="1847399"/>
            <a:ext cx="8324100" cy="4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IN" sz="1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Multi-Scale Attention with Dense Encoder for Handwritten Mathematical Expression Recognition</a:t>
            </a: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Paper on Offline math formula recognition. Validated on CROHME dataset.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IN" sz="1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Image-to-Markup Generation with Coarse-to-Fine Attention</a:t>
            </a: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This paper presents attention based encoder-decoder model to convert images to Latex. Validated on CROHME dataset.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IN" sz="1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MNIST as jpgs</a:t>
            </a: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This page contains MNIST images in jpg format.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IN" sz="1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Handwritten mathematical symbols dataset</a:t>
            </a: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Kaggle’s dataset on handwritten mathematical symbols, extracted and modified from CROHME dataset.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IN" sz="1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https://github.com/pannous/tensorflow-ocr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"/>
          <p:cNvSpPr txBox="1"/>
          <p:nvPr/>
        </p:nvSpPr>
        <p:spPr>
          <a:xfrm>
            <a:off x="511449" y="910900"/>
            <a:ext cx="2306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References</a:t>
            </a:r>
            <a:endParaRPr b="1" i="0" sz="30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9" name="Google Shape;269;p10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1382725" y="1678700"/>
            <a:ext cx="67386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i="0" lang="en-I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i="0" lang="en-I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Relevance to Information Science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i="0" lang="en-I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Knowledge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i="0" lang="en-I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i="0" lang="en-I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Formulation of Objectives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i="0" lang="en-I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i="0" lang="en-I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Societal Relevance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109531" y="979051"/>
            <a:ext cx="1721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500"/>
              <a:buFont typeface="Playfair Display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Agenda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778975" y="1883800"/>
            <a:ext cx="77403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Grading is an essential part of education. Assessing each answer sheet manually, offering fair, unbiased and valid grades is difficult most of the time.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the printed text recognition is considered as a clarified issue, handwritten text recognition remains as a demanding task.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system attempts to develop a computer vision algorithm along with a solution package for recognizing and digitizing steps of solving a mathematical equation written by freehand on a paper, validating the steps and final answer of the recognized handwritten lines by maintaining the context. 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11440" y="961525"/>
            <a:ext cx="83241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Introduction</a:t>
            </a:r>
            <a:endParaRPr b="1" i="0" sz="30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8" name="Google Shape;118;p3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735000" y="2046350"/>
            <a:ext cx="7674000" cy="30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Character Recognition in the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Natural Language Processing.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utomating frequent sequence of actions in everyday life using various machine algorithms, hence an amazing leap of advancements can be observed in the field of data science.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and Convolutional Neural Networks which are the fundamental pillars of Artificial Intelligence and Machine Learning.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10900" y="979988"/>
            <a:ext cx="7130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Topic Relevance to Information Science</a:t>
            </a:r>
            <a:endParaRPr/>
          </a:p>
        </p:txBody>
      </p:sp>
      <p:sp>
        <p:nvSpPr>
          <p:cNvPr id="130" name="Google Shape;130;p4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709299" y="907625"/>
            <a:ext cx="3767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Domain Knowledge</a:t>
            </a:r>
            <a:endParaRPr b="1" i="0" sz="30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03750" y="2060025"/>
            <a:ext cx="7336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Computer Vision and OpenCV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Tesseract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OCRopus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Binarization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Datasets: MNIST, Kaggle’s Handwritten Mathematical Symbols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Deep Columnar Convolutional Neural Network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298975" y="1204745"/>
            <a:ext cx="8324100" cy="5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1905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2880724" y="169750"/>
            <a:ext cx="3809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Literature Survey </a:t>
            </a:r>
            <a:endParaRPr b="0" i="0" sz="18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4" name="Google Shape;154;p6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graphicFrame>
        <p:nvGraphicFramePr>
          <p:cNvPr id="155" name="Google Shape;155;p6"/>
          <p:cNvGraphicFramePr/>
          <p:nvPr/>
        </p:nvGraphicFramePr>
        <p:xfrm>
          <a:off x="330225" y="88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{FC082F13-9A29-4930-B5D6-F6C5116D85DD}</a:tableStyleId>
              </a:tblPr>
              <a:tblGrid>
                <a:gridCol w="1307600"/>
                <a:gridCol w="1520250"/>
                <a:gridCol w="1254425"/>
                <a:gridCol w="1294325"/>
                <a:gridCol w="1693025"/>
                <a:gridCol w="1413925"/>
              </a:tblGrid>
              <a:tr h="81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&amp; YEAR OF PUBLICATION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294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9988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Automated Grading for Handwritten Answer Sheets using CNN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Emran Shaikh, Ayisha Manzoor, </a:t>
                      </a:r>
                      <a:r>
                        <a:rPr lang="en-IN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Ghazanfar Latif</a:t>
                      </a: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&amp; </a:t>
                      </a:r>
                      <a:r>
                        <a:rPr lang="en-IN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Iman Ahmed Mohiuddin.</a:t>
                      </a:r>
                      <a:endParaRPr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October 2019.</a:t>
                      </a:r>
                      <a:endParaRPr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objective was to automatically grade handwritten answer sheets.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 students were given answer sheets with 20 questions each, obtained a total of 5080 segmented images.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1 consisted of 4 CNN layers and 3 dense layers. Model 2 consisted of 4 CNN layers and 4 dense layers.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1 produced 92.866 and model 2 produced 92.322 accuracy.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71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Automatically Solving Number Word Problems by Semantic Parsing and Reasoning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Shuming Shi , Yuehui Wang , Chin-Yew Lin , Xiaojiang Liu and Yong Rui.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objective was to solve number word problems automatically and produce accurate answers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problems set contained 1,878 math number word problems, collected from two web sites: algebra.com6 and answers.yahoo.com7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DOL </a:t>
                      </a: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language</a:t>
                      </a: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was used for semantic representation. CFG was used as semantic parser. KAZB and Basicsum baseline methods were implemented.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approach achieves a particularly high precision of 95%. That means once an answer is provided by our approach, it has a very high probability of being correct.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5db364b62_4_24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d5db364b62_4_24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d5db364b62_4_24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d5db364b62_4_24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d5db364b62_4_24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d5db364b62_4_24"/>
          <p:cNvSpPr txBox="1"/>
          <p:nvPr/>
        </p:nvSpPr>
        <p:spPr>
          <a:xfrm>
            <a:off x="298974" y="172983"/>
            <a:ext cx="8324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Literature Survey</a:t>
            </a:r>
            <a:endParaRPr b="0" i="0" sz="18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6" name="Google Shape;166;gd5db364b62_4_24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graphicFrame>
        <p:nvGraphicFramePr>
          <p:cNvPr id="167" name="Google Shape;167;gd5db364b62_4_24"/>
          <p:cNvGraphicFramePr/>
          <p:nvPr/>
        </p:nvGraphicFramePr>
        <p:xfrm>
          <a:off x="299025" y="153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{FC082F13-9A29-4930-B5D6-F6C5116D85DD}</a:tableStyleId>
              </a:tblPr>
              <a:tblGrid>
                <a:gridCol w="1281025"/>
                <a:gridCol w="1546825"/>
                <a:gridCol w="1281025"/>
                <a:gridCol w="1281000"/>
                <a:gridCol w="1679750"/>
                <a:gridCol w="1413925"/>
              </a:tblGrid>
              <a:tr h="8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&amp; YEAR OF PUBLICATION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>
                          <a:solidFill>
                            <a:srgbClr val="1A1A1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Columnar Convolutional Neural Network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Somshubra Majumdar</a:t>
                      </a: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Ishaan Jain.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July 2016.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objective was to observe the performance of DCNN model and compare it with the performance of other top models.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MNIST dataset - </a:t>
                      </a:r>
                      <a:r>
                        <a:rPr lang="en-I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a dataset of 60,000 small square 28×28 pixel grayscale images of handwritten single digits between 0 and 9.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Convolutional Neural Networks is used. Adadelta learning algorithm used as optimizer. Works on MNIST dataset.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DCNN method has near state of the art performance using only a single model and obtains slightly better results.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5db364b62_2_47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d5db364b62_2_47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d5db364b62_2_47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d5db364b62_2_47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d5db364b62_2_47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d5db364b62_2_47"/>
          <p:cNvSpPr txBox="1"/>
          <p:nvPr>
            <p:ph idx="4294967295"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79" name="Google Shape;179;gd5db364b62_2_47"/>
          <p:cNvSpPr txBox="1"/>
          <p:nvPr/>
        </p:nvSpPr>
        <p:spPr>
          <a:xfrm>
            <a:off x="778963" y="802475"/>
            <a:ext cx="612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Columnar Convolutional Neural Network </a:t>
            </a:r>
            <a:endParaRPr b="1" sz="2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d5db364b62_2_47"/>
          <p:cNvSpPr txBox="1"/>
          <p:nvPr/>
        </p:nvSpPr>
        <p:spPr>
          <a:xfrm>
            <a:off x="778975" y="1710800"/>
            <a:ext cx="5147100" cy="50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IN" sz="1900">
                <a:latin typeface="Times New Roman"/>
                <a:ea typeface="Times New Roman"/>
                <a:cs typeface="Times New Roman"/>
                <a:sym typeface="Times New Roman"/>
              </a:rPr>
              <a:t>Deep Convolutional Neural Networks is used.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IN" sz="1900">
                <a:latin typeface="Times New Roman"/>
                <a:ea typeface="Times New Roman"/>
                <a:cs typeface="Times New Roman"/>
                <a:sym typeface="Times New Roman"/>
              </a:rPr>
              <a:t>Adadelta learning algorithm used as optimizer.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IN" sz="1900">
                <a:latin typeface="Times New Roman"/>
                <a:ea typeface="Times New Roman"/>
                <a:cs typeface="Times New Roman"/>
                <a:sym typeface="Times New Roman"/>
              </a:rPr>
              <a:t>Trained on MNIST dataset.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IN" sz="1900">
                <a:latin typeface="Times New Roman"/>
                <a:ea typeface="Times New Roman"/>
                <a:cs typeface="Times New Roman"/>
                <a:sym typeface="Times New Roman"/>
              </a:rPr>
              <a:t>Wide Architecture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IN" sz="1900">
                <a:latin typeface="Times New Roman"/>
                <a:ea typeface="Times New Roman"/>
                <a:cs typeface="Times New Roman"/>
                <a:sym typeface="Times New Roman"/>
              </a:rPr>
              <a:t>Deep Architecture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IN" sz="1900">
                <a:latin typeface="Times New Roman"/>
                <a:ea typeface="Times New Roman"/>
                <a:cs typeface="Times New Roman"/>
                <a:sym typeface="Times New Roman"/>
              </a:rPr>
              <a:t>GPU Processing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IN" sz="1900">
                <a:latin typeface="Times New Roman"/>
                <a:ea typeface="Times New Roman"/>
                <a:cs typeface="Times New Roman"/>
                <a:sym typeface="Times New Roman"/>
              </a:rPr>
              <a:t>Pooling  via  Convolution  Subsampling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IN" sz="1900">
                <a:latin typeface="Times New Roman"/>
                <a:ea typeface="Times New Roman"/>
                <a:cs typeface="Times New Roman"/>
                <a:sym typeface="Times New Roman"/>
              </a:rPr>
              <a:t>Variable  Kernel  Size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IN" sz="1900">
                <a:latin typeface="Times New Roman"/>
                <a:ea typeface="Times New Roman"/>
                <a:cs typeface="Times New Roman"/>
                <a:sym typeface="Times New Roman"/>
              </a:rPr>
              <a:t>Fork  Layers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IN" sz="1900">
                <a:latin typeface="Times New Roman"/>
                <a:ea typeface="Times New Roman"/>
                <a:cs typeface="Times New Roman"/>
                <a:sym typeface="Times New Roman"/>
              </a:rPr>
              <a:t>Merge  Layers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3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gd5db364b62_2_47"/>
          <p:cNvPicPr preferRelativeResize="0"/>
          <p:nvPr/>
        </p:nvPicPr>
        <p:blipFill rotWithShape="1">
          <a:blip r:embed="rId4">
            <a:alphaModFix/>
          </a:blip>
          <a:srcRect b="12692" l="47340" r="25024" t="23940"/>
          <a:stretch/>
        </p:blipFill>
        <p:spPr>
          <a:xfrm>
            <a:off x="5728300" y="1961500"/>
            <a:ext cx="3187099" cy="411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d5db364b62_2_47"/>
          <p:cNvSpPr txBox="1"/>
          <p:nvPr/>
        </p:nvSpPr>
        <p:spPr>
          <a:xfrm>
            <a:off x="5544125" y="6072175"/>
            <a:ext cx="348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DCCNN architecture  for  MNIST  dataset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/>
        </p:nvSpPr>
        <p:spPr>
          <a:xfrm>
            <a:off x="637650" y="1824775"/>
            <a:ext cx="7868700" cy="4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are the broad modules that will be catered to, towards the realization of the end objective of the project: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Workspace Detection using valid markers in the sheet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and localizing each single lines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Optical Character Recognition in each detected line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 each line and providing feedback in terms of red/green bounding box drawn across it where green represents correct and red represents wrong answers.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458509" y="942400"/>
            <a:ext cx="2053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Objectives</a:t>
            </a:r>
            <a:endParaRPr b="1" i="0" sz="30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4" name="Google Shape;194;p7"/>
          <p:cNvSpPr txBox="1"/>
          <p:nvPr>
            <p:ph type="title"/>
          </p:nvPr>
        </p:nvSpPr>
        <p:spPr>
          <a:xfrm>
            <a:off x="6689825" y="247400"/>
            <a:ext cx="2190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Playfair Display"/>
              <a:buNone/>
            </a:pPr>
            <a:r>
              <a:rPr b="0" i="1" lang="en-IN" sz="15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Padmashree Prasad</dc:creator>
</cp:coreProperties>
</file>