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hQI+y7JArXXblkpoCku1CS8rhp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47C9878-F02E-4001-8168-96F26B9C2DCB}">
  <a:tblStyle styleId="{B47C9878-F02E-4001-8168-96F26B9C2DC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8" name="Google Shape;88;p1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10-11-2020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197" name="Google Shape;19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5db364b62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d5db364b6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d5db364b62_2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678eee20d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e678eee20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e678eee20d_0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5db364b62_2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d5db364b62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gd5db364b62_2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e1e77c330f_0_6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255" name="Google Shape;255;ge1e77c330f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1e77c330f_0_17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267" name="Google Shape;267;ge1e77c330f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1e77c330f_0_28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281" name="Google Shape;281;ge1e77c330f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08930196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e0893019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e089301961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1e77c330f_0_45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302" name="Google Shape;302;ge1e77c330f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9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315" name="Google Shape;31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e1e77c330f_0_56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327" name="Google Shape;327;ge1e77c330f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e678eee0f9_0_18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339" name="Google Shape;339;ge678eee0f9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0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351" name="Google Shape;35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5db364b62_4_24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158" name="Google Shape;158;gd5db364b62_4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5db364b62_2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d5db364b62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d5db364b62_2_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185" name="Google Shape;18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Relationship Id="rId4" Type="http://schemas.openxmlformats.org/officeDocument/2006/relationships/image" Target="../media/image1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arxiv.org/pdf/1801.03530.pdf" TargetMode="External"/><Relationship Id="rId4" Type="http://schemas.openxmlformats.org/officeDocument/2006/relationships/hyperlink" Target="https://arxiv.org/pdf/1609.04938.pdf" TargetMode="External"/><Relationship Id="rId5" Type="http://schemas.openxmlformats.org/officeDocument/2006/relationships/hyperlink" Target="https://www.kaggle.com/scolianni/mnistasjpg#trainingSample.zip" TargetMode="External"/><Relationship Id="rId6" Type="http://schemas.openxmlformats.org/officeDocument/2006/relationships/hyperlink" Target="https://www.kaggle.com/xainano/handwrittenmathsymbols" TargetMode="External"/><Relationship Id="rId7" Type="http://schemas.openxmlformats.org/officeDocument/2006/relationships/hyperlink" Target="https://github.com/pannous/tensorflow-ocr" TargetMode="External"/><Relationship Id="rId8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368700" y="1156200"/>
            <a:ext cx="8259000" cy="19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-IN" sz="21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IN" sz="21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Information Science and Engineering</a:t>
            </a:r>
            <a:br>
              <a:rPr lang="en-IN" sz="21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19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Minor Project (18IS64) - 6th Semester B.E.</a:t>
            </a:r>
            <a:endParaRPr sz="19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800"/>
              <a:buNone/>
            </a:pPr>
            <a:r>
              <a:rPr b="1" lang="en-IN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 Gradation of Handwritten Mathematical Answer Sheets</a:t>
            </a:r>
            <a:br>
              <a:rPr b="1" lang="en-IN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IN" sz="23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 III Evaluation</a:t>
            </a:r>
            <a:endParaRPr b="1" sz="23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383400" y="3628000"/>
            <a:ext cx="82296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2020-21</a:t>
            </a:r>
            <a:endParaRPr>
              <a:solidFill>
                <a:srgbClr val="595959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sz="12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352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sz="11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352"/>
              </a:spcBef>
              <a:spcAft>
                <a:spcPts val="0"/>
              </a:spcAft>
              <a:buSzPts val="1760"/>
              <a:buNone/>
            </a:pPr>
            <a:r>
              <a:rPr b="1" lang="en-I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Adamyaa D N (1RV18IS002)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352"/>
              </a:spcBef>
              <a:spcAft>
                <a:spcPts val="0"/>
              </a:spcAft>
              <a:buSzPts val="1760"/>
              <a:buNone/>
            </a:pPr>
            <a:r>
              <a:rPr b="1" lang="en-I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Ananya G M (1RV18IS006)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352"/>
              </a:spcBef>
              <a:spcAft>
                <a:spcPts val="0"/>
              </a:spcAft>
              <a:buSzPts val="1760"/>
              <a:buNone/>
            </a:pPr>
            <a:r>
              <a:rPr b="1" lang="en-I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Varshini P (1RV18IS058) 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None/>
            </a:pPr>
            <a:r>
              <a:t/>
            </a:r>
            <a:endParaRPr sz="1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None/>
            </a:pPr>
            <a:r>
              <a:t/>
            </a:r>
            <a:endParaRPr b="1" sz="3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None/>
            </a:pPr>
            <a:r>
              <a:rPr b="1" lang="en-IN" sz="19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 G. Raghavendra Prasad</a:t>
            </a:r>
            <a:endParaRPr b="1" sz="19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None/>
            </a:pPr>
            <a:r>
              <a:rPr b="1" lang="en-IN" sz="19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 </a:t>
            </a:r>
            <a:endParaRPr sz="1660">
              <a:solidFill>
                <a:srgbClr val="595959"/>
              </a:solidFill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 b="-53" l="60687" r="-4" t="27983"/>
          <a:stretch/>
        </p:blipFill>
        <p:spPr>
          <a:xfrm>
            <a:off x="7057002" y="123198"/>
            <a:ext cx="2001898" cy="3663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709848" cy="19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"/>
          <p:cNvSpPr/>
          <p:nvPr/>
        </p:nvSpPr>
        <p:spPr>
          <a:xfrm>
            <a:off x="458499" y="722958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8"/>
          <p:cNvSpPr txBox="1"/>
          <p:nvPr/>
        </p:nvSpPr>
        <p:spPr>
          <a:xfrm>
            <a:off x="298975" y="141325"/>
            <a:ext cx="480000" cy="47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8"/>
          <p:cNvSpPr/>
          <p:nvPr/>
        </p:nvSpPr>
        <p:spPr>
          <a:xfrm>
            <a:off x="1356726" y="432235"/>
            <a:ext cx="25996" cy="34615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1363946" y="439936"/>
            <a:ext cx="11557" cy="19288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8"/>
          <p:cNvSpPr txBox="1"/>
          <p:nvPr/>
        </p:nvSpPr>
        <p:spPr>
          <a:xfrm>
            <a:off x="828895" y="265700"/>
            <a:ext cx="927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8"/>
          <p:cNvSpPr txBox="1"/>
          <p:nvPr/>
        </p:nvSpPr>
        <p:spPr>
          <a:xfrm>
            <a:off x="590949" y="979050"/>
            <a:ext cx="28248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IN" sz="3000" u="none" cap="none" strike="noStrike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Methodology</a:t>
            </a:r>
            <a:endParaRPr i="0" sz="1400" u="none" cap="none" strike="noStrike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8"/>
          <p:cNvSpPr txBox="1"/>
          <p:nvPr>
            <p:ph type="title"/>
          </p:nvPr>
        </p:nvSpPr>
        <p:spPr>
          <a:xfrm>
            <a:off x="6689825" y="247400"/>
            <a:ext cx="2190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500"/>
              <a:buFont typeface="Playfair Display"/>
              <a:buNone/>
            </a:pPr>
            <a:r>
              <a:rPr b="0" i="1" lang="en-IN" sz="15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pic>
        <p:nvPicPr>
          <p:cNvPr id="206" name="Google Shape;20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000" y="2492326"/>
            <a:ext cx="8429976" cy="2738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gd5db364b62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450" y="2290025"/>
            <a:ext cx="2608499" cy="195637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d5db364b62_2_0"/>
          <p:cNvSpPr txBox="1"/>
          <p:nvPr/>
        </p:nvSpPr>
        <p:spPr>
          <a:xfrm>
            <a:off x="1252325" y="1003250"/>
            <a:ext cx="1897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IN" sz="19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MNIST Dataset</a:t>
            </a:r>
            <a:endParaRPr b="1" i="0" sz="19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gd5db364b62_2_0"/>
          <p:cNvSpPr txBox="1"/>
          <p:nvPr/>
        </p:nvSpPr>
        <p:spPr>
          <a:xfrm>
            <a:off x="4469188" y="1003250"/>
            <a:ext cx="3708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IN" sz="19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Columnar Convolutional Neural Network</a:t>
            </a:r>
            <a:endParaRPr b="1" i="0" sz="19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gd5db364b62_2_0"/>
          <p:cNvSpPr txBox="1"/>
          <p:nvPr/>
        </p:nvSpPr>
        <p:spPr>
          <a:xfrm>
            <a:off x="298975" y="141325"/>
            <a:ext cx="480000" cy="471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d5db364b62_2_0"/>
          <p:cNvSpPr txBox="1"/>
          <p:nvPr/>
        </p:nvSpPr>
        <p:spPr>
          <a:xfrm>
            <a:off x="828895" y="265700"/>
            <a:ext cx="927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d5db364b62_2_0"/>
          <p:cNvSpPr txBox="1"/>
          <p:nvPr>
            <p:ph type="title"/>
          </p:nvPr>
        </p:nvSpPr>
        <p:spPr>
          <a:xfrm>
            <a:off x="6689825" y="247400"/>
            <a:ext cx="2190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500"/>
              <a:buFont typeface="Playfair Display"/>
              <a:buNone/>
            </a:pPr>
            <a:r>
              <a:rPr b="0" i="1" lang="en-IN" sz="15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218" name="Google Shape;218;gd5db364b62_2_0"/>
          <p:cNvSpPr/>
          <p:nvPr/>
        </p:nvSpPr>
        <p:spPr>
          <a:xfrm>
            <a:off x="458499" y="722958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gd5db364b62_2_0"/>
          <p:cNvPicPr preferRelativeResize="0"/>
          <p:nvPr/>
        </p:nvPicPr>
        <p:blipFill rotWithShape="1">
          <a:blip r:embed="rId5">
            <a:alphaModFix/>
          </a:blip>
          <a:srcRect b="12692" l="47340" r="25024" t="23940"/>
          <a:stretch/>
        </p:blipFill>
        <p:spPr>
          <a:xfrm>
            <a:off x="4729650" y="1772750"/>
            <a:ext cx="3708000" cy="478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ge678eee20d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237" y="1597375"/>
            <a:ext cx="8090924" cy="39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e678eee20d_0_9"/>
          <p:cNvSpPr txBox="1"/>
          <p:nvPr/>
        </p:nvSpPr>
        <p:spPr>
          <a:xfrm>
            <a:off x="2644853" y="623300"/>
            <a:ext cx="364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Workspace Detection Steps</a:t>
            </a:r>
            <a:endParaRPr b="1" i="0" sz="20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gd5db364b62_2_6"/>
          <p:cNvGrpSpPr/>
          <p:nvPr/>
        </p:nvGrpSpPr>
        <p:grpSpPr>
          <a:xfrm>
            <a:off x="202434" y="955553"/>
            <a:ext cx="8739124" cy="5103800"/>
            <a:chOff x="375625" y="302922"/>
            <a:chExt cx="8416762" cy="4660579"/>
          </a:xfrm>
        </p:grpSpPr>
        <p:grpSp>
          <p:nvGrpSpPr>
            <p:cNvPr id="233" name="Google Shape;233;gd5db364b62_2_6"/>
            <p:cNvGrpSpPr/>
            <p:nvPr/>
          </p:nvGrpSpPr>
          <p:grpSpPr>
            <a:xfrm>
              <a:off x="6308739" y="1111749"/>
              <a:ext cx="2483648" cy="3839808"/>
              <a:chOff x="6308739" y="1111749"/>
              <a:chExt cx="2483648" cy="3839808"/>
            </a:xfrm>
          </p:grpSpPr>
          <p:pic>
            <p:nvPicPr>
              <p:cNvPr id="234" name="Google Shape;234;gd5db364b62_2_6"/>
              <p:cNvPicPr preferRelativeResize="0"/>
              <p:nvPr/>
            </p:nvPicPr>
            <p:blipFill rotWithShape="1">
              <a:blip r:embed="rId3">
                <a:alphaModFix/>
              </a:blip>
              <a:srcRect b="5233" l="7950" r="7739" t="6791"/>
              <a:stretch/>
            </p:blipFill>
            <p:spPr>
              <a:xfrm>
                <a:off x="6308739" y="1111749"/>
                <a:ext cx="2483648" cy="383980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5" name="Google Shape;235;gd5db364b62_2_6"/>
              <p:cNvSpPr/>
              <p:nvPr/>
            </p:nvSpPr>
            <p:spPr>
              <a:xfrm>
                <a:off x="6498196" y="1293542"/>
                <a:ext cx="2104800" cy="140400"/>
              </a:xfrm>
              <a:prstGeom prst="rect">
                <a:avLst/>
              </a:prstGeom>
              <a:noFill/>
              <a:ln cap="flat" cmpd="sng" w="952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gd5db364b62_2_6"/>
              <p:cNvSpPr/>
              <p:nvPr/>
            </p:nvSpPr>
            <p:spPr>
              <a:xfrm>
                <a:off x="6498196" y="1516025"/>
                <a:ext cx="2104800" cy="140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gd5db364b62_2_6"/>
              <p:cNvSpPr/>
              <p:nvPr/>
            </p:nvSpPr>
            <p:spPr>
              <a:xfrm>
                <a:off x="6498196" y="4398294"/>
                <a:ext cx="2104800" cy="140400"/>
              </a:xfrm>
              <a:prstGeom prst="rect">
                <a:avLst/>
              </a:prstGeom>
              <a:noFill/>
              <a:ln cap="flat" cmpd="sng" w="9525">
                <a:solidFill>
                  <a:srgbClr val="3D85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gd5db364b62_2_6"/>
              <p:cNvSpPr/>
              <p:nvPr/>
            </p:nvSpPr>
            <p:spPr>
              <a:xfrm>
                <a:off x="6498157" y="4136037"/>
                <a:ext cx="2104800" cy="140400"/>
              </a:xfrm>
              <a:prstGeom prst="rect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gd5db364b62_2_6"/>
              <p:cNvSpPr/>
              <p:nvPr/>
            </p:nvSpPr>
            <p:spPr>
              <a:xfrm>
                <a:off x="6498157" y="3873780"/>
                <a:ext cx="2104800" cy="140400"/>
              </a:xfrm>
              <a:prstGeom prst="rect">
                <a:avLst/>
              </a:prstGeom>
              <a:noFill/>
              <a:ln cap="flat" cmpd="sng" w="952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gd5db364b62_2_6"/>
              <p:cNvSpPr/>
              <p:nvPr/>
            </p:nvSpPr>
            <p:spPr>
              <a:xfrm>
                <a:off x="6498196" y="1738507"/>
                <a:ext cx="2104800" cy="140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gd5db364b62_2_6"/>
              <p:cNvSpPr/>
              <p:nvPr/>
            </p:nvSpPr>
            <p:spPr>
              <a:xfrm>
                <a:off x="6498196" y="2020464"/>
                <a:ext cx="2104800" cy="140400"/>
              </a:xfrm>
              <a:prstGeom prst="rect">
                <a:avLst/>
              </a:prstGeom>
              <a:noFill/>
              <a:ln cap="flat" cmpd="sng" w="952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gd5db364b62_2_6"/>
              <p:cNvSpPr/>
              <p:nvPr/>
            </p:nvSpPr>
            <p:spPr>
              <a:xfrm>
                <a:off x="6498157" y="2806144"/>
                <a:ext cx="2104800" cy="140400"/>
              </a:xfrm>
              <a:prstGeom prst="rect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gd5db364b62_2_6"/>
              <p:cNvSpPr/>
              <p:nvPr/>
            </p:nvSpPr>
            <p:spPr>
              <a:xfrm>
                <a:off x="6498157" y="2583661"/>
                <a:ext cx="2104800" cy="140400"/>
              </a:xfrm>
              <a:prstGeom prst="rect">
                <a:avLst/>
              </a:prstGeom>
              <a:noFill/>
              <a:ln cap="flat" cmpd="sng" w="9525">
                <a:solidFill>
                  <a:srgbClr val="3D85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4" name="Google Shape;244;gd5db364b62_2_6"/>
            <p:cNvSpPr txBox="1"/>
            <p:nvPr/>
          </p:nvSpPr>
          <p:spPr>
            <a:xfrm>
              <a:off x="3659563" y="302922"/>
              <a:ext cx="18489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IN" sz="2000" u="none" cap="none" strike="noStrike">
                  <a:solidFill>
                    <a:srgbClr val="59595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Workspace</a:t>
              </a:r>
              <a:endParaRPr b="1" i="0" sz="20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245" name="Google Shape;245;gd5db364b62_2_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57325" y="1004425"/>
              <a:ext cx="2752461" cy="385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" name="Google Shape;246;gd5db364b62_2_6"/>
            <p:cNvPicPr preferRelativeResize="0"/>
            <p:nvPr/>
          </p:nvPicPr>
          <p:blipFill rotWithShape="1">
            <a:blip r:embed="rId3">
              <a:alphaModFix/>
            </a:blip>
            <a:srcRect b="5472" l="7573" r="7810" t="6961"/>
            <a:stretch/>
          </p:blipFill>
          <p:spPr>
            <a:xfrm>
              <a:off x="375625" y="1111750"/>
              <a:ext cx="2483625" cy="38517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7" name="Google Shape;247;gd5db364b62_2_6"/>
          <p:cNvSpPr txBox="1"/>
          <p:nvPr/>
        </p:nvSpPr>
        <p:spPr>
          <a:xfrm>
            <a:off x="298975" y="141325"/>
            <a:ext cx="480000" cy="471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d5db364b62_2_6"/>
          <p:cNvSpPr txBox="1"/>
          <p:nvPr/>
        </p:nvSpPr>
        <p:spPr>
          <a:xfrm>
            <a:off x="828895" y="265700"/>
            <a:ext cx="927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d5db364b62_2_6"/>
          <p:cNvSpPr txBox="1"/>
          <p:nvPr>
            <p:ph type="title"/>
          </p:nvPr>
        </p:nvSpPr>
        <p:spPr>
          <a:xfrm>
            <a:off x="6689825" y="247400"/>
            <a:ext cx="2190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500"/>
              <a:buFont typeface="Playfair Display"/>
              <a:buNone/>
            </a:pPr>
            <a:r>
              <a:rPr b="0" i="1" lang="en-IN" sz="15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250" name="Google Shape;250;gd5db364b62_2_6"/>
          <p:cNvSpPr/>
          <p:nvPr/>
        </p:nvSpPr>
        <p:spPr>
          <a:xfrm>
            <a:off x="458499" y="722958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d5db364b62_2_6"/>
          <p:cNvSpPr/>
          <p:nvPr/>
        </p:nvSpPr>
        <p:spPr>
          <a:xfrm>
            <a:off x="2910675" y="3801150"/>
            <a:ext cx="558300" cy="39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A9988"/>
          </a:solidFill>
          <a:ln cap="flat" cmpd="sng" w="9525">
            <a:solidFill>
              <a:srgbClr val="1A9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d5db364b62_2_6"/>
          <p:cNvSpPr/>
          <p:nvPr/>
        </p:nvSpPr>
        <p:spPr>
          <a:xfrm>
            <a:off x="5535150" y="3801150"/>
            <a:ext cx="558300" cy="39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A9988"/>
          </a:solidFill>
          <a:ln cap="flat" cmpd="sng" w="9525">
            <a:solidFill>
              <a:srgbClr val="1A9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1e77c330f_0_6"/>
          <p:cNvSpPr txBox="1"/>
          <p:nvPr/>
        </p:nvSpPr>
        <p:spPr>
          <a:xfrm>
            <a:off x="1209325" y="1818350"/>
            <a:ext cx="6998700" cy="47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Workspace Detection Module: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AutoNum type="arabicPeriod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closed object contours (rectangular boxes)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AutoNum type="arabicPeriod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Sorting the contours (top-to-bottom) based on the coordinates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AutoNum type="arabicPeriod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Choosing the desired boxes based on the area.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Module: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AutoNum type="arabicPeriod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Binarization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AutoNum type="arabicPeriod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detection using forward derivative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 Recognition: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AutoNum type="arabicPeriod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Columnar Convolutional Neural Network</a:t>
            </a:r>
            <a:endParaRPr sz="26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8" name="Google Shape;258;ge1e77c330f_0_6"/>
          <p:cNvSpPr/>
          <p:nvPr/>
        </p:nvSpPr>
        <p:spPr>
          <a:xfrm>
            <a:off x="458499" y="722958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e1e77c330f_0_6"/>
          <p:cNvSpPr txBox="1"/>
          <p:nvPr/>
        </p:nvSpPr>
        <p:spPr>
          <a:xfrm>
            <a:off x="298975" y="141325"/>
            <a:ext cx="480000" cy="47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e1e77c330f_0_6"/>
          <p:cNvSpPr/>
          <p:nvPr/>
        </p:nvSpPr>
        <p:spPr>
          <a:xfrm>
            <a:off x="1356726" y="432235"/>
            <a:ext cx="25996" cy="34615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e1e77c330f_0_6"/>
          <p:cNvSpPr/>
          <p:nvPr/>
        </p:nvSpPr>
        <p:spPr>
          <a:xfrm>
            <a:off x="1363946" y="439936"/>
            <a:ext cx="11557" cy="19288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e1e77c330f_0_6"/>
          <p:cNvSpPr txBox="1"/>
          <p:nvPr/>
        </p:nvSpPr>
        <p:spPr>
          <a:xfrm>
            <a:off x="828895" y="265700"/>
            <a:ext cx="927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e1e77c330f_0_6"/>
          <p:cNvSpPr txBox="1"/>
          <p:nvPr/>
        </p:nvSpPr>
        <p:spPr>
          <a:xfrm>
            <a:off x="534694" y="914525"/>
            <a:ext cx="35424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IN" sz="300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 b="1" i="0" sz="3000" u="none" cap="none" strike="noStrike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ge1e77c330f_0_6"/>
          <p:cNvSpPr txBox="1"/>
          <p:nvPr>
            <p:ph type="title"/>
          </p:nvPr>
        </p:nvSpPr>
        <p:spPr>
          <a:xfrm>
            <a:off x="6689825" y="247400"/>
            <a:ext cx="2190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500"/>
              <a:buFont typeface="Playfair Display"/>
              <a:buNone/>
            </a:pPr>
            <a:r>
              <a:rPr b="0" i="1" lang="en-IN" sz="15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1e77c330f_0_17"/>
          <p:cNvSpPr txBox="1"/>
          <p:nvPr/>
        </p:nvSpPr>
        <p:spPr>
          <a:xfrm>
            <a:off x="552600" y="2026700"/>
            <a:ext cx="4260000" cy="45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: 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○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no of images: 62,250 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○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of classes:15 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○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Classes: ['0', '1', '2', '3', '4', '5', '6', '7', '8', '9', '+', '-', 'times', '(', ')']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data: Validation data = 8:2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Training: Softmax and ReLu activation, Adadelta optimizers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0" name="Google Shape;270;ge1e77c330f_0_17"/>
          <p:cNvSpPr/>
          <p:nvPr/>
        </p:nvSpPr>
        <p:spPr>
          <a:xfrm>
            <a:off x="458499" y="722958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e1e77c330f_0_17"/>
          <p:cNvSpPr txBox="1"/>
          <p:nvPr/>
        </p:nvSpPr>
        <p:spPr>
          <a:xfrm>
            <a:off x="298975" y="141325"/>
            <a:ext cx="480000" cy="47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e1e77c330f_0_17"/>
          <p:cNvSpPr/>
          <p:nvPr/>
        </p:nvSpPr>
        <p:spPr>
          <a:xfrm>
            <a:off x="1356726" y="432235"/>
            <a:ext cx="25996" cy="34615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e1e77c330f_0_17"/>
          <p:cNvSpPr/>
          <p:nvPr/>
        </p:nvSpPr>
        <p:spPr>
          <a:xfrm>
            <a:off x="1363946" y="439936"/>
            <a:ext cx="11557" cy="19288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e1e77c330f_0_17"/>
          <p:cNvSpPr txBox="1"/>
          <p:nvPr/>
        </p:nvSpPr>
        <p:spPr>
          <a:xfrm>
            <a:off x="828895" y="265700"/>
            <a:ext cx="927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e1e77c330f_0_17"/>
          <p:cNvSpPr txBox="1"/>
          <p:nvPr/>
        </p:nvSpPr>
        <p:spPr>
          <a:xfrm>
            <a:off x="552594" y="970175"/>
            <a:ext cx="35424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IN" sz="300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b="1" i="0" sz="3000" u="none" cap="none" strike="noStrike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ge1e77c330f_0_17"/>
          <p:cNvSpPr txBox="1"/>
          <p:nvPr>
            <p:ph type="title"/>
          </p:nvPr>
        </p:nvSpPr>
        <p:spPr>
          <a:xfrm>
            <a:off x="6689825" y="247400"/>
            <a:ext cx="2190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500"/>
              <a:buFont typeface="Playfair Display"/>
              <a:buNone/>
            </a:pPr>
            <a:r>
              <a:rPr b="0" i="1" lang="en-IN" sz="15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pic>
        <p:nvPicPr>
          <p:cNvPr id="277" name="Google Shape;277;ge1e77c330f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4322" y="1128750"/>
            <a:ext cx="3825503" cy="264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ge1e77c330f_0_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5000" y="3930925"/>
            <a:ext cx="4026601" cy="193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e1e77c330f_0_28"/>
          <p:cNvSpPr txBox="1"/>
          <p:nvPr/>
        </p:nvSpPr>
        <p:spPr>
          <a:xfrm>
            <a:off x="3746700" y="841800"/>
            <a:ext cx="5000700" cy="60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-342900" lvl="0" marL="4572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➔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Suite 1 : DCCNN Training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and Validation Split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 training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➔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Suite 2 : Workspace Detection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Rectangle formation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Length and Width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➔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Suite 3 : </a:t>
            </a: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Detection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Noise removal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formation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➔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Suite 4 : </a:t>
            </a: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 Segmentation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Exponential Detection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 Detection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➔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Suite 5 : Equation Evaluation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Processing B/W images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Saving results</a:t>
            </a:r>
            <a:endParaRPr b="0" i="0" sz="1800" u="none" cap="none" strike="noStrik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ge1e77c330f_0_28"/>
          <p:cNvSpPr/>
          <p:nvPr/>
        </p:nvSpPr>
        <p:spPr>
          <a:xfrm>
            <a:off x="449849" y="722958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e1e77c330f_0_28"/>
          <p:cNvSpPr txBox="1"/>
          <p:nvPr/>
        </p:nvSpPr>
        <p:spPr>
          <a:xfrm>
            <a:off x="298975" y="141325"/>
            <a:ext cx="480000" cy="47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e1e77c330f_0_28"/>
          <p:cNvSpPr/>
          <p:nvPr/>
        </p:nvSpPr>
        <p:spPr>
          <a:xfrm>
            <a:off x="1356726" y="432235"/>
            <a:ext cx="25996" cy="34615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e1e77c330f_0_28"/>
          <p:cNvSpPr/>
          <p:nvPr/>
        </p:nvSpPr>
        <p:spPr>
          <a:xfrm>
            <a:off x="1363946" y="439936"/>
            <a:ext cx="11557" cy="19288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e1e77c330f_0_28"/>
          <p:cNvSpPr txBox="1"/>
          <p:nvPr/>
        </p:nvSpPr>
        <p:spPr>
          <a:xfrm>
            <a:off x="828895" y="265700"/>
            <a:ext cx="927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e1e77c330f_0_28"/>
          <p:cNvSpPr txBox="1"/>
          <p:nvPr/>
        </p:nvSpPr>
        <p:spPr>
          <a:xfrm>
            <a:off x="719994" y="979038"/>
            <a:ext cx="35424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IN" sz="300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</a:t>
            </a:r>
            <a:endParaRPr b="1" i="0" sz="3000" u="none" cap="none" strike="noStrike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ge1e77c330f_0_28"/>
          <p:cNvSpPr txBox="1"/>
          <p:nvPr>
            <p:ph type="title"/>
          </p:nvPr>
        </p:nvSpPr>
        <p:spPr>
          <a:xfrm>
            <a:off x="6689825" y="247400"/>
            <a:ext cx="2190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500"/>
              <a:buFont typeface="Playfair Display"/>
              <a:buNone/>
            </a:pPr>
            <a:r>
              <a:rPr b="0" i="1" lang="en-IN" sz="15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ge089301961_0_0"/>
          <p:cNvPicPr preferRelativeResize="0"/>
          <p:nvPr/>
        </p:nvPicPr>
        <p:blipFill rotWithShape="1">
          <a:blip r:embed="rId3">
            <a:alphaModFix/>
          </a:blip>
          <a:srcRect b="2104" l="0" r="0" t="0"/>
          <a:stretch/>
        </p:blipFill>
        <p:spPr>
          <a:xfrm>
            <a:off x="393025" y="277950"/>
            <a:ext cx="4178975" cy="5848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ge08930196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8100" y="1036675"/>
            <a:ext cx="4454624" cy="486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ge089301961_0_0"/>
          <p:cNvSpPr txBox="1"/>
          <p:nvPr/>
        </p:nvSpPr>
        <p:spPr>
          <a:xfrm>
            <a:off x="1409400" y="6308850"/>
            <a:ext cx="3042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50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Workspace Detection</a:t>
            </a:r>
            <a:endParaRPr b="1" sz="1500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ge089301961_0_0"/>
          <p:cNvSpPr txBox="1"/>
          <p:nvPr/>
        </p:nvSpPr>
        <p:spPr>
          <a:xfrm>
            <a:off x="5613025" y="6248975"/>
            <a:ext cx="2669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50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 Segmentation</a:t>
            </a:r>
            <a:endParaRPr b="1" sz="1500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e1e77c330f_0_45"/>
          <p:cNvSpPr txBox="1"/>
          <p:nvPr/>
        </p:nvSpPr>
        <p:spPr>
          <a:xfrm>
            <a:off x="763300" y="1696000"/>
            <a:ext cx="8038800" cy="20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result of the equation is indicated by colored bounding boxes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899" lvl="0" marL="9900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➔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 bounding boxes - Incorrect answer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899" lvl="0" marL="9900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➔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Green bounding box - Correct answer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899" lvl="0" marL="9900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➔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Blue bounding box - Undetermined (Needs manual evaluation)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152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5" name="Google Shape;305;ge1e77c330f_0_45"/>
          <p:cNvSpPr/>
          <p:nvPr/>
        </p:nvSpPr>
        <p:spPr>
          <a:xfrm>
            <a:off x="458499" y="722958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e1e77c330f_0_45"/>
          <p:cNvSpPr txBox="1"/>
          <p:nvPr/>
        </p:nvSpPr>
        <p:spPr>
          <a:xfrm>
            <a:off x="298975" y="141325"/>
            <a:ext cx="480000" cy="47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ge1e77c330f_0_45"/>
          <p:cNvSpPr/>
          <p:nvPr/>
        </p:nvSpPr>
        <p:spPr>
          <a:xfrm>
            <a:off x="1356726" y="432235"/>
            <a:ext cx="25996" cy="34615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e1e77c330f_0_45"/>
          <p:cNvSpPr/>
          <p:nvPr/>
        </p:nvSpPr>
        <p:spPr>
          <a:xfrm>
            <a:off x="1363946" y="439936"/>
            <a:ext cx="11557" cy="19288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e1e77c330f_0_45"/>
          <p:cNvSpPr txBox="1"/>
          <p:nvPr/>
        </p:nvSpPr>
        <p:spPr>
          <a:xfrm>
            <a:off x="828895" y="265700"/>
            <a:ext cx="927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e1e77c330f_0_45"/>
          <p:cNvSpPr txBox="1"/>
          <p:nvPr/>
        </p:nvSpPr>
        <p:spPr>
          <a:xfrm>
            <a:off x="552603" y="970175"/>
            <a:ext cx="50508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IN" sz="300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1" i="0" sz="3000" u="none" cap="none" strike="noStrike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ge1e77c330f_0_45"/>
          <p:cNvSpPr txBox="1"/>
          <p:nvPr>
            <p:ph type="title"/>
          </p:nvPr>
        </p:nvSpPr>
        <p:spPr>
          <a:xfrm>
            <a:off x="6689825" y="247400"/>
            <a:ext cx="2190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500"/>
              <a:buFont typeface="Playfair Display"/>
              <a:buNone/>
            </a:pPr>
            <a:r>
              <a:rPr b="0" i="1" lang="en-IN" sz="15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pic>
        <p:nvPicPr>
          <p:cNvPr id="312" name="Google Shape;312;ge1e77c330f_0_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2925" y="3697375"/>
            <a:ext cx="5915524" cy="29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9"/>
          <p:cNvSpPr txBox="1"/>
          <p:nvPr/>
        </p:nvSpPr>
        <p:spPr>
          <a:xfrm>
            <a:off x="552600" y="1770625"/>
            <a:ext cx="8038800" cy="3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Educational institutions such as universities, schools and various learning centres are an integral  part of the society. </a:t>
            </a:r>
            <a:endParaRPr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Examinations and grading hold a significant role in the functioning of these institutions. </a:t>
            </a:r>
            <a:endParaRPr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Although grading is typically seen as a manual job, it can be observed that a much higher efficiency can be achieved by automating the process. </a:t>
            </a:r>
            <a:endParaRPr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"/>
              <a:buChar char="●"/>
            </a:pPr>
            <a:r>
              <a:rPr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automated grading system reduces the amount of human errors, increases speed and thereby produces highly reliable output. </a:t>
            </a:r>
            <a:endParaRPr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8" name="Google Shape;318;p9"/>
          <p:cNvSpPr/>
          <p:nvPr/>
        </p:nvSpPr>
        <p:spPr>
          <a:xfrm>
            <a:off x="458499" y="722958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9"/>
          <p:cNvSpPr txBox="1"/>
          <p:nvPr/>
        </p:nvSpPr>
        <p:spPr>
          <a:xfrm>
            <a:off x="298975" y="141325"/>
            <a:ext cx="480000" cy="47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9"/>
          <p:cNvSpPr/>
          <p:nvPr/>
        </p:nvSpPr>
        <p:spPr>
          <a:xfrm>
            <a:off x="1356726" y="432235"/>
            <a:ext cx="25996" cy="34615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9"/>
          <p:cNvSpPr/>
          <p:nvPr/>
        </p:nvSpPr>
        <p:spPr>
          <a:xfrm>
            <a:off x="1363946" y="439936"/>
            <a:ext cx="11557" cy="19288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9"/>
          <p:cNvSpPr txBox="1"/>
          <p:nvPr/>
        </p:nvSpPr>
        <p:spPr>
          <a:xfrm>
            <a:off x="828895" y="265700"/>
            <a:ext cx="927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9"/>
          <p:cNvSpPr txBox="1"/>
          <p:nvPr/>
        </p:nvSpPr>
        <p:spPr>
          <a:xfrm>
            <a:off x="552594" y="970175"/>
            <a:ext cx="35424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IN" sz="3000" u="none" cap="none" strike="noStrike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Societal Relevance</a:t>
            </a:r>
            <a:endParaRPr b="1" i="0" sz="3000" u="none" cap="none" strike="noStrike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9"/>
          <p:cNvSpPr txBox="1"/>
          <p:nvPr>
            <p:ph type="title"/>
          </p:nvPr>
        </p:nvSpPr>
        <p:spPr>
          <a:xfrm>
            <a:off x="6689825" y="247400"/>
            <a:ext cx="2190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500"/>
              <a:buFont typeface="Playfair Display"/>
              <a:buNone/>
            </a:pPr>
            <a:r>
              <a:rPr b="0" i="1" lang="en-IN" sz="15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3287300" y="1087100"/>
            <a:ext cx="5592600" cy="53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-419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b="0"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b="0"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Relevance to Information Science </a:t>
            </a:r>
            <a:endParaRPr b="0"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b="0"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Domain Knowledge</a:t>
            </a:r>
            <a:endParaRPr b="0"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b="0"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b="0"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b="0"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Formulation of Objectives</a:t>
            </a:r>
            <a:endParaRPr b="0"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b="0"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 </a:t>
            </a:r>
            <a:endParaRPr b="0"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b="0"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Societal Relevance</a:t>
            </a:r>
            <a:endParaRPr b="0"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458499" y="722958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298975" y="141325"/>
            <a:ext cx="480000" cy="47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1356726" y="432235"/>
            <a:ext cx="25996" cy="34615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1363946" y="439936"/>
            <a:ext cx="11557" cy="19288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828895" y="265700"/>
            <a:ext cx="927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987081" y="1087101"/>
            <a:ext cx="17214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893"/>
              </a:buClr>
              <a:buSzPts val="2500"/>
              <a:buFont typeface="Playfair Display"/>
              <a:buNone/>
            </a:pPr>
            <a:r>
              <a:rPr b="1" i="0" lang="en-IN" sz="3000" u="none" cap="none" strike="noStrike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 b="1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"/>
          <p:cNvSpPr txBox="1"/>
          <p:nvPr>
            <p:ph type="title"/>
          </p:nvPr>
        </p:nvSpPr>
        <p:spPr>
          <a:xfrm>
            <a:off x="6689825" y="247400"/>
            <a:ext cx="2190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500"/>
              <a:buFont typeface="Playfair Display"/>
              <a:buNone/>
            </a:pPr>
            <a:r>
              <a:rPr b="0" i="1" lang="en-IN" sz="15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1e77c330f_0_56"/>
          <p:cNvSpPr txBox="1"/>
          <p:nvPr/>
        </p:nvSpPr>
        <p:spPr>
          <a:xfrm>
            <a:off x="552600" y="1846825"/>
            <a:ext cx="8038800" cy="3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Educational institutions such as universities, schools and various learning centres are an integral  part of the society. </a:t>
            </a:r>
            <a:endParaRPr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Examinations and grading hold a significant role in the functioning of these institutions. </a:t>
            </a:r>
            <a:endParaRPr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Although grading is typically seen as a manual job, it can be observed that a much higher efficiency can be achieved by automating the process. </a:t>
            </a:r>
            <a:endParaRPr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595959"/>
              </a:buClr>
              <a:buSzPts val="1800"/>
              <a:buFont typeface="Times"/>
              <a:buChar char="●"/>
            </a:pPr>
            <a:r>
              <a:rPr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automated grading system reduces the amount of human errors, increases speed and thereby produces highly reliable output. </a:t>
            </a:r>
            <a:endParaRPr b="0" i="0" sz="2200" u="none" cap="none" strike="noStrik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0" name="Google Shape;330;ge1e77c330f_0_56"/>
          <p:cNvSpPr/>
          <p:nvPr/>
        </p:nvSpPr>
        <p:spPr>
          <a:xfrm>
            <a:off x="458499" y="722958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ge1e77c330f_0_56"/>
          <p:cNvSpPr txBox="1"/>
          <p:nvPr/>
        </p:nvSpPr>
        <p:spPr>
          <a:xfrm>
            <a:off x="298975" y="141325"/>
            <a:ext cx="480000" cy="47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ge1e77c330f_0_56"/>
          <p:cNvSpPr/>
          <p:nvPr/>
        </p:nvSpPr>
        <p:spPr>
          <a:xfrm>
            <a:off x="1356726" y="432235"/>
            <a:ext cx="25996" cy="34615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e1e77c330f_0_56"/>
          <p:cNvSpPr/>
          <p:nvPr/>
        </p:nvSpPr>
        <p:spPr>
          <a:xfrm>
            <a:off x="1363946" y="439936"/>
            <a:ext cx="11557" cy="19288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ge1e77c330f_0_56"/>
          <p:cNvSpPr txBox="1"/>
          <p:nvPr/>
        </p:nvSpPr>
        <p:spPr>
          <a:xfrm>
            <a:off x="828895" y="265700"/>
            <a:ext cx="927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e1e77c330f_0_56"/>
          <p:cNvSpPr txBox="1"/>
          <p:nvPr/>
        </p:nvSpPr>
        <p:spPr>
          <a:xfrm>
            <a:off x="552603" y="970175"/>
            <a:ext cx="50508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IN" sz="300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i="0" sz="3000" u="none" cap="none" strike="noStrike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ge1e77c330f_0_56"/>
          <p:cNvSpPr txBox="1"/>
          <p:nvPr>
            <p:ph type="title"/>
          </p:nvPr>
        </p:nvSpPr>
        <p:spPr>
          <a:xfrm>
            <a:off x="6689825" y="247400"/>
            <a:ext cx="2190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500"/>
              <a:buFont typeface="Playfair Display"/>
              <a:buNone/>
            </a:pPr>
            <a:r>
              <a:rPr b="0" i="1" lang="en-IN" sz="15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e678eee0f9_0_18"/>
          <p:cNvSpPr txBox="1"/>
          <p:nvPr/>
        </p:nvSpPr>
        <p:spPr>
          <a:xfrm>
            <a:off x="552600" y="1846825"/>
            <a:ext cx="8038800" cy="3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-33655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Times New Roman"/>
              <a:buChar char="●"/>
            </a:pPr>
            <a:r>
              <a:rPr lang="en-IN" sz="21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Recognition of more complex mathematical equations like differential integral equations</a:t>
            </a:r>
            <a:endParaRPr sz="21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Times New Roman"/>
              <a:buChar char="●"/>
            </a:pPr>
            <a:r>
              <a:rPr lang="en-IN" sz="21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Recognition of cursive handwriting where the character is not separated</a:t>
            </a:r>
            <a:endParaRPr sz="21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Times New Roman"/>
              <a:buChar char="●"/>
            </a:pPr>
            <a:r>
              <a:rPr lang="en-IN" sz="21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Detection of plagiarism</a:t>
            </a:r>
            <a:endParaRPr sz="21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595959"/>
              </a:buClr>
              <a:buSzPts val="1700"/>
              <a:buFont typeface="Times New Roman"/>
              <a:buChar char="●"/>
            </a:pPr>
            <a:r>
              <a:rPr lang="en-IN" sz="21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Recognition of chemical equations.</a:t>
            </a:r>
            <a:endParaRPr i="0" sz="21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ge678eee0f9_0_18"/>
          <p:cNvSpPr/>
          <p:nvPr/>
        </p:nvSpPr>
        <p:spPr>
          <a:xfrm>
            <a:off x="458499" y="722958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ge678eee0f9_0_18"/>
          <p:cNvSpPr txBox="1"/>
          <p:nvPr/>
        </p:nvSpPr>
        <p:spPr>
          <a:xfrm>
            <a:off x="298975" y="141325"/>
            <a:ext cx="480000" cy="47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ge678eee0f9_0_18"/>
          <p:cNvSpPr/>
          <p:nvPr/>
        </p:nvSpPr>
        <p:spPr>
          <a:xfrm>
            <a:off x="1356726" y="432235"/>
            <a:ext cx="25996" cy="34615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ge678eee0f9_0_18"/>
          <p:cNvSpPr/>
          <p:nvPr/>
        </p:nvSpPr>
        <p:spPr>
          <a:xfrm>
            <a:off x="1363946" y="439936"/>
            <a:ext cx="11557" cy="19288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ge678eee0f9_0_18"/>
          <p:cNvSpPr txBox="1"/>
          <p:nvPr/>
        </p:nvSpPr>
        <p:spPr>
          <a:xfrm>
            <a:off x="828895" y="265700"/>
            <a:ext cx="927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e678eee0f9_0_18"/>
          <p:cNvSpPr txBox="1"/>
          <p:nvPr/>
        </p:nvSpPr>
        <p:spPr>
          <a:xfrm>
            <a:off x="552603" y="970175"/>
            <a:ext cx="50508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IN" sz="300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  <a:endParaRPr b="1" i="0" sz="3000" u="none" cap="none" strike="noStrike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ge678eee0f9_0_18"/>
          <p:cNvSpPr txBox="1"/>
          <p:nvPr>
            <p:ph type="title"/>
          </p:nvPr>
        </p:nvSpPr>
        <p:spPr>
          <a:xfrm>
            <a:off x="6689825" y="247400"/>
            <a:ext cx="2190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500"/>
              <a:buFont typeface="Playfair Display"/>
              <a:buNone/>
            </a:pPr>
            <a:r>
              <a:rPr b="0" i="1" lang="en-IN" sz="15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0"/>
          <p:cNvSpPr txBox="1"/>
          <p:nvPr/>
        </p:nvSpPr>
        <p:spPr>
          <a:xfrm>
            <a:off x="409950" y="1908149"/>
            <a:ext cx="8324100" cy="45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b="0" i="0" lang="en-IN" sz="18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Multi-Scale Attention with Dense Encoder for Handwritten Mathematical Expression Recognition</a:t>
            </a:r>
            <a:r>
              <a:rPr b="0"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Paper on Offline math formula recognition. Validated on CROHME dataset. </a:t>
            </a:r>
            <a:endParaRPr b="0"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b="0" i="0" lang="en-IN" sz="18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Image-to-Markup Generation with Coarse-to-Fine Attention</a:t>
            </a:r>
            <a:r>
              <a:rPr b="0"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This paper presents attention based encoder-decoder model to convert images to Latex. Validated on CROHME dataset.</a:t>
            </a:r>
            <a:endParaRPr b="0"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b="0" i="0" lang="en-IN" sz="18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MNIST as jpgs</a:t>
            </a:r>
            <a:r>
              <a:rPr b="0"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This page contains MNIST images in jpg format.</a:t>
            </a:r>
            <a:endParaRPr b="0"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b="0" i="0" lang="en-IN" sz="18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Handwritten mathematical symbols dataset</a:t>
            </a:r>
            <a:r>
              <a:rPr b="0"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Kaggle’s dataset on handwritten mathematical symbols, extracted and modified from CROHME dataset.</a:t>
            </a:r>
            <a:endParaRPr b="0"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b="0" i="0" lang="en-IN" sz="18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https://github.com/pannous/tensorflow-ocr</a:t>
            </a:r>
            <a:endParaRPr b="0" i="0" sz="1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10"/>
          <p:cNvSpPr/>
          <p:nvPr/>
        </p:nvSpPr>
        <p:spPr>
          <a:xfrm>
            <a:off x="458499" y="722958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0"/>
          <p:cNvSpPr txBox="1"/>
          <p:nvPr/>
        </p:nvSpPr>
        <p:spPr>
          <a:xfrm>
            <a:off x="298975" y="141325"/>
            <a:ext cx="480000" cy="4719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0"/>
          <p:cNvSpPr/>
          <p:nvPr/>
        </p:nvSpPr>
        <p:spPr>
          <a:xfrm>
            <a:off x="1356726" y="432235"/>
            <a:ext cx="25996" cy="34615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0"/>
          <p:cNvSpPr/>
          <p:nvPr/>
        </p:nvSpPr>
        <p:spPr>
          <a:xfrm>
            <a:off x="1363946" y="439936"/>
            <a:ext cx="11557" cy="19288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0"/>
          <p:cNvSpPr txBox="1"/>
          <p:nvPr/>
        </p:nvSpPr>
        <p:spPr>
          <a:xfrm>
            <a:off x="828895" y="265700"/>
            <a:ext cx="927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0"/>
          <p:cNvSpPr txBox="1"/>
          <p:nvPr/>
        </p:nvSpPr>
        <p:spPr>
          <a:xfrm>
            <a:off x="511449" y="910900"/>
            <a:ext cx="23061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IN" sz="3000" u="none" cap="none" strike="noStrike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 i="0" sz="3000" u="none" cap="none" strike="noStrike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p10"/>
          <p:cNvSpPr txBox="1"/>
          <p:nvPr>
            <p:ph type="title"/>
          </p:nvPr>
        </p:nvSpPr>
        <p:spPr>
          <a:xfrm>
            <a:off x="6689825" y="247400"/>
            <a:ext cx="2190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500"/>
              <a:buFont typeface="Playfair Display"/>
              <a:buNone/>
            </a:pPr>
            <a:r>
              <a:rPr b="0" i="1" lang="en-IN" sz="15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/>
        </p:nvSpPr>
        <p:spPr>
          <a:xfrm>
            <a:off x="778975" y="1883800"/>
            <a:ext cx="7740300" cy="3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b="0"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Grading is an essential part of education. Assessing each answer sheet manually, offering fair, unbiased and valid grades is difficult most of the time. </a:t>
            </a:r>
            <a:endParaRPr b="0"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b="0"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Although the printed text recognition is considered as a clarified issue, handwritten text recognition remains as a demanding task.</a:t>
            </a:r>
            <a:endParaRPr b="0"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b="0"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proposed system attempts to develop a computer vision algorithm along with a solution package for recognizing and digitizing steps of solving a mathematical equation written by freehand on a paper, validating the steps and final answer of the recognized handwritten lines by maintaining the context. </a:t>
            </a:r>
            <a:endParaRPr b="0"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458499" y="722958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298975" y="141325"/>
            <a:ext cx="480000" cy="47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1356726" y="432235"/>
            <a:ext cx="25996" cy="34615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1363946" y="439936"/>
            <a:ext cx="11557" cy="19288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828895" y="265700"/>
            <a:ext cx="927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511440" y="961525"/>
            <a:ext cx="83241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IN" sz="3000" u="none" cap="none" strike="noStrike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Introduction</a:t>
            </a:r>
            <a:endParaRPr b="1" i="0" sz="3000" u="none" cap="none" strike="noStrike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3"/>
          <p:cNvSpPr txBox="1"/>
          <p:nvPr>
            <p:ph type="title"/>
          </p:nvPr>
        </p:nvSpPr>
        <p:spPr>
          <a:xfrm>
            <a:off x="6689825" y="247400"/>
            <a:ext cx="2190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500"/>
              <a:buFont typeface="Playfair Display"/>
              <a:buNone/>
            </a:pPr>
            <a:r>
              <a:rPr b="0" i="1" lang="en-IN" sz="15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/>
        </p:nvSpPr>
        <p:spPr>
          <a:xfrm>
            <a:off x="735000" y="2046350"/>
            <a:ext cx="7674000" cy="30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b="0"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Optical Character Recognition in the field of Natural Language Processing.</a:t>
            </a:r>
            <a:endParaRPr b="0"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b="0"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Automating frequent sequence of actions in everyday life using various machine algorithms, hence an amazing leap of advancements can be observed in the field of data science.</a:t>
            </a:r>
            <a:endParaRPr b="0"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b="0"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Vision and Convolutional Neural Networks which are the fundamental pillars of Artificial Intelligence and Machine Learning.</a:t>
            </a:r>
            <a:endParaRPr b="0"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458499" y="722958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298975" y="141325"/>
            <a:ext cx="480000" cy="47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1356726" y="432235"/>
            <a:ext cx="25996" cy="34615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1363946" y="439936"/>
            <a:ext cx="11557" cy="19288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828895" y="265700"/>
            <a:ext cx="927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610900" y="979988"/>
            <a:ext cx="71304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IN" sz="3000" u="none" cap="none" strike="noStrike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Relevance to Information Science</a:t>
            </a:r>
            <a:endParaRPr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4"/>
          <p:cNvSpPr txBox="1"/>
          <p:nvPr>
            <p:ph type="title"/>
          </p:nvPr>
        </p:nvSpPr>
        <p:spPr>
          <a:xfrm>
            <a:off x="6689825" y="247400"/>
            <a:ext cx="2190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500"/>
              <a:buFont typeface="Playfair Display"/>
              <a:buNone/>
            </a:pPr>
            <a:r>
              <a:rPr b="0" i="1" lang="en-IN" sz="15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/>
          <p:nvPr/>
        </p:nvSpPr>
        <p:spPr>
          <a:xfrm>
            <a:off x="458499" y="722958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298975" y="141325"/>
            <a:ext cx="480000" cy="47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1356726" y="432235"/>
            <a:ext cx="25996" cy="34615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/>
          <p:nvPr/>
        </p:nvSpPr>
        <p:spPr>
          <a:xfrm>
            <a:off x="1363946" y="439936"/>
            <a:ext cx="11557" cy="19288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828895" y="265700"/>
            <a:ext cx="927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709299" y="983825"/>
            <a:ext cx="3767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IN" sz="3000" u="none" cap="none" strike="noStrike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Domain Knowledge</a:t>
            </a:r>
            <a:endParaRPr b="1" i="0" sz="3000" u="none" cap="none" strike="noStrike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5"/>
          <p:cNvSpPr txBox="1"/>
          <p:nvPr>
            <p:ph type="title"/>
          </p:nvPr>
        </p:nvSpPr>
        <p:spPr>
          <a:xfrm>
            <a:off x="6689825" y="247400"/>
            <a:ext cx="2190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500"/>
              <a:buFont typeface="Playfair Display"/>
              <a:buNone/>
            </a:pPr>
            <a:r>
              <a:rPr b="0" i="1" lang="en-IN" sz="15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903750" y="2060025"/>
            <a:ext cx="73365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b="0"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Vision and OpenCV</a:t>
            </a:r>
            <a:endParaRPr b="0"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b="0"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Tesseract</a:t>
            </a:r>
            <a:endParaRPr b="0"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b="0"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OCRopus</a:t>
            </a:r>
            <a:endParaRPr b="0"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b="0"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Binarization</a:t>
            </a:r>
            <a:endParaRPr b="0"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b="0"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Datasets: MNIST, Kaggle’s Handwritten Mathematical Symbols</a:t>
            </a:r>
            <a:endParaRPr b="0"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b="0"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Columnar Convolutional Neural Network</a:t>
            </a:r>
            <a:endParaRPr b="0"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/>
          <p:nvPr/>
        </p:nvSpPr>
        <p:spPr>
          <a:xfrm>
            <a:off x="298975" y="1204745"/>
            <a:ext cx="8324100" cy="5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458499" y="722958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 txBox="1"/>
          <p:nvPr/>
        </p:nvSpPr>
        <p:spPr>
          <a:xfrm>
            <a:off x="298975" y="141325"/>
            <a:ext cx="480000" cy="47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1356726" y="432235"/>
            <a:ext cx="25996" cy="34615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1363946" y="439936"/>
            <a:ext cx="11557" cy="19288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828895" y="265700"/>
            <a:ext cx="927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2880724" y="169750"/>
            <a:ext cx="38091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IN" sz="3000" u="none" cap="none" strike="noStrike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Literature Survey </a:t>
            </a:r>
            <a:endParaRPr i="0" sz="1800" u="none" cap="none" strike="noStrike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6"/>
          <p:cNvSpPr txBox="1"/>
          <p:nvPr>
            <p:ph type="title"/>
          </p:nvPr>
        </p:nvSpPr>
        <p:spPr>
          <a:xfrm>
            <a:off x="6689825" y="247400"/>
            <a:ext cx="2190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500"/>
              <a:buFont typeface="Playfair Display"/>
              <a:buNone/>
            </a:pPr>
            <a:r>
              <a:rPr b="0" i="1" lang="en-IN" sz="15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graphicFrame>
        <p:nvGraphicFramePr>
          <p:cNvPr id="155" name="Google Shape;155;p6"/>
          <p:cNvGraphicFramePr/>
          <p:nvPr/>
        </p:nvGraphicFramePr>
        <p:xfrm>
          <a:off x="84175" y="88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{B47C9878-F02E-4001-8168-96F26B9C2DCB}</a:tableStyleId>
              </a:tblPr>
              <a:tblGrid>
                <a:gridCol w="1379225"/>
                <a:gridCol w="1578250"/>
                <a:gridCol w="1363575"/>
                <a:gridCol w="1236575"/>
                <a:gridCol w="1864800"/>
                <a:gridCol w="1559750"/>
              </a:tblGrid>
              <a:tr h="86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500" u="none" cap="none" strike="noStrik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 b="1" sz="1500" u="none" cap="none" strike="noStrik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500" u="none" cap="none" strike="noStrik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 &amp; YEAR OF PUBLICATION</a:t>
                      </a:r>
                      <a:endParaRPr b="1" sz="1500" u="none" cap="none" strike="noStrik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500" u="none" cap="none" strike="noStrik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OBJECTIVE</a:t>
                      </a:r>
                      <a:endParaRPr b="1" sz="1500" u="none" cap="none" strike="noStrik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500" u="none" cap="none" strike="noStrik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</a:t>
                      </a:r>
                      <a:endParaRPr b="1" sz="1500" u="none" cap="none" strike="noStrik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500" u="none" cap="none" strike="noStrik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METHODOLOGY</a:t>
                      </a:r>
                      <a:endParaRPr b="1" sz="1500" u="none" cap="none" strike="noStrik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500" u="none" cap="none" strike="noStrik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CONCLUSION</a:t>
                      </a:r>
                      <a:endParaRPr b="1" sz="1500" u="none" cap="none" strike="noStrik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3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A9988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I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Automated Grading for Handwritten Answer Sheets using CNN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rgbClr val="59595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Emran Shaikh, Ayisha Manzoor, </a:t>
                      </a:r>
                      <a:r>
                        <a:rPr lang="en-IN" sz="1400" u="none" cap="none" strike="noStrike">
                          <a:solidFill>
                            <a:srgbClr val="59595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Ghazanfar Latif</a:t>
                      </a:r>
                      <a:r>
                        <a:rPr lang="en-IN" sz="1400" u="none" cap="none" strike="noStrike">
                          <a:solidFill>
                            <a:srgbClr val="59595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&amp; </a:t>
                      </a:r>
                      <a:r>
                        <a:rPr lang="en-IN" sz="1400" u="none" cap="none" strike="noStrike">
                          <a:solidFill>
                            <a:srgbClr val="59595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Iman Ahmed Mohiuddin.</a:t>
                      </a:r>
                      <a:endParaRPr sz="1400" u="none" cap="none" strike="noStrike">
                        <a:solidFill>
                          <a:srgbClr val="59595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rgbClr val="59595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October 2019.</a:t>
                      </a:r>
                      <a:endParaRPr sz="1400" u="none" cap="none" strike="noStrike">
                        <a:solidFill>
                          <a:srgbClr val="59595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rgbClr val="59595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objective was to automatically grade handwritten answer sheets.</a:t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rgbClr val="59595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250 students were given answer sheets with 20 questions each, obtained a total of 5080 segmented images. </a:t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rgbClr val="59595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1 consisted of 4 CNN layers and 3 dense layers. Model 2 consisted of 4 CNN layers and 4 dense layers. </a:t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rgbClr val="59595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1 produced 92.866 and model 2 produced 92.322 accuracy. </a:t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8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Automatically Solving Number Word Problems by Semantic Parsing and Reasoning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rgbClr val="59595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Shuming Shi , Yuehui Wang , Chin-Yew Lin , Xiaojiang Liu and Yong Rui.</a:t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rgbClr val="59595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objective was to solve number word problems automatically and produce accurate answers</a:t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rgbClr val="59595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problems set contained 1,878 math number word problems, collected from two web sites: algebra.com6 and answers.yahoo.com7 </a:t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rgbClr val="59595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DOL language was used for semantic representation. CFG was used as semantic parser. KAZB and Basicsum baseline methods were implemented.</a:t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rgbClr val="59595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approach achieves a particularly high precision of 95%. That means once an answer is provided by our approach, it has a very high probability of being correct.</a:t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5db364b62_4_24"/>
          <p:cNvSpPr/>
          <p:nvPr/>
        </p:nvSpPr>
        <p:spPr>
          <a:xfrm>
            <a:off x="458499" y="722958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d5db364b62_4_24"/>
          <p:cNvSpPr txBox="1"/>
          <p:nvPr/>
        </p:nvSpPr>
        <p:spPr>
          <a:xfrm>
            <a:off x="298975" y="141325"/>
            <a:ext cx="480000" cy="47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d5db364b62_4_24"/>
          <p:cNvSpPr/>
          <p:nvPr/>
        </p:nvSpPr>
        <p:spPr>
          <a:xfrm>
            <a:off x="1356726" y="432235"/>
            <a:ext cx="25996" cy="34615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d5db364b62_4_24"/>
          <p:cNvSpPr/>
          <p:nvPr/>
        </p:nvSpPr>
        <p:spPr>
          <a:xfrm>
            <a:off x="1363946" y="439936"/>
            <a:ext cx="11557" cy="19288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d5db364b62_4_24"/>
          <p:cNvSpPr txBox="1"/>
          <p:nvPr/>
        </p:nvSpPr>
        <p:spPr>
          <a:xfrm>
            <a:off x="828895" y="265700"/>
            <a:ext cx="927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d5db364b62_4_24"/>
          <p:cNvSpPr txBox="1"/>
          <p:nvPr/>
        </p:nvSpPr>
        <p:spPr>
          <a:xfrm>
            <a:off x="298974" y="172983"/>
            <a:ext cx="83241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IN" sz="3000" u="none" cap="none" strike="noStrike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Literature Survey</a:t>
            </a:r>
            <a:endParaRPr i="0" sz="1800" u="none" cap="none" strike="noStrike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gd5db364b62_4_24"/>
          <p:cNvSpPr txBox="1"/>
          <p:nvPr>
            <p:ph type="title"/>
          </p:nvPr>
        </p:nvSpPr>
        <p:spPr>
          <a:xfrm>
            <a:off x="6689825" y="247400"/>
            <a:ext cx="2190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500"/>
              <a:buFont typeface="Playfair Display"/>
              <a:buNone/>
            </a:pPr>
            <a:r>
              <a:rPr b="0" i="1" lang="en-IN" sz="15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graphicFrame>
        <p:nvGraphicFramePr>
          <p:cNvPr id="167" name="Google Shape;167;gd5db364b62_4_24"/>
          <p:cNvGraphicFramePr/>
          <p:nvPr/>
        </p:nvGraphicFramePr>
        <p:xfrm>
          <a:off x="92375" y="153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{B47C9878-F02E-4001-8168-96F26B9C2DCB}</a:tableStyleId>
              </a:tblPr>
              <a:tblGrid>
                <a:gridCol w="1355000"/>
                <a:gridCol w="1636125"/>
                <a:gridCol w="1355000"/>
                <a:gridCol w="1354975"/>
                <a:gridCol w="1776750"/>
                <a:gridCol w="1495575"/>
              </a:tblGrid>
              <a:tr h="858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500" u="none" cap="none" strike="noStrik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 b="1" sz="1500" u="none" cap="none" strike="noStrik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500" u="none" cap="none" strike="noStrik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 &amp; YEAR OF PUBLICATION</a:t>
                      </a:r>
                      <a:endParaRPr b="1" sz="1500" u="none" cap="none" strike="noStrik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500" u="none" cap="none" strike="noStrik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OBJECTIVE</a:t>
                      </a:r>
                      <a:endParaRPr b="1" sz="1500" u="none" cap="none" strike="noStrik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500" u="none" cap="none" strike="noStrik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</a:t>
                      </a:r>
                      <a:endParaRPr b="1" sz="1500" u="none" cap="none" strike="noStrik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500" u="none" cap="none" strike="noStrik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METHODOLOGY</a:t>
                      </a:r>
                      <a:endParaRPr b="1" sz="1500" u="none" cap="none" strike="noStrik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500" u="none" cap="none" strike="noStrik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CONCLUSION</a:t>
                      </a:r>
                      <a:endParaRPr b="1" sz="1500" u="none" cap="none" strike="noStrik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9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IN" sz="1400" u="none" cap="none" strike="noStrike">
                          <a:solidFill>
                            <a:srgbClr val="1A1A1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Deep Columnar Convolutional Neural Network 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rgbClr val="59595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Somshubra Majumdar</a:t>
                      </a:r>
                      <a:r>
                        <a:rPr lang="en-IN" sz="1400" u="none" cap="none" strike="noStrike">
                          <a:solidFill>
                            <a:srgbClr val="59595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Ishaan Jain.</a:t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rgbClr val="59595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July 2016.</a:t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rgbClr val="59595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objective was to observe the performance of DCNN model and compare it with the performance of other top models. </a:t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rgbClr val="59595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MNIST dataset - </a:t>
                      </a:r>
                      <a:r>
                        <a:rPr lang="en-IN" sz="1400" u="none" cap="none" strike="noStrike">
                          <a:solidFill>
                            <a:srgbClr val="59595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is a dataset of 60,000 small square 28×28 pixel grayscale images of handwritten single digits between 0 and 9.</a:t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rgbClr val="59595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Deep Convolutional Neural Networks is used. Adadelta learning algorithm used as optimizer. Works on MNIST dataset.</a:t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rgbClr val="59595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DCNN method has near state of the art performance using only a single model and obtains slightly better results.</a:t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6E7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5db364b62_2_47"/>
          <p:cNvSpPr/>
          <p:nvPr/>
        </p:nvSpPr>
        <p:spPr>
          <a:xfrm>
            <a:off x="458499" y="722958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d5db364b62_2_47"/>
          <p:cNvSpPr txBox="1"/>
          <p:nvPr/>
        </p:nvSpPr>
        <p:spPr>
          <a:xfrm>
            <a:off x="298975" y="141325"/>
            <a:ext cx="480000" cy="47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d5db364b62_2_47"/>
          <p:cNvSpPr/>
          <p:nvPr/>
        </p:nvSpPr>
        <p:spPr>
          <a:xfrm>
            <a:off x="1356726" y="432235"/>
            <a:ext cx="25996" cy="34615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d5db364b62_2_47"/>
          <p:cNvSpPr/>
          <p:nvPr/>
        </p:nvSpPr>
        <p:spPr>
          <a:xfrm>
            <a:off x="1363946" y="439936"/>
            <a:ext cx="11557" cy="19288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d5db364b62_2_47"/>
          <p:cNvSpPr txBox="1"/>
          <p:nvPr/>
        </p:nvSpPr>
        <p:spPr>
          <a:xfrm>
            <a:off x="828895" y="265700"/>
            <a:ext cx="927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d5db364b62_2_47"/>
          <p:cNvSpPr txBox="1"/>
          <p:nvPr>
            <p:ph idx="4294967295" type="title"/>
          </p:nvPr>
        </p:nvSpPr>
        <p:spPr>
          <a:xfrm>
            <a:off x="6689825" y="247400"/>
            <a:ext cx="2190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500"/>
              <a:buFont typeface="Playfair Display"/>
              <a:buNone/>
            </a:pPr>
            <a:r>
              <a:rPr b="0" i="1" lang="en-IN" sz="15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79" name="Google Shape;179;gd5db364b62_2_47"/>
          <p:cNvSpPr txBox="1"/>
          <p:nvPr/>
        </p:nvSpPr>
        <p:spPr>
          <a:xfrm>
            <a:off x="778963" y="802475"/>
            <a:ext cx="612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IN" sz="2200" u="none" cap="none" strike="noStrike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Columnar Convolutional Neural Network </a:t>
            </a:r>
            <a:endParaRPr b="1" i="0" sz="2200" u="none" cap="none" strike="noStrike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gd5db364b62_2_47"/>
          <p:cNvSpPr txBox="1"/>
          <p:nvPr/>
        </p:nvSpPr>
        <p:spPr>
          <a:xfrm>
            <a:off x="778975" y="1613750"/>
            <a:ext cx="5147100" cy="50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IN" sz="19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b="1" i="0" sz="19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0232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Times New Roman"/>
              <a:buChar char="●"/>
            </a:pPr>
            <a:r>
              <a:rPr b="0" i="0" lang="en-IN" sz="19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Convolutional Neural Networks is used.</a:t>
            </a:r>
            <a:endParaRPr b="0" i="0" sz="19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0232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Times New Roman"/>
              <a:buChar char="●"/>
            </a:pPr>
            <a:r>
              <a:rPr b="0" i="0" lang="en-IN" sz="19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Adadelta learning algorithm used as optimizer.</a:t>
            </a:r>
            <a:endParaRPr b="0" i="0" sz="19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0232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Times New Roman"/>
              <a:buChar char="●"/>
            </a:pPr>
            <a:r>
              <a:rPr b="0" i="0" lang="en-IN" sz="19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Trained on MNIST dataset.</a:t>
            </a:r>
            <a:endParaRPr b="0" i="0" sz="19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IN" sz="19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 b="1" i="0" sz="19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0232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Times New Roman"/>
              <a:buChar char="●"/>
            </a:pPr>
            <a:r>
              <a:rPr b="0" i="0" lang="en-IN" sz="19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Wide Architecture</a:t>
            </a:r>
            <a:endParaRPr b="0" i="0" sz="19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0232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Times New Roman"/>
              <a:buChar char="●"/>
            </a:pPr>
            <a:r>
              <a:rPr b="0" i="0" lang="en-IN" sz="19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Architecture</a:t>
            </a:r>
            <a:endParaRPr b="0" i="0" sz="19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0232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Times New Roman"/>
              <a:buChar char="●"/>
            </a:pPr>
            <a:r>
              <a:rPr b="0" i="0" lang="en-IN" sz="19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GPU Processing</a:t>
            </a:r>
            <a:endParaRPr b="0" i="0" sz="19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0232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Times New Roman"/>
              <a:buChar char="●"/>
            </a:pPr>
            <a:r>
              <a:rPr b="0" i="0" lang="en-IN" sz="19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Pooling  via  Convolution  Subsampling</a:t>
            </a:r>
            <a:endParaRPr b="0" i="0" sz="19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0232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Times New Roman"/>
              <a:buChar char="●"/>
            </a:pPr>
            <a:r>
              <a:rPr b="0" i="0" lang="en-IN" sz="19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  Kernel  Size</a:t>
            </a:r>
            <a:endParaRPr b="0" i="0" sz="19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0232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Times New Roman"/>
              <a:buChar char="●"/>
            </a:pPr>
            <a:r>
              <a:rPr b="0" i="0" lang="en-IN" sz="19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Fork  Layers</a:t>
            </a:r>
            <a:endParaRPr b="0" i="0" sz="19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0232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Times New Roman"/>
              <a:buChar char="●"/>
            </a:pPr>
            <a:r>
              <a:rPr b="0" i="0" lang="en-IN" sz="19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  Layers</a:t>
            </a:r>
            <a:endParaRPr b="0" i="0" sz="19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13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1" name="Google Shape;181;gd5db364b62_2_47"/>
          <p:cNvPicPr preferRelativeResize="0"/>
          <p:nvPr/>
        </p:nvPicPr>
        <p:blipFill rotWithShape="1">
          <a:blip r:embed="rId4">
            <a:alphaModFix/>
          </a:blip>
          <a:srcRect b="12692" l="47340" r="25023" t="23940"/>
          <a:stretch/>
        </p:blipFill>
        <p:spPr>
          <a:xfrm>
            <a:off x="5694625" y="1808400"/>
            <a:ext cx="3187100" cy="411067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d5db364b62_2_47"/>
          <p:cNvSpPr txBox="1"/>
          <p:nvPr/>
        </p:nvSpPr>
        <p:spPr>
          <a:xfrm>
            <a:off x="5174125" y="5919075"/>
            <a:ext cx="386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1500" u="none" cap="none" strike="noStrike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DCCNN </a:t>
            </a:r>
            <a:r>
              <a:rPr b="1" lang="en-IN" sz="150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IN" sz="1500" u="none" cap="none" strike="noStrike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rchitecture  for  MNIST  </a:t>
            </a:r>
            <a:r>
              <a:rPr b="1" lang="en-IN" sz="150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1" i="0" lang="en-IN" sz="1500" u="none" cap="none" strike="noStrike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ataset</a:t>
            </a:r>
            <a:endParaRPr b="1" i="0" sz="1500" u="none" cap="none" strike="noStrike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"/>
          <p:cNvSpPr txBox="1"/>
          <p:nvPr/>
        </p:nvSpPr>
        <p:spPr>
          <a:xfrm>
            <a:off x="637650" y="1824775"/>
            <a:ext cx="7868700" cy="43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b="0"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following are the broad modules that will be catered to, towards the realization of the end objective of the project:</a:t>
            </a:r>
            <a:endParaRPr b="0"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AutoNum type="arabicPeriod"/>
            </a:pPr>
            <a:r>
              <a:rPr b="0"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Workspace Detection using valid markers in the sheet</a:t>
            </a:r>
            <a:endParaRPr b="0"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AutoNum type="arabicPeriod"/>
            </a:pPr>
            <a:r>
              <a:rPr b="0"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Detecting and localizing each single lines</a:t>
            </a:r>
            <a:endParaRPr b="0"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AutoNum type="arabicPeriod"/>
            </a:pPr>
            <a:r>
              <a:rPr b="0"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Optical Character Recognition in each detected line</a:t>
            </a:r>
            <a:endParaRPr b="0"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b="0" i="0" lang="en-IN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Evaluating each line and providing feedback in terms of red/green bounding box drawn across it where green represents correct and red represents wrong answers.</a:t>
            </a:r>
            <a:endParaRPr b="0" i="0" sz="1800" u="none" cap="none" strike="noStrik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Google Shape;188;p7"/>
          <p:cNvSpPr/>
          <p:nvPr/>
        </p:nvSpPr>
        <p:spPr>
          <a:xfrm>
            <a:off x="458499" y="722958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7"/>
          <p:cNvSpPr txBox="1"/>
          <p:nvPr/>
        </p:nvSpPr>
        <p:spPr>
          <a:xfrm>
            <a:off x="298975" y="141325"/>
            <a:ext cx="480000" cy="47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7"/>
          <p:cNvSpPr/>
          <p:nvPr/>
        </p:nvSpPr>
        <p:spPr>
          <a:xfrm>
            <a:off x="1356726" y="432235"/>
            <a:ext cx="25996" cy="34615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7"/>
          <p:cNvSpPr/>
          <p:nvPr/>
        </p:nvSpPr>
        <p:spPr>
          <a:xfrm>
            <a:off x="1363946" y="439936"/>
            <a:ext cx="11557" cy="19288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7"/>
          <p:cNvSpPr txBox="1"/>
          <p:nvPr/>
        </p:nvSpPr>
        <p:spPr>
          <a:xfrm>
            <a:off x="828895" y="265700"/>
            <a:ext cx="927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7"/>
          <p:cNvSpPr txBox="1"/>
          <p:nvPr/>
        </p:nvSpPr>
        <p:spPr>
          <a:xfrm>
            <a:off x="458509" y="942400"/>
            <a:ext cx="20538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IN" sz="3000" u="none" cap="none" strike="noStrike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b="1" i="0" sz="3000" u="none" cap="none" strike="noStrike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7"/>
          <p:cNvSpPr txBox="1"/>
          <p:nvPr>
            <p:ph type="title"/>
          </p:nvPr>
        </p:nvSpPr>
        <p:spPr>
          <a:xfrm>
            <a:off x="6689825" y="247400"/>
            <a:ext cx="2190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500"/>
              <a:buFont typeface="Playfair Display"/>
              <a:buNone/>
            </a:pPr>
            <a:r>
              <a:rPr b="0" i="1" lang="en-IN" sz="15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Padmashree Prasad</dc:creator>
</cp:coreProperties>
</file>