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6EK2S8pi/rNSfd8Mnk+F7om1k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2D502A-DFC7-4FF2-9689-38FB12A9BFD9}">
  <a:tblStyle styleId="{FC2D502A-DFC7-4FF2-9689-38FB12A9BF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8" name="Google Shape;88;p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10-11-2020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5db364b62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d5db364b6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d5db364b62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5db364b62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d5db364b6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d5db364b62_2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1e77c330f_0_6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48" name="Google Shape;248;ge1e77c330f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1e77c330f_0_17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60" name="Google Shape;260;ge1e77c330f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1e77c330f_0_28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74" name="Google Shape;274;ge1e77c330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08930196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089301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e08930196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1e77c330f_0_45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95" name="Google Shape;295;ge1e77c330f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308" name="Google Shape;30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1e77c330f_0_56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320" name="Google Shape;320;ge1e77c330f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332" name="Google Shape;33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5db364b62_4_24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58" name="Google Shape;158;gd5db364b62_4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5db364b62_2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d5db364b62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d5db364b62_2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pdf/1801.03530.pdf" TargetMode="External"/><Relationship Id="rId4" Type="http://schemas.openxmlformats.org/officeDocument/2006/relationships/hyperlink" Target="https://arxiv.org/pdf/1609.04938.pdf" TargetMode="External"/><Relationship Id="rId5" Type="http://schemas.openxmlformats.org/officeDocument/2006/relationships/hyperlink" Target="https://www.kaggle.com/scolianni/mnistasjpg#trainingSample.zip" TargetMode="External"/><Relationship Id="rId6" Type="http://schemas.openxmlformats.org/officeDocument/2006/relationships/hyperlink" Target="https://www.kaggle.com/xainano/handwrittenmathsymbols" TargetMode="External"/><Relationship Id="rId7" Type="http://schemas.openxmlformats.org/officeDocument/2006/relationships/hyperlink" Target="https://github.com/pannous/tensorflow-ocr" TargetMode="External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68700" y="1156200"/>
            <a:ext cx="82590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 sz="2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21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br>
              <a:rPr lang="en-IN" sz="21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 Project (18IS64) - 6th Semester B.E.</a:t>
            </a:r>
            <a:endParaRPr sz="19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None/>
            </a:pPr>
            <a:r>
              <a:rPr b="1" lang="en-I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Gradation of Handwritten Mathematical Answer Sheets</a:t>
            </a:r>
            <a:br>
              <a:rPr b="1" lang="en-I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2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III Evaluation</a:t>
            </a:r>
            <a:endParaRPr b="1" sz="23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383400" y="3628000"/>
            <a:ext cx="82296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2020-21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12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11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rPr b="1" lang="en-I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Adamyaa D N (1RV18IS002)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rPr b="1" lang="en-I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Ananya G M (1RV18IS006)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rPr b="1" lang="en-I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Varshini P (1RV18IS058) 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t/>
            </a:r>
            <a:endParaRPr sz="1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t/>
            </a:r>
            <a:endParaRPr b="1" sz="3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b="1" lang="en-IN" sz="1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G. Raghavendra Prasad</a:t>
            </a:r>
            <a:endParaRPr b="1" sz="19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b="1" lang="en-IN" sz="1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 </a:t>
            </a:r>
            <a:endParaRPr sz="1660">
              <a:solidFill>
                <a:srgbClr val="595959"/>
              </a:solidFill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-53" l="60687" r="-4" t="27983"/>
          <a:stretch/>
        </p:blipFill>
        <p:spPr>
          <a:xfrm>
            <a:off x="7057002" y="123198"/>
            <a:ext cx="2001898" cy="366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709848" cy="19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590949" y="979050"/>
            <a:ext cx="2824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Methodology</a:t>
            </a:r>
            <a:endParaRPr i="0" sz="14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8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000" y="2492326"/>
            <a:ext cx="8429976" cy="273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d5db364b62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450" y="2290025"/>
            <a:ext cx="2608499" cy="195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d5db364b62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0100" y="1960938"/>
            <a:ext cx="3226175" cy="38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d5db364b62_2_0"/>
          <p:cNvSpPr txBox="1"/>
          <p:nvPr/>
        </p:nvSpPr>
        <p:spPr>
          <a:xfrm>
            <a:off x="1252325" y="1003250"/>
            <a:ext cx="189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MNIST Dataset</a:t>
            </a:r>
            <a:endParaRPr b="1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gd5db364b62_2_0"/>
          <p:cNvSpPr txBox="1"/>
          <p:nvPr/>
        </p:nvSpPr>
        <p:spPr>
          <a:xfrm>
            <a:off x="4469188" y="1003250"/>
            <a:ext cx="370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Columnar Convolutional Neural Network</a:t>
            </a:r>
            <a:endParaRPr b="1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d5db364b62_2_0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d5db364b62_2_0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d5db364b62_2_0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19" name="Google Shape;219;gd5db364b62_2_0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gd5db364b62_2_6"/>
          <p:cNvGrpSpPr/>
          <p:nvPr/>
        </p:nvGrpSpPr>
        <p:grpSpPr>
          <a:xfrm>
            <a:off x="202434" y="955553"/>
            <a:ext cx="8739124" cy="5103800"/>
            <a:chOff x="375625" y="302922"/>
            <a:chExt cx="8416762" cy="4660579"/>
          </a:xfrm>
        </p:grpSpPr>
        <p:grpSp>
          <p:nvGrpSpPr>
            <p:cNvPr id="226" name="Google Shape;226;gd5db364b62_2_6"/>
            <p:cNvGrpSpPr/>
            <p:nvPr/>
          </p:nvGrpSpPr>
          <p:grpSpPr>
            <a:xfrm>
              <a:off x="6308739" y="1111749"/>
              <a:ext cx="2483648" cy="3839808"/>
              <a:chOff x="6308739" y="1111749"/>
              <a:chExt cx="2483648" cy="3839808"/>
            </a:xfrm>
          </p:grpSpPr>
          <p:pic>
            <p:nvPicPr>
              <p:cNvPr id="227" name="Google Shape;227;gd5db364b62_2_6"/>
              <p:cNvPicPr preferRelativeResize="0"/>
              <p:nvPr/>
            </p:nvPicPr>
            <p:blipFill rotWithShape="1">
              <a:blip r:embed="rId3">
                <a:alphaModFix/>
              </a:blip>
              <a:srcRect b="5233" l="7950" r="7739" t="6791"/>
              <a:stretch/>
            </p:blipFill>
            <p:spPr>
              <a:xfrm>
                <a:off x="6308739" y="1111749"/>
                <a:ext cx="2483648" cy="38398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" name="Google Shape;228;gd5db364b62_2_6"/>
              <p:cNvSpPr/>
              <p:nvPr/>
            </p:nvSpPr>
            <p:spPr>
              <a:xfrm>
                <a:off x="6498196" y="1293542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gd5db364b62_2_6"/>
              <p:cNvSpPr/>
              <p:nvPr/>
            </p:nvSpPr>
            <p:spPr>
              <a:xfrm>
                <a:off x="6498196" y="1516025"/>
                <a:ext cx="2104800" cy="140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d5db364b62_2_6"/>
              <p:cNvSpPr/>
              <p:nvPr/>
            </p:nvSpPr>
            <p:spPr>
              <a:xfrm>
                <a:off x="6498196" y="4398294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d5db364b62_2_6"/>
              <p:cNvSpPr/>
              <p:nvPr/>
            </p:nvSpPr>
            <p:spPr>
              <a:xfrm>
                <a:off x="6498157" y="4136037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d5db364b62_2_6"/>
              <p:cNvSpPr/>
              <p:nvPr/>
            </p:nvSpPr>
            <p:spPr>
              <a:xfrm>
                <a:off x="6498157" y="3873780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d5db364b62_2_6"/>
              <p:cNvSpPr/>
              <p:nvPr/>
            </p:nvSpPr>
            <p:spPr>
              <a:xfrm>
                <a:off x="6498196" y="1738507"/>
                <a:ext cx="2104800" cy="140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gd5db364b62_2_6"/>
              <p:cNvSpPr/>
              <p:nvPr/>
            </p:nvSpPr>
            <p:spPr>
              <a:xfrm>
                <a:off x="6498196" y="2020464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gd5db364b62_2_6"/>
              <p:cNvSpPr/>
              <p:nvPr/>
            </p:nvSpPr>
            <p:spPr>
              <a:xfrm>
                <a:off x="6498157" y="2806144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d5db364b62_2_6"/>
              <p:cNvSpPr/>
              <p:nvPr/>
            </p:nvSpPr>
            <p:spPr>
              <a:xfrm>
                <a:off x="6498157" y="2583661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" name="Google Shape;237;gd5db364b62_2_6"/>
            <p:cNvSpPr txBox="1"/>
            <p:nvPr/>
          </p:nvSpPr>
          <p:spPr>
            <a:xfrm>
              <a:off x="3659563" y="302922"/>
              <a:ext cx="18489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IN" sz="2000" u="none" cap="none" strike="noStrike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Workspace</a:t>
              </a:r>
              <a:endParaRPr b="1" i="0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38" name="Google Shape;238;gd5db364b62_2_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57325" y="1004425"/>
              <a:ext cx="2752461" cy="385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gd5db364b62_2_6"/>
            <p:cNvPicPr preferRelativeResize="0"/>
            <p:nvPr/>
          </p:nvPicPr>
          <p:blipFill rotWithShape="1">
            <a:blip r:embed="rId3">
              <a:alphaModFix/>
            </a:blip>
            <a:srcRect b="5471" l="7573" r="7809" t="6961"/>
            <a:stretch/>
          </p:blipFill>
          <p:spPr>
            <a:xfrm>
              <a:off x="375625" y="1111750"/>
              <a:ext cx="2483625" cy="3851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gd5db364b62_2_6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d5db364b62_2_6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d5db364b62_2_6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43" name="Google Shape;243;gd5db364b62_2_6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d5db364b62_2_6"/>
          <p:cNvSpPr/>
          <p:nvPr/>
        </p:nvSpPr>
        <p:spPr>
          <a:xfrm>
            <a:off x="2910675" y="3801150"/>
            <a:ext cx="558300" cy="3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A9988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d5db364b62_2_6"/>
          <p:cNvSpPr/>
          <p:nvPr/>
        </p:nvSpPr>
        <p:spPr>
          <a:xfrm>
            <a:off x="5535150" y="3801150"/>
            <a:ext cx="558300" cy="3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A9988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1e77c330f_0_6"/>
          <p:cNvSpPr txBox="1"/>
          <p:nvPr/>
        </p:nvSpPr>
        <p:spPr>
          <a:xfrm>
            <a:off x="1209325" y="1818350"/>
            <a:ext cx="69987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Workspace Detection Module: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closed object contours (rectangular boxes)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the contours (top-to-bottom) based on the coordinates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the desired boxes based on the area.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Module: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Binarization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detection using forward derivative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Recognition: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Columnar Convolutional Neural Network</a:t>
            </a:r>
            <a:endParaRPr sz="2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ge1e77c330f_0_6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e1e77c330f_0_6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e1e77c330f_0_6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e1e77c330f_0_6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e1e77c330f_0_6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e1e77c330f_0_6"/>
          <p:cNvSpPr txBox="1"/>
          <p:nvPr/>
        </p:nvSpPr>
        <p:spPr>
          <a:xfrm>
            <a:off x="534694" y="914525"/>
            <a:ext cx="3542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3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ge1e77c330f_0_6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1e77c330f_0_17"/>
          <p:cNvSpPr txBox="1"/>
          <p:nvPr/>
        </p:nvSpPr>
        <p:spPr>
          <a:xfrm>
            <a:off x="552600" y="1880325"/>
            <a:ext cx="4260000" cy="4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: 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no of images: 62,250 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of classes:15 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Classes: ['0', '1', '2', '3', '4', '5', '6', '7', '8', '9', '+', '-', 'times', '(', ')']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data: Validation data = 8:2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Training: Softmax and ReLu activation, Adadelta optimizers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Tesseract: OCR engine and LSTM Neural n</a:t>
            </a: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etwork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ge1e77c330f_0_17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e1e77c330f_0_17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e1e77c330f_0_17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e1e77c330f_0_17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e1e77c330f_0_17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e1e77c330f_0_17"/>
          <p:cNvSpPr txBox="1"/>
          <p:nvPr/>
        </p:nvSpPr>
        <p:spPr>
          <a:xfrm>
            <a:off x="552594" y="970175"/>
            <a:ext cx="3542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3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ge1e77c330f_0_17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pic>
        <p:nvPicPr>
          <p:cNvPr id="270" name="Google Shape;270;ge1e77c330f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050" y="1230025"/>
            <a:ext cx="4026725" cy="2447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e1e77c330f_0_17"/>
          <p:cNvPicPr preferRelativeResize="0"/>
          <p:nvPr/>
        </p:nvPicPr>
        <p:blipFill rotWithShape="1">
          <a:blip r:embed="rId5">
            <a:alphaModFix/>
          </a:blip>
          <a:srcRect b="0" l="0" r="0" t="17634"/>
          <a:stretch/>
        </p:blipFill>
        <p:spPr>
          <a:xfrm>
            <a:off x="5257075" y="4184325"/>
            <a:ext cx="3631399" cy="23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1e77c330f_0_28"/>
          <p:cNvSpPr txBox="1"/>
          <p:nvPr/>
        </p:nvSpPr>
        <p:spPr>
          <a:xfrm>
            <a:off x="3746700" y="841800"/>
            <a:ext cx="5000700" cy="6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 1 : DCCNN Training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Validation Split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training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 2 : Workspace Detection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formation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and Width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 3 : </a:t>
            </a: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Detection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removal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formation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 4 : </a:t>
            </a: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Segmentation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Exponential Detection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Detection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 5 : Equation Evaluation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B/W images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Saving results</a:t>
            </a:r>
            <a:endParaRPr b="0" i="0" sz="18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ge1e77c330f_0_28"/>
          <p:cNvSpPr/>
          <p:nvPr/>
        </p:nvSpPr>
        <p:spPr>
          <a:xfrm>
            <a:off x="44984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e1e77c330f_0_28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e1e77c330f_0_28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e1e77c330f_0_28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e1e77c330f_0_28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e1e77c330f_0_28"/>
          <p:cNvSpPr txBox="1"/>
          <p:nvPr/>
        </p:nvSpPr>
        <p:spPr>
          <a:xfrm>
            <a:off x="719994" y="979038"/>
            <a:ext cx="3542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3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ge1e77c330f_0_28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e089301961_0_0"/>
          <p:cNvPicPr preferRelativeResize="0"/>
          <p:nvPr/>
        </p:nvPicPr>
        <p:blipFill rotWithShape="1">
          <a:blip r:embed="rId3">
            <a:alphaModFix/>
          </a:blip>
          <a:srcRect b="2104" l="0" r="0" t="0"/>
          <a:stretch/>
        </p:blipFill>
        <p:spPr>
          <a:xfrm>
            <a:off x="393025" y="277950"/>
            <a:ext cx="4178975" cy="584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e08930196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100" y="955212"/>
            <a:ext cx="4454624" cy="49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e089301961_0_0"/>
          <p:cNvSpPr txBox="1"/>
          <p:nvPr/>
        </p:nvSpPr>
        <p:spPr>
          <a:xfrm>
            <a:off x="1409400" y="6308850"/>
            <a:ext cx="304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Workspace Detection</a:t>
            </a:r>
            <a:endParaRPr b="1" sz="15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ge089301961_0_0"/>
          <p:cNvSpPr txBox="1"/>
          <p:nvPr/>
        </p:nvSpPr>
        <p:spPr>
          <a:xfrm>
            <a:off x="5613025" y="6248975"/>
            <a:ext cx="266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Segmentation</a:t>
            </a:r>
            <a:endParaRPr b="1" sz="15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1e77c330f_0_45"/>
          <p:cNvSpPr txBox="1"/>
          <p:nvPr/>
        </p:nvSpPr>
        <p:spPr>
          <a:xfrm>
            <a:off x="763300" y="1696000"/>
            <a:ext cx="80388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of the equation is indicated by colored bounding boxes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9900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bounding boxes - Incorrect answer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9900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bounding box - Correct answer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9900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 bounding box - Undetermined (Needs manual evaluation)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ge1e77c330f_0_45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e1e77c330f_0_45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e1e77c330f_0_45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e1e77c330f_0_45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e1e77c330f_0_45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e1e77c330f_0_45"/>
          <p:cNvSpPr txBox="1"/>
          <p:nvPr/>
        </p:nvSpPr>
        <p:spPr>
          <a:xfrm>
            <a:off x="552603" y="970175"/>
            <a:ext cx="5050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3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ge1e77c330f_0_45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pic>
        <p:nvPicPr>
          <p:cNvPr id="305" name="Google Shape;305;ge1e77c330f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925" y="3697375"/>
            <a:ext cx="5915524" cy="29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"/>
          <p:cNvSpPr txBox="1"/>
          <p:nvPr/>
        </p:nvSpPr>
        <p:spPr>
          <a:xfrm>
            <a:off x="552600" y="1770625"/>
            <a:ext cx="80388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institutions such as universities, schools and various learning centres are an integral  part of the society.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Examinations and grading hold a significant role in the functioning of these institutions.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grading is typically seen as a manual job, it can be observed that a much higher efficiency can be achieved by automating the process.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automated grading system reduces the amount of human errors, increases speed and thereby produces highly reliable output.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9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9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 txBox="1"/>
          <p:nvPr/>
        </p:nvSpPr>
        <p:spPr>
          <a:xfrm>
            <a:off x="552594" y="970175"/>
            <a:ext cx="3542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Societal Relevance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9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1e77c330f_0_56"/>
          <p:cNvSpPr txBox="1"/>
          <p:nvPr/>
        </p:nvSpPr>
        <p:spPr>
          <a:xfrm>
            <a:off x="552600" y="1846825"/>
            <a:ext cx="80388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institutions such as universities, schools and various learning centres are an integral  part of the society.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Examinations and grading hold a significant role in the functioning of these institutions.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grading is typically seen as a manual job, it can be observed that a much higher efficiency can be achieved by automating the process.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Times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automated grading system reduces the amount of human errors, increases speed and thereby produces highly reliable output. </a:t>
            </a:r>
            <a:endParaRPr b="0" i="0" sz="22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ge1e77c330f_0_56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e1e77c330f_0_56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e1e77c330f_0_56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e1e77c330f_0_56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e1e77c330f_0_56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1e77c330f_0_56"/>
          <p:cNvSpPr txBox="1"/>
          <p:nvPr/>
        </p:nvSpPr>
        <p:spPr>
          <a:xfrm>
            <a:off x="552603" y="970175"/>
            <a:ext cx="5050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3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ge1e77c330f_0_56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3287300" y="1087100"/>
            <a:ext cx="5592600" cy="53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Relevance to Information Science 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Knowledge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Formulation of Objectives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Societal Relevance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987081" y="1087101"/>
            <a:ext cx="1721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500"/>
              <a:buFont typeface="Playfair Display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/>
          <p:nvPr/>
        </p:nvSpPr>
        <p:spPr>
          <a:xfrm>
            <a:off x="409950" y="1908149"/>
            <a:ext cx="8324100" cy="4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Multi-Scale Attention with Dense Encoder for Handwritten Mathematical Expression Recognition</a:t>
            </a: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Paper on Offline math formula recognition. Validated on CROHME dataset. 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Image-to-Markup Generation with Coarse-to-Fine Attention</a:t>
            </a: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This paper presents attention based encoder-decoder model to convert images to Latex. Validated on CROHME dataset.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MNIST as jpgs</a:t>
            </a: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This page contains MNIST images in jpg format.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Handwritten mathematical symbols dataset</a:t>
            </a: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Kaggle’s dataset on handwritten mathematical symbols, extracted and modified from CROHME dataset.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b="0" i="0" lang="en-IN" sz="18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https://github.com/pannous/tensorflow-ocr</a:t>
            </a:r>
            <a:endParaRPr b="0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511449" y="910900"/>
            <a:ext cx="2306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0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778975" y="1883800"/>
            <a:ext cx="77403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Grading is an essential part of education. Assessing each answer sheet manually, offering fair, unbiased and valid grades is difficult most of the time. 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the printed text recognition is considered as a clarified issue, handwritten text recognition remains as a demanding task.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attempts to develop a computer vision algorithm along with a solution package for recognizing and digitizing steps of solving a mathematical equation written by freehand on a paper, validating the steps and final answer of the recognized handwritten lines by maintaining the context. 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11440" y="961525"/>
            <a:ext cx="8324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735000" y="2046350"/>
            <a:ext cx="76740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Character Recognition in the field of Natural Language Processing.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Automating frequent sequence of actions in everyday life using various machine algorithms, hence an amazing leap of advancements can be observed in the field of data science.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and Convolutional Neural Networks which are the fundamental pillars of Artificial Intelligence and Machine Learning.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10900" y="979988"/>
            <a:ext cx="7130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Relevance to Information Science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4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709299" y="983825"/>
            <a:ext cx="3767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Knowledge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03750" y="2060025"/>
            <a:ext cx="73365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and OpenCV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Tesseract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OCRopus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Binarization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Datasets: MNIST, Kaggle’s Handwritten Mathematical Symbols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Columnar Convolutional Neural Network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298975" y="1204745"/>
            <a:ext cx="8324100" cy="5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2880724" y="169750"/>
            <a:ext cx="3809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Literature Survey </a:t>
            </a:r>
            <a:endParaRPr i="0" sz="18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6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graphicFrame>
        <p:nvGraphicFramePr>
          <p:cNvPr id="155" name="Google Shape;155;p6"/>
          <p:cNvGraphicFramePr/>
          <p:nvPr/>
        </p:nvGraphicFramePr>
        <p:xfrm>
          <a:off x="84175" y="88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{FC2D502A-DFC7-4FF2-9689-38FB12A9BFD9}</a:tableStyleId>
              </a:tblPr>
              <a:tblGrid>
                <a:gridCol w="1379225"/>
                <a:gridCol w="1578250"/>
                <a:gridCol w="1363575"/>
                <a:gridCol w="1236575"/>
                <a:gridCol w="1864800"/>
                <a:gridCol w="1559750"/>
              </a:tblGrid>
              <a:tr h="86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&amp; YEAR OF PUBLICATION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9988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Grading for Handwritten Answer Sheets using CNN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Emran Shaikh, Ayisha Manzoor, </a:t>
                      </a: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Ghazanfar Latif</a:t>
                      </a: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&amp; </a:t>
                      </a: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Iman Ahmed Mohiuddin.</a:t>
                      </a:r>
                      <a:endParaRPr sz="1400" u="none" cap="none" strike="noStrike">
                        <a:solidFill>
                          <a:srgbClr val="59595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October 2019.</a:t>
                      </a:r>
                      <a:endParaRPr sz="1400" u="none" cap="none" strike="noStrike">
                        <a:solidFill>
                          <a:srgbClr val="59595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objective was to automatically grade handwritten answer sheets.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 students were given answer sheets with 20 questions each, obtained a total of 5080 segmented images. 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1 consisted of 4 CNN layers and 3 dense layers. Model 2 consisted of 4 CNN layers and 4 dense layers. 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1 produced 92.866 and model 2 produced 92.322 accuracy. 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Automatically Solving Number Word Problems by Semantic Parsing and Reasoning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Shuming Shi , Yuehui Wang , Chin-Yew Lin , Xiaojiang Liu and Yong Rui.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objective was to solve number word problems automatically and produce accurate answers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problems set contained 1,878 math number word problems, collected from two web sites: algebra.com6 and answers.yahoo.com7 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DOL language was used for semantic representation. CFG was used as semantic parser. KAZB and Basicsum baseline methods were implemented.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approach achieves a particularly high precision of 95%. That means once an answer is provided by our approach, it has a very high probability of being correct.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5db364b62_4_24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d5db364b62_4_24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d5db364b62_4_24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d5db364b62_4_24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d5db364b62_4_24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d5db364b62_4_24"/>
          <p:cNvSpPr txBox="1"/>
          <p:nvPr/>
        </p:nvSpPr>
        <p:spPr>
          <a:xfrm>
            <a:off x="298974" y="172983"/>
            <a:ext cx="8324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Literature Survey</a:t>
            </a:r>
            <a:endParaRPr i="0" sz="18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d5db364b62_4_24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graphicFrame>
        <p:nvGraphicFramePr>
          <p:cNvPr id="167" name="Google Shape;167;gd5db364b62_4_24"/>
          <p:cNvGraphicFramePr/>
          <p:nvPr/>
        </p:nvGraphicFramePr>
        <p:xfrm>
          <a:off x="92375" y="153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{FC2D502A-DFC7-4FF2-9689-38FB12A9BFD9}</a:tableStyleId>
              </a:tblPr>
              <a:tblGrid>
                <a:gridCol w="1355000"/>
                <a:gridCol w="1636125"/>
                <a:gridCol w="1355000"/>
                <a:gridCol w="1354975"/>
                <a:gridCol w="1776750"/>
                <a:gridCol w="1495575"/>
              </a:tblGrid>
              <a:tr h="85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&amp; YEAR OF PUBLICATION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1A1A1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Columnar Convolutional Neural Network 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Somshubra Majumdar</a:t>
                      </a: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Ishaan Jain.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July 2016.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objective was to observe the performance of DCNN model and compare it with the performance of other top models. 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MNIST dataset - </a:t>
                      </a: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a dataset of 60,000 small square 28×28 pixel grayscale images of handwritten single digits between 0 and 9.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Convolutional Neural Networks is used. Adadelta learning algorithm used as optimizer. Works on MNIST dataset.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DCNN method has near state of the art performance using only a single model and obtains slightly better results.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db364b62_2_47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d5db364b62_2_47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d5db364b62_2_47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d5db364b62_2_47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d5db364b62_2_47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d5db364b62_2_47"/>
          <p:cNvSpPr txBox="1"/>
          <p:nvPr>
            <p:ph idx="4294967295"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79" name="Google Shape;179;gd5db364b62_2_47"/>
          <p:cNvSpPr txBox="1"/>
          <p:nvPr/>
        </p:nvSpPr>
        <p:spPr>
          <a:xfrm>
            <a:off x="778963" y="802475"/>
            <a:ext cx="612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IN" sz="22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Columnar Convolutional Neural Network </a:t>
            </a:r>
            <a:endParaRPr b="1" i="0" sz="22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d5db364b62_2_47"/>
          <p:cNvSpPr txBox="1"/>
          <p:nvPr/>
        </p:nvSpPr>
        <p:spPr>
          <a:xfrm>
            <a:off x="778975" y="1613750"/>
            <a:ext cx="5147100" cy="50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Convolutional Neural Networks is used.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Adadelta learning algorithm used as optimizer.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on MNIST dataset.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1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Architecture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Architecture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 Processing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Pooling  via  Convolution  Subsampling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 Kernel  Size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Fork  Layers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 Layers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13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gd5db364b62_2_47"/>
          <p:cNvPicPr preferRelativeResize="0"/>
          <p:nvPr/>
        </p:nvPicPr>
        <p:blipFill rotWithShape="1">
          <a:blip r:embed="rId4">
            <a:alphaModFix/>
          </a:blip>
          <a:srcRect b="12692" l="47340" r="25023" t="23940"/>
          <a:stretch/>
        </p:blipFill>
        <p:spPr>
          <a:xfrm>
            <a:off x="5694625" y="1808400"/>
            <a:ext cx="3187100" cy="411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d5db364b62_2_47"/>
          <p:cNvSpPr txBox="1"/>
          <p:nvPr/>
        </p:nvSpPr>
        <p:spPr>
          <a:xfrm>
            <a:off x="5174125" y="5919075"/>
            <a:ext cx="386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15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DCCNN </a:t>
            </a:r>
            <a:r>
              <a:rPr b="1" lang="en-IN" sz="15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IN" sz="15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rchitecture  for  MNIST  </a:t>
            </a:r>
            <a:r>
              <a:rPr b="1" lang="en-IN" sz="15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-IN" sz="15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ataset</a:t>
            </a:r>
            <a:endParaRPr b="1" i="0" sz="15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637650" y="1824775"/>
            <a:ext cx="7868700" cy="4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are the broad modules that will be catered to, towards the realization of the end objective of the project: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Workspace Detection using valid markers in the sheet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and localizing each single lines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Optical Character Recognition in each detected line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each line and providing feedback in terms of red/green bounding box drawn across it where green represents correct and red represents wrong answers.</a:t>
            </a:r>
            <a:endParaRPr b="0" i="0" sz="18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458509" y="942400"/>
            <a:ext cx="2053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7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Padmashree Prasad</dc:creator>
</cp:coreProperties>
</file>