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6" r:id="rId5"/>
    <p:sldId id="257" r:id="rId6"/>
    <p:sldId id="299" r:id="rId7"/>
    <p:sldId id="286"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29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646" autoAdjust="0"/>
  </p:normalViewPr>
  <p:slideViewPr>
    <p:cSldViewPr snapToGrid="0">
      <p:cViewPr varScale="1">
        <p:scale>
          <a:sx n="65" d="100"/>
          <a:sy n="65" d="100"/>
        </p:scale>
        <p:origin x="936" y="78"/>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11/2/2024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A6DB2-A7AA-7628-DE44-DDA0FBC437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19B058-B8F7-0CD2-36A3-82310C8A4C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CFC6AA-F171-CCC9-27A4-9952BEE3E6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AD2AF43-33BA-884D-77D6-B45ABC3C9A9D}"/>
              </a:ext>
            </a:extLst>
          </p:cNvPr>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3681746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91A88-B5F2-B9D7-1387-84EC17DC0E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1A7D53-3A81-EE90-88DA-2682E4AD0A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385390-4C5E-BC0A-0DEE-1E342200295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2DC345-AA20-20FA-ABAA-9918E930EA18}"/>
              </a:ext>
            </a:extLst>
          </p:cNvPr>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3965856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55AB1-2198-662E-441F-9B8638EC22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AC5F13-F9A0-61BF-1D6C-2BEF71D5F7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A46DE1-3760-116B-0766-EF87438ECDE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39B171A-0F52-9950-2737-031EA3D7B925}"/>
              </a:ext>
            </a:extLst>
          </p:cNvPr>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2208042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A056E-8D51-6A80-6C24-F85DEFD73E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98678F-4C18-81CC-038F-A5C91E46DE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9FEA12-5327-6A5D-855A-97DD70FC40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42C10EF-3FD2-DEB5-7461-C0AB82EF66D9}"/>
              </a:ext>
            </a:extLst>
          </p:cNvPr>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1670398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1AF0A-9CA5-AE4E-2D6F-1AA547D047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52A304-CB66-B013-EC43-6FEDDF59B8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718E37-C700-AA94-EAEB-D6804077203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3EAF257-DCFB-4519-2EAC-775ECF364A14}"/>
              </a:ext>
            </a:extLst>
          </p:cNvPr>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1920061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D2C53-C7DF-2DD0-2A02-B56717C385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B15FFE-8B42-284F-9F43-CB1815C030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A4038D-CB66-E947-F2CA-709F1E49981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7ED651-1B1D-558D-8B60-76B86922DBC9}"/>
              </a:ext>
            </a:extLst>
          </p:cNvPr>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2874535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5C11D-0AD9-87ED-1948-5F1F16FC8A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BBCC1F-DA06-5A9B-C2FE-126147CCEA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54D98E-9713-72E7-903D-61CBA846FED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B4A9347-15C8-19AA-9954-D11B2F8998F8}"/>
              </a:ext>
            </a:extLst>
          </p:cNvPr>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450002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E29A9-57D6-5C9E-601F-058FA68006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7AB4EE-1F4D-B946-55F2-D314217462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542EFB-A97C-75AE-0ED8-D467D1A1E6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50FBDD7-AF70-8B13-0136-65E85AD65313}"/>
              </a:ext>
            </a:extLst>
          </p:cNvPr>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2294900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18</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608AA-C74D-0C02-E577-8ECB0EBF0D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68C4DC-AB98-CAF4-4011-6B0AC76E2B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39E342-7CFB-72EC-A4FB-D8FA80E9EB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035E506-9113-0DA1-9BFE-55202D1A937B}"/>
              </a:ext>
            </a:extLst>
          </p:cNvPr>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12190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89C7F9-64E6-1407-F798-1F1CFEE7DA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43E14F-9EAE-1C84-D0E2-9D01D2B5DC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411CF1-3AD6-0BEB-BB26-8864A920DB1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5F2C38D-A29E-D8BF-3468-A6E90A421425}"/>
              </a:ext>
            </a:extLst>
          </p:cNvPr>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1556100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93B6F6-79EB-1D4A-50A4-1D086602A2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47918F-E35B-6E2D-CBB1-B3322A3FB0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F1C9A7-2B5A-9D28-8B49-A4403E6E51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816212-231A-9993-CFA8-46863A31CBC9}"/>
              </a:ext>
            </a:extLst>
          </p:cNvPr>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285157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34FD5-C0FA-8727-5B67-D9CE127D95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253C32-D0A4-744A-B185-4320460B08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B8B7DD-DFCC-907A-DDC4-8C53073FF3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611120-3B7C-12F3-9AFD-F9748B180B21}"/>
              </a:ext>
            </a:extLst>
          </p:cNvPr>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597740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31E38C-FE71-9DAD-497A-3B22472766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E41543-4425-E40F-C458-7348882CE1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ADCB29-5CE7-ABA4-CFFA-AD7D3EF1A7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6B44A49-7281-1120-F1BE-6A9270E2A24B}"/>
              </a:ext>
            </a:extLst>
          </p:cNvPr>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3735992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777FA-BCD8-4035-D717-FD9E81D1E8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5E65DA-223F-61B7-F48E-30A7D89218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E1B051-15CF-4293-3691-CFD5C824D9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BC3C9C4-B5BB-680A-3E91-9EE5178DF1CA}"/>
              </a:ext>
            </a:extLst>
          </p:cNvPr>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3313549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GB"/>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GB"/>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61" r:id="rId9"/>
    <p:sldLayoutId id="2147483666" r:id="rId10"/>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US" dirty="0"/>
              <a:t>ML Model for Auto Insurance Industry</a:t>
            </a:r>
          </a:p>
        </p:txBody>
      </p:sp>
      <p:sp>
        <p:nvSpPr>
          <p:cNvPr id="3" name="TextBox 2">
            <a:extLst>
              <a:ext uri="{FF2B5EF4-FFF2-40B4-BE49-F238E27FC236}">
                <a16:creationId xmlns:a16="http://schemas.microsoft.com/office/drawing/2014/main" id="{0C621023-7530-8B39-1BD4-60243DE5A2EE}"/>
              </a:ext>
            </a:extLst>
          </p:cNvPr>
          <p:cNvSpPr txBox="1"/>
          <p:nvPr/>
        </p:nvSpPr>
        <p:spPr>
          <a:xfrm>
            <a:off x="8790039" y="5722375"/>
            <a:ext cx="2403987" cy="369332"/>
          </a:xfrm>
          <a:prstGeom prst="rect">
            <a:avLst/>
          </a:prstGeom>
          <a:noFill/>
        </p:spPr>
        <p:txBody>
          <a:bodyPr wrap="square" rtlCol="0">
            <a:spAutoFit/>
          </a:bodyPr>
          <a:lstStyle/>
          <a:p>
            <a:r>
              <a:rPr lang="en-GB" dirty="0"/>
              <a:t>Gaurav </a:t>
            </a:r>
            <a:r>
              <a:rPr lang="en-GB" dirty="0" err="1"/>
              <a:t>Mandloi</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E4F41-F584-BF57-3D30-43155C7A15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B1AD6E-186B-5CB5-F837-0E03BCEB6AAF}"/>
              </a:ext>
            </a:extLst>
          </p:cNvPr>
          <p:cNvSpPr>
            <a:spLocks noGrp="1"/>
          </p:cNvSpPr>
          <p:nvPr>
            <p:ph type="title"/>
          </p:nvPr>
        </p:nvSpPr>
        <p:spPr>
          <a:xfrm>
            <a:off x="663677" y="191729"/>
            <a:ext cx="7138219" cy="1976284"/>
          </a:xfrm>
        </p:spPr>
        <p:txBody>
          <a:bodyPr anchor="b">
            <a:normAutofit/>
          </a:bodyPr>
          <a:lstStyle/>
          <a:p>
            <a:pPr marL="0" marR="0" algn="just">
              <a:lnSpc>
                <a:spcPct val="107000"/>
              </a:lnSpc>
              <a:spcBef>
                <a:spcPts val="0"/>
              </a:spcBef>
              <a:spcAft>
                <a:spcPts val="800"/>
              </a:spcAft>
            </a:pPr>
            <a:r>
              <a:rPr lang="en-US" sz="1800" dirty="0">
                <a:effectLst/>
                <a:latin typeface="Times New Roman" panose="02020603050405020304" pitchFamily="18" charset="0"/>
                <a:ea typeface="Aptos" panose="020B0004020202020204" pitchFamily="34" charset="0"/>
              </a:rPr>
              <a:t>8. Check if the target data is proportionate or not. Hint: Below than 30% for binary data is sign of imbalance</a:t>
            </a:r>
            <a:br>
              <a:rPr lang="en-US" sz="1800" dirty="0">
                <a:effectLst/>
                <a:latin typeface="Times New Roman" panose="02020603050405020304" pitchFamily="18" charset="0"/>
                <a:ea typeface="Aptos" panose="020B0004020202020204" pitchFamily="34" charset="0"/>
              </a:rPr>
            </a:br>
            <a:r>
              <a:rPr lang="en-US" sz="1800" dirty="0">
                <a:effectLst/>
                <a:latin typeface="Times New Roman" panose="02020603050405020304" pitchFamily="18" charset="0"/>
                <a:ea typeface="Aptos" panose="020B0004020202020204" pitchFamily="34" charset="0"/>
              </a:rPr>
              <a:t>Ans: </a:t>
            </a:r>
            <a:r>
              <a:rPr lang="en-GB" sz="1800" b="0" i="0" dirty="0">
                <a:solidFill>
                  <a:srgbClr val="212121"/>
                </a:solidFill>
                <a:effectLst/>
                <a:latin typeface="Courier New" panose="02070309020205020404" pitchFamily="49" charset="0"/>
              </a:rPr>
              <a:t>Target=1 shape: (3401, 59) 3.67 % Target=0 shape: (89174, 59) 96.33 %</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146" name="Picture 2">
            <a:extLst>
              <a:ext uri="{FF2B5EF4-FFF2-40B4-BE49-F238E27FC236}">
                <a16:creationId xmlns:a16="http://schemas.microsoft.com/office/drawing/2014/main" id="{C184E3AD-332C-F72B-6529-FAEB2D655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287" y="2094271"/>
            <a:ext cx="7911913"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436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77A1E-3E29-A6DD-3F8E-6FA94D6B59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CE9CC9-1CF5-EA3C-426B-9BCEC39FF758}"/>
              </a:ext>
            </a:extLst>
          </p:cNvPr>
          <p:cNvSpPr>
            <a:spLocks noGrp="1"/>
          </p:cNvSpPr>
          <p:nvPr>
            <p:ph type="title"/>
          </p:nvPr>
        </p:nvSpPr>
        <p:spPr>
          <a:xfrm>
            <a:off x="1135626" y="855407"/>
            <a:ext cx="7138219" cy="884903"/>
          </a:xfrm>
        </p:spPr>
        <p:txBody>
          <a:bodyPr anchor="b">
            <a:normAutofit/>
          </a:bodyPr>
          <a:lstStyle/>
          <a:p>
            <a:pPr marL="0" marR="0" algn="just">
              <a:lnSpc>
                <a:spcPct val="107000"/>
              </a:lnSpc>
              <a:spcBef>
                <a:spcPts val="0"/>
              </a:spcBef>
              <a:spcAft>
                <a:spcPts val="800"/>
              </a:spcAft>
            </a:pPr>
            <a:r>
              <a:rPr lang="en-US" sz="1800" dirty="0">
                <a:effectLst/>
                <a:latin typeface="Times New Roman" panose="02020603050405020304" pitchFamily="18" charset="0"/>
                <a:ea typeface="Aptos" panose="020B0004020202020204" pitchFamily="34" charset="0"/>
              </a:rPr>
              <a:t>9. What should be the preferred way in this case to balance the data?</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B9EFF673-E632-E924-6204-93DCBECF5512}"/>
              </a:ext>
            </a:extLst>
          </p:cNvPr>
          <p:cNvSpPr txBox="1"/>
          <p:nvPr/>
        </p:nvSpPr>
        <p:spPr>
          <a:xfrm>
            <a:off x="1135625" y="2551837"/>
            <a:ext cx="8012061" cy="1477328"/>
          </a:xfrm>
          <a:prstGeom prst="rect">
            <a:avLst/>
          </a:prstGeom>
          <a:noFill/>
        </p:spPr>
        <p:txBody>
          <a:bodyPr wrap="square">
            <a:spAutoFit/>
          </a:bodyPr>
          <a:lstStyle/>
          <a:p>
            <a:pPr algn="just"/>
            <a:r>
              <a:rPr lang="en-GB" b="0" i="0" dirty="0">
                <a:solidFill>
                  <a:srgbClr val="212121"/>
                </a:solidFill>
                <a:effectLst/>
                <a:latin typeface="Roboto" panose="02000000000000000000" pitchFamily="2" charset="0"/>
              </a:rPr>
              <a:t>The most popular solution to an imbalanced classification problem is to change the composition of the training dataset. Techniques designed to change the class distribution in the training dataset are generally referred to as sampling methods or resampling methods as we are sampling an existing data sample.</a:t>
            </a:r>
            <a:endParaRPr lang="en-US" dirty="0"/>
          </a:p>
        </p:txBody>
      </p:sp>
    </p:spTree>
    <p:extLst>
      <p:ext uri="{BB962C8B-B14F-4D97-AF65-F5344CB8AC3E}">
        <p14:creationId xmlns:p14="http://schemas.microsoft.com/office/powerpoint/2010/main" val="2619631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4C2A42-097D-E8C5-20EC-5FE5779BA5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DF67BB-E702-26DE-A11D-43FC61970F03}"/>
              </a:ext>
            </a:extLst>
          </p:cNvPr>
          <p:cNvSpPr>
            <a:spLocks noGrp="1"/>
          </p:cNvSpPr>
          <p:nvPr>
            <p:ph type="title"/>
          </p:nvPr>
        </p:nvSpPr>
        <p:spPr>
          <a:xfrm>
            <a:off x="663677" y="191729"/>
            <a:ext cx="7138219" cy="1342103"/>
          </a:xfrm>
        </p:spPr>
        <p:txBody>
          <a:bodyPr anchor="b">
            <a:normAutofit/>
          </a:bodyPr>
          <a:lstStyle/>
          <a:p>
            <a:pPr marL="0" marR="0" algn="just">
              <a:lnSpc>
                <a:spcPct val="107000"/>
              </a:lnSpc>
              <a:spcBef>
                <a:spcPts val="0"/>
              </a:spcBef>
              <a:spcAft>
                <a:spcPts val="800"/>
              </a:spcAft>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10. How many training records are there after achieving balance of 12 %? </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70C18EF-7DF6-DBC6-56CF-AB5A50822012}"/>
              </a:ext>
            </a:extLst>
          </p:cNvPr>
          <p:cNvSpPr txBox="1"/>
          <p:nvPr/>
        </p:nvSpPr>
        <p:spPr>
          <a:xfrm>
            <a:off x="781664" y="1720840"/>
            <a:ext cx="8450825" cy="3416320"/>
          </a:xfrm>
          <a:prstGeom prst="rect">
            <a:avLst/>
          </a:prstGeom>
          <a:noFill/>
        </p:spPr>
        <p:txBody>
          <a:bodyPr wrap="square">
            <a:spAutoFit/>
          </a:bodyPr>
          <a:lstStyle/>
          <a:p>
            <a:r>
              <a:rPr lang="en-US" b="0" dirty="0">
                <a:solidFill>
                  <a:srgbClr val="008000"/>
                </a:solidFill>
                <a:effectLst/>
                <a:latin typeface="Courier New" panose="02070309020205020404" pitchFamily="49" charset="0"/>
              </a:rPr>
              <a:t># using resampling technique, </a:t>
            </a:r>
            <a:r>
              <a:rPr lang="en-US" b="0" dirty="0" err="1">
                <a:solidFill>
                  <a:srgbClr val="008000"/>
                </a:solidFill>
                <a:effectLst/>
                <a:latin typeface="Courier New" panose="02070309020205020404" pitchFamily="49" charset="0"/>
              </a:rPr>
              <a:t>splittinf</a:t>
            </a:r>
            <a:r>
              <a:rPr lang="en-US" b="0" dirty="0">
                <a:solidFill>
                  <a:srgbClr val="008000"/>
                </a:solidFill>
                <a:effectLst/>
                <a:latin typeface="Courier New" panose="02070309020205020404" pitchFamily="49" charset="0"/>
              </a:rPr>
              <a:t> data into classes</a:t>
            </a:r>
            <a:endParaRPr lang="en-US" b="0" dirty="0">
              <a:solidFill>
                <a:srgbClr val="000000"/>
              </a:solidFill>
              <a:effectLst/>
              <a:latin typeface="Courier New" panose="02070309020205020404" pitchFamily="49" charset="0"/>
            </a:endParaRPr>
          </a:p>
          <a:p>
            <a:r>
              <a:rPr lang="en-US" b="0" dirty="0" err="1">
                <a:solidFill>
                  <a:srgbClr val="000000"/>
                </a:solidFill>
                <a:effectLst/>
                <a:latin typeface="Courier New" panose="02070309020205020404" pitchFamily="49" charset="0"/>
              </a:rPr>
              <a:t>df_mino</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df</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df</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'target'</a:t>
            </a:r>
            <a:r>
              <a:rPr lang="en-US" b="0" dirty="0">
                <a:solidFill>
                  <a:srgbClr val="000000"/>
                </a:solidFill>
                <a:effectLst/>
                <a:latin typeface="Courier New" panose="02070309020205020404" pitchFamily="49" charset="0"/>
              </a:rPr>
              <a:t>]==</a:t>
            </a:r>
            <a:r>
              <a:rPr lang="en-US" b="0" dirty="0">
                <a:solidFill>
                  <a:srgbClr val="116644"/>
                </a:solidFill>
                <a:effectLst/>
                <a:latin typeface="Courier New" panose="02070309020205020404" pitchFamily="49" charset="0"/>
              </a:rPr>
              <a:t>1</a:t>
            </a:r>
            <a:r>
              <a:rPr lang="en-US" b="0" dirty="0">
                <a:solidFill>
                  <a:srgbClr val="000000"/>
                </a:solidFill>
                <a:effectLst/>
                <a:latin typeface="Courier New" panose="02070309020205020404" pitchFamily="49" charset="0"/>
              </a:rPr>
              <a:t>]</a:t>
            </a:r>
          </a:p>
          <a:p>
            <a:r>
              <a:rPr lang="en-US" b="0" dirty="0" err="1">
                <a:solidFill>
                  <a:srgbClr val="000000"/>
                </a:solidFill>
                <a:effectLst/>
                <a:latin typeface="Courier New" panose="02070309020205020404" pitchFamily="49" charset="0"/>
              </a:rPr>
              <a:t>df_majo</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df</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df</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'target'</a:t>
            </a:r>
            <a:r>
              <a:rPr lang="en-US" b="0" dirty="0">
                <a:solidFill>
                  <a:srgbClr val="000000"/>
                </a:solidFill>
                <a:effectLst/>
                <a:latin typeface="Courier New" panose="02070309020205020404" pitchFamily="49" charset="0"/>
              </a:rPr>
              <a:t>]==</a:t>
            </a:r>
            <a:r>
              <a:rPr lang="en-US" b="0" dirty="0">
                <a:solidFill>
                  <a:srgbClr val="116644"/>
                </a:solidFill>
                <a:effectLst/>
                <a:latin typeface="Courier New" panose="02070309020205020404" pitchFamily="49" charset="0"/>
              </a:rPr>
              <a:t>0</a:t>
            </a:r>
            <a:r>
              <a:rPr lang="en-US" b="0" dirty="0">
                <a:solidFill>
                  <a:srgbClr val="000000"/>
                </a:solidFill>
                <a:effectLst/>
                <a:latin typeface="Courier New" panose="02070309020205020404" pitchFamily="49" charset="0"/>
              </a:rPr>
              <a:t>]</a:t>
            </a:r>
          </a:p>
          <a:p>
            <a:r>
              <a:rPr lang="en-US" b="0" dirty="0" err="1">
                <a:solidFill>
                  <a:srgbClr val="000000"/>
                </a:solidFill>
                <a:effectLst/>
                <a:latin typeface="Courier New" panose="02070309020205020404" pitchFamily="49" charset="0"/>
              </a:rPr>
              <a:t>df_mino_upsampled</a:t>
            </a:r>
            <a:r>
              <a:rPr lang="en-US" b="0" dirty="0">
                <a:solidFill>
                  <a:srgbClr val="000000"/>
                </a:solidFill>
                <a:effectLst/>
                <a:latin typeface="Courier New" panose="02070309020205020404" pitchFamily="49" charset="0"/>
              </a:rPr>
              <a:t> = resample(</a:t>
            </a:r>
            <a:r>
              <a:rPr lang="en-US" b="0" dirty="0" err="1">
                <a:solidFill>
                  <a:srgbClr val="000000"/>
                </a:solidFill>
                <a:effectLst/>
                <a:latin typeface="Courier New" panose="02070309020205020404" pitchFamily="49" charset="0"/>
              </a:rPr>
              <a:t>df_mino,replace</a:t>
            </a:r>
            <a:r>
              <a:rPr lang="en-US" b="0" dirty="0">
                <a:solidFill>
                  <a:srgbClr val="000000"/>
                </a:solidFill>
                <a:effectLst/>
                <a:latin typeface="Courier New" panose="02070309020205020404" pitchFamily="49" charset="0"/>
              </a:rPr>
              <a:t>=</a:t>
            </a:r>
            <a:r>
              <a:rPr lang="en-US" b="0" dirty="0" err="1">
                <a:solidFill>
                  <a:srgbClr val="0000FF"/>
                </a:solidFill>
                <a:effectLst/>
                <a:latin typeface="Courier New" panose="02070309020205020404" pitchFamily="49" charset="0"/>
              </a:rPr>
              <a:t>True</a:t>
            </a:r>
            <a:r>
              <a:rPr lang="en-US" b="0" dirty="0" err="1">
                <a:solidFill>
                  <a:srgbClr val="000000"/>
                </a:solidFill>
                <a:effectLst/>
                <a:latin typeface="Courier New" panose="02070309020205020404" pitchFamily="49" charset="0"/>
              </a:rPr>
              <a:t>,n_samples</a:t>
            </a:r>
            <a:r>
              <a:rPr lang="en-US" b="0" dirty="0">
                <a:solidFill>
                  <a:srgbClr val="000000"/>
                </a:solidFill>
                <a:effectLst/>
                <a:latin typeface="Courier New" panose="02070309020205020404" pitchFamily="49" charset="0"/>
              </a:rPr>
              <a:t>=</a:t>
            </a:r>
            <a:r>
              <a:rPr lang="en-US" b="0" dirty="0">
                <a:solidFill>
                  <a:srgbClr val="257693"/>
                </a:solidFill>
                <a:effectLst/>
                <a:latin typeface="Courier New" panose="02070309020205020404" pitchFamily="49" charset="0"/>
              </a:rPr>
              <a:t>int</a:t>
            </a:r>
            <a:r>
              <a:rPr lang="en-US" b="0" dirty="0">
                <a:solidFill>
                  <a:srgbClr val="000000"/>
                </a:solidFill>
                <a:effectLst/>
                <a:latin typeface="Courier New" panose="02070309020205020404" pitchFamily="49" charset="0"/>
              </a:rPr>
              <a:t>(</a:t>
            </a:r>
            <a:r>
              <a:rPr lang="en-US" b="0" dirty="0" err="1">
                <a:solidFill>
                  <a:srgbClr val="795E26"/>
                </a:solidFill>
                <a:effectLst/>
                <a:latin typeface="Courier New" panose="02070309020205020404" pitchFamily="49" charset="0"/>
              </a:rPr>
              <a:t>len</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df_majo</a:t>
            </a:r>
            <a:r>
              <a:rPr lang="en-US" b="0" dirty="0">
                <a:solidFill>
                  <a:srgbClr val="000000"/>
                </a:solidFill>
                <a:effectLst/>
                <a:latin typeface="Courier New" panose="02070309020205020404" pitchFamily="49" charset="0"/>
              </a:rPr>
              <a:t>)*</a:t>
            </a:r>
            <a:r>
              <a:rPr lang="en-US" b="0" dirty="0">
                <a:solidFill>
                  <a:srgbClr val="116644"/>
                </a:solidFill>
                <a:effectLst/>
                <a:latin typeface="Courier New" panose="02070309020205020404" pitchFamily="49" charset="0"/>
              </a:rPr>
              <a:t>0.12</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random_state</a:t>
            </a:r>
            <a:r>
              <a:rPr lang="en-US" b="0" dirty="0">
                <a:solidFill>
                  <a:srgbClr val="000000"/>
                </a:solidFill>
                <a:effectLst/>
                <a:latin typeface="Courier New" panose="02070309020205020404" pitchFamily="49" charset="0"/>
              </a:rPr>
              <a:t> = </a:t>
            </a:r>
            <a:r>
              <a:rPr lang="en-US" b="0" dirty="0">
                <a:solidFill>
                  <a:srgbClr val="116644"/>
                </a:solidFill>
                <a:effectLst/>
                <a:latin typeface="Courier New" panose="02070309020205020404" pitchFamily="49" charset="0"/>
              </a:rPr>
              <a:t>42</a:t>
            </a:r>
            <a:r>
              <a:rPr lang="en-US" b="0" dirty="0">
                <a:solidFill>
                  <a:srgbClr val="000000"/>
                </a:solidFill>
                <a:effectLst/>
                <a:latin typeface="Courier New" panose="02070309020205020404" pitchFamily="49" charset="0"/>
              </a:rPr>
              <a:t>)</a:t>
            </a:r>
          </a:p>
          <a:p>
            <a:br>
              <a:rPr lang="en-US" b="0" dirty="0">
                <a:solidFill>
                  <a:srgbClr val="000000"/>
                </a:solidFill>
                <a:effectLst/>
                <a:latin typeface="Courier New" panose="02070309020205020404" pitchFamily="49" charset="0"/>
              </a:rPr>
            </a:br>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"Size of data, after achieving a balance of 12%: "</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df_mino_upsampled.shape</a:t>
            </a:r>
            <a:r>
              <a:rPr lang="en-US" b="0" dirty="0">
                <a:solidFill>
                  <a:srgbClr val="000000"/>
                </a:solidFill>
                <a:effectLst/>
                <a:latin typeface="Courier New" panose="02070309020205020404" pitchFamily="49" charset="0"/>
              </a:rPr>
              <a:t>[</a:t>
            </a:r>
            <a:r>
              <a:rPr lang="en-US" b="0" dirty="0">
                <a:solidFill>
                  <a:srgbClr val="116644"/>
                </a:solidFill>
                <a:effectLst/>
                <a:latin typeface="Courier New" panose="02070309020205020404" pitchFamily="49" charset="0"/>
              </a:rPr>
              <a:t>0</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df_majo.shape</a:t>
            </a:r>
            <a:r>
              <a:rPr lang="en-US" b="0" dirty="0">
                <a:solidFill>
                  <a:srgbClr val="000000"/>
                </a:solidFill>
                <a:effectLst/>
                <a:latin typeface="Courier New" panose="02070309020205020404" pitchFamily="49" charset="0"/>
              </a:rPr>
              <a:t>[</a:t>
            </a:r>
            <a:r>
              <a:rPr lang="en-US" b="0" dirty="0">
                <a:solidFill>
                  <a:srgbClr val="116644"/>
                </a:solidFill>
                <a:effectLst/>
                <a:latin typeface="Courier New" panose="02070309020205020404" pitchFamily="49" charset="0"/>
              </a:rPr>
              <a:t>0</a:t>
            </a:r>
            <a:r>
              <a:rPr lang="en-US" b="0" dirty="0">
                <a:solidFill>
                  <a:srgbClr val="000000"/>
                </a:solidFill>
                <a:effectLst/>
                <a:latin typeface="Courier New" panose="02070309020205020404" pitchFamily="49" charset="0"/>
              </a:rPr>
              <a:t>])</a:t>
            </a:r>
          </a:p>
          <a:p>
            <a:endParaRPr lang="en-US" dirty="0">
              <a:solidFill>
                <a:srgbClr val="000000"/>
              </a:solidFill>
              <a:latin typeface="Courier New" panose="02070309020205020404" pitchFamily="49" charset="0"/>
            </a:endParaRPr>
          </a:p>
          <a:p>
            <a:endParaRPr lang="en-US" b="0" dirty="0">
              <a:solidFill>
                <a:srgbClr val="000000"/>
              </a:solidFill>
              <a:effectLst/>
              <a:latin typeface="Courier New" panose="02070309020205020404" pitchFamily="49" charset="0"/>
            </a:endParaRPr>
          </a:p>
          <a:p>
            <a:r>
              <a:rPr lang="en-US" dirty="0">
                <a:solidFill>
                  <a:srgbClr val="000000"/>
                </a:solidFill>
                <a:latin typeface="Courier New" panose="02070309020205020404" pitchFamily="49" charset="0"/>
              </a:rPr>
              <a:t>Ans: </a:t>
            </a:r>
            <a:r>
              <a:rPr lang="en-GB" b="0" i="0" dirty="0">
                <a:solidFill>
                  <a:srgbClr val="212121"/>
                </a:solidFill>
                <a:effectLst/>
                <a:latin typeface="Courier New" panose="02070309020205020404" pitchFamily="49" charset="0"/>
              </a:rPr>
              <a:t>Size of data, after achieving a balance of 12%: 99874</a:t>
            </a:r>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2790916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F83366-9550-7AF0-E5D0-52D7F83CF4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A96626-78B2-7AD8-7195-DFD1AD20CE31}"/>
              </a:ext>
            </a:extLst>
          </p:cNvPr>
          <p:cNvSpPr>
            <a:spLocks noGrp="1"/>
          </p:cNvSpPr>
          <p:nvPr>
            <p:ph type="title"/>
          </p:nvPr>
        </p:nvSpPr>
        <p:spPr>
          <a:xfrm>
            <a:off x="1622323" y="1091382"/>
            <a:ext cx="7138219" cy="4063180"/>
          </a:xfrm>
        </p:spPr>
        <p:txBody>
          <a:bodyPr anchor="b">
            <a:normAutofit fontScale="90000"/>
          </a:bodyPr>
          <a:lstStyle/>
          <a:p>
            <a:pPr marL="0" marR="0">
              <a:lnSpc>
                <a:spcPct val="107000"/>
              </a:lnSpc>
              <a:spcBef>
                <a:spcPts val="0"/>
              </a:spcBef>
              <a:spcAft>
                <a:spcPts val="800"/>
              </a:spcAft>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11. Which are the top two features in terms of missing values?</a:t>
            </a:r>
            <a:br>
              <a:rPr lang="en-US" sz="1800" dirty="0">
                <a:effectLst/>
                <a:latin typeface="Times New Roman" panose="02020603050405020304" pitchFamily="18" charset="0"/>
                <a:ea typeface="Aptos" panose="020B0004020202020204" pitchFamily="34" charset="0"/>
                <a:cs typeface="Times New Roman" panose="02020603050405020304" pitchFamily="18" charset="0"/>
              </a:rPr>
            </a:br>
            <a:br>
              <a:rPr lang="en-US" sz="1800" dirty="0">
                <a:effectLst/>
                <a:latin typeface="Times New Roman" panose="02020603050405020304" pitchFamily="18" charset="0"/>
                <a:ea typeface="Aptos" panose="020B0004020202020204" pitchFamily="34" charset="0"/>
                <a:cs typeface="Times New Roman" panose="02020603050405020304" pitchFamily="18" charset="0"/>
              </a:rPr>
            </a:br>
            <a:r>
              <a:rPr lang="en-US" sz="1800" b="0" i="0" dirty="0">
                <a:solidFill>
                  <a:srgbClr val="212121"/>
                </a:solidFill>
                <a:effectLst/>
                <a:latin typeface="Roboto" panose="02000000000000000000" pitchFamily="2" charset="0"/>
              </a:rPr>
              <a:t>No Missing Value Found.</a:t>
            </a:r>
            <a:br>
              <a:rPr lang="en-US" sz="1800" dirty="0">
                <a:effectLst/>
                <a:latin typeface="Times New Roman" panose="02020603050405020304" pitchFamily="18" charset="0"/>
                <a:ea typeface="Aptos" panose="020B0004020202020204" pitchFamily="34" charset="0"/>
                <a:cs typeface="Times New Roman" panose="02020603050405020304" pitchFamily="18" charset="0"/>
              </a:rPr>
            </a:br>
            <a:br>
              <a:rPr lang="en-US" sz="1800" dirty="0">
                <a:effectLst/>
                <a:latin typeface="Times New Roman" panose="02020603050405020304" pitchFamily="18" charset="0"/>
                <a:ea typeface="Aptos" panose="020B0004020202020204" pitchFamily="34" charset="0"/>
                <a:cs typeface="Times New Roman" panose="02020603050405020304" pitchFamily="18" charset="0"/>
              </a:rPr>
            </a:b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br>
              <a:rPr lang="en-US" sz="1800" dirty="0">
                <a:effectLst/>
                <a:latin typeface="Aptos" panose="020B0004020202020204" pitchFamily="34" charset="0"/>
                <a:ea typeface="Aptos" panose="020B0004020202020204" pitchFamily="34" charset="0"/>
                <a:cs typeface="Times New Roman" panose="02020603050405020304" pitchFamily="18" charset="0"/>
              </a:rPr>
            </a:br>
            <a:r>
              <a:rPr lang="en-US" sz="1800" dirty="0">
                <a:effectLst/>
                <a:latin typeface="Times New Roman" panose="02020603050405020304" pitchFamily="18" charset="0"/>
                <a:ea typeface="Aptos" panose="020B0004020202020204" pitchFamily="34" charset="0"/>
                <a:cs typeface="Times New Roman" panose="02020603050405020304" pitchFamily="18" charset="0"/>
              </a:rPr>
              <a:t>12. In total how many features have missing values?</a:t>
            </a:r>
            <a:br>
              <a:rPr lang="en-US" sz="1800" dirty="0">
                <a:effectLst/>
                <a:latin typeface="Times New Roman" panose="02020603050405020304" pitchFamily="18" charset="0"/>
                <a:ea typeface="Aptos" panose="020B0004020202020204" pitchFamily="34" charset="0"/>
                <a:cs typeface="Times New Roman" panose="02020603050405020304" pitchFamily="18" charset="0"/>
              </a:rPr>
            </a:br>
            <a:br>
              <a:rPr lang="en-US" sz="1800" dirty="0">
                <a:effectLst/>
                <a:latin typeface="Times New Roman" panose="02020603050405020304" pitchFamily="18" charset="0"/>
                <a:ea typeface="Aptos" panose="020B0004020202020204" pitchFamily="34" charset="0"/>
                <a:cs typeface="Times New Roman" panose="02020603050405020304" pitchFamily="18" charset="0"/>
              </a:rPr>
            </a:br>
            <a:r>
              <a:rPr lang="en-GB" sz="2000" b="0" i="0" dirty="0">
                <a:solidFill>
                  <a:srgbClr val="212121"/>
                </a:solidFill>
                <a:effectLst/>
                <a:latin typeface="Roboto" panose="02000000000000000000" pitchFamily="2" charset="0"/>
              </a:rPr>
              <a:t>No Feature having missing values</a:t>
            </a:r>
            <a:br>
              <a:rPr lang="en-US" sz="1800" dirty="0">
                <a:effectLst/>
                <a:latin typeface="Times New Roman" panose="02020603050405020304" pitchFamily="18" charset="0"/>
                <a:ea typeface="Aptos" panose="020B0004020202020204" pitchFamily="34" charset="0"/>
                <a:cs typeface="Times New Roman" panose="02020603050405020304" pitchFamily="18" charset="0"/>
              </a:rPr>
            </a:br>
            <a:br>
              <a:rPr lang="en-US" sz="1800" dirty="0">
                <a:effectLst/>
                <a:latin typeface="Times New Roman" panose="02020603050405020304" pitchFamily="18" charset="0"/>
                <a:ea typeface="Aptos" panose="020B0004020202020204" pitchFamily="34" charset="0"/>
                <a:cs typeface="Times New Roman" panose="02020603050405020304" pitchFamily="18" charset="0"/>
              </a:rPr>
            </a:b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br>
              <a:rPr lang="en-US" sz="1800" dirty="0">
                <a:effectLst/>
                <a:latin typeface="Aptos" panose="020B0004020202020204" pitchFamily="34" charset="0"/>
                <a:ea typeface="Aptos" panose="020B0004020202020204" pitchFamily="34" charset="0"/>
                <a:cs typeface="Times New Roman" panose="02020603050405020304" pitchFamily="18" charset="0"/>
              </a:rPr>
            </a:br>
            <a:r>
              <a:rPr lang="en-US" sz="1800" dirty="0">
                <a:effectLst/>
                <a:latin typeface="Times New Roman" panose="02020603050405020304" pitchFamily="18" charset="0"/>
                <a:ea typeface="Aptos" panose="020B0004020202020204" pitchFamily="34" charset="0"/>
                <a:cs typeface="Times New Roman" panose="02020603050405020304" pitchFamily="18" charset="0"/>
              </a:rPr>
              <a:t>13. What steps should be taken to handle the missing data? </a:t>
            </a:r>
            <a:br>
              <a:rPr lang="en-US" sz="1800" dirty="0">
                <a:effectLst/>
                <a:latin typeface="Times New Roman" panose="02020603050405020304" pitchFamily="18" charset="0"/>
                <a:ea typeface="Aptos" panose="020B0004020202020204" pitchFamily="34" charset="0"/>
                <a:cs typeface="Times New Roman" panose="02020603050405020304" pitchFamily="18" charset="0"/>
              </a:rPr>
            </a:br>
            <a:r>
              <a:rPr lang="en-US" sz="1800" dirty="0">
                <a:effectLst/>
                <a:latin typeface="Times New Roman" panose="02020603050405020304" pitchFamily="18" charset="0"/>
                <a:ea typeface="Aptos" panose="020B0004020202020204" pitchFamily="34" charset="0"/>
                <a:cs typeface="Times New Roman" panose="02020603050405020304" pitchFamily="18" charset="0"/>
              </a:rPr>
              <a:t>NA</a:t>
            </a:r>
            <a:br>
              <a:rPr lang="en-US" sz="1800" dirty="0">
                <a:effectLst/>
                <a:latin typeface="Times New Roman" panose="02020603050405020304" pitchFamily="18" charset="0"/>
                <a:ea typeface="Aptos" panose="020B0004020202020204" pitchFamily="34" charset="0"/>
                <a:cs typeface="Times New Roman" panose="02020603050405020304" pitchFamily="18" charset="0"/>
              </a:rPr>
            </a:br>
            <a:br>
              <a:rPr lang="en-US" sz="1800" dirty="0">
                <a:effectLst/>
                <a:latin typeface="Times New Roman" panose="02020603050405020304" pitchFamily="18" charset="0"/>
                <a:ea typeface="Aptos" panose="020B0004020202020204" pitchFamily="34" charset="0"/>
                <a:cs typeface="Times New Roman" panose="02020603050405020304" pitchFamily="18" charset="0"/>
              </a:rPr>
            </a:b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20249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6A0D4A-6E7C-422D-AF74-14A064C9AD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874968-43C4-3531-5410-9A450A58B698}"/>
              </a:ext>
            </a:extLst>
          </p:cNvPr>
          <p:cNvSpPr>
            <a:spLocks noGrp="1"/>
          </p:cNvSpPr>
          <p:nvPr>
            <p:ph type="title"/>
          </p:nvPr>
        </p:nvSpPr>
        <p:spPr>
          <a:xfrm>
            <a:off x="663677" y="191729"/>
            <a:ext cx="7138219" cy="914400"/>
          </a:xfrm>
        </p:spPr>
        <p:txBody>
          <a:bodyPr anchor="b">
            <a:normAutofit/>
          </a:bodyPr>
          <a:lstStyle/>
          <a:p>
            <a:pPr algn="just">
              <a:lnSpc>
                <a:spcPct val="107000"/>
              </a:lnSpc>
              <a:spcBef>
                <a:spcPts val="0"/>
              </a:spcBef>
              <a:spcAft>
                <a:spcPts val="800"/>
              </a:spcAft>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14. Which interval variables have strong correlation? </a:t>
            </a:r>
            <a:br>
              <a:rPr lang="en-US" sz="1800" dirty="0">
                <a:effectLst/>
                <a:latin typeface="Aptos" panose="020B0004020202020204" pitchFamily="34" charset="0"/>
                <a:ea typeface="Aptos" panose="020B0004020202020204" pitchFamily="34" charset="0"/>
                <a:cs typeface="Times New Roman" panose="02020603050405020304" pitchFamily="18" charset="0"/>
              </a:rPr>
            </a:b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7170" name="Picture 2">
            <a:extLst>
              <a:ext uri="{FF2B5EF4-FFF2-40B4-BE49-F238E27FC236}">
                <a16:creationId xmlns:a16="http://schemas.microsoft.com/office/drawing/2014/main" id="{12A140DA-4318-6D4E-D181-19CBCE93FE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549" y="834860"/>
            <a:ext cx="6419952" cy="5831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935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F7208-0FAD-FDE6-7F39-0A628C0EC8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8D63B3-F508-F745-401B-CE94E565D9A0}"/>
              </a:ext>
            </a:extLst>
          </p:cNvPr>
          <p:cNvSpPr>
            <a:spLocks noGrp="1"/>
          </p:cNvSpPr>
          <p:nvPr>
            <p:ph type="title"/>
          </p:nvPr>
        </p:nvSpPr>
        <p:spPr>
          <a:xfrm>
            <a:off x="840658" y="486698"/>
            <a:ext cx="7138219" cy="1460090"/>
          </a:xfrm>
        </p:spPr>
        <p:txBody>
          <a:bodyPr anchor="b">
            <a:normAutofit fontScale="90000"/>
          </a:bodyPr>
          <a:lstStyle/>
          <a:p>
            <a:r>
              <a:rPr lang="en-US" sz="1800" dirty="0">
                <a:effectLst/>
                <a:latin typeface="Times New Roman" panose="02020603050405020304" pitchFamily="18" charset="0"/>
                <a:ea typeface="Aptos" panose="020B0004020202020204" pitchFamily="34" charset="0"/>
                <a:cs typeface="Times New Roman" panose="02020603050405020304" pitchFamily="18" charset="0"/>
              </a:rPr>
              <a:t>15. What's the level of correlation among ordinal features? </a:t>
            </a:r>
            <a:br>
              <a:rPr lang="en-US" sz="1800" dirty="0">
                <a:effectLst/>
                <a:latin typeface="Aptos" panose="020B0004020202020204" pitchFamily="34" charset="0"/>
                <a:ea typeface="Aptos" panose="020B0004020202020204" pitchFamily="34" charset="0"/>
                <a:cs typeface="Times New Roman" panose="02020603050405020304" pitchFamily="18" charset="0"/>
              </a:rPr>
            </a:br>
            <a:r>
              <a:rPr lang="en-US" sz="800" b="0" dirty="0">
                <a:solidFill>
                  <a:srgbClr val="000000"/>
                </a:solidFill>
                <a:effectLst/>
                <a:latin typeface="Courier New" panose="02070309020205020404" pitchFamily="49" charset="0"/>
              </a:rPr>
              <a:t>t</a:t>
            </a:r>
            <a:r>
              <a:rPr lang="en-US" sz="1800" b="0" dirty="0">
                <a:solidFill>
                  <a:srgbClr val="000000"/>
                </a:solidFill>
                <a:effectLst/>
                <a:latin typeface="Courier New" panose="02070309020205020404" pitchFamily="49" charset="0"/>
              </a:rPr>
              <a:t>emp = </a:t>
            </a:r>
            <a:r>
              <a:rPr lang="en-US" sz="1800" b="0" dirty="0" err="1">
                <a:solidFill>
                  <a:srgbClr val="000000"/>
                </a:solidFill>
                <a:effectLst/>
                <a:latin typeface="Courier New" panose="02070309020205020404" pitchFamily="49" charset="0"/>
              </a:rPr>
              <a:t>df</a:t>
            </a:r>
            <a:r>
              <a:rPr lang="en-US" sz="1800" b="0" dirty="0">
                <a:solidFill>
                  <a:srgbClr val="000000"/>
                </a:solidFill>
                <a:effectLst/>
                <a:latin typeface="Courier New" panose="02070309020205020404" pitchFamily="49" charset="0"/>
              </a:rPr>
              <a:t>[</a:t>
            </a:r>
            <a:r>
              <a:rPr lang="en-US" sz="1800" b="0" dirty="0" err="1">
                <a:solidFill>
                  <a:srgbClr val="000000"/>
                </a:solidFill>
                <a:effectLst/>
                <a:latin typeface="Courier New" panose="02070309020205020404" pitchFamily="49" charset="0"/>
              </a:rPr>
              <a:t>cat_feature</a:t>
            </a:r>
            <a:r>
              <a:rPr lang="en-US" sz="1800" b="0" dirty="0">
                <a:solidFill>
                  <a:srgbClr val="000000"/>
                </a:solidFill>
                <a:effectLst/>
                <a:latin typeface="Courier New" panose="02070309020205020404" pitchFamily="49" charset="0"/>
              </a:rPr>
              <a:t>].</a:t>
            </a:r>
            <a:r>
              <a:rPr lang="en-US" sz="1800" b="0" dirty="0" err="1">
                <a:solidFill>
                  <a:srgbClr val="000000"/>
                </a:solidFill>
                <a:effectLst/>
                <a:latin typeface="Courier New" panose="02070309020205020404" pitchFamily="49" charset="0"/>
              </a:rPr>
              <a:t>corr</a:t>
            </a:r>
            <a:r>
              <a:rPr lang="en-US" sz="1800" b="0" dirty="0">
                <a:solidFill>
                  <a:srgbClr val="000000"/>
                </a:solidFill>
                <a:effectLst/>
                <a:latin typeface="Courier New" panose="02070309020205020404" pitchFamily="49" charset="0"/>
              </a:rPr>
              <a:t>()</a:t>
            </a:r>
            <a:br>
              <a:rPr lang="en-US" sz="1800" b="0" dirty="0">
                <a:solidFill>
                  <a:srgbClr val="000000"/>
                </a:solidFill>
                <a:effectLst/>
                <a:latin typeface="Courier New" panose="02070309020205020404" pitchFamily="49" charset="0"/>
              </a:rPr>
            </a:br>
            <a:r>
              <a:rPr lang="en-US" sz="1800" b="0" dirty="0">
                <a:solidFill>
                  <a:srgbClr val="000000"/>
                </a:solidFill>
                <a:effectLst/>
                <a:latin typeface="Courier New" panose="02070309020205020404" pitchFamily="49" charset="0"/>
              </a:rPr>
              <a:t>temp = temp[(temp&gt;=</a:t>
            </a:r>
            <a:r>
              <a:rPr lang="en-US" sz="1800" b="0" dirty="0">
                <a:solidFill>
                  <a:srgbClr val="116644"/>
                </a:solidFill>
                <a:effectLst/>
                <a:latin typeface="Courier New" panose="02070309020205020404" pitchFamily="49" charset="0"/>
              </a:rPr>
              <a:t>0.3</a:t>
            </a:r>
            <a:r>
              <a:rPr lang="en-US" sz="1800" b="0" dirty="0">
                <a:solidFill>
                  <a:srgbClr val="000000"/>
                </a:solidFill>
                <a:effectLst/>
                <a:latin typeface="Courier New" panose="02070309020205020404" pitchFamily="49" charset="0"/>
              </a:rPr>
              <a:t>) | (temp&lt;=</a:t>
            </a:r>
            <a:r>
              <a:rPr lang="en-US" sz="1800" b="0" dirty="0">
                <a:solidFill>
                  <a:srgbClr val="116644"/>
                </a:solidFill>
                <a:effectLst/>
                <a:latin typeface="Courier New" panose="02070309020205020404" pitchFamily="49" charset="0"/>
              </a:rPr>
              <a:t>-0.3</a:t>
            </a:r>
            <a:r>
              <a:rPr lang="en-US" sz="1800" b="0" dirty="0">
                <a:solidFill>
                  <a:srgbClr val="000000"/>
                </a:solidFill>
                <a:effectLst/>
                <a:latin typeface="Courier New" panose="02070309020205020404" pitchFamily="49" charset="0"/>
              </a:rPr>
              <a:t>)].</a:t>
            </a:r>
            <a:r>
              <a:rPr lang="en-US" sz="1800" b="0" dirty="0" err="1">
                <a:solidFill>
                  <a:srgbClr val="000000"/>
                </a:solidFill>
                <a:effectLst/>
                <a:latin typeface="Courier New" panose="02070309020205020404" pitchFamily="49" charset="0"/>
              </a:rPr>
              <a:t>fillna</a:t>
            </a:r>
            <a:r>
              <a:rPr lang="en-US" sz="1800" b="0" dirty="0">
                <a:solidFill>
                  <a:srgbClr val="000000"/>
                </a:solidFill>
                <a:effectLst/>
                <a:latin typeface="Courier New" panose="02070309020205020404" pitchFamily="49" charset="0"/>
              </a:rPr>
              <a:t>(</a:t>
            </a:r>
            <a:r>
              <a:rPr lang="en-US" sz="1800" b="0" dirty="0">
                <a:solidFill>
                  <a:srgbClr val="116644"/>
                </a:solidFill>
                <a:effectLst/>
                <a:latin typeface="Courier New" panose="02070309020205020404" pitchFamily="49" charset="0"/>
              </a:rPr>
              <a:t>0</a:t>
            </a:r>
            <a:r>
              <a:rPr lang="en-US" sz="1800" b="0" dirty="0">
                <a:solidFill>
                  <a:srgbClr val="000000"/>
                </a:solidFill>
                <a:effectLst/>
                <a:latin typeface="Courier New" panose="02070309020205020404" pitchFamily="49" charset="0"/>
              </a:rPr>
              <a:t>)</a:t>
            </a:r>
            <a:br>
              <a:rPr lang="en-US" sz="1800" b="0" dirty="0">
                <a:solidFill>
                  <a:srgbClr val="000000"/>
                </a:solidFill>
                <a:effectLst/>
                <a:latin typeface="Courier New" panose="02070309020205020404" pitchFamily="49" charset="0"/>
              </a:rPr>
            </a:br>
            <a:r>
              <a:rPr lang="en-US" sz="1800" b="0" dirty="0">
                <a:solidFill>
                  <a:srgbClr val="000000"/>
                </a:solidFill>
                <a:effectLst/>
                <a:latin typeface="Courier New" panose="02070309020205020404" pitchFamily="49" charset="0"/>
              </a:rPr>
              <a:t>fig, ax = </a:t>
            </a:r>
            <a:r>
              <a:rPr lang="en-US" sz="1800" b="0" dirty="0" err="1">
                <a:solidFill>
                  <a:srgbClr val="000000"/>
                </a:solidFill>
                <a:effectLst/>
                <a:latin typeface="Courier New" panose="02070309020205020404" pitchFamily="49" charset="0"/>
              </a:rPr>
              <a:t>plt.subplots</a:t>
            </a:r>
            <a:r>
              <a:rPr lang="en-US" sz="1800" b="0" dirty="0">
                <a:solidFill>
                  <a:srgbClr val="000000"/>
                </a:solidFill>
                <a:effectLst/>
                <a:latin typeface="Courier New" panose="02070309020205020404" pitchFamily="49" charset="0"/>
              </a:rPr>
              <a:t>(</a:t>
            </a:r>
            <a:r>
              <a:rPr lang="en-US" sz="1800" b="0" dirty="0" err="1">
                <a:solidFill>
                  <a:srgbClr val="000000"/>
                </a:solidFill>
                <a:effectLst/>
                <a:latin typeface="Courier New" panose="02070309020205020404" pitchFamily="49" charset="0"/>
              </a:rPr>
              <a:t>figsize</a:t>
            </a:r>
            <a:r>
              <a:rPr lang="en-US" sz="1800" b="0" dirty="0">
                <a:solidFill>
                  <a:srgbClr val="000000"/>
                </a:solidFill>
                <a:effectLst/>
                <a:latin typeface="Courier New" panose="02070309020205020404" pitchFamily="49" charset="0"/>
              </a:rPr>
              <a:t>=(</a:t>
            </a:r>
            <a:r>
              <a:rPr lang="en-US" sz="1800" b="0" dirty="0">
                <a:solidFill>
                  <a:srgbClr val="116644"/>
                </a:solidFill>
                <a:effectLst/>
                <a:latin typeface="Courier New" panose="02070309020205020404" pitchFamily="49" charset="0"/>
              </a:rPr>
              <a:t>10</a:t>
            </a:r>
            <a:r>
              <a:rPr lang="en-US" sz="1800" b="0" dirty="0">
                <a:solidFill>
                  <a:srgbClr val="000000"/>
                </a:solidFill>
                <a:effectLst/>
                <a:latin typeface="Courier New" panose="02070309020205020404" pitchFamily="49" charset="0"/>
              </a:rPr>
              <a:t>,</a:t>
            </a:r>
            <a:r>
              <a:rPr lang="en-US" sz="1800" b="0" dirty="0">
                <a:solidFill>
                  <a:srgbClr val="116644"/>
                </a:solidFill>
                <a:effectLst/>
                <a:latin typeface="Courier New" panose="02070309020205020404" pitchFamily="49" charset="0"/>
              </a:rPr>
              <a:t>10</a:t>
            </a:r>
            <a:r>
              <a:rPr lang="en-US" sz="1800" b="0" dirty="0">
                <a:solidFill>
                  <a:srgbClr val="000000"/>
                </a:solidFill>
                <a:effectLst/>
                <a:latin typeface="Courier New" panose="02070309020205020404" pitchFamily="49" charset="0"/>
              </a:rPr>
              <a:t>))</a:t>
            </a:r>
            <a:br>
              <a:rPr lang="en-US" sz="1800" b="0" dirty="0">
                <a:solidFill>
                  <a:srgbClr val="000000"/>
                </a:solidFill>
                <a:effectLst/>
                <a:latin typeface="Courier New" panose="02070309020205020404" pitchFamily="49" charset="0"/>
              </a:rPr>
            </a:br>
            <a:r>
              <a:rPr lang="en-US" sz="1800" b="0" dirty="0" err="1">
                <a:solidFill>
                  <a:srgbClr val="000000"/>
                </a:solidFill>
                <a:effectLst/>
                <a:latin typeface="Courier New" panose="02070309020205020404" pitchFamily="49" charset="0"/>
              </a:rPr>
              <a:t>sns.heatmap</a:t>
            </a:r>
            <a:r>
              <a:rPr lang="en-US" sz="1800" b="0" dirty="0">
                <a:solidFill>
                  <a:srgbClr val="000000"/>
                </a:solidFill>
                <a:effectLst/>
                <a:latin typeface="Courier New" panose="02070309020205020404" pitchFamily="49" charset="0"/>
              </a:rPr>
              <a:t>(</a:t>
            </a:r>
            <a:r>
              <a:rPr lang="en-US" sz="1800" b="0" dirty="0" err="1">
                <a:solidFill>
                  <a:srgbClr val="000000"/>
                </a:solidFill>
                <a:effectLst/>
                <a:latin typeface="Courier New" panose="02070309020205020404" pitchFamily="49" charset="0"/>
              </a:rPr>
              <a:t>temp,linewidths</a:t>
            </a:r>
            <a:r>
              <a:rPr lang="en-US" sz="1800" b="0" dirty="0">
                <a:solidFill>
                  <a:srgbClr val="000000"/>
                </a:solidFill>
                <a:effectLst/>
                <a:latin typeface="Courier New" panose="02070309020205020404" pitchFamily="49" charset="0"/>
              </a:rPr>
              <a:t>=</a:t>
            </a:r>
            <a:r>
              <a:rPr lang="en-US" sz="1800" b="0" dirty="0">
                <a:solidFill>
                  <a:srgbClr val="116644"/>
                </a:solidFill>
                <a:effectLst/>
                <a:latin typeface="Courier New" panose="02070309020205020404" pitchFamily="49" charset="0"/>
              </a:rPr>
              <a:t>.3</a:t>
            </a:r>
            <a:r>
              <a:rPr lang="en-US" sz="1800" b="0" dirty="0">
                <a:solidFill>
                  <a:srgbClr val="000000"/>
                </a:solidFill>
                <a:effectLst/>
                <a:latin typeface="Courier New" panose="02070309020205020404" pitchFamily="49" charset="0"/>
              </a:rPr>
              <a:t>, </a:t>
            </a:r>
            <a:r>
              <a:rPr lang="en-US" sz="1800" b="0" dirty="0" err="1">
                <a:solidFill>
                  <a:srgbClr val="000000"/>
                </a:solidFill>
                <a:effectLst/>
                <a:latin typeface="Courier New" panose="02070309020205020404" pitchFamily="49" charset="0"/>
              </a:rPr>
              <a:t>cmap</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YlGnBu</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,ax=ax)</a:t>
            </a:r>
            <a:br>
              <a:rPr lang="en-US" sz="1800" b="0" dirty="0">
                <a:solidFill>
                  <a:srgbClr val="000000"/>
                </a:solidFill>
                <a:effectLst/>
                <a:latin typeface="Courier New" panose="02070309020205020404" pitchFamily="49" charset="0"/>
              </a:rPr>
            </a:br>
            <a:r>
              <a:rPr lang="en-US" sz="1800" b="0" dirty="0" err="1">
                <a:solidFill>
                  <a:srgbClr val="000000"/>
                </a:solidFill>
                <a:effectLst/>
                <a:latin typeface="Courier New" panose="02070309020205020404" pitchFamily="49" charset="0"/>
              </a:rPr>
              <a:t>plt.show</a:t>
            </a:r>
            <a:r>
              <a:rPr lang="en-US" sz="1800" b="0" dirty="0">
                <a:solidFill>
                  <a:srgbClr val="000000"/>
                </a:solidFill>
                <a:effectLst/>
                <a:latin typeface="Courier New" panose="02070309020205020404" pitchFamily="49" charset="0"/>
              </a:rPr>
              <a:t>()</a:t>
            </a:r>
            <a:br>
              <a:rPr lang="en-US" sz="1800" b="0" dirty="0">
                <a:solidFill>
                  <a:srgbClr val="000000"/>
                </a:solidFill>
                <a:effectLst/>
                <a:latin typeface="Courier New" panose="02070309020205020404" pitchFamily="49" charset="0"/>
              </a:rPr>
            </a:br>
            <a:br>
              <a:rPr lang="en-US" sz="1800" dirty="0">
                <a:effectLst/>
                <a:latin typeface="Aptos" panose="020B0004020202020204" pitchFamily="34" charset="0"/>
                <a:ea typeface="Aptos" panose="020B0004020202020204" pitchFamily="34" charset="0"/>
                <a:cs typeface="Times New Roman" panose="02020603050405020304" pitchFamily="18" charset="0"/>
              </a:rPr>
            </a:b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8194" name="Picture 2">
            <a:extLst>
              <a:ext uri="{FF2B5EF4-FFF2-40B4-BE49-F238E27FC236}">
                <a16:creationId xmlns:a16="http://schemas.microsoft.com/office/drawing/2014/main" id="{05E75A83-9CF2-DD6A-5DF1-9B13387B9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204" y="1350196"/>
            <a:ext cx="4951769" cy="5183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276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8B0F9-AC0B-2A36-85FF-985635C364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231434-6929-9662-32BC-C4C43C3DA87C}"/>
              </a:ext>
            </a:extLst>
          </p:cNvPr>
          <p:cNvSpPr>
            <a:spLocks noGrp="1"/>
          </p:cNvSpPr>
          <p:nvPr>
            <p:ph type="title"/>
          </p:nvPr>
        </p:nvSpPr>
        <p:spPr>
          <a:xfrm>
            <a:off x="634181" y="324465"/>
            <a:ext cx="7639663" cy="1165121"/>
          </a:xfrm>
        </p:spPr>
        <p:txBody>
          <a:bodyPr anchor="b">
            <a:normAutofit fontScale="90000"/>
          </a:bodyPr>
          <a:lstStyle/>
          <a:p>
            <a:r>
              <a:rPr lang="en-US" sz="1800" dirty="0">
                <a:effectLst/>
                <a:latin typeface="Times New Roman" panose="02020603050405020304" pitchFamily="18" charset="0"/>
                <a:ea typeface="Aptos" panose="020B0004020202020204" pitchFamily="34" charset="0"/>
                <a:cs typeface="Times New Roman" panose="02020603050405020304" pitchFamily="18" charset="0"/>
              </a:rPr>
              <a:t>16. Implement Hot Encoding for categorical features </a:t>
            </a:r>
            <a:br>
              <a:rPr lang="en-US" sz="1800" dirty="0">
                <a:effectLst/>
                <a:latin typeface="Aptos" panose="020B0004020202020204" pitchFamily="34" charset="0"/>
                <a:ea typeface="Aptos" panose="020B0004020202020204" pitchFamily="34" charset="0"/>
                <a:cs typeface="Times New Roman" panose="02020603050405020304" pitchFamily="18" charset="0"/>
              </a:rPr>
            </a:br>
            <a:br>
              <a:rPr lang="en-US" sz="1800" dirty="0">
                <a:effectLst/>
                <a:latin typeface="Aptos" panose="020B0004020202020204" pitchFamily="34" charset="0"/>
                <a:ea typeface="Aptos" panose="020B0004020202020204" pitchFamily="34" charset="0"/>
                <a:cs typeface="Times New Roman" panose="02020603050405020304" pitchFamily="18" charset="0"/>
              </a:rPr>
            </a:br>
            <a:br>
              <a:rPr lang="en-US" sz="1800" b="0" dirty="0">
                <a:solidFill>
                  <a:srgbClr val="000000"/>
                </a:solidFill>
                <a:effectLst/>
                <a:latin typeface="Courier New" panose="02070309020205020404" pitchFamily="49" charset="0"/>
              </a:rPr>
            </a:br>
            <a:br>
              <a:rPr lang="en-US" sz="1800" dirty="0">
                <a:effectLst/>
                <a:latin typeface="Aptos" panose="020B0004020202020204" pitchFamily="34" charset="0"/>
                <a:ea typeface="Aptos" panose="020B0004020202020204" pitchFamily="34" charset="0"/>
                <a:cs typeface="Times New Roman" panose="02020603050405020304" pitchFamily="18" charset="0"/>
              </a:rPr>
            </a:b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B1F022E-7D49-1989-269F-485AE2276B8A}"/>
              </a:ext>
            </a:extLst>
          </p:cNvPr>
          <p:cNvSpPr txBox="1"/>
          <p:nvPr/>
        </p:nvSpPr>
        <p:spPr>
          <a:xfrm>
            <a:off x="763228" y="907025"/>
            <a:ext cx="6098458" cy="369332"/>
          </a:xfrm>
          <a:prstGeom prst="rect">
            <a:avLst/>
          </a:prstGeom>
          <a:noFill/>
        </p:spPr>
        <p:txBody>
          <a:bodyPr wrap="square">
            <a:spAutoFit/>
          </a:bodyPr>
          <a:lstStyle/>
          <a:p>
            <a:r>
              <a:rPr lang="en-GB" b="0" i="0" dirty="0">
                <a:solidFill>
                  <a:srgbClr val="212121"/>
                </a:solidFill>
                <a:effectLst/>
                <a:latin typeface="Roboto" panose="02000000000000000000" pitchFamily="2" charset="0"/>
              </a:rPr>
              <a:t>No, nominal Features are available</a:t>
            </a:r>
            <a:endParaRPr lang="en-US" dirty="0"/>
          </a:p>
        </p:txBody>
      </p:sp>
      <p:sp>
        <p:nvSpPr>
          <p:cNvPr id="8" name="TextBox 7">
            <a:extLst>
              <a:ext uri="{FF2B5EF4-FFF2-40B4-BE49-F238E27FC236}">
                <a16:creationId xmlns:a16="http://schemas.microsoft.com/office/drawing/2014/main" id="{5521D0A1-6290-B2C7-9690-E7D9BF8F4300}"/>
              </a:ext>
            </a:extLst>
          </p:cNvPr>
          <p:cNvSpPr txBox="1"/>
          <p:nvPr/>
        </p:nvSpPr>
        <p:spPr>
          <a:xfrm>
            <a:off x="634181" y="1276357"/>
            <a:ext cx="6098458" cy="672748"/>
          </a:xfrm>
          <a:prstGeom prst="rect">
            <a:avLst/>
          </a:prstGeom>
          <a:noFill/>
        </p:spPr>
        <p:txBody>
          <a:bodyPr wrap="square">
            <a:spAutoFit/>
          </a:bodyPr>
          <a:lstStyle/>
          <a:p>
            <a:pPr marL="0" marR="0" algn="just">
              <a:lnSpc>
                <a:spcPct val="107000"/>
              </a:lnSpc>
              <a:spcBef>
                <a:spcPts val="0"/>
              </a:spcBef>
              <a:spcAft>
                <a:spcPts val="800"/>
              </a:spcAft>
            </a:pPr>
            <a:r>
              <a:rPr lang="en-US" sz="1800" b="1" dirty="0">
                <a:effectLst/>
                <a:latin typeface="Times New Roman" panose="02020603050405020304" pitchFamily="18" charset="0"/>
                <a:ea typeface="Aptos" panose="020B0004020202020204" pitchFamily="34" charset="0"/>
                <a:cs typeface="Times New Roman" panose="02020603050405020304" pitchFamily="18" charset="0"/>
              </a:rPr>
              <a:t>17. In nominal and interval features which features are suitable for </a:t>
            </a:r>
            <a:r>
              <a:rPr lang="en-US" sz="1800" b="1" dirty="0" err="1">
                <a:effectLst/>
                <a:latin typeface="Times New Roman" panose="02020603050405020304" pitchFamily="18" charset="0"/>
                <a:ea typeface="Aptos" panose="020B0004020202020204" pitchFamily="34" charset="0"/>
                <a:cs typeface="Times New Roman" panose="02020603050405020304" pitchFamily="18" charset="0"/>
              </a:rPr>
              <a:t>StandardScaler</a:t>
            </a:r>
            <a:r>
              <a:rPr lang="en-US" sz="1800" b="1"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400" b="1"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9218" name="Picture 2">
            <a:extLst>
              <a:ext uri="{FF2B5EF4-FFF2-40B4-BE49-F238E27FC236}">
                <a16:creationId xmlns:a16="http://schemas.microsoft.com/office/drawing/2014/main" id="{DDED7CBE-9E1B-1A68-38FC-CF71630F97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962" y="2381896"/>
            <a:ext cx="10751574" cy="4059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12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D8FBA-C7FB-3983-1403-AB581FE6C5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91D3E5-19D5-D703-E339-27582E1B1816}"/>
              </a:ext>
            </a:extLst>
          </p:cNvPr>
          <p:cNvSpPr>
            <a:spLocks noGrp="1"/>
          </p:cNvSpPr>
          <p:nvPr>
            <p:ph type="title"/>
          </p:nvPr>
        </p:nvSpPr>
        <p:spPr>
          <a:xfrm>
            <a:off x="634181" y="324466"/>
            <a:ext cx="7639663" cy="914400"/>
          </a:xfrm>
        </p:spPr>
        <p:txBody>
          <a:bodyPr anchor="b">
            <a:normAutofit/>
          </a:bodyPr>
          <a:lstStyle/>
          <a:p>
            <a:r>
              <a:rPr lang="en-US" sz="1800" dirty="0">
                <a:effectLst/>
                <a:latin typeface="Times New Roman" panose="02020603050405020304" pitchFamily="18" charset="0"/>
                <a:ea typeface="Aptos" panose="020B0004020202020204" pitchFamily="34" charset="0"/>
              </a:rPr>
              <a:t>18. Summarize the learnings of ED</a:t>
            </a:r>
            <a:br>
              <a:rPr lang="en-US" sz="1800" b="0" dirty="0">
                <a:solidFill>
                  <a:srgbClr val="000000"/>
                </a:solidFill>
                <a:effectLst/>
                <a:latin typeface="Courier New" panose="02070309020205020404" pitchFamily="49" charset="0"/>
              </a:rPr>
            </a:br>
            <a:br>
              <a:rPr lang="en-US" sz="1800" dirty="0">
                <a:effectLst/>
                <a:latin typeface="Aptos" panose="020B0004020202020204" pitchFamily="34" charset="0"/>
                <a:ea typeface="Aptos" panose="020B0004020202020204" pitchFamily="34" charset="0"/>
                <a:cs typeface="Times New Roman" panose="02020603050405020304" pitchFamily="18" charset="0"/>
              </a:rPr>
            </a:b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Rectangle 1">
            <a:extLst>
              <a:ext uri="{FF2B5EF4-FFF2-40B4-BE49-F238E27FC236}">
                <a16:creationId xmlns:a16="http://schemas.microsoft.com/office/drawing/2014/main" id="{30C79A73-4B87-A603-EE07-F360A67B47EF}"/>
              </a:ext>
            </a:extLst>
          </p:cNvPr>
          <p:cNvSpPr>
            <a:spLocks noChangeArrowheads="1"/>
          </p:cNvSpPr>
          <p:nvPr/>
        </p:nvSpPr>
        <p:spPr bwMode="auto">
          <a:xfrm>
            <a:off x="1533832" y="780531"/>
            <a:ext cx="5218095" cy="52969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212121"/>
                </a:solidFill>
                <a:effectLst/>
                <a:latin typeface="Roboto" panose="02000000000000000000" pitchFamily="2" charset="0"/>
              </a:rPr>
              <a:t>Data is </a:t>
            </a:r>
            <a:r>
              <a:rPr kumimoji="0" lang="en-US" altLang="en-US" sz="2000" b="0" i="0" u="none" strike="noStrike" cap="none" normalizeH="0" baseline="0" dirty="0" err="1">
                <a:ln>
                  <a:noFill/>
                </a:ln>
                <a:solidFill>
                  <a:srgbClr val="212121"/>
                </a:solidFill>
                <a:effectLst/>
                <a:latin typeface="Roboto" panose="02000000000000000000" pitchFamily="2" charset="0"/>
              </a:rPr>
              <a:t>higly</a:t>
            </a:r>
            <a:r>
              <a:rPr kumimoji="0" lang="en-US" altLang="en-US" sz="2000" b="0" i="0" u="none" strike="noStrike" cap="none" normalizeH="0" baseline="0" dirty="0">
                <a:ln>
                  <a:noFill/>
                </a:ln>
                <a:solidFill>
                  <a:srgbClr val="212121"/>
                </a:solidFill>
                <a:effectLst/>
                <a:latin typeface="Roboto" panose="02000000000000000000" pitchFamily="2" charset="0"/>
              </a:rPr>
              <a:t> </a:t>
            </a:r>
            <a:r>
              <a:rPr kumimoji="0" lang="en-US" altLang="en-US" sz="2000" b="0" i="0" u="none" strike="noStrike" cap="none" normalizeH="0" baseline="0" dirty="0" err="1">
                <a:ln>
                  <a:noFill/>
                </a:ln>
                <a:solidFill>
                  <a:srgbClr val="212121"/>
                </a:solidFill>
                <a:effectLst/>
                <a:latin typeface="Roboto" panose="02000000000000000000" pitchFamily="2" charset="0"/>
              </a:rPr>
              <a:t>imblaced</a:t>
            </a:r>
            <a:r>
              <a:rPr kumimoji="0" lang="en-US" altLang="en-US" sz="2000" b="0" i="0" u="none" strike="noStrike" cap="none" normalizeH="0" baseline="0" dirty="0">
                <a:ln>
                  <a:noFill/>
                </a:ln>
                <a:solidFill>
                  <a:srgbClr val="212121"/>
                </a:solidFill>
                <a:effectLst/>
                <a:latin typeface="Roboto" panose="02000000000000000000" pitchFamily="2" charset="0"/>
              </a:rPr>
              <a:t>, target </a:t>
            </a:r>
            <a:r>
              <a:rPr kumimoji="0" lang="en-US" altLang="en-US" sz="2000" b="0" i="0" u="none" strike="noStrike" cap="none" normalizeH="0" baseline="0" dirty="0" err="1">
                <a:ln>
                  <a:noFill/>
                </a:ln>
                <a:solidFill>
                  <a:srgbClr val="212121"/>
                </a:solidFill>
                <a:effectLst/>
                <a:latin typeface="Roboto" panose="02000000000000000000" pitchFamily="2" charset="0"/>
              </a:rPr>
              <a:t>distribtion</a:t>
            </a:r>
            <a:r>
              <a:rPr kumimoji="0" lang="en-US" altLang="en-US" sz="2000" b="0" i="0" u="none" strike="noStrike" cap="none" normalizeH="0" baseline="0" dirty="0">
                <a:ln>
                  <a:noFill/>
                </a:ln>
                <a:solidFill>
                  <a:srgbClr val="212121"/>
                </a:solidFill>
                <a:effectLst/>
                <a:latin typeface="Roboto" panose="02000000000000000000" pitchFamily="2" charset="0"/>
              </a:rPr>
              <a:t> 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Roboto" panose="02000000000000000000" pitchFamily="2" charset="0"/>
              </a:rPr>
              <a:t>0 = 96.36 %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Roboto" panose="02000000000000000000" pitchFamily="2" charset="0"/>
              </a:rPr>
              <a:t>1 = 3.64 %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Roboto" panose="02000000000000000000" pitchFamily="2" charset="0"/>
              </a:rPr>
              <a:t>2 Most of the features are uncorrelated</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212121"/>
                </a:solidFill>
                <a:effectLst/>
                <a:latin typeface="Roboto" panose="02000000000000000000" pitchFamily="2" charset="0"/>
              </a:rPr>
              <a:t>Top 10 ordered important features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rPr>
              <a:t>ps_car_13</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ps_reg_03</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ps_car_14</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ps_calc_10</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chemeClr val="tx1"/>
                </a:solidFill>
                <a:effectLst/>
                <a:latin typeface="Arial" panose="020B0604020202020204" pitchFamily="34" charset="0"/>
              </a:rPr>
              <a:t>ps_calc_14</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0" i="0" u="none" strike="noStrike" cap="none" normalizeH="0" baseline="0" dirty="0">
                <a:ln>
                  <a:noFill/>
                </a:ln>
                <a:solidFill>
                  <a:schemeClr val="tx1"/>
                </a:solidFill>
                <a:effectLst/>
                <a:latin typeface="Arial" panose="020B0604020202020204" pitchFamily="34" charset="0"/>
              </a:rPr>
              <a:t>ps_calc_11</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000" b="0" i="0" u="none" strike="noStrike" cap="none" normalizeH="0" baseline="0" dirty="0">
                <a:ln>
                  <a:noFill/>
                </a:ln>
                <a:solidFill>
                  <a:schemeClr val="tx1"/>
                </a:solidFill>
                <a:effectLst/>
                <a:latin typeface="Arial" panose="020B0604020202020204" pitchFamily="34" charset="0"/>
              </a:rPr>
              <a:t>ps_car_11_cat</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2000" b="0" i="0" u="none" strike="noStrike" cap="none" normalizeH="0" baseline="0" dirty="0">
                <a:ln>
                  <a:noFill/>
                </a:ln>
                <a:solidFill>
                  <a:schemeClr val="tx1"/>
                </a:solidFill>
                <a:effectLst/>
                <a:latin typeface="Arial" panose="020B0604020202020204" pitchFamily="34" charset="0"/>
              </a:rPr>
              <a:t>ps_ind_15</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2000" b="0" i="0" u="none" strike="noStrike" cap="none" normalizeH="0" baseline="0" dirty="0">
                <a:ln>
                  <a:noFill/>
                </a:ln>
                <a:solidFill>
                  <a:schemeClr val="tx1"/>
                </a:solidFill>
                <a:effectLst/>
                <a:latin typeface="Arial" panose="020B0604020202020204" pitchFamily="34" charset="0"/>
              </a:rPr>
              <a:t>ps_ind_03</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2000" b="0" i="0" u="none" strike="noStrike" cap="none" normalizeH="0" baseline="0" dirty="0">
                <a:ln>
                  <a:noFill/>
                </a:ln>
                <a:solidFill>
                  <a:schemeClr val="tx1"/>
                </a:solidFill>
                <a:effectLst/>
                <a:latin typeface="Arial" panose="020B0604020202020204" pitchFamily="34" charset="0"/>
              </a:rPr>
              <a:t>ps_calc_01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5508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167493" y="3685939"/>
            <a:ext cx="6220277" cy="2919512"/>
          </a:xfrm>
        </p:spPr>
        <p:txBody>
          <a:bodyPr/>
          <a:lstStyle/>
          <a:p>
            <a:r>
              <a:rPr lang="en-US" dirty="0"/>
              <a:t>Gaurav </a:t>
            </a:r>
            <a:r>
              <a:rPr lang="en-US" dirty="0" err="1"/>
              <a:t>Mandloi</a:t>
            </a:r>
            <a:endParaRPr lang="en-US" dirty="0"/>
          </a:p>
          <a:p>
            <a:r>
              <a:rPr lang="en-US" dirty="0"/>
              <a:t>gmandloi27@gnail.com</a:t>
            </a:r>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GB" dirty="0"/>
              <a:t>O</a:t>
            </a:r>
            <a:r>
              <a:rPr lang="en-US" dirty="0" err="1"/>
              <a:t>utput</a:t>
            </a:r>
            <a:r>
              <a:rPr lang="en-US" dirty="0"/>
              <a:t> of deliverables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4324339"/>
          </a:xfrm>
        </p:spPr>
        <p:txBody>
          <a:bodyPr vert="horz" lIns="91440" tIns="45720" rIns="91440" bIns="45720" rtlCol="0" anchor="t">
            <a:normAutofit/>
          </a:bodyPr>
          <a:lstStyle/>
          <a:p>
            <a:pPr marL="0" marR="0" algn="just">
              <a:lnSpc>
                <a:spcPct val="107000"/>
              </a:lnSpc>
              <a:spcBef>
                <a:spcPts val="0"/>
              </a:spcBef>
              <a:spcAft>
                <a:spcPts val="800"/>
              </a:spcAft>
            </a:pPr>
            <a:r>
              <a:rPr lang="en-US" sz="2000" dirty="0">
                <a:effectLst/>
                <a:latin typeface="Times New Roman" panose="02020603050405020304" pitchFamily="18" charset="0"/>
                <a:ea typeface="Aptos" panose="020B0004020202020204" pitchFamily="34" charset="0"/>
                <a:cs typeface="Times New Roman" panose="02020603050405020304" pitchFamily="18" charset="0"/>
              </a:rPr>
              <a:t>1. Write at least 3 important inferences from the data above </a:t>
            </a:r>
            <a:endParaRPr lang="en-US" sz="20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2000" dirty="0">
                <a:effectLst/>
                <a:latin typeface="Times New Roman" panose="02020603050405020304" pitchFamily="18" charset="0"/>
                <a:ea typeface="Aptos" panose="020B0004020202020204" pitchFamily="34" charset="0"/>
                <a:cs typeface="Times New Roman" panose="02020603050405020304" pitchFamily="18" charset="0"/>
              </a:rPr>
              <a:t>2. Is the data balanced? Meaning are targets 0 and 1 in right proportion? </a:t>
            </a:r>
            <a:endParaRPr lang="en-US" sz="20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2000" dirty="0">
                <a:effectLst/>
                <a:latin typeface="Times New Roman" panose="02020603050405020304" pitchFamily="18" charset="0"/>
                <a:ea typeface="Aptos" panose="020B0004020202020204" pitchFamily="34" charset="0"/>
                <a:cs typeface="Times New Roman" panose="02020603050405020304" pitchFamily="18" charset="0"/>
              </a:rPr>
              <a:t>3. How many categorical features are there? </a:t>
            </a:r>
            <a:endParaRPr lang="en-US" sz="20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2000" dirty="0">
                <a:effectLst/>
                <a:latin typeface="Times New Roman" panose="02020603050405020304" pitchFamily="18" charset="0"/>
                <a:ea typeface="Aptos" panose="020B0004020202020204" pitchFamily="34" charset="0"/>
                <a:cs typeface="Times New Roman" panose="02020603050405020304" pitchFamily="18" charset="0"/>
              </a:rPr>
              <a:t>4. How many binary features are there? </a:t>
            </a:r>
            <a:endParaRPr lang="en-US" sz="20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2000" dirty="0">
                <a:effectLst/>
                <a:latin typeface="Times New Roman" panose="02020603050405020304" pitchFamily="18" charset="0"/>
                <a:ea typeface="Aptos" panose="020B0004020202020204" pitchFamily="34" charset="0"/>
                <a:cs typeface="Times New Roman" panose="02020603050405020304" pitchFamily="18" charset="0"/>
              </a:rPr>
              <a:t>5. Write inferences from data on Interval variables. </a:t>
            </a:r>
            <a:endParaRPr lang="en-US" sz="20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2000" dirty="0">
                <a:effectLst/>
                <a:latin typeface="Times New Roman" panose="02020603050405020304" pitchFamily="18" charset="0"/>
                <a:ea typeface="Aptos" panose="020B0004020202020204" pitchFamily="34" charset="0"/>
                <a:cs typeface="Times New Roman" panose="02020603050405020304" pitchFamily="18" charset="0"/>
              </a:rPr>
              <a:t>6. Write inferences from data on ordinal variables. </a:t>
            </a:r>
            <a:endParaRPr lang="en-US" sz="20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2000" dirty="0">
                <a:effectLst/>
                <a:latin typeface="Times New Roman" panose="02020603050405020304" pitchFamily="18" charset="0"/>
                <a:ea typeface="Aptos" panose="020B0004020202020204" pitchFamily="34" charset="0"/>
                <a:cs typeface="Times New Roman" panose="02020603050405020304" pitchFamily="18" charset="0"/>
              </a:rPr>
              <a:t>7. Write inferences from data on binary variables. </a:t>
            </a:r>
            <a:endParaRPr lang="en-US" sz="20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2000" dirty="0">
                <a:effectLst/>
                <a:latin typeface="Times New Roman" panose="02020603050405020304" pitchFamily="18" charset="0"/>
                <a:ea typeface="Aptos" panose="020B0004020202020204" pitchFamily="34" charset="0"/>
                <a:cs typeface="Times New Roman" panose="02020603050405020304" pitchFamily="18" charset="0"/>
              </a:rPr>
              <a:t>8. Check if the target data is proportionate or not. Hint: Below than 30% for binary data is sign of imbalance </a:t>
            </a:r>
            <a:endParaRPr lang="en-US" sz="20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FF75C-6483-99E1-4A28-D1B73155C2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804221-20E9-0BAE-40F9-AB84234F69BC}"/>
              </a:ext>
            </a:extLst>
          </p:cNvPr>
          <p:cNvSpPr>
            <a:spLocks noGrp="1"/>
          </p:cNvSpPr>
          <p:nvPr>
            <p:ph type="title"/>
          </p:nvPr>
        </p:nvSpPr>
        <p:spPr>
          <a:xfrm>
            <a:off x="1158864" y="102021"/>
            <a:ext cx="9779183" cy="1744415"/>
          </a:xfrm>
        </p:spPr>
        <p:txBody>
          <a:bodyPr/>
          <a:lstStyle/>
          <a:p>
            <a:r>
              <a:rPr lang="en-GB" dirty="0"/>
              <a:t>Continue….</a:t>
            </a:r>
            <a:endParaRPr lang="en-US" dirty="0"/>
          </a:p>
        </p:txBody>
      </p:sp>
      <p:sp>
        <p:nvSpPr>
          <p:cNvPr id="3" name="Content Placeholder 2">
            <a:extLst>
              <a:ext uri="{FF2B5EF4-FFF2-40B4-BE49-F238E27FC236}">
                <a16:creationId xmlns:a16="http://schemas.microsoft.com/office/drawing/2014/main" id="{1E18C1EC-EE97-9BA4-FA5B-3A3B0F190BCA}"/>
              </a:ext>
            </a:extLst>
          </p:cNvPr>
          <p:cNvSpPr>
            <a:spLocks noGrp="1"/>
          </p:cNvSpPr>
          <p:nvPr>
            <p:ph idx="1"/>
          </p:nvPr>
        </p:nvSpPr>
        <p:spPr>
          <a:xfrm>
            <a:off x="1158865" y="2017467"/>
            <a:ext cx="9779182" cy="4442327"/>
          </a:xfrm>
        </p:spPr>
        <p:txBody>
          <a:bodyPr vert="horz" lIns="91440" tIns="45720" rIns="91440" bIns="45720" rtlCol="0" anchor="t">
            <a:normAutofit/>
          </a:bodyPr>
          <a:lstStyle/>
          <a:p>
            <a:pPr marL="0" marR="0" algn="just">
              <a:lnSpc>
                <a:spcPct val="107000"/>
              </a:lnSpc>
              <a:spcBef>
                <a:spcPts val="0"/>
              </a:spcBef>
              <a:spcAft>
                <a:spcPts val="800"/>
              </a:spcAft>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9. What should be the preferred way in this case to balance the data? </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10. How many training records are there after achieving balance of 12 %? </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11. Which are the top two features in terms of missing values? </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12. In total how many features have missing values? </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13. What steps should be taken to handle the missing data? </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14. Which interval variables have strong correlation? </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15. What's the level of correlation among ordinal features? </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16. Implement Hot Encoding for categorical features </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17. In nominal and interval features which features are suitable for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StandardScaler</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dirty="0">
                <a:effectLst/>
                <a:latin typeface="Times New Roman" panose="02020603050405020304" pitchFamily="18" charset="0"/>
                <a:ea typeface="Aptos" panose="020B0004020202020204" pitchFamily="34" charset="0"/>
              </a:rPr>
              <a:t>18. Summarize the learnings of ED </a:t>
            </a:r>
            <a:endParaRPr lang="en-US" sz="20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08902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1887794" y="833029"/>
            <a:ext cx="5486400" cy="1791929"/>
          </a:xfrm>
        </p:spPr>
        <p:txBody>
          <a:bodyPr/>
          <a:lstStyle/>
          <a:p>
            <a:r>
              <a:rPr lang="en-US" sz="1800" dirty="0">
                <a:effectLst/>
                <a:latin typeface="Times New Roman" panose="02020603050405020304" pitchFamily="18" charset="0"/>
                <a:ea typeface="Aptos" panose="020B0004020202020204" pitchFamily="34" charset="0"/>
              </a:rPr>
              <a:t>1. Write at least 3 important inferences from the data above</a:t>
            </a:r>
            <a:endParaRPr lang="en-US" sz="2400" dirty="0"/>
          </a:p>
        </p:txBody>
      </p:sp>
      <p:sp>
        <p:nvSpPr>
          <p:cNvPr id="6" name="Rectangle 1">
            <a:extLst>
              <a:ext uri="{FF2B5EF4-FFF2-40B4-BE49-F238E27FC236}">
                <a16:creationId xmlns:a16="http://schemas.microsoft.com/office/drawing/2014/main" id="{B6245829-0B28-982C-2ACE-880EF19E2F51}"/>
              </a:ext>
            </a:extLst>
          </p:cNvPr>
          <p:cNvSpPr>
            <a:spLocks noChangeArrowheads="1"/>
          </p:cNvSpPr>
          <p:nvPr/>
        </p:nvSpPr>
        <p:spPr bwMode="auto">
          <a:xfrm>
            <a:off x="1887794" y="1763185"/>
            <a:ext cx="6209072" cy="3788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12121"/>
                </a:solidFill>
                <a:effectLst/>
                <a:latin typeface="Roboto" panose="02000000000000000000" pitchFamily="2" charset="0"/>
              </a:rPr>
              <a:t>Ans.: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212121"/>
                </a:solidFill>
                <a:effectLst/>
                <a:latin typeface="Roboto" panose="02000000000000000000" pitchFamily="2" charset="0"/>
              </a:rPr>
              <a:t>Data is </a:t>
            </a:r>
            <a:r>
              <a:rPr kumimoji="0" lang="en-US" altLang="en-US" sz="2000" b="0" i="0" u="none" strike="noStrike" cap="none" normalizeH="0" baseline="0" dirty="0" err="1">
                <a:ln>
                  <a:noFill/>
                </a:ln>
                <a:solidFill>
                  <a:srgbClr val="212121"/>
                </a:solidFill>
                <a:effectLst/>
                <a:latin typeface="Roboto" panose="02000000000000000000" pitchFamily="2" charset="0"/>
              </a:rPr>
              <a:t>higly</a:t>
            </a:r>
            <a:r>
              <a:rPr kumimoji="0" lang="en-US" altLang="en-US" sz="2000" b="0" i="0" u="none" strike="noStrike" cap="none" normalizeH="0" baseline="0" dirty="0">
                <a:ln>
                  <a:noFill/>
                </a:ln>
                <a:solidFill>
                  <a:srgbClr val="212121"/>
                </a:solidFill>
                <a:effectLst/>
                <a:latin typeface="Roboto" panose="02000000000000000000" pitchFamily="2" charset="0"/>
              </a:rPr>
              <a:t> </a:t>
            </a:r>
            <a:r>
              <a:rPr kumimoji="0" lang="en-US" altLang="en-US" sz="2000" b="0" i="0" u="none" strike="noStrike" cap="none" normalizeH="0" baseline="0" dirty="0" err="1">
                <a:ln>
                  <a:noFill/>
                </a:ln>
                <a:solidFill>
                  <a:srgbClr val="212121"/>
                </a:solidFill>
                <a:effectLst/>
                <a:latin typeface="Roboto" panose="02000000000000000000" pitchFamily="2" charset="0"/>
              </a:rPr>
              <a:t>imblaced</a:t>
            </a:r>
            <a:r>
              <a:rPr kumimoji="0" lang="en-US" altLang="en-US" sz="2000" b="0" i="0" u="none" strike="noStrike" cap="none" normalizeH="0" baseline="0" dirty="0">
                <a:ln>
                  <a:noFill/>
                </a:ln>
                <a:solidFill>
                  <a:srgbClr val="212121"/>
                </a:solidFill>
                <a:effectLst/>
                <a:latin typeface="Roboto" panose="02000000000000000000" pitchFamily="2" charset="0"/>
              </a:rPr>
              <a:t>, target </a:t>
            </a:r>
            <a:r>
              <a:rPr kumimoji="0" lang="en-US" altLang="en-US" sz="2000" b="0" i="0" u="none" strike="noStrike" cap="none" normalizeH="0" baseline="0" dirty="0" err="1">
                <a:ln>
                  <a:noFill/>
                </a:ln>
                <a:solidFill>
                  <a:srgbClr val="212121"/>
                </a:solidFill>
                <a:effectLst/>
                <a:latin typeface="Roboto" panose="02000000000000000000" pitchFamily="2" charset="0"/>
              </a:rPr>
              <a:t>distribtion</a:t>
            </a:r>
            <a:r>
              <a:rPr kumimoji="0" lang="en-US" altLang="en-US" sz="2000" b="0" i="0" u="none" strike="noStrike" cap="none" normalizeH="0" baseline="0" dirty="0">
                <a:ln>
                  <a:noFill/>
                </a:ln>
                <a:solidFill>
                  <a:srgbClr val="212121"/>
                </a:solidFill>
                <a:effectLst/>
                <a:latin typeface="Roboto" panose="02000000000000000000" pitchFamily="2" charset="0"/>
              </a:rPr>
              <a:t> 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Roboto" panose="02000000000000000000" pitchFamily="2" charset="0"/>
              </a:rPr>
              <a:t>0 = 96.36 %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Roboto" panose="02000000000000000000" pitchFamily="2" charset="0"/>
              </a:rPr>
              <a:t>1 = 3.64 %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12121"/>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212121"/>
                </a:solidFill>
                <a:effectLst/>
                <a:latin typeface="Roboto" panose="02000000000000000000" pitchFamily="2" charset="0"/>
              </a:rPr>
              <a:t>data have </a:t>
            </a:r>
            <a:r>
              <a:rPr kumimoji="0" lang="en-US" altLang="en-US" sz="2000" b="0" i="0" u="none" strike="noStrike" cap="none" normalizeH="0" baseline="0" dirty="0" err="1">
                <a:ln>
                  <a:noFill/>
                </a:ln>
                <a:solidFill>
                  <a:srgbClr val="212121"/>
                </a:solidFill>
                <a:effectLst/>
                <a:latin typeface="Roboto" panose="02000000000000000000" pitchFamily="2" charset="0"/>
              </a:rPr>
              <a:t>vaiable</a:t>
            </a:r>
            <a:r>
              <a:rPr kumimoji="0" lang="en-US" altLang="en-US" sz="2000" b="0" i="0" u="none" strike="noStrike" cap="none" normalizeH="0" baseline="0" dirty="0">
                <a:ln>
                  <a:noFill/>
                </a:ln>
                <a:solidFill>
                  <a:srgbClr val="212121"/>
                </a:solidFill>
                <a:effectLst/>
                <a:latin typeface="Roboto" panose="02000000000000000000" pitchFamily="2" charset="0"/>
              </a:rPr>
              <a:t> type: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Roboto" panose="02000000000000000000" pitchFamily="2" charset="0"/>
              </a:rPr>
              <a:t>Interval = 45.6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Roboto" panose="02000000000000000000" pitchFamily="2" charset="0"/>
              </a:rPr>
              <a:t>binary =29.8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Roboto" panose="02000000000000000000" pitchFamily="2" charset="0"/>
              </a:rPr>
              <a:t>categorical = 24.6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12121"/>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212121"/>
                </a:solidFill>
                <a:effectLst/>
                <a:latin typeface="Roboto" panose="02000000000000000000" pitchFamily="2" charset="0"/>
              </a:rPr>
              <a:t>Most of the features are uncorrelated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2677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ABFF5-9C11-B7AA-4F9C-5D239B7D44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5213F0-17DE-495B-343D-C4930EA88EA3}"/>
              </a:ext>
            </a:extLst>
          </p:cNvPr>
          <p:cNvSpPr>
            <a:spLocks noGrp="1"/>
          </p:cNvSpPr>
          <p:nvPr>
            <p:ph type="title"/>
          </p:nvPr>
        </p:nvSpPr>
        <p:spPr>
          <a:xfrm>
            <a:off x="6327057" y="1681315"/>
            <a:ext cx="4707681" cy="884903"/>
          </a:xfrm>
        </p:spPr>
        <p:txBody>
          <a:bodyPr anchor="b">
            <a:normAutofit/>
          </a:bodyPr>
          <a:lstStyle/>
          <a:p>
            <a:r>
              <a:rPr lang="en-US" sz="2000" dirty="0">
                <a:effectLst/>
              </a:rPr>
              <a:t>2. Is the data balanced? Meaning are targets 0 and 1 in right proportion? </a:t>
            </a:r>
            <a:endParaRPr lang="en-US" sz="2000" dirty="0"/>
          </a:p>
        </p:txBody>
      </p:sp>
      <p:sp>
        <p:nvSpPr>
          <p:cNvPr id="2057" name="Subtitle 2">
            <a:extLst>
              <a:ext uri="{FF2B5EF4-FFF2-40B4-BE49-F238E27FC236}">
                <a16:creationId xmlns:a16="http://schemas.microsoft.com/office/drawing/2014/main" id="{D3875333-D337-347A-084D-D90BB8F11DA6}"/>
              </a:ext>
            </a:extLst>
          </p:cNvPr>
          <p:cNvSpPr>
            <a:spLocks noGrp="1"/>
          </p:cNvSpPr>
          <p:nvPr>
            <p:ph type="subTitle" idx="1"/>
          </p:nvPr>
        </p:nvSpPr>
        <p:spPr>
          <a:xfrm>
            <a:off x="6223818" y="2861187"/>
            <a:ext cx="5120640" cy="1828800"/>
          </a:xfrm>
        </p:spPr>
        <p:txBody>
          <a:bodyPr/>
          <a:lstStyle/>
          <a:p>
            <a:r>
              <a:rPr lang="en-GB" sz="2000" dirty="0"/>
              <a:t>Ans: No data is not balanced</a:t>
            </a:r>
            <a:endParaRPr lang="en-US" sz="2000" dirty="0"/>
          </a:p>
        </p:txBody>
      </p:sp>
      <p:pic>
        <p:nvPicPr>
          <p:cNvPr id="2054" name="Picture 6">
            <a:extLst>
              <a:ext uri="{FF2B5EF4-FFF2-40B4-BE49-F238E27FC236}">
                <a16:creationId xmlns:a16="http://schemas.microsoft.com/office/drawing/2014/main" id="{4BDC7C2B-B2B4-73FB-1FCD-04A280DF06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542" y="1036383"/>
            <a:ext cx="5314950" cy="41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588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36C68-C245-E047-9055-E9D8D6C111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E275ED-2946-9520-78DF-7BCFDC38ABF7}"/>
              </a:ext>
            </a:extLst>
          </p:cNvPr>
          <p:cNvSpPr>
            <a:spLocks noGrp="1"/>
          </p:cNvSpPr>
          <p:nvPr>
            <p:ph type="title"/>
          </p:nvPr>
        </p:nvSpPr>
        <p:spPr>
          <a:xfrm>
            <a:off x="6327057" y="1681315"/>
            <a:ext cx="4707681" cy="884903"/>
          </a:xfrm>
        </p:spPr>
        <p:txBody>
          <a:bodyPr anchor="b">
            <a:normAutofit/>
          </a:bodyPr>
          <a:lstStyle/>
          <a:p>
            <a:pPr marL="0" marR="0" algn="just">
              <a:lnSpc>
                <a:spcPct val="107000"/>
              </a:lnSpc>
              <a:spcBef>
                <a:spcPts val="0"/>
              </a:spcBef>
              <a:spcAft>
                <a:spcPts val="800"/>
              </a:spcAft>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3. How many categorical features are there? </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057" name="Subtitle 2">
            <a:extLst>
              <a:ext uri="{FF2B5EF4-FFF2-40B4-BE49-F238E27FC236}">
                <a16:creationId xmlns:a16="http://schemas.microsoft.com/office/drawing/2014/main" id="{9B77957F-B0A8-8B6A-6427-A9EB47960C13}"/>
              </a:ext>
            </a:extLst>
          </p:cNvPr>
          <p:cNvSpPr>
            <a:spLocks noGrp="1"/>
          </p:cNvSpPr>
          <p:nvPr>
            <p:ph type="subTitle" idx="1"/>
          </p:nvPr>
        </p:nvSpPr>
        <p:spPr>
          <a:xfrm>
            <a:off x="832793" y="2123765"/>
            <a:ext cx="5120640" cy="3038169"/>
          </a:xfrm>
        </p:spPr>
        <p:txBody>
          <a:bodyPr/>
          <a:lstStyle/>
          <a:p>
            <a:r>
              <a:rPr lang="en-GB" sz="2000" dirty="0"/>
              <a:t>Ans: Categorical Variables= 50</a:t>
            </a:r>
          </a:p>
          <a:p>
            <a:endParaRPr lang="en-GB" sz="2000" dirty="0"/>
          </a:p>
          <a:p>
            <a:r>
              <a:rPr lang="en-US" sz="2000" b="0" dirty="0" err="1">
                <a:solidFill>
                  <a:srgbClr val="000000"/>
                </a:solidFill>
                <a:effectLst/>
                <a:latin typeface="Courier New" panose="02070309020205020404" pitchFamily="49" charset="0"/>
              </a:rPr>
              <a:t>group_variable_type</a:t>
            </a:r>
            <a:r>
              <a:rPr lang="en-US" sz="2000" b="0" dirty="0">
                <a:solidFill>
                  <a:srgbClr val="000000"/>
                </a:solidFill>
                <a:effectLst/>
                <a:latin typeface="Courier New" panose="02070309020205020404" pitchFamily="49" charset="0"/>
              </a:rPr>
              <a:t> = </a:t>
            </a:r>
            <a:r>
              <a:rPr lang="en-US" sz="2000" b="0" dirty="0" err="1">
                <a:solidFill>
                  <a:srgbClr val="000000"/>
                </a:solidFill>
                <a:effectLst/>
                <a:latin typeface="Courier New" panose="02070309020205020404" pitchFamily="49" charset="0"/>
              </a:rPr>
              <a:t>metadata_matrix_dataframe.groupby</a:t>
            </a:r>
            <a:r>
              <a:rPr lang="en-US" sz="2000" b="0" dirty="0">
                <a:solidFill>
                  <a:srgbClr val="000000"/>
                </a:solidFill>
                <a:effectLst/>
                <a:latin typeface="Courier New" panose="02070309020205020404" pitchFamily="49" charset="0"/>
              </a:rPr>
              <a:t>(</a:t>
            </a:r>
            <a:r>
              <a:rPr lang="en-US" sz="2000" b="0" dirty="0">
                <a:solidFill>
                  <a:srgbClr val="A31515"/>
                </a:solidFill>
                <a:effectLst/>
                <a:latin typeface="Courier New" panose="02070309020205020404" pitchFamily="49" charset="0"/>
              </a:rPr>
              <a:t>'</a:t>
            </a:r>
            <a:r>
              <a:rPr lang="en-US" sz="2000" b="0" dirty="0" err="1">
                <a:solidFill>
                  <a:srgbClr val="A31515"/>
                </a:solidFill>
                <a:effectLst/>
                <a:latin typeface="Courier New" panose="02070309020205020404" pitchFamily="49" charset="0"/>
              </a:rPr>
              <a:t>Variable_Type</a:t>
            </a:r>
            <a:r>
              <a:rPr lang="en-US" sz="2000" b="0" dirty="0">
                <a:solidFill>
                  <a:srgbClr val="A31515"/>
                </a:solidFill>
                <a:effectLst/>
                <a:latin typeface="Courier New" panose="02070309020205020404" pitchFamily="49" charset="0"/>
              </a:rPr>
              <a:t>'</a:t>
            </a:r>
            <a:r>
              <a:rPr lang="en-US" sz="2000" b="0" dirty="0">
                <a:solidFill>
                  <a:srgbClr val="000000"/>
                </a:solidFill>
                <a:effectLst/>
                <a:latin typeface="Courier New" panose="02070309020205020404" pitchFamily="49" charset="0"/>
              </a:rPr>
              <a:t>)</a:t>
            </a:r>
          </a:p>
          <a:p>
            <a:r>
              <a:rPr lang="en-US" sz="2000" b="0" dirty="0">
                <a:solidFill>
                  <a:srgbClr val="795E26"/>
                </a:solidFill>
                <a:effectLst/>
                <a:latin typeface="Courier New" panose="02070309020205020404" pitchFamily="49" charset="0"/>
              </a:rPr>
              <a:t>print</a:t>
            </a:r>
            <a:r>
              <a:rPr lang="en-US" sz="2000" b="0" dirty="0">
                <a:solidFill>
                  <a:srgbClr val="000000"/>
                </a:solidFill>
                <a:effectLst/>
                <a:latin typeface="Courier New" panose="02070309020205020404" pitchFamily="49" charset="0"/>
              </a:rPr>
              <a:t>(</a:t>
            </a:r>
            <a:r>
              <a:rPr lang="en-US" sz="2000" b="0" dirty="0">
                <a:solidFill>
                  <a:srgbClr val="A31515"/>
                </a:solidFill>
                <a:effectLst/>
                <a:latin typeface="Courier New" panose="02070309020205020404" pitchFamily="49" charset="0"/>
              </a:rPr>
              <a:t>"categorical features count:"</a:t>
            </a:r>
            <a:r>
              <a:rPr lang="en-US" sz="2000" b="0" dirty="0">
                <a:solidFill>
                  <a:srgbClr val="000000"/>
                </a:solidFill>
                <a:effectLst/>
                <a:latin typeface="Courier New" panose="02070309020205020404" pitchFamily="49" charset="0"/>
              </a:rPr>
              <a:t>,</a:t>
            </a:r>
            <a:r>
              <a:rPr lang="en-US" sz="2000" b="0" dirty="0" err="1">
                <a:solidFill>
                  <a:srgbClr val="000000"/>
                </a:solidFill>
                <a:effectLst/>
                <a:latin typeface="Courier New" panose="02070309020205020404" pitchFamily="49" charset="0"/>
              </a:rPr>
              <a:t>group_variable_type.get_group</a:t>
            </a:r>
            <a:r>
              <a:rPr lang="en-US" sz="2000" b="0" dirty="0">
                <a:solidFill>
                  <a:srgbClr val="000000"/>
                </a:solidFill>
                <a:effectLst/>
                <a:latin typeface="Courier New" panose="02070309020205020404" pitchFamily="49" charset="0"/>
              </a:rPr>
              <a:t>(</a:t>
            </a:r>
            <a:r>
              <a:rPr lang="en-US" sz="2000" b="0" dirty="0">
                <a:solidFill>
                  <a:srgbClr val="A31515"/>
                </a:solidFill>
                <a:effectLst/>
                <a:latin typeface="Courier New" panose="02070309020205020404" pitchFamily="49" charset="0"/>
              </a:rPr>
              <a:t>'Categorical'</a:t>
            </a:r>
            <a:r>
              <a:rPr lang="en-US" sz="2000" b="0" dirty="0">
                <a:solidFill>
                  <a:srgbClr val="000000"/>
                </a:solidFill>
                <a:effectLst/>
                <a:latin typeface="Courier New" panose="02070309020205020404" pitchFamily="49" charset="0"/>
              </a:rPr>
              <a:t>).shape[</a:t>
            </a:r>
            <a:r>
              <a:rPr lang="en-US" sz="2000" b="0" dirty="0">
                <a:solidFill>
                  <a:srgbClr val="116644"/>
                </a:solidFill>
                <a:effectLst/>
                <a:latin typeface="Courier New" panose="02070309020205020404" pitchFamily="49" charset="0"/>
              </a:rPr>
              <a:t>0</a:t>
            </a:r>
            <a:r>
              <a:rPr lang="en-US" sz="2000" b="0" dirty="0">
                <a:solidFill>
                  <a:srgbClr val="000000"/>
                </a:solidFill>
                <a:effectLst/>
                <a:latin typeface="Courier New" panose="02070309020205020404" pitchFamily="49" charset="0"/>
              </a:rPr>
              <a:t>])</a:t>
            </a:r>
          </a:p>
          <a:p>
            <a:endParaRPr lang="en-US" sz="2000" dirty="0"/>
          </a:p>
        </p:txBody>
      </p:sp>
    </p:spTree>
    <p:extLst>
      <p:ext uri="{BB962C8B-B14F-4D97-AF65-F5344CB8AC3E}">
        <p14:creationId xmlns:p14="http://schemas.microsoft.com/office/powerpoint/2010/main" val="2663814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E3328-F004-F1D3-304B-43B037406B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38451F-D538-5204-06C2-34CF423FEF80}"/>
              </a:ext>
            </a:extLst>
          </p:cNvPr>
          <p:cNvSpPr>
            <a:spLocks noGrp="1"/>
          </p:cNvSpPr>
          <p:nvPr>
            <p:ph type="title"/>
          </p:nvPr>
        </p:nvSpPr>
        <p:spPr>
          <a:xfrm>
            <a:off x="7831394" y="1371599"/>
            <a:ext cx="4029254" cy="884903"/>
          </a:xfrm>
        </p:spPr>
        <p:txBody>
          <a:bodyPr anchor="b">
            <a:normAutofit/>
          </a:bodyPr>
          <a:lstStyle/>
          <a:p>
            <a:r>
              <a:rPr lang="en-US" sz="2000" dirty="0">
                <a:latin typeface="Times New Roman" panose="02020603050405020304" pitchFamily="18" charset="0"/>
                <a:ea typeface="Aptos" panose="020B0004020202020204" pitchFamily="34" charset="0"/>
              </a:rPr>
              <a:t>4. </a:t>
            </a:r>
            <a:r>
              <a:rPr lang="en-US" sz="1800" dirty="0">
                <a:effectLst/>
                <a:latin typeface="Times New Roman" panose="02020603050405020304" pitchFamily="18" charset="0"/>
                <a:ea typeface="Aptos" panose="020B0004020202020204" pitchFamily="34" charset="0"/>
              </a:rPr>
              <a:t>Write inferences from data on Interval variables. </a:t>
            </a:r>
            <a:endParaRPr lang="en-US" sz="2000" dirty="0"/>
          </a:p>
        </p:txBody>
      </p:sp>
      <p:pic>
        <p:nvPicPr>
          <p:cNvPr id="3074" name="Picture 2">
            <a:extLst>
              <a:ext uri="{FF2B5EF4-FFF2-40B4-BE49-F238E27FC236}">
                <a16:creationId xmlns:a16="http://schemas.microsoft.com/office/drawing/2014/main" id="{B931B788-A694-CC68-A16A-3C7722F765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39" y="948958"/>
            <a:ext cx="7492180" cy="5653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34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842C7D-2715-CEAD-698F-945C816620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F48E91-0372-A093-DAEB-0294E55AD650}"/>
              </a:ext>
            </a:extLst>
          </p:cNvPr>
          <p:cNvSpPr>
            <a:spLocks noGrp="1"/>
          </p:cNvSpPr>
          <p:nvPr>
            <p:ph type="title"/>
          </p:nvPr>
        </p:nvSpPr>
        <p:spPr>
          <a:xfrm>
            <a:off x="855407" y="324464"/>
            <a:ext cx="4029254" cy="884903"/>
          </a:xfrm>
        </p:spPr>
        <p:txBody>
          <a:bodyPr anchor="b">
            <a:normAutofit/>
          </a:bodyPr>
          <a:lstStyle/>
          <a:p>
            <a:r>
              <a:rPr lang="en-US" sz="2000" dirty="0">
                <a:latin typeface="Times New Roman" panose="02020603050405020304" pitchFamily="18" charset="0"/>
                <a:ea typeface="Aptos" panose="020B0004020202020204" pitchFamily="34" charset="0"/>
              </a:rPr>
              <a:t>5. </a:t>
            </a:r>
            <a:r>
              <a:rPr lang="en-US" sz="1800" dirty="0">
                <a:effectLst/>
                <a:latin typeface="Times New Roman" panose="02020603050405020304" pitchFamily="18" charset="0"/>
                <a:ea typeface="Aptos" panose="020B0004020202020204" pitchFamily="34" charset="0"/>
              </a:rPr>
              <a:t>Write inferences from data on ordinal variables.</a:t>
            </a:r>
            <a:endParaRPr lang="en-US" sz="2000" dirty="0"/>
          </a:p>
        </p:txBody>
      </p:sp>
      <p:pic>
        <p:nvPicPr>
          <p:cNvPr id="4098" name="Picture 2">
            <a:extLst>
              <a:ext uri="{FF2B5EF4-FFF2-40B4-BE49-F238E27FC236}">
                <a16:creationId xmlns:a16="http://schemas.microsoft.com/office/drawing/2014/main" id="{013C078B-B107-3526-C019-8A48B37024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407" y="1312607"/>
            <a:ext cx="8801953" cy="5117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028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A94DA-BDED-0017-459E-F13DF34214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BADD1A-B7CA-71A7-D205-76A5771C9705}"/>
              </a:ext>
            </a:extLst>
          </p:cNvPr>
          <p:cNvSpPr>
            <a:spLocks noGrp="1"/>
          </p:cNvSpPr>
          <p:nvPr>
            <p:ph type="title"/>
          </p:nvPr>
        </p:nvSpPr>
        <p:spPr>
          <a:xfrm>
            <a:off x="678426" y="324464"/>
            <a:ext cx="4206235" cy="884903"/>
          </a:xfrm>
        </p:spPr>
        <p:txBody>
          <a:bodyPr anchor="b">
            <a:normAutofit/>
          </a:bodyPr>
          <a:lstStyle/>
          <a:p>
            <a:pPr marL="0" marR="0" algn="just">
              <a:lnSpc>
                <a:spcPct val="107000"/>
              </a:lnSpc>
              <a:spcBef>
                <a:spcPts val="0"/>
              </a:spcBef>
              <a:spcAft>
                <a:spcPts val="800"/>
              </a:spcAft>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7. Write inferences from data on binary variables. </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122" name="Picture 2">
            <a:extLst>
              <a:ext uri="{FF2B5EF4-FFF2-40B4-BE49-F238E27FC236}">
                <a16:creationId xmlns:a16="http://schemas.microsoft.com/office/drawing/2014/main" id="{0EB9E15A-CF58-2E6C-963C-9B6312B70C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794" y="1209367"/>
            <a:ext cx="9390062" cy="5545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345600"/>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{C0D8C550-C7E3-464A-A62E-1BCB401CF02F}tf45331398_win32</Template>
  <TotalTime>124</TotalTime>
  <Words>944</Words>
  <Application>Microsoft Office PowerPoint</Application>
  <PresentationFormat>Widescreen</PresentationFormat>
  <Paragraphs>100</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Arial</vt:lpstr>
      <vt:lpstr>Calibri</vt:lpstr>
      <vt:lpstr>Courier New</vt:lpstr>
      <vt:lpstr>Roboto</vt:lpstr>
      <vt:lpstr>Tenorite</vt:lpstr>
      <vt:lpstr>Times New Roman</vt:lpstr>
      <vt:lpstr>Custom</vt:lpstr>
      <vt:lpstr>ML Model for Auto Insurance Industry</vt:lpstr>
      <vt:lpstr>Output of deliverables</vt:lpstr>
      <vt:lpstr>Continue….</vt:lpstr>
      <vt:lpstr>1. Write at least 3 important inferences from the data above</vt:lpstr>
      <vt:lpstr>2. Is the data balanced? Meaning are targets 0 and 1 in right proportion? </vt:lpstr>
      <vt:lpstr>3. How many categorical features are there? </vt:lpstr>
      <vt:lpstr>4. Write inferences from data on Interval variables. </vt:lpstr>
      <vt:lpstr>5. Write inferences from data on ordinal variables.</vt:lpstr>
      <vt:lpstr>7. Write inferences from data on binary variables. </vt:lpstr>
      <vt:lpstr>8. Check if the target data is proportionate or not. Hint: Below than 30% for binary data is sign of imbalance Ans: Target=1 shape: (3401, 59) 3.67 % Target=0 shape: (89174, 59) 96.33 %</vt:lpstr>
      <vt:lpstr>9. What should be the preferred way in this case to balance the data?</vt:lpstr>
      <vt:lpstr>10. How many training records are there after achieving balance of 12 %? </vt:lpstr>
      <vt:lpstr>11. Which are the top two features in terms of missing values?  No Missing Value Found.    12. In total how many features have missing values?  No Feature having missing values    13. What steps should be taken to handle the missing data?  NA  </vt:lpstr>
      <vt:lpstr>14. Which interval variables have strong correlation?  </vt:lpstr>
      <vt:lpstr>15. What's the level of correlation among ordinal features?  temp = df[cat_feature].corr() temp = temp[(temp&gt;=0.3) | (temp&lt;=-0.3)].fillna(0) fig, ax = plt.subplots(figsize=(10,10)) sns.heatmap(temp,linewidths=.3, cmap="YlGnBu",ax=ax) plt.show()  </vt:lpstr>
      <vt:lpstr>16. Implement Hot Encoding for categorical features     </vt:lpstr>
      <vt:lpstr>18. Summarize the learnings of ED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TSK861</dc:creator>
  <cp:lastModifiedBy>TSK861</cp:lastModifiedBy>
  <cp:revision>1</cp:revision>
  <dcterms:created xsi:type="dcterms:W3CDTF">2024-11-02T08:04:58Z</dcterms:created>
  <dcterms:modified xsi:type="dcterms:W3CDTF">2024-11-02T10:09:27Z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