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1" r:id="rId3"/>
    <p:sldId id="258" r:id="rId4"/>
    <p:sldId id="262" r:id="rId5"/>
    <p:sldId id="263" r:id="rId6"/>
    <p:sldId id="268" r:id="rId7"/>
    <p:sldId id="265" r:id="rId8"/>
    <p:sldId id="267" r:id="rId9"/>
    <p:sldId id="259" r:id="rId10"/>
    <p:sldId id="264" r:id="rId11"/>
    <p:sldId id="266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4" d="100"/>
          <a:sy n="104" d="100"/>
        </p:scale>
        <p:origin x="8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Jazz, </a:t>
          </a:r>
          <a:r>
            <a:rPr lang="en-US" b="1" dirty="0" err="1"/>
            <a:t>classicalmusic</a:t>
          </a:r>
          <a:r>
            <a:rPr lang="en-US" b="0" dirty="0"/>
            <a:t> and </a:t>
          </a:r>
          <a:r>
            <a:rPr lang="en-US" b="1" dirty="0" err="1"/>
            <a:t>electronicmusic</a:t>
          </a:r>
          <a:r>
            <a:rPr lang="en-US" b="0" dirty="0"/>
            <a:t> all look very similar, including the gap in the middle</a:t>
          </a:r>
          <a:endParaRPr lang="en-US" b="1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Popheads</a:t>
          </a:r>
          <a:r>
            <a:rPr lang="en-US" b="0" dirty="0"/>
            <a:t> sticks out here too</a:t>
          </a:r>
          <a:endParaRPr lang="en-US" b="1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 we probably won’t use </a:t>
          </a:r>
          <a:r>
            <a:rPr lang="en-US" b="1" dirty="0" err="1"/>
            <a:t>popheads</a:t>
          </a:r>
          <a:r>
            <a:rPr lang="en-US" b="0" dirty="0"/>
            <a:t> to train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478" custLinFactNeighborY="-243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mainly care about </a:t>
          </a:r>
          <a:r>
            <a:rPr lang="en-US" b="1" dirty="0"/>
            <a:t>test accuracy</a:t>
          </a:r>
          <a:r>
            <a:rPr lang="en-US" b="0" dirty="0"/>
            <a:t>, overfitting delta from </a:t>
          </a:r>
          <a:r>
            <a:rPr lang="en-US" b="1" dirty="0"/>
            <a:t>train to test</a:t>
          </a:r>
          <a:r>
            <a:rPr lang="en-US" b="0" dirty="0"/>
            <a:t>, and </a:t>
          </a:r>
          <a:r>
            <a:rPr lang="en-US" b="1" dirty="0"/>
            <a:t>time required to fit</a:t>
          </a:r>
          <a:endParaRPr lang="en-US" dirty="0"/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Weighted sum of these 3 scaled factors – 4:2:1 ratio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Overall scores calculated, and the winner is…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478" custLinFactNeighborY="-243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Stopwords</a:t>
          </a:r>
          <a:r>
            <a:rPr lang="en-US" dirty="0"/>
            <a:t> are our friends and we need to make more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Experiments in clustering and PCA…outlook is murky, supervised seems the way to go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Multi-class problem – there are more than 2 genres in the world…outlook is promising!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478" custLinFactNeighborY="-243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Jazz, </a:t>
          </a:r>
          <a:r>
            <a:rPr lang="en-US" sz="2000" b="1" kern="1200" dirty="0" err="1"/>
            <a:t>classicalmusic</a:t>
          </a:r>
          <a:r>
            <a:rPr lang="en-US" sz="2000" b="0" kern="1200" dirty="0"/>
            <a:t> and </a:t>
          </a:r>
          <a:r>
            <a:rPr lang="en-US" sz="2000" b="1" kern="1200" dirty="0" err="1"/>
            <a:t>electronicmusic</a:t>
          </a:r>
          <a:r>
            <a:rPr lang="en-US" sz="2000" b="0" kern="1200" dirty="0"/>
            <a:t> all look very similar, including the gap in the middle</a:t>
          </a:r>
          <a:endParaRPr lang="en-US" sz="2000" b="1" kern="120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84591" y="1408211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Popheads</a:t>
          </a:r>
          <a:r>
            <a:rPr lang="en-US" sz="2000" b="0" kern="1200" dirty="0"/>
            <a:t> sticks out here too</a:t>
          </a:r>
          <a:endParaRPr lang="en-US" sz="2000" b="1" kern="1200" dirty="0"/>
        </a:p>
      </dsp:txBody>
      <dsp:txXfrm>
        <a:off x="784591" y="1408211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 we probably won’t use </a:t>
          </a:r>
          <a:r>
            <a:rPr lang="en-US" sz="2000" b="1" kern="1200" dirty="0" err="1"/>
            <a:t>popheads</a:t>
          </a:r>
          <a:r>
            <a:rPr lang="en-US" sz="2000" b="0" kern="1200" dirty="0"/>
            <a:t> to train</a:t>
          </a:r>
          <a:endParaRPr lang="en-US" sz="20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mainly care about </a:t>
          </a:r>
          <a:r>
            <a:rPr lang="en-US" sz="2000" b="1" kern="1200" dirty="0"/>
            <a:t>test accuracy</a:t>
          </a:r>
          <a:r>
            <a:rPr lang="en-US" sz="2000" b="0" kern="1200" dirty="0"/>
            <a:t>, overfitting delta from </a:t>
          </a:r>
          <a:r>
            <a:rPr lang="en-US" sz="2000" b="1" kern="1200" dirty="0"/>
            <a:t>train to test</a:t>
          </a:r>
          <a:r>
            <a:rPr lang="en-US" sz="2000" b="0" kern="1200" dirty="0"/>
            <a:t>, and </a:t>
          </a:r>
          <a:r>
            <a:rPr lang="en-US" sz="2000" b="1" kern="1200" dirty="0"/>
            <a:t>time required to fit</a:t>
          </a:r>
          <a:endParaRPr lang="en-US" sz="2000" kern="120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84591" y="1408211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Weighted sum of these 3 scaled factors – 4:2:1 ratio</a:t>
          </a:r>
        </a:p>
      </dsp:txBody>
      <dsp:txXfrm>
        <a:off x="784591" y="1408211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Overall scores calculated, and the winner is…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Stopwords</a:t>
          </a:r>
          <a:r>
            <a:rPr lang="en-US" sz="2000" kern="1200" dirty="0"/>
            <a:t> are our friends and we need to make more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84591" y="1408211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Experiments in clustering and PCA…outlook is murky, supervised seems the way to go</a:t>
          </a:r>
        </a:p>
      </dsp:txBody>
      <dsp:txXfrm>
        <a:off x="784591" y="1408211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Multi-class problem – there are more than 2 genres in the world…outlook is promising!</a:t>
          </a:r>
          <a:endParaRPr lang="en-US" sz="2000" kern="120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78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13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 – poor silhouette scores</a:t>
            </a:r>
          </a:p>
          <a:p>
            <a:r>
              <a:rPr lang="en-US" dirty="0"/>
              <a:t>PCA – no improvement at 500 components, more components becomes unworkable</a:t>
            </a:r>
          </a:p>
          <a:p>
            <a:r>
              <a:rPr lang="en-US" dirty="0"/>
              <a:t>Multi-class – tried 4 experiment, scores dropped slightly but not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17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Reddit as training corpus, but generalize to other text sources</a:t>
            </a:r>
          </a:p>
          <a:p>
            <a:r>
              <a:rPr lang="en-US" dirty="0"/>
              <a:t>Cleaning included removing URLs, HTML entities, Unicode characters, emojis, and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7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59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r>
              <a:rPr lang="en-US" dirty="0"/>
              <a:t> over </a:t>
            </a:r>
            <a:r>
              <a:rPr lang="en-US" dirty="0" err="1"/>
              <a:t>RandomizedSearchCV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86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9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3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Genre-BOT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 Natural Language Processing in Music Marketing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82B11B1-1B3F-DC93-2FD6-0F32BC32C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8567" y="2450184"/>
            <a:ext cx="9994580" cy="345966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E4845F-7F41-D234-EFBB-5BB39B7D1224}"/>
              </a:ext>
            </a:extLst>
          </p:cNvPr>
          <p:cNvSpPr txBox="1"/>
          <p:nvPr/>
        </p:nvSpPr>
        <p:spPr>
          <a:xfrm>
            <a:off x="651328" y="772668"/>
            <a:ext cx="76971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VERY LAST ONE</a:t>
            </a:r>
          </a:p>
          <a:p>
            <a:r>
              <a:rPr lang="en-US" dirty="0">
                <a:solidFill>
                  <a:schemeClr val="bg1"/>
                </a:solidFill>
              </a:rPr>
              <a:t>TFIDF + STACK OF LOGISTIC REGRESSION + MULTINOMIAL NAÏVE BAYES</a:t>
            </a:r>
          </a:p>
        </p:txBody>
      </p:sp>
    </p:spTree>
    <p:extLst>
      <p:ext uri="{BB962C8B-B14F-4D97-AF65-F5344CB8AC3E}">
        <p14:creationId xmlns:p14="http://schemas.microsoft.com/office/powerpoint/2010/main" val="280157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581192" y="674814"/>
            <a:ext cx="322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HOW’D WE DO?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EF5B84-47C5-AC22-6FB0-D6FEC4ED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3" y="2180496"/>
            <a:ext cx="11182544" cy="3678303"/>
          </a:xfrm>
        </p:spPr>
        <p:txBody>
          <a:bodyPr/>
          <a:lstStyle/>
          <a:p>
            <a:r>
              <a:rPr lang="en-US" b="1" dirty="0"/>
              <a:t>Train accuracy</a:t>
            </a:r>
            <a:r>
              <a:rPr lang="en-US" dirty="0"/>
              <a:t> of </a:t>
            </a:r>
            <a:r>
              <a:rPr lang="en-US" b="1" dirty="0"/>
              <a:t>95.7%</a:t>
            </a:r>
          </a:p>
          <a:p>
            <a:r>
              <a:rPr lang="en-US" b="1" dirty="0"/>
              <a:t>Test accuracy</a:t>
            </a:r>
            <a:r>
              <a:rPr lang="en-US" dirty="0"/>
              <a:t> of </a:t>
            </a:r>
            <a:r>
              <a:rPr lang="en-US" b="1" dirty="0"/>
              <a:t>94.1%</a:t>
            </a:r>
            <a:endParaRPr lang="en-US" dirty="0"/>
          </a:p>
          <a:p>
            <a:r>
              <a:rPr lang="en-US" b="1" dirty="0"/>
              <a:t>Recall</a:t>
            </a:r>
            <a:r>
              <a:rPr lang="en-US" dirty="0"/>
              <a:t> of </a:t>
            </a:r>
            <a:r>
              <a:rPr lang="en-US" b="1" dirty="0"/>
              <a:t>93.2%</a:t>
            </a:r>
            <a:endParaRPr lang="en-US" dirty="0"/>
          </a:p>
          <a:p>
            <a:r>
              <a:rPr lang="en-US" b="1" dirty="0"/>
              <a:t>Precision</a:t>
            </a:r>
            <a:r>
              <a:rPr lang="en-US" dirty="0"/>
              <a:t> of </a:t>
            </a:r>
            <a:r>
              <a:rPr lang="en-US" b="1" dirty="0"/>
              <a:t>95.0%</a:t>
            </a:r>
          </a:p>
          <a:p>
            <a:r>
              <a:rPr lang="en-US" b="1" dirty="0"/>
              <a:t>F1 score</a:t>
            </a:r>
            <a:r>
              <a:rPr lang="en-US" dirty="0"/>
              <a:t> of </a:t>
            </a:r>
            <a:r>
              <a:rPr lang="en-US" b="1" dirty="0"/>
              <a:t>94.1%</a:t>
            </a:r>
          </a:p>
          <a:p>
            <a:r>
              <a:rPr lang="en-US" b="1" dirty="0"/>
              <a:t>Final fit time</a:t>
            </a:r>
            <a:r>
              <a:rPr lang="en-US" dirty="0"/>
              <a:t> of </a:t>
            </a:r>
            <a:r>
              <a:rPr lang="en-US" b="1" dirty="0"/>
              <a:t>10.1 seconds</a:t>
            </a:r>
          </a:p>
          <a:p>
            <a:r>
              <a:rPr lang="en-US" b="1" dirty="0"/>
              <a:t>True</a:t>
            </a:r>
            <a:r>
              <a:rPr lang="en-US" dirty="0"/>
              <a:t> = </a:t>
            </a:r>
            <a:r>
              <a:rPr lang="en-US" b="1" dirty="0"/>
              <a:t>jazz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6E9082D-6706-3B62-98DD-DF8F320B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550" y="2066606"/>
            <a:ext cx="5120480" cy="440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1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581192" y="674814"/>
            <a:ext cx="3223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HOW’D WE DO?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EF5B84-47C5-AC22-6FB0-D6FEC4ED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3" y="2180496"/>
            <a:ext cx="11182544" cy="3678303"/>
          </a:xfrm>
        </p:spPr>
        <p:txBody>
          <a:bodyPr/>
          <a:lstStyle/>
          <a:p>
            <a:r>
              <a:rPr lang="en-US" dirty="0"/>
              <a:t>Misclassified </a:t>
            </a:r>
            <a:r>
              <a:rPr lang="en-US" b="1" dirty="0"/>
              <a:t>122</a:t>
            </a:r>
            <a:r>
              <a:rPr lang="en-US" dirty="0"/>
              <a:t> classical posts as jazz</a:t>
            </a: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 to take to become a singer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soundtrack transcribing to notes or </a:t>
            </a:r>
            <a:r>
              <a:rPr lang="en-US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synthesia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help</a:t>
            </a: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Sambo Godly Talk</a:t>
            </a:r>
          </a:p>
          <a:p>
            <a:r>
              <a:rPr lang="en-US" dirty="0"/>
              <a:t>Misclassified </a:t>
            </a:r>
            <a:r>
              <a:rPr lang="en-US" b="1" dirty="0"/>
              <a:t>170</a:t>
            </a:r>
            <a:r>
              <a:rPr lang="en-US" dirty="0"/>
              <a:t> jazz posts as classical</a:t>
            </a: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 Clash Walk Evil Talk The Clash Walk Evil Talk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Looking for upbeat peppy music like the Ren Stimpy theme song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Pain</a:t>
            </a:r>
            <a:endParaRPr lang="en-US" b="1" dirty="0"/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8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581192" y="674814"/>
            <a:ext cx="1637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TOP 10s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EF5B84-47C5-AC22-6FB0-D6FEC4ED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3" y="2180496"/>
            <a:ext cx="1846162" cy="36783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JAZZ WORDS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jazz 2753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like 936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music 719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know 637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just 620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515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really 437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looking 420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play 372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new 363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B5F70643-DC20-FCC9-9790-0F2D98AF921B}"/>
              </a:ext>
            </a:extLst>
          </p:cNvPr>
          <p:cNvSpPr txBox="1">
            <a:spLocks/>
          </p:cNvSpPr>
          <p:nvPr/>
        </p:nvSpPr>
        <p:spPr>
          <a:xfrm>
            <a:off x="2791427" y="2035813"/>
            <a:ext cx="2301434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JAZZ BIGRAMS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miles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davis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136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don know 92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big band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90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jazz music 75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does know 69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new jazz 67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john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coltrane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60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jazz albums 58</a:t>
            </a:r>
          </a:p>
          <a:p>
            <a:r>
              <a:rPr lang="en-US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charlie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parker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55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feel like 54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1D86EB8C-49F6-FC8F-D36A-4E87E8B7D527}"/>
              </a:ext>
            </a:extLst>
          </p:cNvPr>
          <p:cNvSpPr txBox="1">
            <a:spLocks/>
          </p:cNvSpPr>
          <p:nvPr/>
        </p:nvSpPr>
        <p:spPr>
          <a:xfrm>
            <a:off x="6096000" y="2028694"/>
            <a:ext cx="2163766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CLASSICAL WORDS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music 1824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classical 1108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like 803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piece 676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pieces 639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piano 552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know 545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just 510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426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help 355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69681B8-CC60-9006-A762-12A03E47434B}"/>
              </a:ext>
            </a:extLst>
          </p:cNvPr>
          <p:cNvSpPr txBox="1">
            <a:spLocks/>
          </p:cNvSpPr>
          <p:nvPr/>
        </p:nvSpPr>
        <p:spPr>
          <a:xfrm>
            <a:off x="8767378" y="1889697"/>
            <a:ext cx="2843430" cy="4093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CLASSICAL BIGRAMS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classical music 600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don know 84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piano concerto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81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sheet music 55</a:t>
            </a:r>
          </a:p>
          <a:p>
            <a:r>
              <a:rPr lang="en-US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century 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51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feel like 51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does know 50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heard 49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thanks advance 46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classical pieces 4</a:t>
            </a:r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WHAT’s NEXT?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89428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773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gabrielmangiante@gmail.com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F0A6CB3-6D51-5F5E-C586-8189A403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642442"/>
            <a:ext cx="2225840" cy="173615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1A9B40-EDD0-4414-2689-322572374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7" y="2150066"/>
            <a:ext cx="11029615" cy="2318353"/>
          </a:xfrm>
        </p:spPr>
        <p:txBody>
          <a:bodyPr/>
          <a:lstStyle/>
          <a:p>
            <a:r>
              <a:rPr lang="en-US" dirty="0"/>
              <a:t>Listeners have music genre affinities, either self-identified or observed from listening habits</a:t>
            </a:r>
          </a:p>
          <a:p>
            <a:r>
              <a:rPr lang="en-US" dirty="0"/>
              <a:t>Social media aggregation tools, such as Sprout, can provide us with a wealth of user-generated text content</a:t>
            </a:r>
          </a:p>
          <a:p>
            <a:r>
              <a:rPr lang="en-US" dirty="0"/>
              <a:t>Top terms from that content tell us what’s trending in each genre</a:t>
            </a:r>
          </a:p>
          <a:p>
            <a:r>
              <a:rPr lang="en-US" dirty="0"/>
              <a:t>We can mine those terms for marketing and music recommendation opportunities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63E047F-F890-B15B-4AA6-D109BFEF5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933" y="4132893"/>
            <a:ext cx="4714875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3032567" y="792866"/>
            <a:ext cx="65460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PROVIDING THE RIGHT CONTENT</a:t>
            </a:r>
          </a:p>
          <a:p>
            <a:r>
              <a:rPr lang="en-US" sz="3200" dirty="0"/>
              <a:t>TO THE RIGHT LISTENERS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overload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88335-6594-CE3D-F9FC-DD618B037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Sprout imports 1000s of user-generated documents a day from a variety of social media sources</a:t>
            </a:r>
          </a:p>
          <a:p>
            <a:r>
              <a:rPr lang="en-US" dirty="0"/>
              <a:t>It’s too much for a human to analyze!</a:t>
            </a:r>
          </a:p>
          <a:p>
            <a:r>
              <a:rPr lang="en-US" dirty="0"/>
              <a:t>So….what do we do?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SUBREDDIT SAMPLING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88335-6594-CE3D-F9FC-DD618B0375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imported from music subreddits such as </a:t>
            </a:r>
            <a:r>
              <a:rPr lang="en-US" b="1" dirty="0" err="1"/>
              <a:t>classicalmusic</a:t>
            </a:r>
            <a:r>
              <a:rPr lang="en-US" dirty="0"/>
              <a:t> and </a:t>
            </a:r>
            <a:r>
              <a:rPr lang="en-US" b="1" dirty="0"/>
              <a:t>jazz</a:t>
            </a:r>
            <a:r>
              <a:rPr lang="en-US" dirty="0"/>
              <a:t> via the </a:t>
            </a:r>
            <a:r>
              <a:rPr lang="en-US" dirty="0" err="1"/>
              <a:t>PushShift</a:t>
            </a:r>
            <a:r>
              <a:rPr lang="en-US" dirty="0"/>
              <a:t> API</a:t>
            </a:r>
            <a:endParaRPr lang="en-US" b="1" dirty="0"/>
          </a:p>
          <a:p>
            <a:r>
              <a:rPr lang="en-US" dirty="0"/>
              <a:t>Posts sampled proportionally across the lifetime of the subreddit to get complete picture</a:t>
            </a:r>
          </a:p>
          <a:p>
            <a:r>
              <a:rPr lang="en-US" dirty="0"/>
              <a:t>10,000 posts per subreddit used for training</a:t>
            </a:r>
          </a:p>
          <a:p>
            <a:r>
              <a:rPr lang="en-US" dirty="0"/>
              <a:t>Text content for each document is a cleaned version of the title + the post text</a:t>
            </a:r>
          </a:p>
        </p:txBody>
      </p:sp>
    </p:spTree>
    <p:extLst>
      <p:ext uri="{BB962C8B-B14F-4D97-AF65-F5344CB8AC3E}">
        <p14:creationId xmlns:p14="http://schemas.microsoft.com/office/powerpoint/2010/main" val="151186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581192" y="674814"/>
            <a:ext cx="4003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PLENTY OF POSTERS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2315BF4-76DA-0FED-2BE8-4B1DD824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810931"/>
            <a:ext cx="7287092" cy="437225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EF5B84-47C5-AC22-6FB0-D6FEC4ED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309" y="2180496"/>
            <a:ext cx="4162498" cy="3678303"/>
          </a:xfrm>
        </p:spPr>
        <p:txBody>
          <a:bodyPr/>
          <a:lstStyle/>
          <a:p>
            <a:r>
              <a:rPr lang="en-US" dirty="0"/>
              <a:t>Unique post authors are mostly well-distributed per genre</a:t>
            </a:r>
          </a:p>
          <a:p>
            <a:r>
              <a:rPr lang="en-US" b="1" dirty="0" err="1"/>
              <a:t>Popheads</a:t>
            </a:r>
            <a:r>
              <a:rPr lang="en-US" dirty="0"/>
              <a:t> looks a little suspect – fewer authors, probably over-represented writing styles</a:t>
            </a:r>
          </a:p>
        </p:txBody>
      </p:sp>
    </p:spTree>
    <p:extLst>
      <p:ext uri="{BB962C8B-B14F-4D97-AF65-F5344CB8AC3E}">
        <p14:creationId xmlns:p14="http://schemas.microsoft.com/office/powerpoint/2010/main" val="6070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 LIFETIME OF POSTS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49427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Chart, bar chart, histogram&#10;&#10;Description automatically generated">
            <a:extLst>
              <a:ext uri="{FF2B5EF4-FFF2-40B4-BE49-F238E27FC236}">
                <a16:creationId xmlns:a16="http://schemas.microsoft.com/office/drawing/2014/main" id="{FCCBD3D2-0727-FBCE-5818-5A66B26F9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1053" y="-10"/>
            <a:ext cx="3234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581192" y="674814"/>
            <a:ext cx="4006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MYRIAD OF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540891-0685-00B8-AA76-085F0D2F4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5619"/>
            <a:ext cx="11029615" cy="3678303"/>
          </a:xfrm>
        </p:spPr>
        <p:txBody>
          <a:bodyPr/>
          <a:lstStyle/>
          <a:p>
            <a:r>
              <a:rPr lang="en-US" b="1" dirty="0"/>
              <a:t>15</a:t>
            </a:r>
            <a:r>
              <a:rPr lang="en-US" dirty="0"/>
              <a:t> models trained</a:t>
            </a:r>
          </a:p>
          <a:p>
            <a:r>
              <a:rPr lang="en-US" dirty="0"/>
              <a:t>All but </a:t>
            </a:r>
            <a:r>
              <a:rPr lang="en-US" b="1" dirty="0"/>
              <a:t>2</a:t>
            </a:r>
            <a:r>
              <a:rPr lang="en-US" dirty="0"/>
              <a:t> achieved our minimum desired accuracy of </a:t>
            </a:r>
            <a:r>
              <a:rPr lang="en-US" b="1" dirty="0"/>
              <a:t>80%</a:t>
            </a:r>
            <a:endParaRPr lang="en-US" dirty="0"/>
          </a:p>
          <a:p>
            <a:r>
              <a:rPr lang="en-US" dirty="0"/>
              <a:t>Stemming/lemmatization</a:t>
            </a:r>
          </a:p>
          <a:p>
            <a:r>
              <a:rPr lang="en-US" dirty="0"/>
              <a:t>Count vs TFIDF vectorization</a:t>
            </a:r>
          </a:p>
          <a:p>
            <a:r>
              <a:rPr lang="en-US" dirty="0"/>
              <a:t>Logistic regression, K-nearest neighbors, decision trees + tree ensembles, boosted models, stacked models</a:t>
            </a:r>
          </a:p>
          <a:p>
            <a:r>
              <a:rPr lang="en-US" dirty="0"/>
              <a:t>Collected </a:t>
            </a:r>
            <a:r>
              <a:rPr lang="en-US" b="1" dirty="0"/>
              <a:t>train accuracy</a:t>
            </a:r>
            <a:r>
              <a:rPr lang="en-US" dirty="0"/>
              <a:t>, </a:t>
            </a:r>
            <a:r>
              <a:rPr lang="en-US" b="1" dirty="0"/>
              <a:t>test accuracy</a:t>
            </a:r>
            <a:r>
              <a:rPr lang="en-US" dirty="0"/>
              <a:t>, </a:t>
            </a:r>
            <a:r>
              <a:rPr lang="en-US" b="1" dirty="0"/>
              <a:t>precision, recall, F1, </a:t>
            </a:r>
            <a:r>
              <a:rPr lang="en-US" dirty="0"/>
              <a:t>and</a:t>
            </a:r>
            <a:r>
              <a:rPr lang="en-US" b="1" dirty="0"/>
              <a:t> time required to 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2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CROSS-GENRE MARKETING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73017-29B4-54A5-D3A4-A1644E42E5CE}"/>
              </a:ext>
            </a:extLst>
          </p:cNvPr>
          <p:cNvSpPr txBox="1"/>
          <p:nvPr/>
        </p:nvSpPr>
        <p:spPr>
          <a:xfrm>
            <a:off x="581192" y="674814"/>
            <a:ext cx="4006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MYRIAD OF MODELS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DFA301B-D0ED-4FEE-8984-609597036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293" y="2015527"/>
            <a:ext cx="9540649" cy="4710565"/>
          </a:xfrm>
        </p:spPr>
      </p:pic>
    </p:spTree>
    <p:extLst>
      <p:ext uri="{BB962C8B-B14F-4D97-AF65-F5344CB8AC3E}">
        <p14:creationId xmlns:p14="http://schemas.microsoft.com/office/powerpoint/2010/main" val="204424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PICKING A WINNER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18349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59</TotalTime>
  <Words>673</Words>
  <Application>Microsoft Office PowerPoint</Application>
  <PresentationFormat>Widescreen</PresentationFormat>
  <Paragraphs>134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Consolas</vt:lpstr>
      <vt:lpstr>Gill Sans MT</vt:lpstr>
      <vt:lpstr>Wingdings 2</vt:lpstr>
      <vt:lpstr>Dividend</vt:lpstr>
      <vt:lpstr>Genre-BOT</vt:lpstr>
      <vt:lpstr>CROSS-GENRE MARKETING</vt:lpstr>
      <vt:lpstr>Data overload</vt:lpstr>
      <vt:lpstr>SUBREDDIT SAMPLING</vt:lpstr>
      <vt:lpstr>CROSS-GENRE MARKETING</vt:lpstr>
      <vt:lpstr>A LIFETIME OF POSTS</vt:lpstr>
      <vt:lpstr>CROSS-GENRE MARKETING</vt:lpstr>
      <vt:lpstr>CROSS-GENRE MARKETING</vt:lpstr>
      <vt:lpstr>PICKING A WINNER</vt:lpstr>
      <vt:lpstr>CROSS-GENRE MARKETING</vt:lpstr>
      <vt:lpstr>CROSS-GENRE MARKETING</vt:lpstr>
      <vt:lpstr>CROSS-GENRE MARKETING</vt:lpstr>
      <vt:lpstr>CROSS-GENRE MARKETING</vt:lpstr>
      <vt:lpstr>WHAT’s NEXT?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Genre-BOT</dc:title>
  <dc:creator>Gabriel Mangiante</dc:creator>
  <cp:lastModifiedBy>Gabriel Mangiante</cp:lastModifiedBy>
  <cp:revision>27</cp:revision>
  <dcterms:created xsi:type="dcterms:W3CDTF">2022-10-07T10:03:29Z</dcterms:created>
  <dcterms:modified xsi:type="dcterms:W3CDTF">2022-10-07T11:02:54Z</dcterms:modified>
</cp:coreProperties>
</file>