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410" r:id="rId5"/>
    <p:sldId id="371" r:id="rId6"/>
    <p:sldId id="372" r:id="rId7"/>
    <p:sldId id="403" r:id="rId8"/>
    <p:sldId id="411" r:id="rId9"/>
    <p:sldId id="400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0204E3-47DD-41D4-B8A6-A92CCE1E9280}">
          <p14:sldIdLst>
            <p14:sldId id="410"/>
            <p14:sldId id="371"/>
            <p14:sldId id="372"/>
            <p14:sldId id="403"/>
            <p14:sldId id="411"/>
            <p14:sldId id="400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/>
          <a:lstStyle/>
          <a:p>
            <a:r>
              <a:rPr lang="en-US" dirty="0"/>
              <a:t>runway: a data science platform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/>
          <a:lstStyle/>
          <a:p>
            <a:r>
              <a:rPr lang="en-US" dirty="0"/>
              <a:t>Why?: Goals</a:t>
            </a:r>
          </a:p>
          <a:p>
            <a:r>
              <a:rPr lang="en-US" dirty="0"/>
              <a:t>What?: Features</a:t>
            </a:r>
          </a:p>
          <a:p>
            <a:r>
              <a:rPr lang="en-US" dirty="0"/>
              <a:t>How?: Architecture</a:t>
            </a:r>
          </a:p>
          <a:p>
            <a:r>
              <a:rPr lang="en-US" dirty="0"/>
              <a:t>What’s next?: Future directions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pic>
        <p:nvPicPr>
          <p:cNvPr id="12" name="Picture Placeholder 11" descr="A galaxy in space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6" y="-1798"/>
            <a:ext cx="2846566" cy="2872294"/>
          </a:xfrm>
        </p:spPr>
      </p:pic>
      <p:pic>
        <p:nvPicPr>
          <p:cNvPr id="14" name="Picture Placeholder 13" descr="A spiral galaxy in space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733" y="-1798"/>
            <a:ext cx="2826990" cy="2854594"/>
          </a:xfrm>
        </p:spPr>
      </p:pic>
      <p:pic>
        <p:nvPicPr>
          <p:cNvPr id="18" name="Picture Placeholder 17" descr="Star in the evening sky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9" y="2856391"/>
            <a:ext cx="2846565" cy="4001609"/>
          </a:xfrm>
        </p:spPr>
      </p:pic>
      <p:pic>
        <p:nvPicPr>
          <p:cNvPr id="16" name="Picture Placeholder 15" descr="The Northern Lights 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456" y="2828943"/>
            <a:ext cx="2835544" cy="4038805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/>
          <a:lstStyle/>
          <a:p>
            <a:r>
              <a:rPr lang="en-US" dirty="0"/>
              <a:t>Goals of runway</a:t>
            </a:r>
          </a:p>
        </p:txBody>
      </p:sp>
      <p:pic>
        <p:nvPicPr>
          <p:cNvPr id="8" name="Picture Placeholder 7" descr="A picture containing sky, outdoor, sunset, sun, satellite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Picture Placeholder 9" descr="A picture containing sky, outdoor, stars, satellite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Picture Placeholder 11" descr="Star in the evening sky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Capstone – synthesis of data science techniques with pre-existing development and database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scientists – a basic toolkit of EDA and modeling techniques at our fingertips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students and enthusiasts – an appealing, easy-to-use mobile/web platform for learning about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– enable sharing of datasets and models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 dirty="0"/>
              <a:t>Current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0637-E38C-4FB9-BB90-79E096B1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CF22F-9C87-4879-AAB2-48632D6F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/>
          <a:p>
            <a:r>
              <a:rPr lang="en-US" dirty="0"/>
              <a:t>Creation of new datasets including one or more data files</a:t>
            </a:r>
          </a:p>
          <a:p>
            <a:r>
              <a:rPr lang="en-US" dirty="0"/>
              <a:t>EDA – tables and visualizations including distributions, nulls, correlations</a:t>
            </a:r>
          </a:p>
          <a:p>
            <a:r>
              <a:rPr lang="en-US" dirty="0"/>
              <a:t>Transforms – dropping/imputing nulls, one-hot encoding</a:t>
            </a:r>
          </a:p>
          <a:p>
            <a:r>
              <a:rPr lang="en-US" dirty="0"/>
              <a:t>Modeling – easy forms to create and train models (just scikit-learn for now)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8FA1-73DF-4649-8670-2024EF5E0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D214-3225-48E6-A8E2-B3627BF46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/>
          <a:p>
            <a:r>
              <a:rPr lang="en-US" dirty="0"/>
              <a:t>Authenticated “power user” experience vs. anonymous “read only” experience</a:t>
            </a:r>
          </a:p>
          <a:p>
            <a:r>
              <a:rPr lang="en-US" dirty="0"/>
              <a:t>Easy sharing of datasets and models</a:t>
            </a:r>
          </a:p>
          <a:p>
            <a:r>
              <a:rPr lang="en-US" dirty="0"/>
              <a:t>Allows authenticated users to download data files and models (pickle format)</a:t>
            </a:r>
          </a:p>
          <a:p>
            <a:r>
              <a:rPr lang="en-US" dirty="0"/>
              <a:t>Extensible – easy to add components for new EDA/transforms/models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FDB67-600F-4B86-83A1-2AB55366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0115-1BAA-41CB-8138-76ADEBC9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BB6B4-244E-4F86-BF5C-9354C21B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039835-D73C-5E18-0690-F211957F253C}"/>
              </a:ext>
            </a:extLst>
          </p:cNvPr>
          <p:cNvSpPr/>
          <p:nvPr/>
        </p:nvSpPr>
        <p:spPr>
          <a:xfrm>
            <a:off x="629728" y="3038738"/>
            <a:ext cx="1733909" cy="2303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(storage)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2C1343-DF25-E0BA-957F-DAACB3288F8D}"/>
              </a:ext>
            </a:extLst>
          </p:cNvPr>
          <p:cNvSpPr/>
          <p:nvPr/>
        </p:nvSpPr>
        <p:spPr>
          <a:xfrm>
            <a:off x="4183811" y="3400664"/>
            <a:ext cx="2665562" cy="150962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(REST API)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AAA45076-A451-E8CE-5BF3-3C8911864355}"/>
              </a:ext>
            </a:extLst>
          </p:cNvPr>
          <p:cNvSpPr/>
          <p:nvPr/>
        </p:nvSpPr>
        <p:spPr>
          <a:xfrm>
            <a:off x="8689676" y="2712239"/>
            <a:ext cx="2872596" cy="230325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</a:t>
            </a:r>
          </a:p>
          <a:p>
            <a:pPr algn="ctr"/>
            <a:r>
              <a:rPr lang="en-US" dirty="0"/>
              <a:t>(web app)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A2249B-A567-FC7C-4297-105131BCF2BD}"/>
              </a:ext>
            </a:extLst>
          </p:cNvPr>
          <p:cNvSpPr/>
          <p:nvPr/>
        </p:nvSpPr>
        <p:spPr>
          <a:xfrm>
            <a:off x="2501660" y="3939817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E99CA0-8271-1ACD-BDF1-3FAB31567155}"/>
              </a:ext>
            </a:extLst>
          </p:cNvPr>
          <p:cNvSpPr/>
          <p:nvPr/>
        </p:nvSpPr>
        <p:spPr>
          <a:xfrm rot="10800000">
            <a:off x="2516037" y="4364026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D0371F-FBFE-7A33-2D2C-860902A406BB}"/>
              </a:ext>
            </a:extLst>
          </p:cNvPr>
          <p:cNvSpPr/>
          <p:nvPr/>
        </p:nvSpPr>
        <p:spPr>
          <a:xfrm>
            <a:off x="6935637" y="3757254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64F5AFA-8C2B-CF01-CCF6-80E651EBC8F0}"/>
              </a:ext>
            </a:extLst>
          </p:cNvPr>
          <p:cNvSpPr/>
          <p:nvPr/>
        </p:nvSpPr>
        <p:spPr>
          <a:xfrm rot="10800000">
            <a:off x="6950014" y="4181463"/>
            <a:ext cx="1595887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F9CCB-8A66-D890-CB1F-8017FD0F782D}"/>
              </a:ext>
            </a:extLst>
          </p:cNvPr>
          <p:cNvSpPr txBox="1"/>
          <p:nvPr/>
        </p:nvSpPr>
        <p:spPr>
          <a:xfrm>
            <a:off x="2605177" y="353907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CDB3A-71CC-4F77-4CF7-33A458933259}"/>
              </a:ext>
            </a:extLst>
          </p:cNvPr>
          <p:cNvSpPr txBox="1"/>
          <p:nvPr/>
        </p:nvSpPr>
        <p:spPr>
          <a:xfrm>
            <a:off x="7301779" y="341341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12EB55-4362-6B18-4C96-D6C9AF005962}"/>
              </a:ext>
            </a:extLst>
          </p:cNvPr>
          <p:cNvSpPr/>
          <p:nvPr/>
        </p:nvSpPr>
        <p:spPr>
          <a:xfrm>
            <a:off x="6911163" y="749265"/>
            <a:ext cx="2872596" cy="1189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Auth0</a:t>
            </a:r>
          </a:p>
          <a:p>
            <a:pPr algn="ctr"/>
            <a:r>
              <a:rPr lang="en-US" dirty="0"/>
              <a:t>(user </a:t>
            </a:r>
            <a:r>
              <a:rPr lang="en-US" dirty="0" err="1"/>
              <a:t>mgmt</a:t>
            </a:r>
            <a:r>
              <a:rPr lang="en-US" dirty="0"/>
              <a:t>/auth)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4F9BB8-255E-166F-3304-408B2B74AB7C}"/>
              </a:ext>
            </a:extLst>
          </p:cNvPr>
          <p:cNvSpPr/>
          <p:nvPr/>
        </p:nvSpPr>
        <p:spPr>
          <a:xfrm rot="6951809">
            <a:off x="6512812" y="2475501"/>
            <a:ext cx="968109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D320921-56CE-D9C1-DCDE-3CE25A1D3F54}"/>
              </a:ext>
            </a:extLst>
          </p:cNvPr>
          <p:cNvSpPr/>
          <p:nvPr/>
        </p:nvSpPr>
        <p:spPr>
          <a:xfrm rot="4328825">
            <a:off x="8983232" y="2433950"/>
            <a:ext cx="968109" cy="365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EDA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models supported (incl. neural 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Scalability to large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Nicer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E-commerce…?</a:t>
            </a:r>
          </a:p>
        </p:txBody>
      </p:sp>
      <p:pic>
        <p:nvPicPr>
          <p:cNvPr id="9" name="Picture Placeholder 8" descr="Moon in the evening sky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Picture Placeholder 10" descr="A picture containing sky, outdoor, stars, satellite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pic>
        <p:nvPicPr>
          <p:cNvPr id="15" name="Picture Placeholder 14" descr="Star in the evening sky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b="641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Picture Placeholder 12" descr="The Northern Lights 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490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2400" dirty="0"/>
              <a:t>(…and let’s demo!)</a:t>
            </a:r>
          </a:p>
        </p:txBody>
      </p:sp>
      <p:pic>
        <p:nvPicPr>
          <p:cNvPr id="6" name="Picture Placeholder 5" descr="The Northern Lights 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5181600" cy="685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8907-8F83-4D28-A679-FA8F63B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/>
          <a:lstStyle/>
          <a:p>
            <a:r>
              <a:rPr lang="en-US" dirty="0"/>
              <a:t>Gabe Mangiante</a:t>
            </a:r>
          </a:p>
          <a:p>
            <a:r>
              <a:rPr lang="en-US" dirty="0"/>
              <a:t>gabrielmangiante@gmail.com</a:t>
            </a:r>
          </a:p>
          <a:p>
            <a:r>
              <a:rPr lang="en-US" dirty="0"/>
              <a:t>https://portfolio.gabrielmangiante.me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/>
          <a:lstStyle/>
          <a:p>
            <a:r>
              <a:rPr lang="en-US" dirty="0"/>
              <a:t>Gabe Mangiante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11/15/2022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20</TotalTime>
  <Words>276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Calibri</vt:lpstr>
      <vt:lpstr>Elephant</vt:lpstr>
      <vt:lpstr>ModOverlayVTI</vt:lpstr>
      <vt:lpstr>runway: a data science platform</vt:lpstr>
      <vt:lpstr>Agenda</vt:lpstr>
      <vt:lpstr>Goals of runway</vt:lpstr>
      <vt:lpstr>Current features</vt:lpstr>
      <vt:lpstr>Basic architecture</vt:lpstr>
      <vt:lpstr>Future directions</vt:lpstr>
      <vt:lpstr>Thank You (…and let’s demo!)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runway: a data science platform</dc:title>
  <dc:creator>Gabriel Mangiante</dc:creator>
  <cp:lastModifiedBy>Gabriel Mangiante</cp:lastModifiedBy>
  <cp:revision>5</cp:revision>
  <dcterms:created xsi:type="dcterms:W3CDTF">2022-11-15T11:35:36Z</dcterms:created>
  <dcterms:modified xsi:type="dcterms:W3CDTF">2022-11-15T12:15:08Z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