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9A5A-65C7-4809-B229-5C06A7FF5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2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21227" y="197427"/>
            <a:ext cx="1194954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XPath axes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Following - </a:t>
            </a:r>
            <a:r>
              <a:rPr lang="en-SG" dirty="0"/>
              <a:t>Selects all elements in the document of the current node( )</a:t>
            </a:r>
            <a:endParaRPr lang="en-US" b="1" dirty="0"/>
          </a:p>
          <a:p>
            <a:r>
              <a:rPr lang="en-US" b="1" dirty="0"/>
              <a:t>Ancestor - </a:t>
            </a:r>
            <a:r>
              <a:rPr lang="en-SG" dirty="0"/>
              <a:t>The ancestor axis selects all ancestors element (grandparent, parent, etc.) of the current node</a:t>
            </a:r>
            <a:endParaRPr lang="en-US" b="1" dirty="0"/>
          </a:p>
          <a:p>
            <a:r>
              <a:rPr lang="en-US" b="1" dirty="0"/>
              <a:t>Child - </a:t>
            </a:r>
            <a:r>
              <a:rPr lang="en-SG" dirty="0"/>
              <a:t>Selects all children elements of the current node</a:t>
            </a:r>
            <a:endParaRPr lang="en-US" b="1" dirty="0"/>
          </a:p>
          <a:p>
            <a:r>
              <a:rPr lang="en-US" b="1" dirty="0"/>
              <a:t>Preceding - </a:t>
            </a:r>
            <a:r>
              <a:rPr lang="en-SG" dirty="0"/>
              <a:t>Select all nodes that come before the current node </a:t>
            </a:r>
            <a:endParaRPr lang="en-US" b="1" dirty="0"/>
          </a:p>
          <a:p>
            <a:r>
              <a:rPr lang="en-US" b="1" dirty="0"/>
              <a:t>Following-sibling -</a:t>
            </a:r>
            <a:r>
              <a:rPr lang="en-SG" dirty="0"/>
              <a:t>Select the following siblings of the context node</a:t>
            </a:r>
            <a:endParaRPr lang="en-US" b="1" dirty="0"/>
          </a:p>
          <a:p>
            <a:r>
              <a:rPr lang="en-US" b="1" dirty="0"/>
              <a:t>Parent - </a:t>
            </a:r>
            <a:r>
              <a:rPr lang="en-SG" dirty="0"/>
              <a:t>Selects the parent of the current node</a:t>
            </a:r>
            <a:endParaRPr lang="en-US" b="1" dirty="0"/>
          </a:p>
          <a:p>
            <a:r>
              <a:rPr lang="en-US" b="1" dirty="0"/>
              <a:t>Self - </a:t>
            </a:r>
            <a:r>
              <a:rPr lang="en-SG" dirty="0"/>
              <a:t>Selects the current node or 'self' means it indicates the node itself </a:t>
            </a:r>
            <a:endParaRPr lang="en-US" b="1" dirty="0"/>
          </a:p>
          <a:p>
            <a:r>
              <a:rPr lang="en-US" b="1" dirty="0"/>
              <a:t>Descendant - </a:t>
            </a:r>
            <a:r>
              <a:rPr lang="en-SG" dirty="0"/>
              <a:t>Selects the descendants of the current node 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3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21227" y="197427"/>
            <a:ext cx="11949545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Some Examples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//input[@name='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uid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//*[contains(@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type,'sub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')]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//*[contains(@name,'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')]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//*[contains(@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id,'message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')]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//*[contains(text(),'here')]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//*[contains(@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,'&lt;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&gt;')]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//*[@type='submit' or @name='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btnReset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//input[@type='submit' and @name='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btnLogin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//label[starts-with(@id,'&lt;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//td[text()='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UserID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//*[@type='text']//following::input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//*[@type='text']//following::input[1]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//*[text()=‘&lt;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&gt;']//ancestor::div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//*[text()='&lt;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&gt;']//ancestor::div[1]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//*[@id='&lt;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&gt;']/child::li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//*[@id='&lt;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&gt;']/child::li[1]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//*[@type='submit']//preceding::input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//*[@type='submit']//preceding::input[1]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//*[@type='submit']//following-sibling::input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//*[@id='&lt;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&gt;']//parent::div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//*[@id='&lt;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&gt;']//parent::div[1]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//*[@type='password']//self::input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//*[@id='&lt;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&gt;']//descendant::a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//*[@id='&lt;</a:t>
            </a:r>
            <a:r>
              <a:rPr lang="en-SG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yourtext</a:t>
            </a: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&gt;']//descendant::a[1]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14300" y="187036"/>
            <a:ext cx="1194954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Calibri" panose="020F0502020204030204" pitchFamily="34" charset="0"/>
                <a:cs typeface="Calibri" panose="020F0502020204030204" pitchFamily="34" charset="0"/>
              </a:rPr>
              <a:t>Basic Structure of HTML</a:t>
            </a: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&lt;meta charset="UTF-8"&gt;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&lt;head&gt;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   &lt;title&gt;my page title&lt;/title&gt;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 &lt;/head&gt;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&lt;article&gt;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&lt;p&gt;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my first article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&lt;/p&gt;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 &lt;/article&gt;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        &lt;aside&gt;side bar content&lt;/aside&gt;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2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14300" y="187036"/>
            <a:ext cx="1194954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Basic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text header, denoted using the &lt;h1&gt;, &lt;h2&gt;, &lt;h3&gt;, &lt;h4&gt;, &lt;h5&gt;, &lt;h6&gt; tags.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paragraph, denoted using the &lt;p&gt;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horizontal ruler, denoted using the &lt;hr&gt;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link, denoted using the &lt;a&gt; (anchor)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list, denoted using the &lt;ul&gt; (unordered list), &lt;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&gt; (ordered list) and &lt;li&gt; (list element) tags.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An image, denoted using the &lt;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&gt;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divider, denoted using the &lt;div&gt;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text span, denoted using the &lt;span&gt; tag</a:t>
            </a: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lang="en-US" sz="4000" dirty="0"/>
              <a:t> </a:t>
            </a:r>
            <a:r>
              <a:rPr lang="en-SG" sz="4000" dirty="0"/>
              <a:t>Attributes</a:t>
            </a:r>
          </a:p>
          <a:p>
            <a:endParaRPr lang="en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id - Denotes the unique ID of an element in a page. Used for locating elements by using links, JavaScript, and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class - Denotes the CSS class of an element.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style - Denotes the CSS styles to apply to an element.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9A5A-65C7-4809-B229-5C06A7FF5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Selenium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E20CD-2F1B-40E6-9919-D6248269C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Locators and 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6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14300" y="187036"/>
            <a:ext cx="119495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Calibri" panose="020F0502020204030204" pitchFamily="34" charset="0"/>
                <a:cs typeface="Calibri" panose="020F0502020204030204" pitchFamily="34" charset="0"/>
              </a:rPr>
              <a:t>Locators</a:t>
            </a: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lvl="1"/>
            <a:r>
              <a:rPr lang="en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Format: </a:t>
            </a: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id=</a:t>
            </a:r>
            <a:r>
              <a:rPr lang="en-SG" sz="1600" i="1" dirty="0">
                <a:latin typeface="Calibri" panose="020F0502020204030204" pitchFamily="34" charset="0"/>
                <a:cs typeface="Calibri" panose="020F0502020204030204" pitchFamily="34" charset="0"/>
              </a:rPr>
              <a:t>id of the element</a:t>
            </a: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Format: </a:t>
            </a: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name=name of the element</a:t>
            </a:r>
            <a:r>
              <a:rPr lang="en-SG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Link Text</a:t>
            </a:r>
          </a:p>
          <a:p>
            <a:pPr lvl="1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link=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link_text</a:t>
            </a: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CSS Selector</a:t>
            </a:r>
          </a:p>
          <a:p>
            <a:pPr lvl="1"/>
            <a:r>
              <a:rPr lang="en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Format: </a:t>
            </a: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input[name='login'][type='submit']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Xpath</a:t>
            </a:r>
          </a:p>
          <a:p>
            <a:pPr lvl="1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//input[@name='login’ and @type='submit']</a:t>
            </a:r>
          </a:p>
        </p:txBody>
      </p:sp>
    </p:spTree>
    <p:extLst>
      <p:ext uri="{BB962C8B-B14F-4D97-AF65-F5344CB8AC3E}">
        <p14:creationId xmlns:p14="http://schemas.microsoft.com/office/powerpoint/2010/main" val="36231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14300" y="203662"/>
            <a:ext cx="119495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Calibri" panose="020F0502020204030204" pitchFamily="34" charset="0"/>
                <a:cs typeface="Calibri" panose="020F0502020204030204" pitchFamily="34" charset="0"/>
              </a:rPr>
              <a:t>CSS Selector - Partial String Matches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&lt;ul id = "recordlist"&gt;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&lt;li&gt;Cat&lt;/li&gt;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&lt;li&gt;Dog&lt;/li&gt;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&lt;li&gt;Car&lt;/li&gt;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&lt;li&gt;Goat&lt;/li&gt;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&lt;/ul&gt;</a:t>
            </a:r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^= Match a prefix -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link with an ‘id’ that starts with the text ‘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id_prefix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_’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a[id^='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id_prefix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_']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$= Match a suffix -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link with an ‘id’ that ends with the text ‘_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id_suffix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a[id$='_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id_sufix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*= Match a substring - 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link with an ‘id’ that contains the text ‘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id_pattern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a[id*='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id_pattern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’]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Matching by inner text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a:contains('Log Out')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14300" y="187036"/>
            <a:ext cx="119495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Calibri" panose="020F0502020204030204" pitchFamily="34" charset="0"/>
                <a:cs typeface="Calibri" panose="020F0502020204030204" pitchFamily="34" charset="0"/>
              </a:rPr>
              <a:t>CSS Selector – Other Matching Patterns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&lt;ul id = "recordlist"&gt;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&lt;li&gt;Cat&lt;/li&gt;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&lt;li&gt;Dog&lt;/li&gt;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&lt;li&gt;Car&lt;/li&gt;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&lt;li&gt;Goat&lt;/li&gt;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&lt;/ul&gt;</a:t>
            </a:r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recordlist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li:nth-of-type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recordlist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li:nth-child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recordlist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*:nth-child(4)</a:t>
            </a:r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14300" y="187036"/>
            <a:ext cx="1194954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Calibri" panose="020F0502020204030204" pitchFamily="34" charset="0"/>
                <a:cs typeface="Calibri" panose="020F0502020204030204" pitchFamily="34" charset="0"/>
              </a:rPr>
              <a:t>Locators - Summary</a:t>
            </a: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F767CD-6BE9-4C13-948D-3D591E4A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97704"/>
              </p:ext>
            </p:extLst>
          </p:nvPr>
        </p:nvGraphicFramePr>
        <p:xfrm>
          <a:off x="223981" y="969046"/>
          <a:ext cx="11839864" cy="397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810">
                  <a:extLst>
                    <a:ext uri="{9D8B030D-6E8A-4147-A177-3AD203B41FA5}">
                      <a16:colId xmlns:a16="http://schemas.microsoft.com/office/drawing/2014/main" val="967319098"/>
                    </a:ext>
                  </a:extLst>
                </a:gridCol>
                <a:gridCol w="5457075">
                  <a:extLst>
                    <a:ext uri="{9D8B030D-6E8A-4147-A177-3AD203B41FA5}">
                      <a16:colId xmlns:a16="http://schemas.microsoft.com/office/drawing/2014/main" val="3799792110"/>
                    </a:ext>
                  </a:extLst>
                </a:gridCol>
                <a:gridCol w="3395979">
                  <a:extLst>
                    <a:ext uri="{9D8B030D-6E8A-4147-A177-3AD203B41FA5}">
                      <a16:colId xmlns:a16="http://schemas.microsoft.com/office/drawing/2014/main" val="3357878292"/>
                    </a:ext>
                  </a:extLst>
                </a:gridCol>
              </a:tblGrid>
              <a:tr h="432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Method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Target Syntax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15601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 ID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id=</a:t>
                      </a:r>
                      <a:r>
                        <a:rPr lang="en-SG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SG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id_of_the_element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id=email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92196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 Name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name=</a:t>
                      </a:r>
                      <a:r>
                        <a:rPr lang="en-SG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name_of_the_element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name=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userName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81130"/>
                  </a:ext>
                </a:extLst>
              </a:tr>
              <a:tr h="46716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 Name Using Filters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name=</a:t>
                      </a:r>
                      <a:r>
                        <a:rPr lang="en-SG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name_of_the_element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SG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filter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SG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value_of_filter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name=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tripType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value=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oneway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58327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 Link Text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link=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link_text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link=REGISTER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38026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 and ID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input#email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516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 and Class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class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input.inputtext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80775"/>
                  </a:ext>
                </a:extLst>
              </a:tr>
              <a:tr h="4321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 and Attribute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input[name=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lastName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61445"/>
                  </a:ext>
                </a:extLst>
              </a:tr>
              <a:tr h="48447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Tag, Class, and Attribute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css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SG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tag</a:t>
                      </a: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SG" sz="1800" b="0" i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class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SG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attribute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SG" sz="1800" b="0" i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input.inputtext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tabindex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8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4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C60-9ED6-43F7-BB0D-2651502E6650}"/>
              </a:ext>
            </a:extLst>
          </p:cNvPr>
          <p:cNvSpPr txBox="1"/>
          <p:nvPr/>
        </p:nvSpPr>
        <p:spPr>
          <a:xfrm>
            <a:off x="114300" y="187036"/>
            <a:ext cx="1194954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Xpath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What is XPath?</a:t>
            </a:r>
          </a:p>
          <a:p>
            <a:endParaRPr lang="en-US" b="1" dirty="0"/>
          </a:p>
          <a:p>
            <a:r>
              <a:rPr lang="en-SG" dirty="0"/>
              <a:t>XPath is defined as </a:t>
            </a:r>
            <a:r>
              <a:rPr lang="en-SG" b="1" dirty="0"/>
              <a:t>XML path</a:t>
            </a:r>
            <a:r>
              <a:rPr lang="en-SG" dirty="0"/>
              <a:t>. </a:t>
            </a:r>
            <a:r>
              <a:rPr lang="en-SG" b="1" dirty="0"/>
              <a:t>It is a syntax or language for finding any element on the web page using XML path expression</a:t>
            </a:r>
            <a:r>
              <a:rPr lang="en-SG" dirty="0"/>
              <a:t>. XPath is used to find the location of any element on a webpage using HTML DOM structure. The basic format of XPath is explained below with screen shot.</a:t>
            </a: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Ex: //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[@Attribute=‘value’]</a:t>
            </a: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/>
              <a:t>Types of X-path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Absolute Xpath</a:t>
            </a:r>
          </a:p>
          <a:p>
            <a:pPr lvl="1"/>
            <a:r>
              <a:rPr lang="en-SG" dirty="0"/>
              <a:t>	</a:t>
            </a:r>
            <a:r>
              <a:rPr lang="en-SG" sz="1600" dirty="0"/>
              <a:t>Ex: html/body/div[1]/section/div[1]/div/div/div/div[1]/div/div/div/div/div[3]/div[1]/div/h4[1]/b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Relative Xpath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Ex: //*[@class='featured-box']//*[text()='Testing’]</a:t>
            </a:r>
          </a:p>
          <a:p>
            <a:pPr lvl="2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53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797</TotalTime>
  <Words>519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Slice</vt:lpstr>
      <vt:lpstr>HTML and CSS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Manju Gangadharaiah</dc:creator>
  <cp:lastModifiedBy>Manju Gangadharaiah</cp:lastModifiedBy>
  <cp:revision>33</cp:revision>
  <dcterms:created xsi:type="dcterms:W3CDTF">2019-09-21T10:55:30Z</dcterms:created>
  <dcterms:modified xsi:type="dcterms:W3CDTF">2019-09-22T01:27:12Z</dcterms:modified>
</cp:coreProperties>
</file>