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319" r:id="rId3"/>
    <p:sldId id="322" r:id="rId4"/>
    <p:sldId id="325" r:id="rId5"/>
    <p:sldId id="327" r:id="rId6"/>
    <p:sldId id="318" r:id="rId7"/>
    <p:sldId id="320" r:id="rId8"/>
    <p:sldId id="321" r:id="rId9"/>
    <p:sldId id="331" r:id="rId10"/>
    <p:sldId id="332" r:id="rId11"/>
    <p:sldId id="333" r:id="rId12"/>
    <p:sldId id="323" r:id="rId13"/>
    <p:sldId id="335" r:id="rId14"/>
    <p:sldId id="334" r:id="rId15"/>
    <p:sldId id="336" r:id="rId16"/>
    <p:sldId id="317" r:id="rId17"/>
    <p:sldId id="329" r:id="rId18"/>
    <p:sldId id="330" r:id="rId19"/>
  </p:sldIdLst>
  <p:sldSz cx="9144000" cy="6858000" type="screen4x3"/>
  <p:notesSz cx="9929813" cy="6799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02F"/>
    <a:srgbClr val="68468B"/>
    <a:srgbClr val="615E9A"/>
    <a:srgbClr val="D4D652"/>
    <a:srgbClr val="CDB686"/>
    <a:srgbClr val="94BDE5"/>
    <a:srgbClr val="402B53"/>
    <a:srgbClr val="3A5441"/>
    <a:srgbClr val="3C3835"/>
    <a:srgbClr val="D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331" autoAdjust="0"/>
  </p:normalViewPr>
  <p:slideViewPr>
    <p:cSldViewPr>
      <p:cViewPr varScale="1">
        <p:scale>
          <a:sx n="63" d="100"/>
          <a:sy n="63" d="100"/>
        </p:scale>
        <p:origin x="13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66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141"/>
        <p:guide pos="3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D7EFA-63B0-4194-8E2B-B3156DB1129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7C9298-8C1A-43F0-9F32-7123AC19D2F7}">
      <dgm:prSet/>
      <dgm:spPr/>
      <dgm:t>
        <a:bodyPr/>
        <a:lstStyle/>
        <a:p>
          <a:pPr rtl="0"/>
          <a:r>
            <a: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Lesson Description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ACB0B7D-C38D-4383-AB80-E6ADEE9F02C7}" type="parTrans" cxnId="{FB2C2F90-1A6D-42C4-B92F-7F82ABFEEA65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F7C616C-387E-4A22-B988-F83010D582AA}" type="sibTrans" cxnId="{FB2C2F90-1A6D-42C4-B92F-7F82ABFEEA65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D8DD209-4228-4ED2-B83D-BBCE8C780C1B}">
      <dgm:prSet/>
      <dgm:spPr/>
      <dgm:t>
        <a:bodyPr/>
        <a:lstStyle/>
        <a:p>
          <a:pPr rtl="0"/>
          <a:r>
            <a: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Cause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2A2F00E-5AAC-4E29-B321-DB44681D86BF}" type="parTrans" cxnId="{F9B2E057-C92C-4879-85EC-1D5EA4C929AD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484FA73-B41A-4764-99FE-C0DF9362943A}" type="sibTrans" cxnId="{F9B2E057-C92C-4879-85EC-1D5EA4C929AD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FECFF31-A9A6-41F4-9732-39358FA856E2}">
      <dgm:prSet/>
      <dgm:spPr/>
      <dgm:t>
        <a:bodyPr/>
        <a:lstStyle/>
        <a:p>
          <a:pPr rtl="0"/>
          <a:r>
            <a: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Impact  / Consequence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3CECA64-E797-4561-A4B4-E2067966246F}" type="parTrans" cxnId="{4D32E5FC-0C32-4456-AA14-8E6B9070392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488656C-AF77-4785-BF61-05396AB88D2B}" type="sibTrans" cxnId="{4D32E5FC-0C32-4456-AA14-8E6B9070392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5F973CF-4B78-4DC0-B302-451914DB60A8}">
      <dgm:prSet/>
      <dgm:spPr/>
      <dgm:t>
        <a:bodyPr/>
        <a:lstStyle/>
        <a:p>
          <a:pPr rtl="0"/>
          <a:r>
            <a: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Action Taken / Recommendation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C2AFA7B-3522-4071-8727-24B6587483D5}" type="parTrans" cxnId="{BE51A738-1D17-4D31-865B-9B5C0DD448C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601592-5B45-4E68-9247-C5EA50CD26DE}" type="sibTrans" cxnId="{BE51A738-1D17-4D31-865B-9B5C0DD448C2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A7314DF-2697-4229-904E-DEECD351404B}">
      <dgm:prSet/>
      <dgm:spPr/>
      <dgm:t>
        <a:bodyPr/>
        <a:lstStyle/>
        <a:p>
          <a:pPr rtl="0"/>
          <a:r>
            <a:rPr lang="en-US" b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Impact Level</a:t>
          </a:r>
          <a:r>
            <a:rPr lang="en-US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4569486-5785-48A0-A115-FD143F4639DD}" type="parTrans" cxnId="{9A138ED9-1865-41EE-9D79-B9DE7DCC9C44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2D945AA-D510-42D8-B534-36D2C25E9448}" type="sibTrans" cxnId="{9A138ED9-1865-41EE-9D79-B9DE7DCC9C44}">
      <dgm:prSet/>
      <dgm:spPr/>
      <dgm:t>
        <a:bodyPr/>
        <a:lstStyle/>
        <a:p>
          <a:endParaRPr lang="en-US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9B0B541-05DF-4244-A5D8-75D8C78C012D}" type="pres">
      <dgm:prSet presAssocID="{0FCD7EFA-63B0-4194-8E2B-B3156DB1129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AEB60DA-B8B4-4BDA-A335-1475D7AE5659}" type="pres">
      <dgm:prSet presAssocID="{4F7C9298-8C1A-43F0-9F32-7123AC19D2F7}" presName="composite" presStyleCnt="0"/>
      <dgm:spPr/>
      <dgm:t>
        <a:bodyPr/>
        <a:lstStyle/>
        <a:p>
          <a:endParaRPr lang="en-US"/>
        </a:p>
      </dgm:t>
    </dgm:pt>
    <dgm:pt modelId="{07AE92CE-0FC0-4CF8-9B04-1A6147C10861}" type="pres">
      <dgm:prSet presAssocID="{4F7C9298-8C1A-43F0-9F32-7123AC19D2F7}" presName="bentUpArrow1" presStyleLbl="alignImgPlace1" presStyleIdx="0" presStyleCnt="4" custScaleX="126567" custScaleY="140812" custLinFactNeighborX="-71610" custLinFactNeighborY="57656"/>
      <dgm:spPr/>
      <dgm:t>
        <a:bodyPr/>
        <a:lstStyle/>
        <a:p>
          <a:endParaRPr lang="en-US"/>
        </a:p>
      </dgm:t>
    </dgm:pt>
    <dgm:pt modelId="{6225E958-8185-420D-95F8-006F2FAA943F}" type="pres">
      <dgm:prSet presAssocID="{4F7C9298-8C1A-43F0-9F32-7123AC19D2F7}" presName="ParentText" presStyleLbl="node1" presStyleIdx="0" presStyleCnt="5" custScaleX="337094" custScaleY="1408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F2127-D1ED-4074-8332-3A7BA6471CF3}" type="pres">
      <dgm:prSet presAssocID="{4F7C9298-8C1A-43F0-9F32-7123AC19D2F7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271CC-114B-4E13-96C2-6AA9F9CB5B3C}" type="pres">
      <dgm:prSet presAssocID="{EF7C616C-387E-4A22-B988-F83010D582AA}" presName="sibTrans" presStyleCnt="0"/>
      <dgm:spPr/>
      <dgm:t>
        <a:bodyPr/>
        <a:lstStyle/>
        <a:p>
          <a:endParaRPr lang="en-US"/>
        </a:p>
      </dgm:t>
    </dgm:pt>
    <dgm:pt modelId="{A2F7212B-5089-46B4-9247-9BE0EC9D60E7}" type="pres">
      <dgm:prSet presAssocID="{AD8DD209-4228-4ED2-B83D-BBCE8C780C1B}" presName="composite" presStyleCnt="0"/>
      <dgm:spPr/>
      <dgm:t>
        <a:bodyPr/>
        <a:lstStyle/>
        <a:p>
          <a:endParaRPr lang="en-US"/>
        </a:p>
      </dgm:t>
    </dgm:pt>
    <dgm:pt modelId="{01879923-68F6-4873-B9C8-CCCCAFF8215D}" type="pres">
      <dgm:prSet presAssocID="{AD8DD209-4228-4ED2-B83D-BBCE8C780C1B}" presName="bentUpArrow1" presStyleLbl="alignImgPlace1" presStyleIdx="1" presStyleCnt="4" custScaleX="136797" custScaleY="140812" custLinFactNeighborX="-74029" custLinFactNeighborY="68674"/>
      <dgm:spPr/>
      <dgm:t>
        <a:bodyPr/>
        <a:lstStyle/>
        <a:p>
          <a:endParaRPr lang="en-US"/>
        </a:p>
      </dgm:t>
    </dgm:pt>
    <dgm:pt modelId="{7EB4F52C-115E-4305-829F-D5E1BB7EE5E8}" type="pres">
      <dgm:prSet presAssocID="{AD8DD209-4228-4ED2-B83D-BBCE8C780C1B}" presName="ParentText" presStyleLbl="node1" presStyleIdx="1" presStyleCnt="5" custScaleX="337094" custScaleY="140812" custLinFactNeighborX="1562" custLinFactNeighborY="23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EEF7E-6B52-4766-8160-E10BB18B376B}" type="pres">
      <dgm:prSet presAssocID="{AD8DD209-4228-4ED2-B83D-BBCE8C780C1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FE1B3-D973-47B1-BCBE-E5D1AB70C199}" type="pres">
      <dgm:prSet presAssocID="{3484FA73-B41A-4764-99FE-C0DF9362943A}" presName="sibTrans" presStyleCnt="0"/>
      <dgm:spPr/>
      <dgm:t>
        <a:bodyPr/>
        <a:lstStyle/>
        <a:p>
          <a:endParaRPr lang="en-US"/>
        </a:p>
      </dgm:t>
    </dgm:pt>
    <dgm:pt modelId="{D3B3F38D-6915-4F26-B168-8CEB89BE115B}" type="pres">
      <dgm:prSet presAssocID="{5FECFF31-A9A6-41F4-9732-39358FA856E2}" presName="composite" presStyleCnt="0"/>
      <dgm:spPr/>
      <dgm:t>
        <a:bodyPr/>
        <a:lstStyle/>
        <a:p>
          <a:endParaRPr lang="en-US"/>
        </a:p>
      </dgm:t>
    </dgm:pt>
    <dgm:pt modelId="{A6AA728C-B752-4C2F-9A7A-B1DEE1E509E9}" type="pres">
      <dgm:prSet presAssocID="{5FECFF31-A9A6-41F4-9732-39358FA856E2}" presName="bentUpArrow1" presStyleLbl="alignImgPlace1" presStyleIdx="2" presStyleCnt="4" custScaleX="137350" custScaleY="140812" custLinFactNeighborX="-86127" custLinFactNeighborY="79693"/>
      <dgm:spPr/>
      <dgm:t>
        <a:bodyPr/>
        <a:lstStyle/>
        <a:p>
          <a:endParaRPr lang="en-US"/>
        </a:p>
      </dgm:t>
    </dgm:pt>
    <dgm:pt modelId="{C7E24AA8-D6B6-4013-8ECA-9CF8D70BED2D}" type="pres">
      <dgm:prSet presAssocID="{5FECFF31-A9A6-41F4-9732-39358FA856E2}" presName="ParentText" presStyleLbl="node1" presStyleIdx="2" presStyleCnt="5" custScaleX="337094" custScaleY="140812" custLinFactNeighborX="4835" custLinFactNeighborY="49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3A67C-EA50-4166-9D5D-A32E02115C36}" type="pres">
      <dgm:prSet presAssocID="{5FECFF31-A9A6-41F4-9732-39358FA856E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99514-3528-4C13-BE82-734DCF5A4A24}" type="pres">
      <dgm:prSet presAssocID="{5488656C-AF77-4785-BF61-05396AB88D2B}" presName="sibTrans" presStyleCnt="0"/>
      <dgm:spPr/>
      <dgm:t>
        <a:bodyPr/>
        <a:lstStyle/>
        <a:p>
          <a:endParaRPr lang="en-US"/>
        </a:p>
      </dgm:t>
    </dgm:pt>
    <dgm:pt modelId="{7688A7FC-5BF2-4DFC-A04D-04D684D16AB8}" type="pres">
      <dgm:prSet presAssocID="{85F973CF-4B78-4DC0-B302-451914DB60A8}" presName="composite" presStyleCnt="0"/>
      <dgm:spPr/>
      <dgm:t>
        <a:bodyPr/>
        <a:lstStyle/>
        <a:p>
          <a:endParaRPr lang="en-US"/>
        </a:p>
      </dgm:t>
    </dgm:pt>
    <dgm:pt modelId="{9ABFFC66-6BAC-4E51-9285-C94B0893CECF}" type="pres">
      <dgm:prSet presAssocID="{85F973CF-4B78-4DC0-B302-451914DB60A8}" presName="bentUpArrow1" presStyleLbl="alignImgPlace1" presStyleIdx="3" presStyleCnt="4" custScaleX="104029" custScaleY="127620" custLinFactX="-15161" custLinFactNeighborX="-100000" custLinFactNeighborY="79693"/>
      <dgm:spPr/>
      <dgm:t>
        <a:bodyPr/>
        <a:lstStyle/>
        <a:p>
          <a:endParaRPr lang="en-US"/>
        </a:p>
      </dgm:t>
    </dgm:pt>
    <dgm:pt modelId="{2225991A-211E-4972-95BB-2B128335C399}" type="pres">
      <dgm:prSet presAssocID="{85F973CF-4B78-4DC0-B302-451914DB60A8}" presName="ParentText" presStyleLbl="node1" presStyleIdx="3" presStyleCnt="5" custScaleX="337094" custScaleY="140812" custLinFactNeighborX="-4889" custLinFactNeighborY="119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4C233-458E-4935-945C-4B6D431F4440}" type="pres">
      <dgm:prSet presAssocID="{85F973CF-4B78-4DC0-B302-451914DB60A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3F652-4D75-42A5-BC50-C400AE7A3AE8}" type="pres">
      <dgm:prSet presAssocID="{E3601592-5B45-4E68-9247-C5EA50CD26DE}" presName="sibTrans" presStyleCnt="0"/>
      <dgm:spPr/>
      <dgm:t>
        <a:bodyPr/>
        <a:lstStyle/>
        <a:p>
          <a:endParaRPr lang="en-US"/>
        </a:p>
      </dgm:t>
    </dgm:pt>
    <dgm:pt modelId="{8ABF7154-E7A0-4ED7-9B95-8C37BD48139D}" type="pres">
      <dgm:prSet presAssocID="{7A7314DF-2697-4229-904E-DEECD351404B}" presName="composite" presStyleCnt="0"/>
      <dgm:spPr/>
      <dgm:t>
        <a:bodyPr/>
        <a:lstStyle/>
        <a:p>
          <a:endParaRPr lang="en-US"/>
        </a:p>
      </dgm:t>
    </dgm:pt>
    <dgm:pt modelId="{0ABA4432-4B0C-4B19-9752-77ABE5CF9FC2}" type="pres">
      <dgm:prSet presAssocID="{7A7314DF-2697-4229-904E-DEECD351404B}" presName="ParentText" presStyleLbl="node1" presStyleIdx="4" presStyleCnt="5" custScaleX="337094" custScaleY="140812" custLinFactNeighborX="-26681" custLinFactNeighborY="2693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F851DC-9033-409F-B193-C739C749F26C}" type="presOf" srcId="{5FECFF31-A9A6-41F4-9732-39358FA856E2}" destId="{C7E24AA8-D6B6-4013-8ECA-9CF8D70BED2D}" srcOrd="0" destOrd="0" presId="urn:microsoft.com/office/officeart/2005/8/layout/StepDownProcess"/>
    <dgm:cxn modelId="{916444DD-6D57-4515-BE89-6870F192A199}" type="presOf" srcId="{7A7314DF-2697-4229-904E-DEECD351404B}" destId="{0ABA4432-4B0C-4B19-9752-77ABE5CF9FC2}" srcOrd="0" destOrd="0" presId="urn:microsoft.com/office/officeart/2005/8/layout/StepDownProcess"/>
    <dgm:cxn modelId="{6DD5D348-8801-4C3D-B537-1476ABE7B9DF}" type="presOf" srcId="{85F973CF-4B78-4DC0-B302-451914DB60A8}" destId="{2225991A-211E-4972-95BB-2B128335C399}" srcOrd="0" destOrd="0" presId="urn:microsoft.com/office/officeart/2005/8/layout/StepDownProcess"/>
    <dgm:cxn modelId="{F64BF03F-538C-4E9E-9A07-45B7DF207978}" type="presOf" srcId="{0FCD7EFA-63B0-4194-8E2B-B3156DB1129A}" destId="{19B0B541-05DF-4244-A5D8-75D8C78C012D}" srcOrd="0" destOrd="0" presId="urn:microsoft.com/office/officeart/2005/8/layout/StepDownProcess"/>
    <dgm:cxn modelId="{4D32E5FC-0C32-4456-AA14-8E6B90703922}" srcId="{0FCD7EFA-63B0-4194-8E2B-B3156DB1129A}" destId="{5FECFF31-A9A6-41F4-9732-39358FA856E2}" srcOrd="2" destOrd="0" parTransId="{63CECA64-E797-4561-A4B4-E2067966246F}" sibTransId="{5488656C-AF77-4785-BF61-05396AB88D2B}"/>
    <dgm:cxn modelId="{9A138ED9-1865-41EE-9D79-B9DE7DCC9C44}" srcId="{0FCD7EFA-63B0-4194-8E2B-B3156DB1129A}" destId="{7A7314DF-2697-4229-904E-DEECD351404B}" srcOrd="4" destOrd="0" parTransId="{94569486-5785-48A0-A115-FD143F4639DD}" sibTransId="{E2D945AA-D510-42D8-B534-36D2C25E9448}"/>
    <dgm:cxn modelId="{FB2C2F90-1A6D-42C4-B92F-7F82ABFEEA65}" srcId="{0FCD7EFA-63B0-4194-8E2B-B3156DB1129A}" destId="{4F7C9298-8C1A-43F0-9F32-7123AC19D2F7}" srcOrd="0" destOrd="0" parTransId="{6ACB0B7D-C38D-4383-AB80-E6ADEE9F02C7}" sibTransId="{EF7C616C-387E-4A22-B988-F83010D582AA}"/>
    <dgm:cxn modelId="{0E13DA70-C264-4F28-B42E-CEC6B205334F}" type="presOf" srcId="{4F7C9298-8C1A-43F0-9F32-7123AC19D2F7}" destId="{6225E958-8185-420D-95F8-006F2FAA943F}" srcOrd="0" destOrd="0" presId="urn:microsoft.com/office/officeart/2005/8/layout/StepDownProcess"/>
    <dgm:cxn modelId="{BE51A738-1D17-4D31-865B-9B5C0DD448C2}" srcId="{0FCD7EFA-63B0-4194-8E2B-B3156DB1129A}" destId="{85F973CF-4B78-4DC0-B302-451914DB60A8}" srcOrd="3" destOrd="0" parTransId="{6C2AFA7B-3522-4071-8727-24B6587483D5}" sibTransId="{E3601592-5B45-4E68-9247-C5EA50CD26DE}"/>
    <dgm:cxn modelId="{F9B2E057-C92C-4879-85EC-1D5EA4C929AD}" srcId="{0FCD7EFA-63B0-4194-8E2B-B3156DB1129A}" destId="{AD8DD209-4228-4ED2-B83D-BBCE8C780C1B}" srcOrd="1" destOrd="0" parTransId="{82A2F00E-5AAC-4E29-B321-DB44681D86BF}" sibTransId="{3484FA73-B41A-4764-99FE-C0DF9362943A}"/>
    <dgm:cxn modelId="{78B90056-0352-4640-94AD-5DF7598583A3}" type="presOf" srcId="{AD8DD209-4228-4ED2-B83D-BBCE8C780C1B}" destId="{7EB4F52C-115E-4305-829F-D5E1BB7EE5E8}" srcOrd="0" destOrd="0" presId="urn:microsoft.com/office/officeart/2005/8/layout/StepDownProcess"/>
    <dgm:cxn modelId="{E4DEEE94-C4B1-4C7C-90C5-1D98DCA414D3}" type="presParOf" srcId="{19B0B541-05DF-4244-A5D8-75D8C78C012D}" destId="{6AEB60DA-B8B4-4BDA-A335-1475D7AE5659}" srcOrd="0" destOrd="0" presId="urn:microsoft.com/office/officeart/2005/8/layout/StepDownProcess"/>
    <dgm:cxn modelId="{365C6AC2-9392-48B8-A801-3CE1BF870445}" type="presParOf" srcId="{6AEB60DA-B8B4-4BDA-A335-1475D7AE5659}" destId="{07AE92CE-0FC0-4CF8-9B04-1A6147C10861}" srcOrd="0" destOrd="0" presId="urn:microsoft.com/office/officeart/2005/8/layout/StepDownProcess"/>
    <dgm:cxn modelId="{217B56E7-B4BD-4F02-B621-FD1C9EC209CB}" type="presParOf" srcId="{6AEB60DA-B8B4-4BDA-A335-1475D7AE5659}" destId="{6225E958-8185-420D-95F8-006F2FAA943F}" srcOrd="1" destOrd="0" presId="urn:microsoft.com/office/officeart/2005/8/layout/StepDownProcess"/>
    <dgm:cxn modelId="{F2CAFD19-2396-48D1-AAB5-0A2054B0F15D}" type="presParOf" srcId="{6AEB60DA-B8B4-4BDA-A335-1475D7AE5659}" destId="{887F2127-D1ED-4074-8332-3A7BA6471CF3}" srcOrd="2" destOrd="0" presId="urn:microsoft.com/office/officeart/2005/8/layout/StepDownProcess"/>
    <dgm:cxn modelId="{F852B95D-5A85-4FAD-B683-2D9FD3C1D1FA}" type="presParOf" srcId="{19B0B541-05DF-4244-A5D8-75D8C78C012D}" destId="{7C8271CC-114B-4E13-96C2-6AA9F9CB5B3C}" srcOrd="1" destOrd="0" presId="urn:microsoft.com/office/officeart/2005/8/layout/StepDownProcess"/>
    <dgm:cxn modelId="{31448F3F-B48B-4BA9-A1E0-689B6D5D363E}" type="presParOf" srcId="{19B0B541-05DF-4244-A5D8-75D8C78C012D}" destId="{A2F7212B-5089-46B4-9247-9BE0EC9D60E7}" srcOrd="2" destOrd="0" presId="urn:microsoft.com/office/officeart/2005/8/layout/StepDownProcess"/>
    <dgm:cxn modelId="{81F81EE0-BA1E-46D2-8038-B251A2D85821}" type="presParOf" srcId="{A2F7212B-5089-46B4-9247-9BE0EC9D60E7}" destId="{01879923-68F6-4873-B9C8-CCCCAFF8215D}" srcOrd="0" destOrd="0" presId="urn:microsoft.com/office/officeart/2005/8/layout/StepDownProcess"/>
    <dgm:cxn modelId="{891AD2C4-D39E-4315-A2C5-586ECF8ECCBD}" type="presParOf" srcId="{A2F7212B-5089-46B4-9247-9BE0EC9D60E7}" destId="{7EB4F52C-115E-4305-829F-D5E1BB7EE5E8}" srcOrd="1" destOrd="0" presId="urn:microsoft.com/office/officeart/2005/8/layout/StepDownProcess"/>
    <dgm:cxn modelId="{DD73EE9A-563B-421C-BDD8-FABD17D6FEBF}" type="presParOf" srcId="{A2F7212B-5089-46B4-9247-9BE0EC9D60E7}" destId="{156EEF7E-6B52-4766-8160-E10BB18B376B}" srcOrd="2" destOrd="0" presId="urn:microsoft.com/office/officeart/2005/8/layout/StepDownProcess"/>
    <dgm:cxn modelId="{F012D0E8-9655-47CD-B246-CD499601B25D}" type="presParOf" srcId="{19B0B541-05DF-4244-A5D8-75D8C78C012D}" destId="{F17FE1B3-D973-47B1-BCBE-E5D1AB70C199}" srcOrd="3" destOrd="0" presId="urn:microsoft.com/office/officeart/2005/8/layout/StepDownProcess"/>
    <dgm:cxn modelId="{93290543-CC2C-4FDC-AA08-8A319D10582C}" type="presParOf" srcId="{19B0B541-05DF-4244-A5D8-75D8C78C012D}" destId="{D3B3F38D-6915-4F26-B168-8CEB89BE115B}" srcOrd="4" destOrd="0" presId="urn:microsoft.com/office/officeart/2005/8/layout/StepDownProcess"/>
    <dgm:cxn modelId="{5E7D9735-C5ED-4DF7-99A1-14BE2D7141D0}" type="presParOf" srcId="{D3B3F38D-6915-4F26-B168-8CEB89BE115B}" destId="{A6AA728C-B752-4C2F-9A7A-B1DEE1E509E9}" srcOrd="0" destOrd="0" presId="urn:microsoft.com/office/officeart/2005/8/layout/StepDownProcess"/>
    <dgm:cxn modelId="{B88C0AF8-522B-4310-BF98-497DE7B08097}" type="presParOf" srcId="{D3B3F38D-6915-4F26-B168-8CEB89BE115B}" destId="{C7E24AA8-D6B6-4013-8ECA-9CF8D70BED2D}" srcOrd="1" destOrd="0" presId="urn:microsoft.com/office/officeart/2005/8/layout/StepDownProcess"/>
    <dgm:cxn modelId="{99456B64-1F22-49AD-B3B3-18C277EEE125}" type="presParOf" srcId="{D3B3F38D-6915-4F26-B168-8CEB89BE115B}" destId="{89E3A67C-EA50-4166-9D5D-A32E02115C36}" srcOrd="2" destOrd="0" presId="urn:microsoft.com/office/officeart/2005/8/layout/StepDownProcess"/>
    <dgm:cxn modelId="{23C7E29C-8F56-4037-AD8E-45451045AEE4}" type="presParOf" srcId="{19B0B541-05DF-4244-A5D8-75D8C78C012D}" destId="{FA699514-3528-4C13-BE82-734DCF5A4A24}" srcOrd="5" destOrd="0" presId="urn:microsoft.com/office/officeart/2005/8/layout/StepDownProcess"/>
    <dgm:cxn modelId="{B85994B3-7029-488F-ADD9-93735925A5BA}" type="presParOf" srcId="{19B0B541-05DF-4244-A5D8-75D8C78C012D}" destId="{7688A7FC-5BF2-4DFC-A04D-04D684D16AB8}" srcOrd="6" destOrd="0" presId="urn:microsoft.com/office/officeart/2005/8/layout/StepDownProcess"/>
    <dgm:cxn modelId="{1C324827-C731-4FB8-937E-A9D2214869C8}" type="presParOf" srcId="{7688A7FC-5BF2-4DFC-A04D-04D684D16AB8}" destId="{9ABFFC66-6BAC-4E51-9285-C94B0893CECF}" srcOrd="0" destOrd="0" presId="urn:microsoft.com/office/officeart/2005/8/layout/StepDownProcess"/>
    <dgm:cxn modelId="{04EE2CBD-48EC-4EAD-8103-BA077313B3A2}" type="presParOf" srcId="{7688A7FC-5BF2-4DFC-A04D-04D684D16AB8}" destId="{2225991A-211E-4972-95BB-2B128335C399}" srcOrd="1" destOrd="0" presId="urn:microsoft.com/office/officeart/2005/8/layout/StepDownProcess"/>
    <dgm:cxn modelId="{44AF9F54-36F2-4A99-9CE9-3698FEA807E3}" type="presParOf" srcId="{7688A7FC-5BF2-4DFC-A04D-04D684D16AB8}" destId="{05F4C233-458E-4935-945C-4B6D431F4440}" srcOrd="2" destOrd="0" presId="urn:microsoft.com/office/officeart/2005/8/layout/StepDownProcess"/>
    <dgm:cxn modelId="{1C834015-5A0D-40BB-9233-212D07B366E8}" type="presParOf" srcId="{19B0B541-05DF-4244-A5D8-75D8C78C012D}" destId="{2FC3F652-4D75-42A5-BC50-C400AE7A3AE8}" srcOrd="7" destOrd="0" presId="urn:microsoft.com/office/officeart/2005/8/layout/StepDownProcess"/>
    <dgm:cxn modelId="{F547E5BE-E6F4-496E-BA22-D0B42184E80D}" type="presParOf" srcId="{19B0B541-05DF-4244-A5D8-75D8C78C012D}" destId="{8ABF7154-E7A0-4ED7-9B95-8C37BD48139D}" srcOrd="8" destOrd="0" presId="urn:microsoft.com/office/officeart/2005/8/layout/StepDownProcess"/>
    <dgm:cxn modelId="{56A9B2A1-F4C7-4674-B548-28BC65A01B68}" type="presParOf" srcId="{8ABF7154-E7A0-4ED7-9B95-8C37BD48139D}" destId="{0ABA4432-4B0C-4B19-9752-77ABE5CF9FC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B58E7-2DB9-46DF-AB90-77CF5986D01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5582BF-5C24-4228-B31F-C3E027408D23}">
      <dgm:prSet phldrT="[Text]" custT="1"/>
      <dgm:spPr/>
      <dgm:t>
        <a:bodyPr/>
        <a:lstStyle/>
        <a:p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1</a:t>
          </a:r>
          <a:r>
            <a:rPr lang="en-US" sz="1400" baseline="30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</a:t>
          </a:r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draft of the PLL findings (in excel) will be shared to PMT 2 days after the workshop for review (3 working days)</a:t>
          </a:r>
          <a:endParaRPr lang="en-US" sz="1400" dirty="0"/>
        </a:p>
      </dgm:t>
    </dgm:pt>
    <dgm:pt modelId="{45426344-0822-4982-88A2-EDC0AABB1F68}" type="parTrans" cxnId="{47C62C04-FE70-4C67-AE73-4F0AB5F2B83C}">
      <dgm:prSet/>
      <dgm:spPr/>
      <dgm:t>
        <a:bodyPr/>
        <a:lstStyle/>
        <a:p>
          <a:endParaRPr lang="en-US" sz="1200"/>
        </a:p>
      </dgm:t>
    </dgm:pt>
    <dgm:pt modelId="{F3982E08-60B6-40EC-A89A-BCFE3282B68E}" type="sibTrans" cxnId="{47C62C04-FE70-4C67-AE73-4F0AB5F2B83C}">
      <dgm:prSet/>
      <dgm:spPr/>
      <dgm:t>
        <a:bodyPr/>
        <a:lstStyle/>
        <a:p>
          <a:endParaRPr lang="en-US" sz="1200"/>
        </a:p>
      </dgm:t>
    </dgm:pt>
    <dgm:pt modelId="{8610E908-54DB-46D5-83FC-6FC08062B4D0}">
      <dgm:prSet phldrT="[Text]" custT="1"/>
      <dgm:spPr/>
      <dgm:t>
        <a:bodyPr/>
        <a:lstStyle/>
        <a:p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The reviewed PLL to be submitted to PRPC Risk Management team for final report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D8C90AE-F3E0-48AF-8858-DDB2B22502C1}" type="parTrans" cxnId="{A00BA002-5CD5-45FD-BB3A-F944FCA2D877}">
      <dgm:prSet/>
      <dgm:spPr/>
      <dgm:t>
        <a:bodyPr/>
        <a:lstStyle/>
        <a:p>
          <a:endParaRPr lang="en-US" sz="1200"/>
        </a:p>
      </dgm:t>
    </dgm:pt>
    <dgm:pt modelId="{C94750EC-26F7-4890-AB47-85ADD7B15C77}" type="sibTrans" cxnId="{A00BA002-5CD5-45FD-BB3A-F944FCA2D877}">
      <dgm:prSet/>
      <dgm:spPr/>
      <dgm:t>
        <a:bodyPr/>
        <a:lstStyle/>
        <a:p>
          <a:endParaRPr lang="en-US" sz="1200"/>
        </a:p>
      </dgm:t>
    </dgm:pt>
    <dgm:pt modelId="{B7556075-70CC-46F8-A40C-4BE442583F5A}">
      <dgm:prSet phldrT="[Text]" custT="1"/>
      <dgm:spPr/>
      <dgm:t>
        <a:bodyPr/>
        <a:lstStyle/>
        <a:p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PRPC Risk Management to generate PLL Management Report (5 working days after receiving it from PMT)</a:t>
          </a:r>
          <a:endParaRPr lang="en-US" sz="1400" dirty="0"/>
        </a:p>
      </dgm:t>
    </dgm:pt>
    <dgm:pt modelId="{AF9494E2-E414-4270-91A6-D5EC0F354DBA}" type="parTrans" cxnId="{9E34C9F7-A5B4-4F84-BED6-932B2B6D068C}">
      <dgm:prSet/>
      <dgm:spPr/>
      <dgm:t>
        <a:bodyPr/>
        <a:lstStyle/>
        <a:p>
          <a:endParaRPr lang="en-US" sz="1200"/>
        </a:p>
      </dgm:t>
    </dgm:pt>
    <dgm:pt modelId="{B321CEE6-805A-45BD-88C6-8EAA84DF2B14}" type="sibTrans" cxnId="{9E34C9F7-A5B4-4F84-BED6-932B2B6D068C}">
      <dgm:prSet/>
      <dgm:spPr/>
      <dgm:t>
        <a:bodyPr/>
        <a:lstStyle/>
        <a:p>
          <a:endParaRPr lang="en-US" sz="1200"/>
        </a:p>
      </dgm:t>
    </dgm:pt>
    <dgm:pt modelId="{5FB3F436-69EC-47B0-B4CB-EDB0D648C519}">
      <dgm:prSet custT="1"/>
      <dgm:spPr/>
      <dgm:t>
        <a:bodyPr/>
        <a:lstStyle/>
        <a:p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PLL Management Report is to be approved by Project/Package Manager </a:t>
          </a:r>
          <a:endParaRPr lang="en-US" sz="1400" dirty="0"/>
        </a:p>
      </dgm:t>
    </dgm:pt>
    <dgm:pt modelId="{70BB13DF-6ED2-487D-8947-82712FB82A75}" type="parTrans" cxnId="{999AAAD4-1498-4BAA-A9F6-FFB065A0CC04}">
      <dgm:prSet/>
      <dgm:spPr/>
      <dgm:t>
        <a:bodyPr/>
        <a:lstStyle/>
        <a:p>
          <a:endParaRPr lang="en-US" sz="1200"/>
        </a:p>
      </dgm:t>
    </dgm:pt>
    <dgm:pt modelId="{124ABE93-5557-417D-BAE5-57A24E10A0EA}" type="sibTrans" cxnId="{999AAAD4-1498-4BAA-A9F6-FFB065A0CC04}">
      <dgm:prSet/>
      <dgm:spPr/>
      <dgm:t>
        <a:bodyPr/>
        <a:lstStyle/>
        <a:p>
          <a:endParaRPr lang="en-US" sz="1200"/>
        </a:p>
      </dgm:t>
    </dgm:pt>
    <dgm:pt modelId="{0291292D-B786-434B-9ADC-9A2178386234}">
      <dgm:prSet custT="1"/>
      <dgm:spPr/>
      <dgm:t>
        <a:bodyPr/>
        <a:lstStyle/>
        <a:p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Approved PLL Report will be kept in PRPC centralized database for future reference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C8D5A02-2728-401B-9A13-1DF98BE4046F}" type="parTrans" cxnId="{CE98EFA4-D3CE-4705-B887-A453A76D919B}">
      <dgm:prSet/>
      <dgm:spPr/>
      <dgm:t>
        <a:bodyPr/>
        <a:lstStyle/>
        <a:p>
          <a:endParaRPr lang="en-US" sz="1200"/>
        </a:p>
      </dgm:t>
    </dgm:pt>
    <dgm:pt modelId="{331703D6-81A9-4E72-8B1F-7DB166728D31}" type="sibTrans" cxnId="{CE98EFA4-D3CE-4705-B887-A453A76D919B}">
      <dgm:prSet/>
      <dgm:spPr/>
      <dgm:t>
        <a:bodyPr/>
        <a:lstStyle/>
        <a:p>
          <a:endParaRPr lang="en-US" sz="1200"/>
        </a:p>
      </dgm:t>
    </dgm:pt>
    <dgm:pt modelId="{CDA84E31-CE38-47DC-AF7D-F91C993C546B}" type="pres">
      <dgm:prSet presAssocID="{CB3B58E7-2DB9-46DF-AB90-77CF5986D01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537F9B-4122-4CD5-B536-E26E61CD307F}" type="pres">
      <dgm:prSet presAssocID="{765582BF-5C24-4228-B31F-C3E027408D23}" presName="composite" presStyleCnt="0"/>
      <dgm:spPr/>
    </dgm:pt>
    <dgm:pt modelId="{D75EA086-6A00-407D-8DA8-1D613A0F9E51}" type="pres">
      <dgm:prSet presAssocID="{765582BF-5C24-4228-B31F-C3E027408D23}" presName="bentUpArrow1" presStyleLbl="alignImgPlace1" presStyleIdx="0" presStyleCnt="4" custLinFactX="-76546" custLinFactNeighborX="-100000" custLinFactNeighborY="-90865"/>
      <dgm:spPr/>
    </dgm:pt>
    <dgm:pt modelId="{064D86C5-7FFB-4C79-A34E-6CE199F46E42}" type="pres">
      <dgm:prSet presAssocID="{765582BF-5C24-4228-B31F-C3E027408D23}" presName="ParentText" presStyleLbl="node1" presStyleIdx="0" presStyleCnt="5" custScaleX="545660" custScaleY="197861" custLinFactY="-47025" custLinFactNeighborX="18171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6864-145E-4813-8579-C360579416DB}" type="pres">
      <dgm:prSet presAssocID="{765582BF-5C24-4228-B31F-C3E027408D2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459C1-815B-482B-B5FD-E0D071F99B27}" type="pres">
      <dgm:prSet presAssocID="{F3982E08-60B6-40EC-A89A-BCFE3282B68E}" presName="sibTrans" presStyleCnt="0"/>
      <dgm:spPr/>
    </dgm:pt>
    <dgm:pt modelId="{CBEF4281-32A1-4E6E-B94F-3096BC410EBD}" type="pres">
      <dgm:prSet presAssocID="{8610E908-54DB-46D5-83FC-6FC08062B4D0}" presName="composite" presStyleCnt="0"/>
      <dgm:spPr/>
    </dgm:pt>
    <dgm:pt modelId="{F135AB19-82A5-4A36-AF42-DB9455AFEF3B}" type="pres">
      <dgm:prSet presAssocID="{8610E908-54DB-46D5-83FC-6FC08062B4D0}" presName="bentUpArrow1" presStyleLbl="alignImgPlace1" presStyleIdx="1" presStyleCnt="4" custLinFactX="-107694" custLinFactNeighborX="-200000" custLinFactNeighborY="-38238"/>
      <dgm:spPr/>
    </dgm:pt>
    <dgm:pt modelId="{B18A678D-FF61-402E-A926-02CA869F005F}" type="pres">
      <dgm:prSet presAssocID="{8610E908-54DB-46D5-83FC-6FC08062B4D0}" presName="ParentText" presStyleLbl="node1" presStyleIdx="1" presStyleCnt="5" custScaleX="538068" custScaleY="148908" custLinFactNeighborX="-54328" custLinFactNeighborY="-885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1F85A-2744-44B1-A703-4EB03312D7EE}" type="pres">
      <dgm:prSet presAssocID="{8610E908-54DB-46D5-83FC-6FC08062B4D0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1B8E7-2189-4123-9C08-7146E97BD6D5}" type="pres">
      <dgm:prSet presAssocID="{C94750EC-26F7-4890-AB47-85ADD7B15C77}" presName="sibTrans" presStyleCnt="0"/>
      <dgm:spPr/>
    </dgm:pt>
    <dgm:pt modelId="{2D807046-E815-4505-9CC4-983822A6B695}" type="pres">
      <dgm:prSet presAssocID="{B7556075-70CC-46F8-A40C-4BE442583F5A}" presName="composite" presStyleCnt="0"/>
      <dgm:spPr/>
    </dgm:pt>
    <dgm:pt modelId="{BC13F818-BDA8-4851-A26A-CB0367FF128D}" type="pres">
      <dgm:prSet presAssocID="{B7556075-70CC-46F8-A40C-4BE442583F5A}" presName="bentUpArrow1" presStyleLbl="alignImgPlace1" presStyleIdx="2" presStyleCnt="4" custLinFactX="-154501" custLinFactNeighborX="-200000" custLinFactNeighborY="35148"/>
      <dgm:spPr/>
    </dgm:pt>
    <dgm:pt modelId="{4E312547-D296-40B7-941C-198F2737E845}" type="pres">
      <dgm:prSet presAssocID="{B7556075-70CC-46F8-A40C-4BE442583F5A}" presName="ParentText" presStyleLbl="node1" presStyleIdx="2" presStyleCnt="5" custScaleX="543524" custScaleY="190364" custLinFactX="-2589" custLinFactNeighborX="-100000" custLinFactNeighborY="-523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7C589-CAB9-4FA1-ADCD-CFECE437EB7D}" type="pres">
      <dgm:prSet presAssocID="{B7556075-70CC-46F8-A40C-4BE442583F5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D5BF586-910F-4F2F-9BD2-E2CD7010F3F6}" type="pres">
      <dgm:prSet presAssocID="{B321CEE6-805A-45BD-88C6-8EAA84DF2B14}" presName="sibTrans" presStyleCnt="0"/>
      <dgm:spPr/>
    </dgm:pt>
    <dgm:pt modelId="{E75B72E5-7AD5-4D76-8270-0E5AF988EB3E}" type="pres">
      <dgm:prSet presAssocID="{5FB3F436-69EC-47B0-B4CB-EDB0D648C519}" presName="composite" presStyleCnt="0"/>
      <dgm:spPr/>
    </dgm:pt>
    <dgm:pt modelId="{082C20C0-21B0-4396-8462-5F508BD757AF}" type="pres">
      <dgm:prSet presAssocID="{5FB3F436-69EC-47B0-B4CB-EDB0D648C519}" presName="bentUpArrow1" presStyleLbl="alignImgPlace1" presStyleIdx="3" presStyleCnt="4" custLinFactX="-117692" custLinFactY="14666" custLinFactNeighborX="-200000" custLinFactNeighborY="100000"/>
      <dgm:spPr/>
    </dgm:pt>
    <dgm:pt modelId="{34892455-4765-4697-A1CB-128DDF0B5BDB}" type="pres">
      <dgm:prSet presAssocID="{5FB3F436-69EC-47B0-B4CB-EDB0D648C519}" presName="ParentText" presStyleLbl="node1" presStyleIdx="3" presStyleCnt="5" custScaleX="456677" custScaleY="150592" custLinFactNeighborX="-97568" custLinFactNeighborY="167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869B6-BF7C-4687-ADD3-3D814474C241}" type="pres">
      <dgm:prSet presAssocID="{5FB3F436-69EC-47B0-B4CB-EDB0D648C519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7A8DBF4-2B60-42A6-A48E-3A208D53EB4D}" type="pres">
      <dgm:prSet presAssocID="{124ABE93-5557-417D-BAE5-57A24E10A0EA}" presName="sibTrans" presStyleCnt="0"/>
      <dgm:spPr/>
    </dgm:pt>
    <dgm:pt modelId="{753FF291-6C87-4011-AD97-330F052777ED}" type="pres">
      <dgm:prSet presAssocID="{0291292D-B786-434B-9ADC-9A2178386234}" presName="composite" presStyleCnt="0"/>
      <dgm:spPr/>
    </dgm:pt>
    <dgm:pt modelId="{6F0049E7-D576-4BE5-90AE-59E1E56165F8}" type="pres">
      <dgm:prSet presAssocID="{0291292D-B786-434B-9ADC-9A2178386234}" presName="ParentText" presStyleLbl="node1" presStyleIdx="4" presStyleCnt="5" custScaleX="386348" custScaleY="241612" custLinFactX="-39661" custLinFactNeighborX="-100000" custLinFactNeighborY="784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C62C04-FE70-4C67-AE73-4F0AB5F2B83C}" srcId="{CB3B58E7-2DB9-46DF-AB90-77CF5986D011}" destId="{765582BF-5C24-4228-B31F-C3E027408D23}" srcOrd="0" destOrd="0" parTransId="{45426344-0822-4982-88A2-EDC0AABB1F68}" sibTransId="{F3982E08-60B6-40EC-A89A-BCFE3282B68E}"/>
    <dgm:cxn modelId="{00C60E17-BD4B-4CD7-9170-8DFF309686B4}" type="presOf" srcId="{765582BF-5C24-4228-B31F-C3E027408D23}" destId="{064D86C5-7FFB-4C79-A34E-6CE199F46E42}" srcOrd="0" destOrd="0" presId="urn:microsoft.com/office/officeart/2005/8/layout/StepDownProcess"/>
    <dgm:cxn modelId="{E3EFD189-0F75-48B0-A649-9DBD02EBE828}" type="presOf" srcId="{8610E908-54DB-46D5-83FC-6FC08062B4D0}" destId="{B18A678D-FF61-402E-A926-02CA869F005F}" srcOrd="0" destOrd="0" presId="urn:microsoft.com/office/officeart/2005/8/layout/StepDownProcess"/>
    <dgm:cxn modelId="{DADD9EA6-1DB6-4AAB-8AC2-E66DB46BAB5E}" type="presOf" srcId="{0291292D-B786-434B-9ADC-9A2178386234}" destId="{6F0049E7-D576-4BE5-90AE-59E1E56165F8}" srcOrd="0" destOrd="0" presId="urn:microsoft.com/office/officeart/2005/8/layout/StepDownProcess"/>
    <dgm:cxn modelId="{CE98EFA4-D3CE-4705-B887-A453A76D919B}" srcId="{CB3B58E7-2DB9-46DF-AB90-77CF5986D011}" destId="{0291292D-B786-434B-9ADC-9A2178386234}" srcOrd="4" destOrd="0" parTransId="{6C8D5A02-2728-401B-9A13-1DF98BE4046F}" sibTransId="{331703D6-81A9-4E72-8B1F-7DB166728D31}"/>
    <dgm:cxn modelId="{FC596D68-0F5B-4884-A2F9-0AFDFD99B8DF}" type="presOf" srcId="{B7556075-70CC-46F8-A40C-4BE442583F5A}" destId="{4E312547-D296-40B7-941C-198F2737E845}" srcOrd="0" destOrd="0" presId="urn:microsoft.com/office/officeart/2005/8/layout/StepDownProcess"/>
    <dgm:cxn modelId="{9E34C9F7-A5B4-4F84-BED6-932B2B6D068C}" srcId="{CB3B58E7-2DB9-46DF-AB90-77CF5986D011}" destId="{B7556075-70CC-46F8-A40C-4BE442583F5A}" srcOrd="2" destOrd="0" parTransId="{AF9494E2-E414-4270-91A6-D5EC0F354DBA}" sibTransId="{B321CEE6-805A-45BD-88C6-8EAA84DF2B14}"/>
    <dgm:cxn modelId="{33516BA3-9253-496B-8D58-7AA66E3005A8}" type="presOf" srcId="{5FB3F436-69EC-47B0-B4CB-EDB0D648C519}" destId="{34892455-4765-4697-A1CB-128DDF0B5BDB}" srcOrd="0" destOrd="0" presId="urn:microsoft.com/office/officeart/2005/8/layout/StepDownProcess"/>
    <dgm:cxn modelId="{A00BA002-5CD5-45FD-BB3A-F944FCA2D877}" srcId="{CB3B58E7-2DB9-46DF-AB90-77CF5986D011}" destId="{8610E908-54DB-46D5-83FC-6FC08062B4D0}" srcOrd="1" destOrd="0" parTransId="{AD8C90AE-F3E0-48AF-8858-DDB2B22502C1}" sibTransId="{C94750EC-26F7-4890-AB47-85ADD7B15C77}"/>
    <dgm:cxn modelId="{999AAAD4-1498-4BAA-A9F6-FFB065A0CC04}" srcId="{CB3B58E7-2DB9-46DF-AB90-77CF5986D011}" destId="{5FB3F436-69EC-47B0-B4CB-EDB0D648C519}" srcOrd="3" destOrd="0" parTransId="{70BB13DF-6ED2-487D-8947-82712FB82A75}" sibTransId="{124ABE93-5557-417D-BAE5-57A24E10A0EA}"/>
    <dgm:cxn modelId="{CD39ABF6-94A0-4969-BDF2-09C934F33F32}" type="presOf" srcId="{CB3B58E7-2DB9-46DF-AB90-77CF5986D011}" destId="{CDA84E31-CE38-47DC-AF7D-F91C993C546B}" srcOrd="0" destOrd="0" presId="urn:microsoft.com/office/officeart/2005/8/layout/StepDownProcess"/>
    <dgm:cxn modelId="{78D97312-8F78-4E5B-9A65-790E448622EB}" type="presParOf" srcId="{CDA84E31-CE38-47DC-AF7D-F91C993C546B}" destId="{6B537F9B-4122-4CD5-B536-E26E61CD307F}" srcOrd="0" destOrd="0" presId="urn:microsoft.com/office/officeart/2005/8/layout/StepDownProcess"/>
    <dgm:cxn modelId="{EB30FCF3-9D1B-48B0-98C3-73034605CE85}" type="presParOf" srcId="{6B537F9B-4122-4CD5-B536-E26E61CD307F}" destId="{D75EA086-6A00-407D-8DA8-1D613A0F9E51}" srcOrd="0" destOrd="0" presId="urn:microsoft.com/office/officeart/2005/8/layout/StepDownProcess"/>
    <dgm:cxn modelId="{E69AD584-4CF0-4E70-B50D-26C608C416D1}" type="presParOf" srcId="{6B537F9B-4122-4CD5-B536-E26E61CD307F}" destId="{064D86C5-7FFB-4C79-A34E-6CE199F46E42}" srcOrd="1" destOrd="0" presId="urn:microsoft.com/office/officeart/2005/8/layout/StepDownProcess"/>
    <dgm:cxn modelId="{A659F739-7533-41D1-B66D-69837DFBEAA2}" type="presParOf" srcId="{6B537F9B-4122-4CD5-B536-E26E61CD307F}" destId="{C9116864-145E-4813-8579-C360579416DB}" srcOrd="2" destOrd="0" presId="urn:microsoft.com/office/officeart/2005/8/layout/StepDownProcess"/>
    <dgm:cxn modelId="{D3BB4C51-A4B9-4091-84F1-F4B4C3DCA3FB}" type="presParOf" srcId="{CDA84E31-CE38-47DC-AF7D-F91C993C546B}" destId="{7AB459C1-815B-482B-B5FD-E0D071F99B27}" srcOrd="1" destOrd="0" presId="urn:microsoft.com/office/officeart/2005/8/layout/StepDownProcess"/>
    <dgm:cxn modelId="{B1C73032-2821-4066-9996-4306ABD84059}" type="presParOf" srcId="{CDA84E31-CE38-47DC-AF7D-F91C993C546B}" destId="{CBEF4281-32A1-4E6E-B94F-3096BC410EBD}" srcOrd="2" destOrd="0" presId="urn:microsoft.com/office/officeart/2005/8/layout/StepDownProcess"/>
    <dgm:cxn modelId="{449E8504-D777-402B-931D-1260AEB14CB5}" type="presParOf" srcId="{CBEF4281-32A1-4E6E-B94F-3096BC410EBD}" destId="{F135AB19-82A5-4A36-AF42-DB9455AFEF3B}" srcOrd="0" destOrd="0" presId="urn:microsoft.com/office/officeart/2005/8/layout/StepDownProcess"/>
    <dgm:cxn modelId="{2B8E92A1-69F0-4C45-BB66-474192CF9CA4}" type="presParOf" srcId="{CBEF4281-32A1-4E6E-B94F-3096BC410EBD}" destId="{B18A678D-FF61-402E-A926-02CA869F005F}" srcOrd="1" destOrd="0" presId="urn:microsoft.com/office/officeart/2005/8/layout/StepDownProcess"/>
    <dgm:cxn modelId="{F52B8051-56F3-4602-A358-35F8E374199D}" type="presParOf" srcId="{CBEF4281-32A1-4E6E-B94F-3096BC410EBD}" destId="{E191F85A-2744-44B1-A703-4EB03312D7EE}" srcOrd="2" destOrd="0" presId="urn:microsoft.com/office/officeart/2005/8/layout/StepDownProcess"/>
    <dgm:cxn modelId="{CC77519C-37B1-46C0-8A9B-5DB3733CE157}" type="presParOf" srcId="{CDA84E31-CE38-47DC-AF7D-F91C993C546B}" destId="{5A41B8E7-2189-4123-9C08-7146E97BD6D5}" srcOrd="3" destOrd="0" presId="urn:microsoft.com/office/officeart/2005/8/layout/StepDownProcess"/>
    <dgm:cxn modelId="{828CC499-845E-4037-92F6-389267CECFC8}" type="presParOf" srcId="{CDA84E31-CE38-47DC-AF7D-F91C993C546B}" destId="{2D807046-E815-4505-9CC4-983822A6B695}" srcOrd="4" destOrd="0" presId="urn:microsoft.com/office/officeart/2005/8/layout/StepDownProcess"/>
    <dgm:cxn modelId="{0722B761-113A-4A28-9D88-6C53EF1F4AB9}" type="presParOf" srcId="{2D807046-E815-4505-9CC4-983822A6B695}" destId="{BC13F818-BDA8-4851-A26A-CB0367FF128D}" srcOrd="0" destOrd="0" presId="urn:microsoft.com/office/officeart/2005/8/layout/StepDownProcess"/>
    <dgm:cxn modelId="{3F8B06A3-686E-423C-BF32-1C1BEEA0FC8D}" type="presParOf" srcId="{2D807046-E815-4505-9CC4-983822A6B695}" destId="{4E312547-D296-40B7-941C-198F2737E845}" srcOrd="1" destOrd="0" presId="urn:microsoft.com/office/officeart/2005/8/layout/StepDownProcess"/>
    <dgm:cxn modelId="{DCD52718-7B0A-4369-B462-891904ADDC77}" type="presParOf" srcId="{2D807046-E815-4505-9CC4-983822A6B695}" destId="{6727C589-CAB9-4FA1-ADCD-CFECE437EB7D}" srcOrd="2" destOrd="0" presId="urn:microsoft.com/office/officeart/2005/8/layout/StepDownProcess"/>
    <dgm:cxn modelId="{1DAAD294-9754-41AE-AD3B-E53FB6283E64}" type="presParOf" srcId="{CDA84E31-CE38-47DC-AF7D-F91C993C546B}" destId="{AD5BF586-910F-4F2F-9BD2-E2CD7010F3F6}" srcOrd="5" destOrd="0" presId="urn:microsoft.com/office/officeart/2005/8/layout/StepDownProcess"/>
    <dgm:cxn modelId="{2D37D32C-00CF-42A8-A5F4-F83B66685CFC}" type="presParOf" srcId="{CDA84E31-CE38-47DC-AF7D-F91C993C546B}" destId="{E75B72E5-7AD5-4D76-8270-0E5AF988EB3E}" srcOrd="6" destOrd="0" presId="urn:microsoft.com/office/officeart/2005/8/layout/StepDownProcess"/>
    <dgm:cxn modelId="{334504F5-1D02-4B43-98F9-D1D17E070AF3}" type="presParOf" srcId="{E75B72E5-7AD5-4D76-8270-0E5AF988EB3E}" destId="{082C20C0-21B0-4396-8462-5F508BD757AF}" srcOrd="0" destOrd="0" presId="urn:microsoft.com/office/officeart/2005/8/layout/StepDownProcess"/>
    <dgm:cxn modelId="{A7656D8C-8093-43E2-8253-EDD58AAC892D}" type="presParOf" srcId="{E75B72E5-7AD5-4D76-8270-0E5AF988EB3E}" destId="{34892455-4765-4697-A1CB-128DDF0B5BDB}" srcOrd="1" destOrd="0" presId="urn:microsoft.com/office/officeart/2005/8/layout/StepDownProcess"/>
    <dgm:cxn modelId="{E177D1EC-E70C-49A7-B807-C9CB90F77766}" type="presParOf" srcId="{E75B72E5-7AD5-4D76-8270-0E5AF988EB3E}" destId="{A85869B6-BF7C-4687-ADD3-3D814474C241}" srcOrd="2" destOrd="0" presId="urn:microsoft.com/office/officeart/2005/8/layout/StepDownProcess"/>
    <dgm:cxn modelId="{621598FF-0535-4DEA-AB53-18E21FD1AE13}" type="presParOf" srcId="{CDA84E31-CE38-47DC-AF7D-F91C993C546B}" destId="{67A8DBF4-2B60-42A6-A48E-3A208D53EB4D}" srcOrd="7" destOrd="0" presId="urn:microsoft.com/office/officeart/2005/8/layout/StepDownProcess"/>
    <dgm:cxn modelId="{3764786F-FECC-4E4C-BA10-D918A98F50A5}" type="presParOf" srcId="{CDA84E31-CE38-47DC-AF7D-F91C993C546B}" destId="{753FF291-6C87-4011-AD97-330F052777ED}" srcOrd="8" destOrd="0" presId="urn:microsoft.com/office/officeart/2005/8/layout/StepDownProcess"/>
    <dgm:cxn modelId="{C71E0398-908E-4EBA-A1F5-6B96197DAA07}" type="presParOf" srcId="{753FF291-6C87-4011-AD97-330F052777ED}" destId="{6F0049E7-D576-4BE5-90AE-59E1E56165F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E92CE-0FC0-4CF8-9B04-1A6147C10861}">
      <dsp:nvSpPr>
        <dsp:cNvPr id="0" name=""/>
        <dsp:cNvSpPr/>
      </dsp:nvSpPr>
      <dsp:spPr>
        <a:xfrm rot="5400000">
          <a:off x="634344" y="1277156"/>
          <a:ext cx="716451" cy="7331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5E958-8185-420D-95F8-006F2FAA943F}">
      <dsp:nvSpPr>
        <dsp:cNvPr id="0" name=""/>
        <dsp:cNvSpPr/>
      </dsp:nvSpPr>
      <dsp:spPr>
        <a:xfrm>
          <a:off x="2792" y="374391"/>
          <a:ext cx="2887275" cy="84421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Lesson Description</a:t>
          </a:r>
          <a:endParaRPr lang="en-US" sz="21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4011" y="415610"/>
        <a:ext cx="2804837" cy="761780"/>
      </dsp:txXfrm>
    </dsp:sp>
    <dsp:sp modelId="{887F2127-D1ED-4074-8332-3A7BA6471CF3}">
      <dsp:nvSpPr>
        <dsp:cNvPr id="0" name=""/>
        <dsp:cNvSpPr/>
      </dsp:nvSpPr>
      <dsp:spPr>
        <a:xfrm>
          <a:off x="1874689" y="553911"/>
          <a:ext cx="622950" cy="48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79923-68F6-4873-B9C8-CCCCAFF8215D}">
      <dsp:nvSpPr>
        <dsp:cNvPr id="0" name=""/>
        <dsp:cNvSpPr/>
      </dsp:nvSpPr>
      <dsp:spPr>
        <a:xfrm rot="5400000">
          <a:off x="2006224" y="2203230"/>
          <a:ext cx="716451" cy="7923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52802"/>
            <a:satOff val="2780"/>
            <a:lumOff val="56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4F52C-115E-4305-829F-D5E1BB7EE5E8}">
      <dsp:nvSpPr>
        <dsp:cNvPr id="0" name=""/>
        <dsp:cNvSpPr/>
      </dsp:nvSpPr>
      <dsp:spPr>
        <a:xfrm>
          <a:off x="1402063" y="1288285"/>
          <a:ext cx="2887275" cy="84421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Cause</a:t>
          </a:r>
          <a:endParaRPr lang="en-US" sz="21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443282" y="1329504"/>
        <a:ext cx="2804837" cy="761780"/>
      </dsp:txXfrm>
    </dsp:sp>
    <dsp:sp modelId="{156EEF7E-6B52-4766-8160-E10BB18B376B}">
      <dsp:nvSpPr>
        <dsp:cNvPr id="0" name=""/>
        <dsp:cNvSpPr/>
      </dsp:nvSpPr>
      <dsp:spPr>
        <a:xfrm>
          <a:off x="3260582" y="1453555"/>
          <a:ext cx="622950" cy="48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A728C-B752-4C2F-9A7A-B1DEE1E509E9}">
      <dsp:nvSpPr>
        <dsp:cNvPr id="0" name=""/>
        <dsp:cNvSpPr/>
      </dsp:nvSpPr>
      <dsp:spPr>
        <a:xfrm rot="5400000">
          <a:off x="3322039" y="3157336"/>
          <a:ext cx="716451" cy="7956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05603"/>
            <a:satOff val="5559"/>
            <a:lumOff val="112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24AA8-D6B6-4013-8ECA-9CF8D70BED2D}">
      <dsp:nvSpPr>
        <dsp:cNvPr id="0" name=""/>
        <dsp:cNvSpPr/>
      </dsp:nvSpPr>
      <dsp:spPr>
        <a:xfrm>
          <a:off x="2815989" y="2203564"/>
          <a:ext cx="2887275" cy="84421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Impact  / Consequence</a:t>
          </a:r>
          <a:endParaRPr lang="en-US" sz="21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857208" y="2244783"/>
        <a:ext cx="2804837" cy="761780"/>
      </dsp:txXfrm>
    </dsp:sp>
    <dsp:sp modelId="{89E3A67C-EA50-4166-9D5D-A32E02115C36}">
      <dsp:nvSpPr>
        <dsp:cNvPr id="0" name=""/>
        <dsp:cNvSpPr/>
      </dsp:nvSpPr>
      <dsp:spPr>
        <a:xfrm>
          <a:off x="4646474" y="2353198"/>
          <a:ext cx="622950" cy="48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FFC66-6BAC-4E51-9285-C94B0893CECF}">
      <dsp:nvSpPr>
        <dsp:cNvPr id="0" name=""/>
        <dsp:cNvSpPr/>
      </dsp:nvSpPr>
      <dsp:spPr>
        <a:xfrm rot="5400000">
          <a:off x="4573312" y="4153486"/>
          <a:ext cx="649330" cy="6025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58405"/>
            <a:satOff val="8339"/>
            <a:lumOff val="168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5991A-211E-4972-95BB-2B128335C399}">
      <dsp:nvSpPr>
        <dsp:cNvPr id="0" name=""/>
        <dsp:cNvSpPr/>
      </dsp:nvSpPr>
      <dsp:spPr>
        <a:xfrm>
          <a:off x="4118593" y="3144846"/>
          <a:ext cx="2887275" cy="84421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Action Taken / Recommendation</a:t>
          </a:r>
          <a:endParaRPr lang="en-US" sz="21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159812" y="3186065"/>
        <a:ext cx="2804837" cy="761780"/>
      </dsp:txXfrm>
    </dsp:sp>
    <dsp:sp modelId="{05F4C233-458E-4935-945C-4B6D431F4440}">
      <dsp:nvSpPr>
        <dsp:cNvPr id="0" name=""/>
        <dsp:cNvSpPr/>
      </dsp:nvSpPr>
      <dsp:spPr>
        <a:xfrm>
          <a:off x="6032366" y="3252842"/>
          <a:ext cx="622950" cy="48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A4432-4B0C-4B19-9752-77ABE5CF9FC2}">
      <dsp:nvSpPr>
        <dsp:cNvPr id="0" name=""/>
        <dsp:cNvSpPr/>
      </dsp:nvSpPr>
      <dsp:spPr>
        <a:xfrm>
          <a:off x="5317833" y="4100865"/>
          <a:ext cx="2887275" cy="84421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Impact Level</a:t>
          </a:r>
          <a:r>
            <a:rPr lang="en-US" sz="2100" kern="1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endParaRPr lang="en-US" sz="21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5359052" y="4142084"/>
        <a:ext cx="2804837" cy="761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EA086-6A00-407D-8DA8-1D613A0F9E51}">
      <dsp:nvSpPr>
        <dsp:cNvPr id="0" name=""/>
        <dsp:cNvSpPr/>
      </dsp:nvSpPr>
      <dsp:spPr>
        <a:xfrm rot="5400000">
          <a:off x="784938" y="1228373"/>
          <a:ext cx="389006" cy="4428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D86C5-7FFB-4C79-A34E-6CE199F46E42}">
      <dsp:nvSpPr>
        <dsp:cNvPr id="0" name=""/>
        <dsp:cNvSpPr/>
      </dsp:nvSpPr>
      <dsp:spPr>
        <a:xfrm>
          <a:off x="123518" y="252403"/>
          <a:ext cx="3573299" cy="90695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1</a:t>
          </a:r>
          <a:r>
            <a:rPr lang="en-US" sz="1400" kern="1200" baseline="30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</a:t>
          </a:r>
          <a:r>
            <a:rPr lang="en-US" sz="1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draft of the PLL findings (in excel) will be shared to PMT 2 days after the workshop for review (3 working days)</a:t>
          </a:r>
          <a:endParaRPr lang="en-US" sz="1400" kern="1200" dirty="0"/>
        </a:p>
      </dsp:txBody>
      <dsp:txXfrm>
        <a:off x="167800" y="296685"/>
        <a:ext cx="3484735" cy="818390"/>
      </dsp:txXfrm>
    </dsp:sp>
    <dsp:sp modelId="{C9116864-145E-4813-8579-C360579416DB}">
      <dsp:nvSpPr>
        <dsp:cNvPr id="0" name=""/>
        <dsp:cNvSpPr/>
      </dsp:nvSpPr>
      <dsp:spPr>
        <a:xfrm>
          <a:off x="2118603" y="1194339"/>
          <a:ext cx="476281" cy="37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5AB19-82A5-4A36-AF42-DB9455AFEF3B}">
      <dsp:nvSpPr>
        <dsp:cNvPr id="0" name=""/>
        <dsp:cNvSpPr/>
      </dsp:nvSpPr>
      <dsp:spPr>
        <a:xfrm rot="5400000">
          <a:off x="1894447" y="2060099"/>
          <a:ext cx="389006" cy="4428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52802"/>
            <a:satOff val="2780"/>
            <a:lumOff val="56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A678D-FF61-402E-A926-02CA869F005F}">
      <dsp:nvSpPr>
        <dsp:cNvPr id="0" name=""/>
        <dsp:cNvSpPr/>
      </dsp:nvSpPr>
      <dsp:spPr>
        <a:xfrm>
          <a:off x="1363936" y="1259776"/>
          <a:ext cx="3523582" cy="68256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The reviewed PLL to be submitted to PRPC Risk Management team for final report</a:t>
          </a:r>
          <a:endParaRPr lang="en-US" sz="14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397262" y="1293102"/>
        <a:ext cx="3456930" cy="615911"/>
      </dsp:txXfrm>
    </dsp:sp>
    <dsp:sp modelId="{E191F85A-2744-44B1-A703-4EB03312D7EE}">
      <dsp:nvSpPr>
        <dsp:cNvPr id="0" name=""/>
        <dsp:cNvSpPr/>
      </dsp:nvSpPr>
      <dsp:spPr>
        <a:xfrm>
          <a:off x="3808928" y="1821343"/>
          <a:ext cx="476281" cy="37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3F818-BDA8-4851-A26A-CB0367FF128D}">
      <dsp:nvSpPr>
        <dsp:cNvPr id="0" name=""/>
        <dsp:cNvSpPr/>
      </dsp:nvSpPr>
      <dsp:spPr>
        <a:xfrm rot="5400000">
          <a:off x="3420201" y="3067592"/>
          <a:ext cx="389006" cy="4428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05603"/>
            <a:satOff val="5559"/>
            <a:lumOff val="112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12547-D296-40B7-941C-198F2737E845}">
      <dsp:nvSpPr>
        <dsp:cNvPr id="0" name=""/>
        <dsp:cNvSpPr/>
      </dsp:nvSpPr>
      <dsp:spPr>
        <a:xfrm>
          <a:off x="2763079" y="2052594"/>
          <a:ext cx="3559311" cy="87258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PRPC Risk Management to generate PLL Management Report (5 working days after receiving it from PMT)</a:t>
          </a:r>
          <a:endParaRPr lang="en-US" sz="1400" kern="1200" dirty="0"/>
        </a:p>
      </dsp:txBody>
      <dsp:txXfrm>
        <a:off x="2805683" y="2095198"/>
        <a:ext cx="3474103" cy="787381"/>
      </dsp:txXfrm>
    </dsp:sp>
    <dsp:sp modelId="{6727C589-CAB9-4FA1-ADCD-CFECE437EB7D}">
      <dsp:nvSpPr>
        <dsp:cNvPr id="0" name=""/>
        <dsp:cNvSpPr/>
      </dsp:nvSpPr>
      <dsp:spPr>
        <a:xfrm>
          <a:off x="5541976" y="2543359"/>
          <a:ext cx="476281" cy="37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C20C0-21B0-4396-8462-5F508BD757AF}">
      <dsp:nvSpPr>
        <dsp:cNvPr id="0" name=""/>
        <dsp:cNvSpPr/>
      </dsp:nvSpPr>
      <dsp:spPr>
        <a:xfrm rot="5400000">
          <a:off x="5014039" y="4007786"/>
          <a:ext cx="389006" cy="4428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58405"/>
            <a:satOff val="8339"/>
            <a:lumOff val="168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92455-4765-4697-A1CB-128DDF0B5BDB}">
      <dsp:nvSpPr>
        <dsp:cNvPr id="0" name=""/>
        <dsp:cNvSpPr/>
      </dsp:nvSpPr>
      <dsp:spPr>
        <a:xfrm>
          <a:off x="4511143" y="3091497"/>
          <a:ext cx="2990586" cy="690282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PLL Management Report is to be approved by Project/Package Manager </a:t>
          </a:r>
          <a:endParaRPr lang="en-US" sz="1400" kern="1200" dirty="0"/>
        </a:p>
      </dsp:txBody>
      <dsp:txXfrm>
        <a:off x="4544846" y="3125200"/>
        <a:ext cx="2923180" cy="622876"/>
      </dsp:txXfrm>
    </dsp:sp>
    <dsp:sp modelId="{A85869B6-BF7C-4687-ADD3-3D814474C241}">
      <dsp:nvSpPr>
        <dsp:cNvPr id="0" name=""/>
        <dsp:cNvSpPr/>
      </dsp:nvSpPr>
      <dsp:spPr>
        <a:xfrm>
          <a:off x="6972797" y="3174223"/>
          <a:ext cx="476281" cy="37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049E7-D576-4BE5-90AE-59E1E56165F8}">
      <dsp:nvSpPr>
        <dsp:cNvPr id="0" name=""/>
        <dsp:cNvSpPr/>
      </dsp:nvSpPr>
      <dsp:spPr>
        <a:xfrm>
          <a:off x="5950677" y="4005227"/>
          <a:ext cx="2530031" cy="1107499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Approved PLL Report will be kept in PRPC centralized database for future reference</a:t>
          </a:r>
          <a:endParaRPr lang="en-US" sz="14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04750" y="4059300"/>
        <a:ext cx="2421885" cy="999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501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4724" y="0"/>
            <a:ext cx="4303501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6457762"/>
            <a:ext cx="9929813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4724" y="6457762"/>
            <a:ext cx="4303501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30-Oct-18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2013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982" y="3229650"/>
            <a:ext cx="7943850" cy="305966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6458120"/>
            <a:ext cx="9929813" cy="339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596" y="6458120"/>
            <a:ext cx="4302919" cy="339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75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9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2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8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1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48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564030"/>
            <a:ext cx="9929813" cy="45082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0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564030"/>
            <a:ext cx="9929813" cy="45082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9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0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564030"/>
            <a:ext cx="9929813" cy="45082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5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564030"/>
            <a:ext cx="9929813" cy="450820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6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8120"/>
            <a:ext cx="9929813" cy="339963"/>
          </a:xfrm>
        </p:spPr>
        <p:txBody>
          <a:bodyPr/>
          <a:lstStyle/>
          <a:p>
            <a:r>
              <a:rPr lang="en-US" smtClean="0"/>
              <a:t>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17397" r="8127" b="31018"/>
          <a:stretch/>
        </p:blipFill>
        <p:spPr>
          <a:xfrm>
            <a:off x="-1" y="1371601"/>
            <a:ext cx="9144001" cy="548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334016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676400"/>
            <a:ext cx="82296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22860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00600" y="57150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</a:t>
            </a:r>
            <a:r>
              <a:rPr lang="en-US" sz="8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2017 PETROLIAM NASIONAL BERHAD (PETRONAS)</a:t>
            </a:r>
          </a:p>
          <a:p>
            <a:endParaRPr lang="en-US" sz="8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8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rights reserved. No part of this document may be reproduced, stored in a retrieval system or transmitted in any form or by any means (electronic, mechanical, photocopying, recording or otherwise) without the permission of the copyright owner.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 r="24419" b="17951"/>
          <a:stretch/>
        </p:blipFill>
        <p:spPr>
          <a:xfrm flipH="1">
            <a:off x="0" y="0"/>
            <a:ext cx="4953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334016" cy="1524000"/>
          </a:xfrm>
          <a:prstGeom prst="rect">
            <a:avLst/>
          </a:prstGeom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905000"/>
            <a:ext cx="6439416" cy="533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25146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8229600" cy="16764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7397" r="8127" b="31018"/>
          <a:stretch/>
        </p:blipFill>
        <p:spPr>
          <a:xfrm>
            <a:off x="-1" y="1371601"/>
            <a:ext cx="9144001" cy="5486400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981200"/>
            <a:ext cx="82296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6200"/>
            <a:ext cx="133401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0.xml"/><Relationship Id="rId7" Type="http://schemas.microsoft.com/office/2007/relationships/hdphoto" Target="../media/hdphoto4.wd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7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6.xml"/><Relationship Id="rId7" Type="http://schemas.microsoft.com/office/2007/relationships/hdphoto" Target="../media/hdphoto2.wd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38" y="2057400"/>
            <a:ext cx="8229600" cy="533400"/>
          </a:xfrm>
        </p:spPr>
        <p:txBody>
          <a:bodyPr/>
          <a:lstStyle/>
          <a:p>
            <a:r>
              <a:rPr lang="en-MY" sz="2800" dirty="0" smtClean="0"/>
              <a:t>Sharing on Project Lessons Learnt (PLL) conducted in PRPC for FY2016</a:t>
            </a:r>
            <a:endParaRPr lang="en-MY" sz="2800" dirty="0"/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895600"/>
            <a:ext cx="3610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Presentation by: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Reza Ikram A Rani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Profiling &amp; Assurance (Project)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84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4"/>
          <p:cNvSpPr>
            <a:spLocks noGrp="1"/>
          </p:cNvSpPr>
          <p:nvPr>
            <p:ph type="title"/>
          </p:nvPr>
        </p:nvSpPr>
        <p:spPr>
          <a:xfrm>
            <a:off x="353064" y="294179"/>
            <a:ext cx="8534400" cy="533400"/>
          </a:xfrm>
        </p:spPr>
        <p:txBody>
          <a:bodyPr/>
          <a:lstStyle/>
          <a:p>
            <a:r>
              <a:rPr lang="en-US" sz="2700" dirty="0" smtClean="0">
                <a:latin typeface="+mj-lt"/>
              </a:rPr>
              <a:t>Procurement &amp; HSES are also amongst the most common Lessons Leant identified for PIC projects</a:t>
            </a:r>
            <a:endParaRPr lang="en-US" sz="27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3064" y="1198837"/>
            <a:ext cx="5621390" cy="1323439"/>
            <a:chOff x="1524000" y="1235967"/>
            <a:chExt cx="5621390" cy="1323439"/>
          </a:xfrm>
        </p:grpSpPr>
        <p:grpSp>
          <p:nvGrpSpPr>
            <p:cNvPr id="17" name="Group 16"/>
            <p:cNvGrpSpPr/>
            <p:nvPr/>
          </p:nvGrpSpPr>
          <p:grpSpPr>
            <a:xfrm>
              <a:off x="1524000" y="1235967"/>
              <a:ext cx="5621390" cy="1323439"/>
              <a:chOff x="2581652" y="715704"/>
              <a:chExt cx="5621390" cy="1323439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3687360" y="715704"/>
                <a:ext cx="135646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>
                    <a:solidFill>
                      <a:schemeClr val="tx2"/>
                    </a:solidFill>
                    <a:latin typeface="+mj-lt"/>
                  </a:rPr>
                  <a:t>13</a:t>
                </a:r>
                <a:endParaRPr lang="en-US" sz="80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2581652" y="857137"/>
                <a:ext cx="2439929" cy="990600"/>
              </a:xfrm>
              <a:prstGeom prst="round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59233" y="913556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Procurement</a:t>
                </a:r>
                <a:endParaRPr lang="en-US" sz="3600" dirty="0">
                  <a:latin typeface="+mj-lt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533787" y="1391608"/>
              <a:ext cx="1292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400" dirty="0">
                  <a:solidFill>
                    <a:srgbClr val="333333"/>
                  </a:solidFill>
                  <a:latin typeface="Museo Sans 900"/>
                </a:rPr>
                <a:t>FY2016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6106" y="1887624"/>
              <a:ext cx="27190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+mj-lt"/>
                </a:rPr>
                <a:t>Project Lessons Learnt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927305" y="2347534"/>
            <a:ext cx="2787695" cy="147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3935249"/>
            <a:ext cx="5240283" cy="1323439"/>
            <a:chOff x="381000" y="3935249"/>
            <a:chExt cx="5240283" cy="1323439"/>
          </a:xfrm>
        </p:grpSpPr>
        <p:grpSp>
          <p:nvGrpSpPr>
            <p:cNvPr id="20" name="Group 19"/>
            <p:cNvGrpSpPr/>
            <p:nvPr/>
          </p:nvGrpSpPr>
          <p:grpSpPr>
            <a:xfrm>
              <a:off x="381000" y="3935249"/>
              <a:ext cx="3853213" cy="1323439"/>
              <a:chOff x="2581652" y="715704"/>
              <a:chExt cx="3853213" cy="132343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687360" y="715704"/>
                <a:ext cx="13708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 smtClean="0">
                    <a:solidFill>
                      <a:schemeClr val="tx2"/>
                    </a:solidFill>
                    <a:latin typeface="+mj-lt"/>
                  </a:rPr>
                  <a:t>12</a:t>
                </a:r>
                <a:endParaRPr lang="en-US" sz="8000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581652" y="857137"/>
                <a:ext cx="2439929" cy="990600"/>
              </a:xfrm>
              <a:prstGeom prst="round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84815" y="927513"/>
                <a:ext cx="13500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HSES</a:t>
                </a:r>
                <a:endParaRPr lang="en-US" sz="3600" dirty="0">
                  <a:latin typeface="+mj-lt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90787" y="4090890"/>
              <a:ext cx="1292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2400" dirty="0">
                  <a:solidFill>
                    <a:srgbClr val="333333"/>
                  </a:solidFill>
                  <a:latin typeface="Museo Sans 900"/>
                </a:rPr>
                <a:t>FY2016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02269" y="4609916"/>
              <a:ext cx="27190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+mj-lt"/>
                </a:rPr>
                <a:t>Project Lessons Learnt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863599" y="2347534"/>
            <a:ext cx="2787695" cy="14700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24992" y="5186585"/>
            <a:ext cx="2787695" cy="14700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61286" y="5186585"/>
            <a:ext cx="2787695" cy="1470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5714" y="2358684"/>
            <a:ext cx="21950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Delay in delivery of </a:t>
            </a:r>
            <a:r>
              <a:rPr lang="en-US" dirty="0" smtClean="0">
                <a:solidFill>
                  <a:schemeClr val="bg1"/>
                </a:solidFill>
              </a:rPr>
              <a:t>critical equipment &amp; materials due to the enforcement of CIDB/COA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ship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92" b="93930" l="0" r="100000">
                        <a14:foregroundMark x1="22843" y1="50160" x2="22843" y2="50160"/>
                        <a14:foregroundMark x1="38339" y1="27955" x2="38339" y2="27955"/>
                        <a14:foregroundMark x1="28914" y1="13419" x2="28914" y2="13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54" y="2433656"/>
            <a:ext cx="682625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6369095" y="2492489"/>
            <a:ext cx="2317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Unfamiliarity of PETRONAS  requirements by EPCC/Vendor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66479" y="5497996"/>
            <a:ext cx="2016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turnover of Safety </a:t>
            </a:r>
            <a:r>
              <a:rPr lang="en-US" b="1" dirty="0" smtClean="0">
                <a:solidFill>
                  <a:schemeClr val="bg1"/>
                </a:solidFill>
              </a:rPr>
              <a:t>Manager </a:t>
            </a:r>
            <a:r>
              <a:rPr lang="en-US" b="1" dirty="0">
                <a:solidFill>
                  <a:schemeClr val="bg1"/>
                </a:solidFill>
              </a:rPr>
              <a:t>at </a:t>
            </a:r>
            <a:r>
              <a:rPr lang="en-US" b="1" dirty="0" smtClean="0">
                <a:solidFill>
                  <a:schemeClr val="bg1"/>
                </a:solidFill>
              </a:rPr>
              <a:t>EPCC level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9" b="100000" l="0" r="100000">
                        <a14:foregroundMark x1="22667" y1="17333" x2="22667" y2="17333"/>
                        <a14:foregroundMark x1="54667" y1="8000" x2="54667" y2="8000"/>
                        <a14:foregroundMark x1="92444" y1="45333" x2="92444" y2="45333"/>
                        <a14:foregroundMark x1="26667" y1="30667" x2="26667" y2="30667"/>
                        <a14:foregroundMark x1="26667" y1="85778" x2="26667" y2="85778"/>
                        <a14:foregroundMark x1="76000" y1="82667" x2="76000" y2="82667"/>
                        <a14:foregroundMark x1="78222" y1="57333" x2="78222" y2="57333"/>
                        <a14:foregroundMark x1="51556" y1="58667" x2="51556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4" y="5406587"/>
            <a:ext cx="870455" cy="87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505515" y="5205203"/>
            <a:ext cx="22224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Non-compliance with confined space and </a:t>
            </a:r>
            <a:r>
              <a:rPr lang="en-US" b="1" dirty="0" smtClean="0">
                <a:solidFill>
                  <a:schemeClr val="bg1"/>
                </a:solidFill>
              </a:rPr>
              <a:t>scaffolding activities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84" name="Picture 12" descr="Image result for non complianc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788" b="96141" l="6169" r="93831">
                        <a14:foregroundMark x1="36039" y1="46945" x2="36039" y2="46945"/>
                        <a14:foregroundMark x1="35714" y1="57878" x2="35714" y2="57878"/>
                        <a14:foregroundMark x1="35390" y1="72347" x2="35390" y2="72347"/>
                        <a14:foregroundMark x1="62987" y1="47910" x2="62987" y2="4791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03" y="5380351"/>
            <a:ext cx="836141" cy="84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Image result for form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124" y="2545972"/>
            <a:ext cx="578270" cy="5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83250" y="2705602"/>
            <a:ext cx="15795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Common PLL identified in PRPC Projects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8200" y="5513905"/>
            <a:ext cx="15795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Common PLL identified in PRPC Projects</a:t>
            </a:r>
            <a:endParaRPr lang="en-US" sz="1400" dirty="0"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PROC. &amp; HSES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18095" y="4210485"/>
            <a:ext cx="0" cy="101942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03795" y="4267199"/>
            <a:ext cx="228600" cy="103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" y="882662"/>
            <a:ext cx="8458200" cy="53340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Lessons </a:t>
            </a:r>
            <a:r>
              <a:rPr lang="en-US" sz="2000" dirty="0">
                <a:latin typeface="+mj-lt"/>
              </a:rPr>
              <a:t>learnt for each phase of project implementation including the project closeout </a:t>
            </a:r>
            <a:r>
              <a:rPr lang="en-US" sz="2000" dirty="0" smtClean="0">
                <a:latin typeface="+mj-lt"/>
              </a:rPr>
              <a:t>has been </a:t>
            </a:r>
            <a:r>
              <a:rPr lang="en-US" sz="2000" dirty="0">
                <a:latin typeface="+mj-lt"/>
              </a:rPr>
              <a:t>captured in a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structured centralized database </a:t>
            </a:r>
            <a:r>
              <a:rPr lang="en-US" sz="2000" dirty="0">
                <a:latin typeface="+mj-lt"/>
              </a:rPr>
              <a:t>for any referencing by all project management </a:t>
            </a:r>
            <a:r>
              <a:rPr lang="en-US" sz="2000" dirty="0" smtClean="0">
                <a:latin typeface="+mj-lt"/>
              </a:rPr>
              <a:t>team in PRPC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304472"/>
            <a:ext cx="8593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Active Risk Manager (ARM)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dirty="0" smtClean="0"/>
              <a:t>system </a:t>
            </a:r>
            <a:r>
              <a:rPr lang="en-US" dirty="0"/>
              <a:t>is developed for PRA and PLL </a:t>
            </a:r>
            <a:r>
              <a:rPr lang="en-US" dirty="0" smtClean="0"/>
              <a:t>management.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online centralized database for real time sharing and learning t</a:t>
            </a:r>
            <a:r>
              <a:rPr lang="en-US" dirty="0" smtClean="0"/>
              <a:t>o </a:t>
            </a:r>
            <a:r>
              <a:rPr lang="en-US" dirty="0"/>
              <a:t>projects.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0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3477" y="1905000"/>
            <a:ext cx="8577815" cy="2499693"/>
            <a:chOff x="196125" y="1988547"/>
            <a:chExt cx="8577815" cy="249969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561" y="3223403"/>
              <a:ext cx="7796102" cy="1264837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1201848" y="4045947"/>
              <a:ext cx="626952" cy="4394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693" y="4152072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/>
                  </a:solidFill>
                </a:rPr>
                <a:t>Database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6125" y="1988547"/>
              <a:ext cx="8577815" cy="1371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6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85" name="Title 4"/>
          <p:cNvSpPr>
            <a:spLocks noGrp="1"/>
          </p:cNvSpPr>
          <p:nvPr>
            <p:ph type="title"/>
          </p:nvPr>
        </p:nvSpPr>
        <p:spPr>
          <a:xfrm>
            <a:off x="1120528" y="1397700"/>
            <a:ext cx="2322065" cy="53340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Challenges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1439" y="5029200"/>
            <a:ext cx="4160244" cy="1066800"/>
            <a:chOff x="526233" y="4763225"/>
            <a:chExt cx="5105400" cy="1066800"/>
          </a:xfrm>
        </p:grpSpPr>
        <p:sp>
          <p:nvSpPr>
            <p:cNvPr id="24" name="Rectangle 23"/>
            <p:cNvSpPr/>
            <p:nvPr/>
          </p:nvSpPr>
          <p:spPr>
            <a:xfrm>
              <a:off x="526233" y="4763225"/>
              <a:ext cx="5105400" cy="1066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814227" y="4881126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rPr>
                <a:t>No proper platform for PLL to be documented</a:t>
              </a:r>
              <a:endParaRPr lang="en-US" sz="2400" dirty="0">
                <a:solidFill>
                  <a:schemeClr val="bg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1439" y="1949106"/>
            <a:ext cx="4160244" cy="1358116"/>
            <a:chOff x="495300" y="2025832"/>
            <a:chExt cx="5105400" cy="1066800"/>
          </a:xfrm>
        </p:grpSpPr>
        <p:sp>
          <p:nvSpPr>
            <p:cNvPr id="5" name="Rectangle 4"/>
            <p:cNvSpPr/>
            <p:nvPr/>
          </p:nvSpPr>
          <p:spPr>
            <a:xfrm>
              <a:off x="495300" y="2025832"/>
              <a:ext cx="5105400" cy="1066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745402" y="2115460"/>
              <a:ext cx="4572001" cy="9428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rPr>
                <a:t>Disbandment of Project </a:t>
              </a:r>
              <a:r>
                <a:rPr lang="en-US" sz="2400" dirty="0">
                  <a:solidFill>
                    <a:schemeClr val="bg1"/>
                  </a:solidFill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rPr>
                <a:t>Team / </a:t>
              </a:r>
              <a:r>
                <a:rPr lang="en-US" sz="2400" dirty="0" smtClean="0">
                  <a:solidFill>
                    <a:schemeClr val="bg1"/>
                  </a:solidFill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rPr>
                <a:t>Contractor prior PLL</a:t>
              </a:r>
              <a:endParaRPr lang="en-US" sz="2400" dirty="0">
                <a:solidFill>
                  <a:schemeClr val="bg1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1439" y="3571440"/>
            <a:ext cx="4160244" cy="1213116"/>
            <a:chOff x="495300" y="3272110"/>
            <a:chExt cx="5105400" cy="1066800"/>
          </a:xfrm>
        </p:grpSpPr>
        <p:sp>
          <p:nvSpPr>
            <p:cNvPr id="23" name="Rectangle 22"/>
            <p:cNvSpPr/>
            <p:nvPr/>
          </p:nvSpPr>
          <p:spPr>
            <a:xfrm>
              <a:off x="495300" y="3272110"/>
              <a:ext cx="5105400" cy="1066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62000" y="3399153"/>
              <a:ext cx="4572000" cy="73076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/>
                  </a:solidFill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rPr>
                <a:t>Discontinuation of FEL team to Execution </a:t>
              </a:r>
              <a:r>
                <a:rPr lang="en-US" sz="2400" dirty="0">
                  <a:solidFill>
                    <a:schemeClr val="bg1"/>
                  </a:solidFill>
                  <a:latin typeface="+mj-lt"/>
                  <a:ea typeface="MS Mincho" panose="02020609040205080304" pitchFamily="49" charset="-128"/>
                  <a:cs typeface="Times New Roman" panose="02020603050405020304" pitchFamily="18" charset="0"/>
                </a:rPr>
                <a:t>team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59108" y="5029200"/>
            <a:ext cx="4156292" cy="1066800"/>
            <a:chOff x="526233" y="4763225"/>
            <a:chExt cx="5105400" cy="10668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526233" y="4763225"/>
              <a:ext cx="51054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" y="4881126"/>
              <a:ext cx="4572001" cy="46166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solidFill>
                  <a:schemeClr val="bg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34965" y="1949106"/>
            <a:ext cx="4180435" cy="1358116"/>
            <a:chOff x="495300" y="2025832"/>
            <a:chExt cx="5105400" cy="10668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Rectangle 31"/>
            <p:cNvSpPr/>
            <p:nvPr/>
          </p:nvSpPr>
          <p:spPr>
            <a:xfrm>
              <a:off x="495300" y="2025832"/>
              <a:ext cx="51054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402" y="2115460"/>
              <a:ext cx="4572001" cy="362638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59108" y="3571440"/>
            <a:ext cx="4156292" cy="1213116"/>
            <a:chOff x="495300" y="3272110"/>
            <a:chExt cx="5105400" cy="10668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5" name="Rectangle 34"/>
            <p:cNvSpPr/>
            <p:nvPr/>
          </p:nvSpPr>
          <p:spPr>
            <a:xfrm>
              <a:off x="495300" y="3272110"/>
              <a:ext cx="5105400" cy="1066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4400" y="3389000"/>
              <a:ext cx="4572001" cy="46166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solidFill>
                  <a:schemeClr val="bg1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itle 4"/>
          <p:cNvSpPr txBox="1">
            <a:spLocks/>
          </p:cNvSpPr>
          <p:nvPr/>
        </p:nvSpPr>
        <p:spPr>
          <a:xfrm>
            <a:off x="5533784" y="1396368"/>
            <a:ext cx="2708516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 smtClean="0">
                <a:latin typeface="+mj-lt"/>
              </a:rPr>
              <a:t>Improvement</a:t>
            </a:r>
            <a:endParaRPr lang="en-US" sz="2800" dirty="0"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27390" y="2481118"/>
            <a:ext cx="609600" cy="0"/>
          </a:xfrm>
          <a:prstGeom prst="line">
            <a:avLst/>
          </a:prstGeom>
          <a:ln w="57150">
            <a:solidFill>
              <a:srgbClr val="F2B02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27390" y="2852607"/>
            <a:ext cx="609600" cy="0"/>
          </a:xfrm>
          <a:prstGeom prst="line">
            <a:avLst/>
          </a:prstGeom>
          <a:ln w="57150">
            <a:solidFill>
              <a:srgbClr val="F2B02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63602" y="3965130"/>
            <a:ext cx="609600" cy="0"/>
          </a:xfrm>
          <a:prstGeom prst="line">
            <a:avLst/>
          </a:prstGeom>
          <a:ln w="57150">
            <a:solidFill>
              <a:srgbClr val="F2B02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3602" y="4336619"/>
            <a:ext cx="609600" cy="0"/>
          </a:xfrm>
          <a:prstGeom prst="line">
            <a:avLst/>
          </a:prstGeom>
          <a:ln w="57150">
            <a:solidFill>
              <a:srgbClr val="F2B02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62099" y="5381995"/>
            <a:ext cx="609600" cy="0"/>
          </a:xfrm>
          <a:prstGeom prst="line">
            <a:avLst/>
          </a:prstGeom>
          <a:ln w="57150">
            <a:solidFill>
              <a:srgbClr val="F2B02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262099" y="5753484"/>
            <a:ext cx="609600" cy="0"/>
          </a:xfrm>
          <a:prstGeom prst="line">
            <a:avLst/>
          </a:prstGeom>
          <a:ln w="57150">
            <a:solidFill>
              <a:srgbClr val="F2B02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976658" y="2033237"/>
            <a:ext cx="3911561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Project team to conduct PLL before project close-out</a:t>
            </a:r>
            <a:endParaRPr lang="en-US" sz="2400" dirty="0">
              <a:solidFill>
                <a:schemeClr val="bg1"/>
              </a:solidFill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75114" y="3574105"/>
            <a:ext cx="3911561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Ensure continuity from FEL to Execution ; or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Ensure proper handover</a:t>
            </a:r>
            <a:endParaRPr lang="en-US" sz="2400" dirty="0">
              <a:solidFill>
                <a:schemeClr val="bg1"/>
              </a:solidFill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5439" y="5160872"/>
            <a:ext cx="3911561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Establish centralized PRPC database for PLL</a:t>
            </a:r>
            <a:endParaRPr lang="en-US" sz="2400" dirty="0">
              <a:solidFill>
                <a:schemeClr val="bg1"/>
              </a:solidFill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4" name="Title 8"/>
          <p:cNvSpPr txBox="1">
            <a:spLocks/>
          </p:cNvSpPr>
          <p:nvPr/>
        </p:nvSpPr>
        <p:spPr>
          <a:xfrm>
            <a:off x="246883" y="38396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 smtClean="0"/>
              <a:t>Few challenges faced in conducting PLL in FY2016 </a:t>
            </a:r>
            <a:endParaRPr lang="en-US" sz="2800" dirty="0"/>
          </a:p>
        </p:txBody>
      </p:sp>
      <p:sp>
        <p:nvSpPr>
          <p:cNvPr id="38" name="Chevron 37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/>
          <p:cNvCxnSpPr/>
          <p:nvPr/>
        </p:nvCxnSpPr>
        <p:spPr>
          <a:xfrm rot="5400000">
            <a:off x="2177086" y="3662478"/>
            <a:ext cx="1400686" cy="13870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3453083" y="4158859"/>
            <a:ext cx="1791561" cy="484244"/>
          </a:xfrm>
          <a:prstGeom prst="bentConnector3">
            <a:avLst>
              <a:gd name="adj1" fmla="val 43430"/>
            </a:avLst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4665574" y="2318292"/>
            <a:ext cx="1509063" cy="934211"/>
          </a:xfrm>
          <a:prstGeom prst="bentConnector3">
            <a:avLst>
              <a:gd name="adj1" fmla="val 39201"/>
            </a:avLst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3041352" y="2779873"/>
            <a:ext cx="0" cy="72685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itle 4"/>
          <p:cNvSpPr>
            <a:spLocks noGrp="1"/>
          </p:cNvSpPr>
          <p:nvPr>
            <p:ph type="title"/>
          </p:nvPr>
        </p:nvSpPr>
        <p:spPr>
          <a:xfrm>
            <a:off x="258031" y="464371"/>
            <a:ext cx="8606530" cy="5334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Project Lessons Learnt target to be conducted in Q1 FY2017</a:t>
            </a:r>
            <a:endParaRPr lang="en-US" sz="2800" dirty="0"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690940" y="3702346"/>
            <a:ext cx="0" cy="72685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31839"/>
              </p:ext>
            </p:extLst>
          </p:nvPr>
        </p:nvGraphicFramePr>
        <p:xfrm>
          <a:off x="685800" y="3396193"/>
          <a:ext cx="76947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JAN 2017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FEB 2017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MAR 2017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hevron 15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FY2017 Q1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77444" y="1839326"/>
            <a:ext cx="2447850" cy="837483"/>
            <a:chOff x="108061" y="2080889"/>
            <a:chExt cx="2447850" cy="837483"/>
          </a:xfrm>
        </p:grpSpPr>
        <p:sp>
          <p:nvSpPr>
            <p:cNvPr id="20" name="Rectangle 19"/>
            <p:cNvSpPr/>
            <p:nvPr/>
          </p:nvSpPr>
          <p:spPr>
            <a:xfrm>
              <a:off x="108061" y="2219388"/>
              <a:ext cx="2447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  <a:latin typeface="+mj-lt"/>
                </a:rPr>
                <a:t>PACKAGE 5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8150" y="2080889"/>
              <a:ext cx="15916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Refinery &amp; Cracker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014" y="2641373"/>
              <a:ext cx="22573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Engineering &amp; Procurement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64388" y="1146331"/>
            <a:ext cx="2435026" cy="837483"/>
            <a:chOff x="95794" y="2080889"/>
            <a:chExt cx="2435026" cy="837483"/>
          </a:xfrm>
        </p:grpSpPr>
        <p:sp>
          <p:nvSpPr>
            <p:cNvPr id="26" name="Rectangle 25"/>
            <p:cNvSpPr/>
            <p:nvPr/>
          </p:nvSpPr>
          <p:spPr>
            <a:xfrm>
              <a:off x="95794" y="2219388"/>
              <a:ext cx="24350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  <a:latin typeface="+mj-lt"/>
                </a:rPr>
                <a:t>PACKAGE 1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8150" y="2080889"/>
              <a:ext cx="15916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Refinery &amp; Cracker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3014" y="2641373"/>
              <a:ext cx="22573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Engineering &amp; Procurement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6388" y="4433311"/>
            <a:ext cx="2471895" cy="837483"/>
            <a:chOff x="70602" y="2080889"/>
            <a:chExt cx="2471895" cy="837483"/>
          </a:xfrm>
        </p:grpSpPr>
        <p:sp>
          <p:nvSpPr>
            <p:cNvPr id="30" name="Rectangle 29"/>
            <p:cNvSpPr/>
            <p:nvPr/>
          </p:nvSpPr>
          <p:spPr>
            <a:xfrm>
              <a:off x="70602" y="2219388"/>
              <a:ext cx="247189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  <a:latin typeface="+mj-lt"/>
                </a:rPr>
                <a:t>PACKAGE 4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8150" y="2080889"/>
              <a:ext cx="15916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Refinery &amp; Cracker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014" y="2641373"/>
              <a:ext cx="22573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Engineering &amp; Procurement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43172" y="5407814"/>
            <a:ext cx="2095628" cy="887508"/>
            <a:chOff x="3159731" y="5393342"/>
            <a:chExt cx="2095628" cy="887508"/>
          </a:xfrm>
        </p:grpSpPr>
        <p:sp>
          <p:nvSpPr>
            <p:cNvPr id="48" name="Rectangle 47"/>
            <p:cNvSpPr/>
            <p:nvPr/>
          </p:nvSpPr>
          <p:spPr>
            <a:xfrm>
              <a:off x="3164132" y="5393342"/>
              <a:ext cx="20912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+mj-lt"/>
                </a:rPr>
                <a:t>Setapa / Ramunia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1923" y="5550834"/>
              <a:ext cx="13468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  <a:latin typeface="+mj-lt"/>
                </a:rPr>
                <a:t>MOLF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9731" y="6003851"/>
              <a:ext cx="20912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+mj-lt"/>
                </a:rPr>
                <a:t>Close-Out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40594" y="5132294"/>
            <a:ext cx="1568058" cy="858870"/>
            <a:chOff x="510669" y="2080358"/>
            <a:chExt cx="1568058" cy="858870"/>
          </a:xfrm>
        </p:grpSpPr>
        <p:sp>
          <p:nvSpPr>
            <p:cNvPr id="38" name="Rectangle 37"/>
            <p:cNvSpPr/>
            <p:nvPr/>
          </p:nvSpPr>
          <p:spPr>
            <a:xfrm>
              <a:off x="510669" y="2219833"/>
              <a:ext cx="15680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chemeClr val="tx2"/>
                  </a:solidFill>
                  <a:latin typeface="+mj-lt"/>
                </a:rPr>
                <a:t>C4 INA</a:t>
              </a:r>
              <a:endParaRPr lang="en-US" sz="3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56982" y="2080358"/>
              <a:ext cx="8435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Petchem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0275" y="2662229"/>
              <a:ext cx="12458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Prior FID (FEL)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07057" y="3188565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Museo Sans 900"/>
              </a:rPr>
              <a:t>Quarter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96500"/>
            <a:ext cx="8407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Further syndicate with GPD, PD&amp;T to explore possibility of sharing PRPC PLL database for group-wide benefits.</a:t>
            </a:r>
          </a:p>
          <a:p>
            <a:endParaRPr lang="en-US" sz="300" u="sng" dirty="0" smtClean="0"/>
          </a:p>
          <a:p>
            <a:pPr lvl="1"/>
            <a:r>
              <a:rPr lang="en-US" sz="2400" u="sng" dirty="0" smtClean="0"/>
              <a:t>E.g.</a:t>
            </a:r>
            <a:r>
              <a:rPr lang="en-US" sz="2400" dirty="0" smtClean="0"/>
              <a:t> :</a:t>
            </a:r>
          </a:p>
          <a:p>
            <a:endParaRPr lang="en-US" sz="11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Development of Share-point to be utilized by all PETRONAS project; or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Establishment of centralized database at PETRONAS </a:t>
            </a:r>
            <a:r>
              <a:rPr lang="en-US" sz="2400" dirty="0" smtClean="0"/>
              <a:t>level.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PRPC project team to incorporate its respective PLL planned activities for FY2017 and subsequently share the plan with PRPC Risk Management</a:t>
            </a:r>
            <a:endParaRPr lang="en-US" sz="2400" dirty="0"/>
          </a:p>
        </p:txBody>
      </p:sp>
      <p:sp>
        <p:nvSpPr>
          <p:cNvPr id="1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WAY FORWARD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 Impact Level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9346"/>
              </p:ext>
            </p:extLst>
          </p:nvPr>
        </p:nvGraphicFramePr>
        <p:xfrm>
          <a:off x="470807" y="1288143"/>
          <a:ext cx="8259536" cy="4131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Impact</a:t>
                      </a:r>
                      <a:r>
                        <a:rPr lang="en-US" sz="2300" b="1" baseline="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Level</a:t>
                      </a:r>
                      <a:endParaRPr lang="en-US" sz="23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79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571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23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79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</a:t>
                      </a:r>
                      <a:r>
                        <a:rPr lang="en-US" sz="2300" b="0" spc="7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3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</a:t>
                      </a:r>
                      <a:r>
                        <a:rPr lang="en-US" sz="2300" b="0" spc="8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r>
                        <a:rPr lang="en-US" sz="2300" b="0" spc="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r>
                        <a:rPr lang="en-US" sz="2300" b="0" spc="8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5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spc="17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2300" b="0" spc="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r>
                        <a:rPr lang="en-US" sz="2300" b="0" spc="2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</a:t>
                      </a:r>
                      <a:r>
                        <a:rPr lang="en-US" sz="2300" b="0" spc="13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</a:t>
                      </a:r>
                      <a:r>
                        <a:rPr lang="en-US" sz="2300" b="0" spc="2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-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2300" b="0" spc="2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oj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r>
                        <a:rPr lang="en-US" sz="2300" b="0" spc="-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spc="1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2300" b="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sz="23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79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iu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r>
                        <a:rPr lang="en-US" sz="2300" b="0" spc="12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-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3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</a:t>
                      </a:r>
                      <a:r>
                        <a:rPr lang="en-US" sz="2300" b="0" spc="7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r>
                        <a:rPr lang="en-US" sz="2300" b="0" spc="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r>
                        <a:rPr lang="en-US" sz="2300" b="0" spc="8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4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r>
                        <a:rPr lang="en-US" sz="2300" b="0" spc="2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spc="16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2300" b="0" spc="2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</a:t>
                      </a:r>
                      <a:r>
                        <a:rPr lang="en-US" sz="2300" b="0" spc="-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r>
                        <a:rPr lang="en-US" sz="2300" b="0" spc="14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</a:t>
                      </a:r>
                      <a:r>
                        <a:rPr lang="en-US" sz="2300" b="0" spc="2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r>
                        <a:rPr lang="en-US" sz="2300" b="0" spc="-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spc="2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</a:t>
                      </a:r>
                      <a:r>
                        <a:rPr lang="en-US" sz="2300" b="0" spc="12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</a:t>
                      </a:r>
                      <a:r>
                        <a:rPr lang="en-US" sz="2300" b="0" spc="2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2300" b="0" spc="-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spc="8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929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sz="23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79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ig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</a:t>
                      </a:r>
                      <a:r>
                        <a:rPr lang="en-US" sz="2300" b="0" spc="7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</a:t>
                      </a:r>
                      <a:r>
                        <a:rPr lang="en-US" sz="2300" b="0" spc="8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r>
                        <a:rPr lang="en-US" sz="2300" b="0" spc="-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r>
                        <a:rPr lang="en-US" sz="2300" b="0" spc="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r>
                        <a:rPr lang="en-US" sz="2300" b="0" spc="8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4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-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</a:t>
                      </a:r>
                      <a:r>
                        <a:rPr lang="en-US" sz="2300" b="0" spc="1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spc="17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2300" b="0" spc="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</a:t>
                      </a:r>
                      <a:r>
                        <a:rPr lang="en-US" sz="2300" b="0" spc="2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-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r>
                        <a:rPr lang="en-US" sz="2300" b="0" spc="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ona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</a:t>
                      </a:r>
                      <a:r>
                        <a:rPr lang="en-US" sz="2300" b="0" spc="18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300" b="0" spc="1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2300" b="0" spc="-5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</a:t>
                      </a:r>
                      <a:r>
                        <a:rPr lang="en-US" sz="23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65314" marR="65314" marT="32657" marB="32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609600" y="5638800"/>
            <a:ext cx="4830536" cy="31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9072">
              <a:lnSpc>
                <a:spcPts val="604"/>
              </a:lnSpc>
            </a:pP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Reference:PP</a:t>
            </a:r>
            <a:r>
              <a:rPr lang="en-US" sz="1143" i="1" spc="-4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143" i="1" spc="1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143" i="1" spc="-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_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910</a:t>
            </a:r>
            <a:r>
              <a:rPr lang="en-US" sz="1143" i="1" spc="-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001_Pr</a:t>
            </a:r>
            <a:r>
              <a:rPr lang="en-US" sz="1143" i="1" spc="-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je</a:t>
            </a:r>
            <a:r>
              <a:rPr lang="en-US" sz="1143" i="1" spc="-4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143" i="1" spc="1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43" i="1" spc="-4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143" i="1" spc="-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143" i="1" spc="-4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</a:t>
            </a:r>
            <a:r>
              <a:rPr lang="en-US" sz="1143" i="1" spc="1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43" i="1" spc="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143" i="1" spc="-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age</a:t>
            </a:r>
            <a:r>
              <a:rPr lang="en-US" sz="1143" i="1" spc="-1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ent</a:t>
            </a:r>
            <a:r>
              <a:rPr lang="en-US" sz="1143" i="1" spc="1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43" i="1" spc="-4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anu</a:t>
            </a:r>
            <a:r>
              <a:rPr lang="en-US" sz="1143" i="1" spc="-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n-US" sz="1143" i="1" spc="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43" i="1" spc="4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1143" i="1" spc="-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143" i="1" spc="4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</a:t>
            </a:r>
            <a:r>
              <a:rPr lang="en-US" sz="1143" i="1" spc="4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143" i="1" spc="-7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do</a:t>
            </a:r>
            <a:r>
              <a:rPr lang="en-US" sz="1143" i="1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endParaRPr lang="en-US" sz="1143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90715" y="6660634"/>
            <a:ext cx="8962571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Action Button: Back or Previous 2">
            <a:hlinkClick r:id="rId4" action="ppaction://hlinksldjump" highlightClick="1"/>
          </p:cNvPr>
          <p:cNvSpPr/>
          <p:nvPr/>
        </p:nvSpPr>
        <p:spPr>
          <a:xfrm>
            <a:off x="8305800" y="5546983"/>
            <a:ext cx="304800" cy="183634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533400"/>
          </a:xfrm>
        </p:spPr>
        <p:txBody>
          <a:bodyPr/>
          <a:lstStyle/>
          <a:p>
            <a:r>
              <a:rPr lang="en-US" dirty="0" smtClean="0"/>
              <a:t>Next Action </a:t>
            </a:r>
            <a:r>
              <a:rPr lang="en-US" sz="1429" dirty="0"/>
              <a:t>(PLL Deliverables)</a:t>
            </a:r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90715" y="6660634"/>
            <a:ext cx="8962571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943789"/>
              </p:ext>
            </p:extLst>
          </p:nvPr>
        </p:nvGraphicFramePr>
        <p:xfrm>
          <a:off x="152400" y="838200"/>
          <a:ext cx="9399815" cy="567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89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4"/>
          <p:cNvSpPr>
            <a:spLocks noGrp="1"/>
          </p:cNvSpPr>
          <p:nvPr>
            <p:ph type="title"/>
          </p:nvPr>
        </p:nvSpPr>
        <p:spPr>
          <a:xfrm>
            <a:off x="0" y="448528"/>
            <a:ext cx="9271000" cy="5334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Why do we need to conduct Project Lessons Learnt?</a:t>
            </a:r>
            <a:endParaRPr lang="en-US" sz="2800" dirty="0">
              <a:latin typeface="+mj-lt"/>
            </a:endParaRPr>
          </a:p>
        </p:txBody>
      </p:sp>
      <p:sp>
        <p:nvSpPr>
          <p:cNvPr id="16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600200"/>
            <a:ext cx="8305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To </a:t>
            </a:r>
            <a:r>
              <a:rPr lang="en-US" sz="2800" dirty="0"/>
              <a:t>gather any lessons learnt during the project that can be usefully applied </a:t>
            </a:r>
            <a:r>
              <a:rPr lang="en-US" sz="2800" dirty="0" smtClean="0"/>
              <a:t>to other projects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To </a:t>
            </a:r>
            <a:r>
              <a:rPr lang="en-US" sz="2800" dirty="0"/>
              <a:t>capture the knowledge before the team disbands and secure the </a:t>
            </a:r>
            <a:r>
              <a:rPr lang="en-US" sz="2800" dirty="0" smtClean="0"/>
              <a:t>lessons learnt </a:t>
            </a:r>
            <a:r>
              <a:rPr lang="en-US" sz="2800" dirty="0"/>
              <a:t>for the benefit of future </a:t>
            </a:r>
            <a:r>
              <a:rPr lang="en-US" sz="2800" dirty="0" smtClean="0"/>
              <a:t>project and future assessment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Improved </a:t>
            </a:r>
            <a:r>
              <a:rPr lang="en-US" sz="2800" dirty="0"/>
              <a:t>knowledge to make better decision</a:t>
            </a:r>
          </a:p>
        </p:txBody>
      </p:sp>
      <p:sp>
        <p:nvSpPr>
          <p:cNvPr id="3" name="Chevron 2"/>
          <p:cNvSpPr/>
          <p:nvPr/>
        </p:nvSpPr>
        <p:spPr>
          <a:xfrm>
            <a:off x="7672560" y="24173"/>
            <a:ext cx="13716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0" y="13279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9533" y="596008"/>
            <a:ext cx="8950873" cy="5334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The PLL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workshop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shall be structured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as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to gain the most out of the participants. As a guide, the session should proceed and take heed of the following categories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365691"/>
            <a:ext cx="8540411" cy="5257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9328" marR="772448" algn="just">
              <a:lnSpc>
                <a:spcPct val="115000"/>
              </a:lnSpc>
            </a:pPr>
            <a:endParaRPr lang="en-US" sz="75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2000" dirty="0" smtClean="0">
                <a:solidFill>
                  <a:srgbClr val="333333"/>
                </a:solidFill>
              </a:rPr>
              <a:t>Views </a:t>
            </a:r>
            <a:r>
              <a:rPr lang="en-US" sz="2000" dirty="0">
                <a:solidFill>
                  <a:srgbClr val="333333"/>
                </a:solidFill>
              </a:rPr>
              <a:t>about past experience are drawn from workshop participants, then grouped into the appropriate *categories which include the following;</a:t>
            </a:r>
          </a:p>
          <a:p>
            <a:pPr>
              <a:lnSpc>
                <a:spcPts val="464"/>
              </a:lnSpc>
              <a:spcBef>
                <a:spcPts val="21"/>
              </a:spcBef>
            </a:pPr>
            <a:endParaRPr lang="en-US" sz="1000" b="1" dirty="0">
              <a:solidFill>
                <a:schemeClr val="tx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88381" marR="843206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</a:p>
          <a:p>
            <a:pPr marL="1188381" marR="843206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000" b="1" spc="1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marL="1188381" marR="843206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b="1" spc="-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b="1" spc="1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000" b="1" spc="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marL="1188381" marR="843206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ct</a:t>
            </a:r>
            <a:r>
              <a:rPr lang="en-US" sz="2000" b="1" spc="75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sz="2000" b="1" spc="1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marL="1188381" marR="843206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</a:p>
          <a:p>
            <a:pPr marL="1188381" marR="532504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spc="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endParaRPr lang="en-US" sz="2000" b="1" dirty="0">
              <a:solidFill>
                <a:schemeClr val="tx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88381" marR="532504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sz="2000" b="1" spc="1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ss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en-US" sz="2000" b="1" spc="-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000" b="1" spc="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</a:p>
          <a:p>
            <a:pPr marL="1188381" marR="532504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spc="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b="1" spc="-7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2000" b="1" spc="4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marL="1188381" marR="532504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HSSE</a:t>
            </a:r>
          </a:p>
          <a:p>
            <a:pPr marL="1188381" marR="532504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Document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Management</a:t>
            </a:r>
          </a:p>
          <a:p>
            <a:pPr marL="1188381" marR="532504" lvl="4" indent="-326578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endParaRPr lang="en-US" sz="2857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5974629"/>
            <a:ext cx="2303836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29" dirty="0"/>
              <a:t>*The list is not exhaustive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461701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PETRONAS Project Management System (PPMS 2009), Risk Management Manual</a:t>
            </a:r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METHODOLOGY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576" y="457200"/>
            <a:ext cx="9010784" cy="533400"/>
          </a:xfrm>
        </p:spPr>
        <p:txBody>
          <a:bodyPr/>
          <a:lstStyle/>
          <a:p>
            <a:r>
              <a:rPr lang="en-US" sz="2000" b="0" dirty="0" smtClean="0">
                <a:latin typeface="+mj-lt"/>
              </a:rPr>
              <a:t>The  causes or impacts </a:t>
            </a:r>
            <a:r>
              <a:rPr lang="en-US" sz="2000" b="0" dirty="0">
                <a:latin typeface="+mj-lt"/>
              </a:rPr>
              <a:t>of each </a:t>
            </a:r>
            <a:r>
              <a:rPr lang="en-US" sz="2000" b="0" dirty="0" smtClean="0">
                <a:latin typeface="+mj-lt"/>
              </a:rPr>
              <a:t>issue is to </a:t>
            </a:r>
            <a:r>
              <a:rPr lang="en-US" sz="2000" b="0" dirty="0">
                <a:latin typeface="+mj-lt"/>
              </a:rPr>
              <a:t>be defined, and the </a:t>
            </a:r>
            <a:r>
              <a:rPr lang="en-US" sz="2000" b="0" dirty="0" smtClean="0">
                <a:latin typeface="+mj-lt"/>
              </a:rPr>
              <a:t>issue will </a:t>
            </a:r>
            <a:r>
              <a:rPr lang="en-US" sz="2000" b="0" dirty="0">
                <a:latin typeface="+mj-lt"/>
              </a:rPr>
              <a:t>be ranked as high, medium or </a:t>
            </a:r>
            <a:r>
              <a:rPr lang="en-US" sz="2000" b="0" dirty="0" smtClean="0">
                <a:latin typeface="+mj-lt"/>
              </a:rPr>
              <a:t>low based </a:t>
            </a:r>
            <a:r>
              <a:rPr lang="en-US" sz="2000" b="0" dirty="0">
                <a:latin typeface="+mj-lt"/>
              </a:rPr>
              <a:t>on the impact </a:t>
            </a:r>
            <a:r>
              <a:rPr lang="en-US" sz="2000" b="0" dirty="0" smtClean="0">
                <a:latin typeface="+mj-lt"/>
              </a:rPr>
              <a:t>assessment / consequences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3706814"/>
              </p:ext>
            </p:extLst>
          </p:nvPr>
        </p:nvGraphicFramePr>
        <p:xfrm>
          <a:off x="444536" y="1188465"/>
          <a:ext cx="8436429" cy="515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90715" y="6660634"/>
            <a:ext cx="8962571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Action Button: Forward or Next 3">
            <a:hlinkClick r:id="rId9" action="ppaction://hlinksldjump" highlightClick="1"/>
          </p:cNvPr>
          <p:cNvSpPr/>
          <p:nvPr/>
        </p:nvSpPr>
        <p:spPr>
          <a:xfrm>
            <a:off x="8153400" y="6019800"/>
            <a:ext cx="381000" cy="304800"/>
          </a:xfrm>
          <a:prstGeom prst="actionButtonForwardNex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461701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PETRONAS Project Management System (PPMS 2009), Risk Management Manual</a:t>
            </a:r>
          </a:p>
        </p:txBody>
      </p:sp>
      <p:sp>
        <p:nvSpPr>
          <p:cNvPr id="8" name="Chevron 7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METHODOLOGY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75080" y="1291982"/>
            <a:ext cx="0" cy="4988664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Dot"/>
          </a:ln>
          <a:effectLst/>
        </p:spPr>
      </p:cxnSp>
      <p:sp>
        <p:nvSpPr>
          <p:cNvPr id="6" name="Rounded Rectangle 5"/>
          <p:cNvSpPr/>
          <p:nvPr/>
        </p:nvSpPr>
        <p:spPr>
          <a:xfrm>
            <a:off x="1140737" y="6131104"/>
            <a:ext cx="608464" cy="369332"/>
          </a:xfrm>
          <a:prstGeom prst="roundRect">
            <a:avLst/>
          </a:prstGeom>
          <a:solidFill>
            <a:schemeClr val="bg1"/>
          </a:solidFill>
          <a:ln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807157" y="1477919"/>
            <a:ext cx="0" cy="4988664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Dot"/>
          </a:ln>
          <a:effectLst/>
        </p:spPr>
      </p:cxnSp>
      <p:cxnSp>
        <p:nvCxnSpPr>
          <p:cNvPr id="8" name="Straight Connector 7"/>
          <p:cNvCxnSpPr/>
          <p:nvPr/>
        </p:nvCxnSpPr>
        <p:spPr>
          <a:xfrm flipV="1">
            <a:off x="1052244" y="4666269"/>
            <a:ext cx="7853813" cy="21267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2896044" y="1289894"/>
            <a:ext cx="0" cy="4988664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Dot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4200403" y="1314993"/>
            <a:ext cx="0" cy="4988664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Dot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5496125" y="1326281"/>
            <a:ext cx="0" cy="4988664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Dot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7559292" y="1325519"/>
            <a:ext cx="0" cy="4988664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Dot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 flipV="1">
            <a:off x="1052244" y="2916099"/>
            <a:ext cx="7853813" cy="21266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14" name="Isosceles Triangle 13"/>
          <p:cNvSpPr/>
          <p:nvPr/>
        </p:nvSpPr>
        <p:spPr>
          <a:xfrm>
            <a:off x="2635923" y="2812824"/>
            <a:ext cx="228600" cy="228600"/>
          </a:xfrm>
          <a:prstGeom prst="triangl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3961328" y="2812824"/>
            <a:ext cx="228600" cy="228600"/>
          </a:xfrm>
          <a:prstGeom prst="triangl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5230127" y="2812824"/>
            <a:ext cx="228600" cy="228600"/>
          </a:xfrm>
          <a:prstGeom prst="triangl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5841827" y="2812824"/>
            <a:ext cx="228600" cy="228600"/>
          </a:xfrm>
          <a:prstGeom prst="triangl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295355" y="2812824"/>
            <a:ext cx="228600" cy="228600"/>
          </a:xfrm>
          <a:prstGeom prst="triangl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19" name="Isosceles Triangle 18"/>
          <p:cNvSpPr/>
          <p:nvPr/>
        </p:nvSpPr>
        <p:spPr>
          <a:xfrm>
            <a:off x="6983930" y="2812824"/>
            <a:ext cx="228600" cy="228600"/>
          </a:xfrm>
          <a:prstGeom prst="triangl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6251" y="2285026"/>
            <a:ext cx="1558440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Engineering &amp; Procurement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5896" y="3028766"/>
            <a:ext cx="73930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Prior to SG1</a:t>
            </a:r>
            <a:endParaRPr lang="en-US" sz="900" i="1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52244" y="5825555"/>
            <a:ext cx="7853813" cy="21265"/>
          </a:xfrm>
          <a:prstGeom prst="line">
            <a:avLst/>
          </a:prstGeom>
          <a:noFill/>
          <a:ln w="19050" cap="flat" cmpd="sng" algn="ctr">
            <a:solidFill>
              <a:srgbClr val="00B1A9"/>
            </a:solidFill>
            <a:prstDash val="soli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34200" y="596253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 smtClean="0">
                <a:solidFill>
                  <a:srgbClr val="333333"/>
                </a:solidFill>
                <a:latin typeface="Museo Sans 300"/>
              </a:rPr>
              <a:t>PLL Workshop</a:t>
            </a:r>
          </a:p>
          <a:p>
            <a:r>
              <a:rPr lang="en-US" sz="800" i="1" dirty="0" smtClean="0">
                <a:solidFill>
                  <a:srgbClr val="333333"/>
                </a:solidFill>
                <a:latin typeface="Museo Sans 300"/>
              </a:rPr>
              <a:t>End of Execution Phase</a:t>
            </a:r>
            <a:endParaRPr lang="en-US" sz="900" i="1" dirty="0">
              <a:solidFill>
                <a:srgbClr val="333333"/>
              </a:solidFill>
              <a:latin typeface="Museo Sans 300"/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7454923" y="5629553"/>
            <a:ext cx="228600" cy="357320"/>
          </a:xfrm>
          <a:prstGeom prst="flowChartDecision">
            <a:avLst/>
          </a:prstGeom>
          <a:solidFill>
            <a:schemeClr val="bg1"/>
          </a:solidFill>
          <a:ln w="28575" cap="flat" cmpd="sng" algn="ctr">
            <a:solidFill>
              <a:srgbClr val="00B1A9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1734" y="2463713"/>
            <a:ext cx="83548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Construction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9542" y="2629686"/>
            <a:ext cx="979820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Commissioning</a:t>
            </a:r>
            <a:endParaRPr lang="en-US" sz="700" b="1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68749" y="3027130"/>
            <a:ext cx="74892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Prior to SG2</a:t>
            </a:r>
            <a:endParaRPr lang="en-US" sz="900" i="1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28259" y="3030993"/>
            <a:ext cx="74892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Prior to SG3</a:t>
            </a:r>
            <a:endParaRPr lang="en-US" sz="900" i="1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13698" y="599387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rgbClr val="333333"/>
                </a:solidFill>
                <a:latin typeface="Museo Sans 300"/>
              </a:rPr>
              <a:t>Refer PLL</a:t>
            </a:r>
            <a:endParaRPr lang="en-US" sz="900" i="1" dirty="0">
              <a:solidFill>
                <a:srgbClr val="333333"/>
              </a:solidFill>
              <a:latin typeface="Museo Sans 30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0813" y="598880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rgbClr val="333333"/>
                </a:solidFill>
                <a:latin typeface="Museo Sans 300"/>
              </a:rPr>
              <a:t>Refer PLL</a:t>
            </a:r>
            <a:endParaRPr lang="en-US" sz="900" i="1" dirty="0">
              <a:solidFill>
                <a:srgbClr val="333333"/>
              </a:solidFill>
              <a:latin typeface="Museo Sans 30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91511" y="599387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rgbClr val="333333"/>
                </a:solidFill>
                <a:latin typeface="Museo Sans 300"/>
              </a:rPr>
              <a:t>Refer PLL</a:t>
            </a:r>
            <a:endParaRPr lang="en-US" sz="900" i="1" dirty="0">
              <a:solidFill>
                <a:srgbClr val="333333"/>
              </a:solidFill>
              <a:latin typeface="Museo Sans 300"/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6560210" y="5639759"/>
            <a:ext cx="228600" cy="357320"/>
          </a:xfrm>
          <a:prstGeom prst="flowChartDecision">
            <a:avLst/>
          </a:prstGeom>
          <a:solidFill>
            <a:schemeClr val="bg1"/>
          </a:solidFill>
          <a:ln w="28575" cap="flat" cmpd="sng" algn="ctr">
            <a:solidFill>
              <a:srgbClr val="00B1A9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873352" y="5657726"/>
            <a:ext cx="228600" cy="357320"/>
          </a:xfrm>
          <a:prstGeom prst="flowChartDecision">
            <a:avLst/>
          </a:prstGeom>
          <a:solidFill>
            <a:schemeClr val="bg1"/>
          </a:solidFill>
          <a:ln w="28575" cap="flat" cmpd="sng" algn="ctr">
            <a:solidFill>
              <a:srgbClr val="00B1A9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3447954" y="5666057"/>
            <a:ext cx="228600" cy="357320"/>
          </a:xfrm>
          <a:prstGeom prst="flowChartDecision">
            <a:avLst/>
          </a:prstGeom>
          <a:solidFill>
            <a:schemeClr val="bg1"/>
          </a:solidFill>
          <a:ln w="28575" cap="flat" cmpd="sng" algn="ctr">
            <a:solidFill>
              <a:srgbClr val="00B1A9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785257" y="6259883"/>
            <a:ext cx="4675609" cy="0"/>
          </a:xfrm>
          <a:prstGeom prst="line">
            <a:avLst/>
          </a:prstGeom>
          <a:noFill/>
          <a:ln w="9525" cap="flat" cmpd="sng" algn="ctr">
            <a:solidFill>
              <a:srgbClr val="333333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6460866" y="6015185"/>
            <a:ext cx="0" cy="244698"/>
          </a:xfrm>
          <a:prstGeom prst="line">
            <a:avLst/>
          </a:prstGeom>
          <a:noFill/>
          <a:ln w="9525" cap="flat" cmpd="sng" algn="ctr">
            <a:solidFill>
              <a:srgbClr val="333333"/>
            </a:solidFill>
            <a:prstDash val="soli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>
            <a:off x="4991298" y="6009402"/>
            <a:ext cx="0" cy="250481"/>
          </a:xfrm>
          <a:prstGeom prst="line">
            <a:avLst/>
          </a:prstGeom>
          <a:noFill/>
          <a:ln w="9525" cap="flat" cmpd="sng" algn="ctr">
            <a:solidFill>
              <a:srgbClr val="333333"/>
            </a:solidFill>
            <a:prstDash val="solid"/>
          </a:ln>
          <a:effectLst/>
        </p:spPr>
      </p:cxnSp>
      <p:cxnSp>
        <p:nvCxnSpPr>
          <p:cNvPr id="38" name="Straight Connector 37"/>
          <p:cNvCxnSpPr/>
          <p:nvPr/>
        </p:nvCxnSpPr>
        <p:spPr>
          <a:xfrm>
            <a:off x="3565335" y="6005298"/>
            <a:ext cx="0" cy="254585"/>
          </a:xfrm>
          <a:prstGeom prst="line">
            <a:avLst/>
          </a:prstGeom>
          <a:noFill/>
          <a:ln w="9525" cap="flat" cmpd="sng" algn="ctr">
            <a:solidFill>
              <a:srgbClr val="333333"/>
            </a:solidFill>
            <a:prstDash val="soli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072486" y="6140157"/>
            <a:ext cx="74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B1A9"/>
                </a:solidFill>
                <a:latin typeface="Museo Sans 300"/>
              </a:rPr>
              <a:t>PLL</a:t>
            </a:r>
          </a:p>
          <a:p>
            <a:pPr algn="ctr"/>
            <a:r>
              <a:rPr lang="en-US" sz="900" b="1" dirty="0" smtClean="0">
                <a:solidFill>
                  <a:srgbClr val="00B1A9"/>
                </a:solidFill>
                <a:latin typeface="Museo Sans 300"/>
              </a:rPr>
              <a:t>Database</a:t>
            </a:r>
            <a:endParaRPr lang="en-US" sz="900" b="1" dirty="0">
              <a:solidFill>
                <a:srgbClr val="00B1A9"/>
              </a:solidFill>
              <a:latin typeface="Museo Sans 300"/>
            </a:endParaRPr>
          </a:p>
        </p:txBody>
      </p:sp>
      <p:sp>
        <p:nvSpPr>
          <p:cNvPr id="40" name="Parallelogram 39"/>
          <p:cNvSpPr/>
          <p:nvPr/>
        </p:nvSpPr>
        <p:spPr>
          <a:xfrm>
            <a:off x="5091666" y="4589954"/>
            <a:ext cx="228600" cy="228600"/>
          </a:xfrm>
          <a:prstGeom prst="parallelogram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41" name="Parallelogram 40"/>
          <p:cNvSpPr/>
          <p:nvPr/>
        </p:nvSpPr>
        <p:spPr>
          <a:xfrm>
            <a:off x="6836239" y="4589954"/>
            <a:ext cx="228600" cy="228600"/>
          </a:xfrm>
          <a:prstGeom prst="parallelogram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77024" y="4803479"/>
            <a:ext cx="71045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Prior to ITB</a:t>
            </a:r>
            <a:endParaRPr lang="en-US" sz="900" i="1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9944" y="4817228"/>
            <a:ext cx="761747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Pre Start-Up</a:t>
            </a:r>
            <a:endParaRPr lang="en-US" sz="900" i="1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sp>
        <p:nvSpPr>
          <p:cNvPr id="44" name="Parallelogram 43"/>
          <p:cNvSpPr/>
          <p:nvPr/>
        </p:nvSpPr>
        <p:spPr>
          <a:xfrm>
            <a:off x="1997535" y="4562279"/>
            <a:ext cx="228600" cy="228600"/>
          </a:xfrm>
          <a:prstGeom prst="parallelogram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45" name="Parallelogram 44"/>
          <p:cNvSpPr/>
          <p:nvPr/>
        </p:nvSpPr>
        <p:spPr>
          <a:xfrm>
            <a:off x="3497065" y="4576452"/>
            <a:ext cx="228600" cy="228600"/>
          </a:xfrm>
          <a:prstGeom prst="parallelogram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93184" y="4764006"/>
            <a:ext cx="731290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Conceptual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Design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22869" y="4766253"/>
            <a:ext cx="774571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FEED / </a:t>
            </a:r>
          </a:p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Basic Design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Museo Sans 30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59759" y="4204935"/>
            <a:ext cx="10631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25% Construction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052244" y="3754198"/>
            <a:ext cx="7853813" cy="2126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50" name="Parallelogram 49"/>
          <p:cNvSpPr/>
          <p:nvPr/>
        </p:nvSpPr>
        <p:spPr>
          <a:xfrm>
            <a:off x="6256049" y="4598178"/>
            <a:ext cx="228600" cy="228600"/>
          </a:xfrm>
          <a:prstGeom prst="parallelogram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51" name="Parallelogram 50"/>
          <p:cNvSpPr/>
          <p:nvPr/>
        </p:nvSpPr>
        <p:spPr>
          <a:xfrm>
            <a:off x="6027449" y="4595497"/>
            <a:ext cx="228600" cy="228600"/>
          </a:xfrm>
          <a:prstGeom prst="parallelogram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ysDot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52" name="Flowchart: Decision 51"/>
          <p:cNvSpPr/>
          <p:nvPr/>
        </p:nvSpPr>
        <p:spPr>
          <a:xfrm>
            <a:off x="6108049" y="5641974"/>
            <a:ext cx="228600" cy="357320"/>
          </a:xfrm>
          <a:prstGeom prst="flowChartDecision">
            <a:avLst/>
          </a:prstGeom>
          <a:solidFill>
            <a:schemeClr val="bg1"/>
          </a:solidFill>
          <a:ln w="28575" cap="flat" cmpd="sng" algn="ctr">
            <a:solidFill>
              <a:srgbClr val="00B1A9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53" name="Flowchart: Decision 52"/>
          <p:cNvSpPr/>
          <p:nvPr/>
        </p:nvSpPr>
        <p:spPr>
          <a:xfrm>
            <a:off x="6339286" y="5644078"/>
            <a:ext cx="228600" cy="357320"/>
          </a:xfrm>
          <a:prstGeom prst="flowChartDecision">
            <a:avLst/>
          </a:prstGeom>
          <a:solidFill>
            <a:schemeClr val="bg1"/>
          </a:solidFill>
          <a:ln w="28575" cap="flat" cmpd="sng" algn="ctr">
            <a:solidFill>
              <a:srgbClr val="00B1A9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8735" y="5304917"/>
            <a:ext cx="113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333333"/>
                </a:solidFill>
                <a:latin typeface="Museo Sans 300"/>
              </a:rPr>
              <a:t>50% </a:t>
            </a:r>
            <a:r>
              <a:rPr lang="en-US" sz="800" b="1" i="1" dirty="0" smtClean="0">
                <a:solidFill>
                  <a:srgbClr val="333333"/>
                </a:solidFill>
                <a:latin typeface="Museo Sans 300"/>
              </a:rPr>
              <a:t>Procurement</a:t>
            </a:r>
            <a:endParaRPr lang="en-US" sz="900" b="1" i="1" dirty="0">
              <a:solidFill>
                <a:srgbClr val="333333"/>
              </a:solidFill>
              <a:latin typeface="Museo Sans 30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73460" y="5459440"/>
            <a:ext cx="1043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333333"/>
                </a:solidFill>
                <a:latin typeface="Museo Sans 300"/>
              </a:rPr>
              <a:t>Post Engineering</a:t>
            </a:r>
            <a:endParaRPr lang="en-US" sz="900" b="1" i="1" dirty="0">
              <a:solidFill>
                <a:srgbClr val="333333"/>
              </a:solidFill>
              <a:latin typeface="Museo Sans 300"/>
            </a:endParaRPr>
          </a:p>
        </p:txBody>
      </p:sp>
      <p:cxnSp>
        <p:nvCxnSpPr>
          <p:cNvPr id="56" name="Elbow Connector 55"/>
          <p:cNvCxnSpPr>
            <a:stCxn id="26" idx="1"/>
            <a:endCxn id="19" idx="0"/>
          </p:cNvCxnSpPr>
          <p:nvPr/>
        </p:nvCxnSpPr>
        <p:spPr>
          <a:xfrm rot="10800000" flipV="1">
            <a:off x="7098230" y="2737408"/>
            <a:ext cx="231312" cy="75416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 type="oval"/>
            <a:tailEnd type="none"/>
          </a:ln>
          <a:effectLst/>
        </p:spPr>
      </p:cxnSp>
      <p:cxnSp>
        <p:nvCxnSpPr>
          <p:cNvPr id="57" name="Elbow Connector 56"/>
          <p:cNvCxnSpPr>
            <a:endCxn id="18" idx="0"/>
          </p:cNvCxnSpPr>
          <p:nvPr/>
        </p:nvCxnSpPr>
        <p:spPr>
          <a:xfrm rot="10800000" flipV="1">
            <a:off x="6409656" y="2581228"/>
            <a:ext cx="618729" cy="231595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 type="oval"/>
          </a:ln>
          <a:effectLst/>
        </p:spPr>
      </p:cxnSp>
      <p:cxnSp>
        <p:nvCxnSpPr>
          <p:cNvPr id="58" name="Elbow Connector 57"/>
          <p:cNvCxnSpPr>
            <a:endCxn id="17" idx="0"/>
          </p:cNvCxnSpPr>
          <p:nvPr/>
        </p:nvCxnSpPr>
        <p:spPr>
          <a:xfrm rot="10800000" flipV="1">
            <a:off x="5956127" y="2392288"/>
            <a:ext cx="740124" cy="420535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 type="oval"/>
          </a:ln>
          <a:effectLst/>
        </p:spPr>
      </p:cxnSp>
      <p:cxnSp>
        <p:nvCxnSpPr>
          <p:cNvPr id="59" name="Elbow Connector 58"/>
          <p:cNvCxnSpPr>
            <a:stCxn id="48" idx="1"/>
            <a:endCxn id="50" idx="1"/>
          </p:cNvCxnSpPr>
          <p:nvPr/>
        </p:nvCxnSpPr>
        <p:spPr>
          <a:xfrm rot="10800000" flipV="1">
            <a:off x="6398925" y="4312656"/>
            <a:ext cx="160835" cy="285521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 type="oval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62582" y="4817228"/>
            <a:ext cx="100860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15% Construction</a:t>
            </a:r>
          </a:p>
        </p:txBody>
      </p:sp>
      <p:cxnSp>
        <p:nvCxnSpPr>
          <p:cNvPr id="61" name="Elbow Connector 60"/>
          <p:cNvCxnSpPr>
            <a:stCxn id="55" idx="3"/>
            <a:endCxn id="52" idx="0"/>
          </p:cNvCxnSpPr>
          <p:nvPr/>
        </p:nvCxnSpPr>
        <p:spPr>
          <a:xfrm>
            <a:off x="6017136" y="5567162"/>
            <a:ext cx="205213" cy="74812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oval"/>
          </a:ln>
          <a:effectLst/>
        </p:spPr>
      </p:cxnSp>
      <p:cxnSp>
        <p:nvCxnSpPr>
          <p:cNvPr id="62" name="Elbow Connector 61"/>
          <p:cNvCxnSpPr>
            <a:stCxn id="54" idx="3"/>
            <a:endCxn id="53" idx="0"/>
          </p:cNvCxnSpPr>
          <p:nvPr/>
        </p:nvCxnSpPr>
        <p:spPr>
          <a:xfrm>
            <a:off x="6020788" y="5412639"/>
            <a:ext cx="432798" cy="231439"/>
          </a:xfrm>
          <a:prstGeom prst="bentConnector2">
            <a:avLst/>
          </a:prstGeom>
          <a:noFill/>
          <a:ln w="9525" cap="flat" cmpd="sng" algn="ctr">
            <a:solidFill>
              <a:srgbClr val="402B53">
                <a:shade val="95000"/>
                <a:satMod val="105000"/>
              </a:srgbClr>
            </a:solidFill>
            <a:prstDash val="solid"/>
            <a:headEnd type="oval"/>
          </a:ln>
          <a:effectLst/>
        </p:spPr>
      </p:cxnSp>
      <p:sp>
        <p:nvSpPr>
          <p:cNvPr id="63" name="AutoShape 202"/>
          <p:cNvSpPr>
            <a:spLocks noChangeArrowheads="1"/>
          </p:cNvSpPr>
          <p:nvPr/>
        </p:nvSpPr>
        <p:spPr bwMode="auto">
          <a:xfrm>
            <a:off x="510257" y="2455109"/>
            <a:ext cx="541988" cy="886950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vert270" lIns="0" tIns="45713" rIns="0" bIns="45713" anchor="ctr" anchorCtr="1"/>
          <a:lstStyle/>
          <a:p>
            <a:pPr algn="ctr">
              <a:defRPr/>
            </a:pPr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 pitchFamily="34" charset="0"/>
              </a:rPr>
              <a:t>PRA</a:t>
            </a:r>
            <a:endParaRPr lang="en-US" sz="1600" i="1" dirty="0">
              <a:solidFill>
                <a:schemeClr val="bg1">
                  <a:lumMod val="6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AutoShape 202"/>
          <p:cNvSpPr>
            <a:spLocks noChangeArrowheads="1"/>
          </p:cNvSpPr>
          <p:nvPr/>
        </p:nvSpPr>
        <p:spPr bwMode="auto">
          <a:xfrm>
            <a:off x="519309" y="3395263"/>
            <a:ext cx="532935" cy="777185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vert270" lIns="0" tIns="45713" rIns="0" bIns="45713" anchor="ctr" anchorCtr="1"/>
          <a:lstStyle/>
          <a:p>
            <a:pPr algn="ctr">
              <a:defRPr/>
            </a:pP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+mj-lt"/>
                <a:cs typeface="Arial" pitchFamily="34" charset="0"/>
              </a:rPr>
              <a:t>SRA</a:t>
            </a:r>
          </a:p>
          <a:p>
            <a:pPr algn="ctr">
              <a:defRPr/>
            </a:pP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+mj-lt"/>
                <a:cs typeface="Arial" pitchFamily="34" charset="0"/>
              </a:rPr>
              <a:t>CRA</a:t>
            </a:r>
          </a:p>
        </p:txBody>
      </p:sp>
      <p:sp>
        <p:nvSpPr>
          <p:cNvPr id="65" name="AutoShape 202"/>
          <p:cNvSpPr>
            <a:spLocks noChangeArrowheads="1"/>
          </p:cNvSpPr>
          <p:nvPr/>
        </p:nvSpPr>
        <p:spPr bwMode="auto">
          <a:xfrm>
            <a:off x="499626" y="5395143"/>
            <a:ext cx="541988" cy="886950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rgbClr val="00B1A9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vert270" lIns="0" tIns="45713" rIns="0" bIns="45713" anchor="ctr" anchorCtr="1"/>
          <a:lstStyle/>
          <a:p>
            <a:pPr algn="ctr">
              <a:defRPr/>
            </a:pPr>
            <a:r>
              <a:rPr lang="en-US" sz="1600" i="1" dirty="0">
                <a:solidFill>
                  <a:srgbClr val="00B1A9"/>
                </a:solidFill>
                <a:latin typeface="+mj-lt"/>
                <a:cs typeface="Arial" pitchFamily="34" charset="0"/>
              </a:rPr>
              <a:t>PLL</a:t>
            </a:r>
          </a:p>
        </p:txBody>
      </p:sp>
      <p:sp>
        <p:nvSpPr>
          <p:cNvPr id="66" name="AutoShape 202"/>
          <p:cNvSpPr>
            <a:spLocks noChangeArrowheads="1"/>
          </p:cNvSpPr>
          <p:nvPr/>
        </p:nvSpPr>
        <p:spPr bwMode="auto">
          <a:xfrm>
            <a:off x="256608" y="3385822"/>
            <a:ext cx="208424" cy="802555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vert270" lIns="0" tIns="45713" rIns="0" bIns="45713" anchor="ctr" anchorCtr="1"/>
          <a:lstStyle/>
          <a:p>
            <a:pPr algn="ctr">
              <a:defRPr/>
            </a:pPr>
            <a:r>
              <a:rPr lang="en-US" sz="800" i="1" dirty="0" smtClean="0">
                <a:solidFill>
                  <a:schemeClr val="bg1">
                    <a:lumMod val="65000"/>
                  </a:schemeClr>
                </a:solidFill>
                <a:latin typeface="Museo Sans 300"/>
                <a:cs typeface="Arial" pitchFamily="34" charset="0"/>
              </a:rPr>
              <a:t>QUANTITATIVE</a:t>
            </a:r>
            <a:endParaRPr lang="en-US" sz="800" i="1" dirty="0">
              <a:solidFill>
                <a:schemeClr val="bg1">
                  <a:lumMod val="65000"/>
                </a:schemeClr>
              </a:solidFill>
              <a:latin typeface="Museo Sans 300"/>
              <a:cs typeface="Arial" pitchFamily="34" charset="0"/>
            </a:endParaRPr>
          </a:p>
        </p:txBody>
      </p:sp>
      <p:sp>
        <p:nvSpPr>
          <p:cNvPr id="67" name="AutoShape 202"/>
          <p:cNvSpPr>
            <a:spLocks noChangeArrowheads="1"/>
          </p:cNvSpPr>
          <p:nvPr/>
        </p:nvSpPr>
        <p:spPr bwMode="auto">
          <a:xfrm>
            <a:off x="258828" y="2454046"/>
            <a:ext cx="207013" cy="886950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vert270" lIns="0" tIns="45713" rIns="0" bIns="45713" anchor="ctr" anchorCtr="1"/>
          <a:lstStyle/>
          <a:p>
            <a:pPr algn="ctr">
              <a:defRPr/>
            </a:pPr>
            <a:r>
              <a:rPr lang="en-US" sz="800" i="1" dirty="0" smtClean="0">
                <a:solidFill>
                  <a:schemeClr val="bg1">
                    <a:lumMod val="65000"/>
                  </a:schemeClr>
                </a:solidFill>
                <a:latin typeface="Museo Sans 300"/>
                <a:cs typeface="Arial" pitchFamily="34" charset="0"/>
              </a:rPr>
              <a:t>QUALITATIVE</a:t>
            </a:r>
            <a:endParaRPr lang="en-US" sz="800" i="1" dirty="0">
              <a:solidFill>
                <a:schemeClr val="bg1">
                  <a:lumMod val="65000"/>
                </a:schemeClr>
              </a:solidFill>
              <a:latin typeface="Museo Sans 300"/>
              <a:cs typeface="Arial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218459" y="3634454"/>
            <a:ext cx="228600" cy="228600"/>
          </a:xfrm>
          <a:prstGeom prst="triangl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6039934" y="3632935"/>
            <a:ext cx="228600" cy="228600"/>
          </a:xfrm>
          <a:prstGeom prst="triangl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Museo Sans 300"/>
            </a:endParaRPr>
          </a:p>
        </p:txBody>
      </p:sp>
      <p:cxnSp>
        <p:nvCxnSpPr>
          <p:cNvPr id="70" name="Elbow Connector 69"/>
          <p:cNvCxnSpPr>
            <a:stCxn id="71" idx="3"/>
          </p:cNvCxnSpPr>
          <p:nvPr/>
        </p:nvCxnSpPr>
        <p:spPr>
          <a:xfrm>
            <a:off x="5185861" y="3419818"/>
            <a:ext cx="146894" cy="214636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 type="oval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619680" y="3312096"/>
            <a:ext cx="5661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Pre-FID</a:t>
            </a:r>
          </a:p>
        </p:txBody>
      </p:sp>
      <p:cxnSp>
        <p:nvCxnSpPr>
          <p:cNvPr id="72" name="Elbow Connector 71"/>
          <p:cNvCxnSpPr/>
          <p:nvPr/>
        </p:nvCxnSpPr>
        <p:spPr>
          <a:xfrm rot="10800000" flipV="1">
            <a:off x="6154231" y="3406879"/>
            <a:ext cx="332075" cy="226056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 type="oval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406010" y="3300882"/>
            <a:ext cx="1099572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Museo Sans 300"/>
              </a:rPr>
              <a:t>20% to 30% of total execution progress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46230" y="5152581"/>
            <a:ext cx="863880" cy="21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 smtClean="0">
                <a:solidFill>
                  <a:srgbClr val="333333"/>
                </a:solidFill>
                <a:latin typeface="Museo Sans 300"/>
              </a:rPr>
              <a:t>Construction</a:t>
            </a:r>
            <a:endParaRPr lang="en-US" sz="900" b="1" i="1" dirty="0">
              <a:solidFill>
                <a:srgbClr val="333333"/>
              </a:solidFill>
              <a:latin typeface="Museo Sans 300"/>
            </a:endParaRPr>
          </a:p>
        </p:txBody>
      </p:sp>
      <p:cxnSp>
        <p:nvCxnSpPr>
          <p:cNvPr id="75" name="Elbow Connector 74"/>
          <p:cNvCxnSpPr>
            <a:stCxn id="74" idx="3"/>
            <a:endCxn id="32" idx="0"/>
          </p:cNvCxnSpPr>
          <p:nvPr/>
        </p:nvCxnSpPr>
        <p:spPr>
          <a:xfrm>
            <a:off x="6010110" y="5260143"/>
            <a:ext cx="664400" cy="379616"/>
          </a:xfrm>
          <a:prstGeom prst="bentConnector2">
            <a:avLst/>
          </a:prstGeom>
          <a:noFill/>
          <a:ln w="9525" cap="flat" cmpd="sng" algn="ctr">
            <a:solidFill>
              <a:srgbClr val="402B53">
                <a:shade val="95000"/>
                <a:satMod val="105000"/>
              </a:srgbClr>
            </a:solidFill>
            <a:prstDash val="solid"/>
            <a:headEnd type="oval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8186569" y="4751479"/>
            <a:ext cx="899062" cy="437233"/>
            <a:chOff x="7877420" y="3697846"/>
            <a:chExt cx="1002552" cy="525761"/>
          </a:xfrm>
        </p:grpSpPr>
        <p:grpSp>
          <p:nvGrpSpPr>
            <p:cNvPr id="77" name="Group 76"/>
            <p:cNvGrpSpPr/>
            <p:nvPr/>
          </p:nvGrpSpPr>
          <p:grpSpPr>
            <a:xfrm>
              <a:off x="7877420" y="3697846"/>
              <a:ext cx="1002552" cy="525761"/>
              <a:chOff x="7877420" y="4207531"/>
              <a:chExt cx="1002552" cy="525761"/>
            </a:xfrm>
          </p:grpSpPr>
          <p:sp>
            <p:nvSpPr>
              <p:cNvPr id="79" name="Parallelogram 78"/>
              <p:cNvSpPr/>
              <p:nvPr/>
            </p:nvSpPr>
            <p:spPr>
              <a:xfrm>
                <a:off x="7889295" y="4226464"/>
                <a:ext cx="228600" cy="228600"/>
              </a:xfrm>
              <a:prstGeom prst="parallelogram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Museo Sans 300"/>
                </a:endParaRPr>
              </a:p>
            </p:txBody>
          </p:sp>
          <p:sp>
            <p:nvSpPr>
              <p:cNvPr id="80" name="Parallelogram 79"/>
              <p:cNvSpPr/>
              <p:nvPr/>
            </p:nvSpPr>
            <p:spPr>
              <a:xfrm>
                <a:off x="7877420" y="4504692"/>
                <a:ext cx="228600" cy="228600"/>
              </a:xfrm>
              <a:prstGeom prst="parallelogram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85000"/>
                  </a:scheme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Museo Sans 30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114554" y="4207531"/>
                <a:ext cx="765418" cy="25906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Museo Sans 300"/>
                  </a:rPr>
                  <a:t>Mandatory</a:t>
                </a:r>
                <a:endParaRPr kumimoji="0" lang="en-US" sz="11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Museo Sans 300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103611" y="3963949"/>
              <a:ext cx="659954" cy="25906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Museo Sans 300"/>
                </a:rPr>
                <a:t>Optional</a:t>
              </a:r>
              <a:endParaRPr kumimoji="0" lang="en-US" sz="11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Museo Sans 300"/>
              </a:endParaRPr>
            </a:p>
          </p:txBody>
        </p:sp>
      </p:grpSp>
      <p:sp>
        <p:nvSpPr>
          <p:cNvPr id="82" name="AutoShape 202"/>
          <p:cNvSpPr>
            <a:spLocks noChangeArrowheads="1"/>
          </p:cNvSpPr>
          <p:nvPr/>
        </p:nvSpPr>
        <p:spPr bwMode="auto">
          <a:xfrm>
            <a:off x="510257" y="4284573"/>
            <a:ext cx="541988" cy="886950"/>
          </a:xfrm>
          <a:prstGeom prst="homePlate">
            <a:avLst>
              <a:gd name="adj" fmla="val 0"/>
            </a:avLst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vert270" lIns="0" tIns="45713" rIns="0" bIns="45713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+mj-lt"/>
                <a:cs typeface="Arial" pitchFamily="34" charset="0"/>
              </a:rPr>
              <a:t>PIR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3184" y="6392923"/>
            <a:ext cx="61253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PETRONAS Project Management System (PPMS 2009), Risk Management Manual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slide was approved during </a:t>
            </a:r>
            <a:r>
              <a:rPr lang="en-US" sz="8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June 2015 Project Risk Management Working Committee (PRMWC)</a:t>
            </a:r>
            <a:endParaRPr lang="en-US" sz="8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Text Placeholder 5"/>
          <p:cNvSpPr txBox="1">
            <a:spLocks/>
          </p:cNvSpPr>
          <p:nvPr/>
        </p:nvSpPr>
        <p:spPr>
          <a:xfrm>
            <a:off x="226548" y="274336"/>
            <a:ext cx="8679509" cy="737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1A9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 Portfolio PRM Framework dictates the requirement of PLL </a:t>
            </a:r>
            <a:r>
              <a:rPr lang="en-US" sz="1600" b="1" dirty="0" smtClean="0">
                <a:solidFill>
                  <a:srgbClr val="00B1A9"/>
                </a:solidFill>
              </a:rPr>
              <a:t>which is </a:t>
            </a:r>
            <a:r>
              <a:rPr lang="en-US" sz="1600" b="1" dirty="0">
                <a:solidFill>
                  <a:srgbClr val="00B1A9"/>
                </a:solidFill>
              </a:rPr>
              <a:t>identified at </a:t>
            </a:r>
            <a:r>
              <a:rPr lang="en-US" sz="1600" b="1" dirty="0" smtClean="0">
                <a:solidFill>
                  <a:srgbClr val="00B1A9"/>
                </a:solidFill>
              </a:rPr>
              <a:t>each </a:t>
            </a:r>
            <a:r>
              <a:rPr lang="en-US" sz="1600" b="1" dirty="0">
                <a:solidFill>
                  <a:srgbClr val="00B1A9"/>
                </a:solidFill>
              </a:rPr>
              <a:t>phase of the project life cycle and at a </a:t>
            </a:r>
            <a:r>
              <a:rPr lang="en-US" sz="1600" b="1" dirty="0" smtClean="0">
                <a:solidFill>
                  <a:srgbClr val="00B1A9"/>
                </a:solidFill>
              </a:rPr>
              <a:t>predetermined frequency to </a:t>
            </a:r>
            <a:r>
              <a:rPr lang="en-US" sz="1600" b="1" dirty="0">
                <a:solidFill>
                  <a:srgbClr val="00B1A9"/>
                </a:solidFill>
              </a:rPr>
              <a:t>capture lessons from project </a:t>
            </a:r>
            <a:r>
              <a:rPr lang="en-US" sz="1600" b="1" dirty="0" smtClean="0">
                <a:solidFill>
                  <a:srgbClr val="00B1A9"/>
                </a:solidFill>
              </a:rPr>
              <a:t>in progress </a:t>
            </a:r>
            <a:r>
              <a:rPr lang="en-US" sz="1600" b="1" dirty="0">
                <a:solidFill>
                  <a:srgbClr val="00B1A9"/>
                </a:solidFill>
              </a:rPr>
              <a:t>up to the acceptance of the project.</a:t>
            </a:r>
          </a:p>
        </p:txBody>
      </p:sp>
      <p:sp>
        <p:nvSpPr>
          <p:cNvPr id="85" name="AutoShape 714"/>
          <p:cNvSpPr>
            <a:spLocks noChangeArrowheads="1"/>
          </p:cNvSpPr>
          <p:nvPr/>
        </p:nvSpPr>
        <p:spPr bwMode="auto">
          <a:xfrm>
            <a:off x="823446" y="1249382"/>
            <a:ext cx="1081454" cy="710994"/>
          </a:xfrm>
          <a:prstGeom prst="homePlate">
            <a:avLst>
              <a:gd name="adj" fmla="val 37186"/>
            </a:avLst>
          </a:prstGeom>
          <a:solidFill>
            <a:srgbClr val="FFFFFF"/>
          </a:solidFill>
          <a:ln w="19050" algn="ctr">
            <a:solidFill>
              <a:srgbClr val="00B1A9"/>
            </a:solidFill>
            <a:miter lim="800000"/>
            <a:headEnd/>
            <a:tailEnd/>
          </a:ln>
        </p:spPr>
        <p:txBody>
          <a:bodyPr lIns="0" tIns="64709" rIns="0" bIns="64709" anchor="ctr"/>
          <a:lstStyle>
            <a:lvl1pPr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1293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1" u="none" strike="noStrike" kern="0" cap="none" spc="0" normalizeH="0" baseline="0" noProof="0" dirty="0" smtClean="0">
              <a:ln>
                <a:noFill/>
              </a:ln>
              <a:solidFill>
                <a:srgbClr val="00B1A9"/>
              </a:solidFill>
              <a:effectLst/>
              <a:uLnTx/>
              <a:uFillTx/>
              <a:latin typeface="Museo Sans 300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86" name="AutoShape 713"/>
          <p:cNvSpPr>
            <a:spLocks noChangeArrowheads="1"/>
          </p:cNvSpPr>
          <p:nvPr/>
        </p:nvSpPr>
        <p:spPr bwMode="auto">
          <a:xfrm>
            <a:off x="1581620" y="1249382"/>
            <a:ext cx="4230942" cy="710994"/>
          </a:xfrm>
          <a:prstGeom prst="chevron">
            <a:avLst>
              <a:gd name="adj" fmla="val 44354"/>
            </a:avLst>
          </a:prstGeom>
          <a:solidFill>
            <a:srgbClr val="FFFFFF"/>
          </a:solidFill>
          <a:ln w="19050" algn="ctr">
            <a:solidFill>
              <a:srgbClr val="00B1A9"/>
            </a:solidFill>
            <a:miter lim="800000"/>
            <a:headEnd/>
            <a:tailEnd/>
          </a:ln>
        </p:spPr>
        <p:txBody>
          <a:bodyPr lIns="0" tIns="64709" rIns="0" bIns="64709" anchor="ctr"/>
          <a:lstStyle>
            <a:lvl1pPr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1293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700" b="1" i="1" u="none" strike="noStrike" kern="0" cap="none" spc="0" normalizeH="0" baseline="0" noProof="0" smtClean="0">
              <a:ln>
                <a:noFill/>
              </a:ln>
              <a:solidFill>
                <a:srgbClr val="00B1A9"/>
              </a:solidFill>
              <a:effectLst/>
              <a:uLnTx/>
              <a:uFillTx/>
              <a:latin typeface="Museo Sans 300" panose="02000000000000000000" pitchFamily="50" charset="0"/>
              <a:cs typeface="Arial" panose="020B0604020202020204" pitchFamily="34" charset="0"/>
            </a:endParaRPr>
          </a:p>
        </p:txBody>
      </p:sp>
      <p:sp>
        <p:nvSpPr>
          <p:cNvPr id="87" name="Text Box 715"/>
          <p:cNvSpPr txBox="1">
            <a:spLocks noChangeArrowheads="1"/>
          </p:cNvSpPr>
          <p:nvPr/>
        </p:nvSpPr>
        <p:spPr bwMode="auto">
          <a:xfrm>
            <a:off x="2698518" y="1288597"/>
            <a:ext cx="2016083" cy="306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64709" rIns="0" bIns="64709">
            <a:spAutoFit/>
          </a:bodyPr>
          <a:lstStyle>
            <a:lvl1pPr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200" b="1" i="1" kern="0" dirty="0" smtClean="0">
                <a:solidFill>
                  <a:srgbClr val="00B1A9"/>
                </a:solidFill>
                <a:latin typeface="Museo Sans 900" panose="02000000000000000000" pitchFamily="50" charset="0"/>
              </a:rPr>
              <a:t>FRONT-END LOADING (FEL)</a:t>
            </a:r>
          </a:p>
        </p:txBody>
      </p:sp>
      <p:sp>
        <p:nvSpPr>
          <p:cNvPr id="88" name="AutoShape 720"/>
          <p:cNvSpPr>
            <a:spLocks noChangeArrowheads="1"/>
          </p:cNvSpPr>
          <p:nvPr/>
        </p:nvSpPr>
        <p:spPr bwMode="auto">
          <a:xfrm>
            <a:off x="5497021" y="1249382"/>
            <a:ext cx="2475678" cy="710994"/>
          </a:xfrm>
          <a:prstGeom prst="chevron">
            <a:avLst>
              <a:gd name="adj" fmla="val 44258"/>
            </a:avLst>
          </a:prstGeom>
          <a:solidFill>
            <a:srgbClr val="FFFFFF"/>
          </a:solidFill>
          <a:ln w="19050" algn="ctr">
            <a:solidFill>
              <a:srgbClr val="00B1A9"/>
            </a:solidFill>
            <a:miter lim="800000"/>
            <a:headEnd/>
            <a:tailEnd/>
          </a:ln>
        </p:spPr>
        <p:txBody>
          <a:bodyPr lIns="0" tIns="64709" rIns="0" bIns="64709" anchor="ctr"/>
          <a:lstStyle>
            <a:lvl1pPr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1293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B1A9"/>
                </a:solidFill>
                <a:effectLst/>
                <a:uLnTx/>
                <a:uFillTx/>
                <a:latin typeface="Museo Sans 300" panose="02000000000000000000" pitchFamily="50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89" name="AutoShape 724"/>
          <p:cNvSpPr>
            <a:spLocks noChangeArrowheads="1"/>
          </p:cNvSpPr>
          <p:nvPr/>
        </p:nvSpPr>
        <p:spPr bwMode="auto">
          <a:xfrm>
            <a:off x="7553131" y="1249382"/>
            <a:ext cx="1555185" cy="710994"/>
          </a:xfrm>
          <a:prstGeom prst="chevron">
            <a:avLst>
              <a:gd name="adj" fmla="val 44314"/>
            </a:avLst>
          </a:prstGeom>
          <a:solidFill>
            <a:srgbClr val="FFFFFF"/>
          </a:solidFill>
          <a:ln w="19050" algn="ctr">
            <a:solidFill>
              <a:srgbClr val="00B1A9"/>
            </a:solidFill>
            <a:miter lim="800000"/>
            <a:headEnd/>
            <a:tailEnd/>
          </a:ln>
        </p:spPr>
        <p:txBody>
          <a:bodyPr lIns="0" tIns="64709" rIns="0" bIns="64709" anchor="ctr"/>
          <a:lstStyle>
            <a:lvl1pPr marL="112713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12713" marR="0" lvl="0" indent="0" algn="ctr" defTabSz="1293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B1A9"/>
                </a:solidFill>
                <a:effectLst/>
                <a:uLnTx/>
                <a:uFillTx/>
                <a:latin typeface="Museo Sans 300" panose="02000000000000000000" pitchFamily="50" charset="0"/>
                <a:cs typeface="Arial" panose="020B0604020202020204" pitchFamily="34" charset="0"/>
              </a:rPr>
              <a:t>     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22465" y="1470267"/>
            <a:ext cx="1051978" cy="269227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200" b="1" i="1" kern="0" dirty="0">
                <a:solidFill>
                  <a:srgbClr val="00B1A9"/>
                </a:solidFill>
                <a:latin typeface="Museo Sans 900" panose="02000000000000000000" pitchFamily="50" charset="0"/>
                <a:cs typeface="Arial" panose="020B0604020202020204" pitchFamily="34" charset="0"/>
              </a:rPr>
              <a:t>EXECUTION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767411" y="1380524"/>
            <a:ext cx="1289561" cy="448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200" b="1" i="1" kern="0" dirty="0" smtClean="0">
                <a:solidFill>
                  <a:srgbClr val="00B1A9"/>
                </a:solidFill>
                <a:latin typeface="Museo Sans 900" panose="02000000000000000000" pitchFamily="50" charset="0"/>
                <a:cs typeface="Arial" panose="020B0604020202020204" pitchFamily="34" charset="0"/>
              </a:rPr>
              <a:t>START-UP </a:t>
            </a:r>
            <a:endParaRPr lang="en-GB" altLang="en-US" sz="1200" b="1" i="1" kern="0" dirty="0">
              <a:solidFill>
                <a:srgbClr val="00B1A9"/>
              </a:solidFill>
              <a:latin typeface="Museo Sans 900" panose="02000000000000000000" pitchFamily="50" charset="0"/>
              <a:cs typeface="Arial" panose="020B0604020202020204" pitchFamily="34" charset="0"/>
            </a:endParaRPr>
          </a:p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200" b="1" i="1" kern="0" dirty="0">
                <a:solidFill>
                  <a:srgbClr val="00B1A9"/>
                </a:solidFill>
                <a:latin typeface="Museo Sans 900" panose="02000000000000000000" pitchFamily="50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089638" y="1587996"/>
            <a:ext cx="1130232" cy="38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050" b="1" i="1" kern="0" dirty="0">
                <a:solidFill>
                  <a:srgbClr val="00B1A9"/>
                </a:solidFill>
                <a:latin typeface="Museo Sans 900" panose="02000000000000000000" pitchFamily="50" charset="0"/>
                <a:cs typeface="Arial" panose="020B0604020202020204" pitchFamily="34" charset="0"/>
              </a:rPr>
              <a:t>FEL 2</a:t>
            </a:r>
          </a:p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900" i="1" kern="0" dirty="0" smtClean="0">
                <a:solidFill>
                  <a:srgbClr val="00B1A9"/>
                </a:solidFill>
                <a:latin typeface="Museo Sans 700" pitchFamily="50" charset="0"/>
                <a:cs typeface="Arial" panose="020B0604020202020204" pitchFamily="34" charset="0"/>
              </a:rPr>
              <a:t>Scope Selection</a:t>
            </a:r>
            <a:endParaRPr lang="en-GB" altLang="en-US" sz="900" i="1" kern="0" dirty="0">
              <a:solidFill>
                <a:srgbClr val="00B1A9"/>
              </a:solidFill>
              <a:latin typeface="Museo Sans 700" pitchFamily="50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316946" y="1605078"/>
            <a:ext cx="1227109" cy="381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050" b="1" i="1" kern="0" dirty="0">
                <a:solidFill>
                  <a:srgbClr val="00B1A9"/>
                </a:solidFill>
                <a:latin typeface="Museo Sans 900" panose="02000000000000000000" pitchFamily="50" charset="0"/>
                <a:cs typeface="Arial" panose="020B0604020202020204" pitchFamily="34" charset="0"/>
              </a:rPr>
              <a:t>FEL 3</a:t>
            </a:r>
          </a:p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900" i="1" kern="0" dirty="0" smtClean="0">
                <a:solidFill>
                  <a:srgbClr val="00B1A9"/>
                </a:solidFill>
                <a:latin typeface="Museo Sans 700" pitchFamily="50" charset="0"/>
                <a:cs typeface="Arial" panose="020B0604020202020204" pitchFamily="34" charset="0"/>
              </a:rPr>
              <a:t>Scope Definition</a:t>
            </a:r>
            <a:endParaRPr lang="en-GB" altLang="en-US" sz="900" i="1" kern="0" dirty="0">
              <a:solidFill>
                <a:srgbClr val="00B1A9"/>
              </a:solidFill>
              <a:latin typeface="Museo Sans 700" pitchFamily="50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670376" y="1587996"/>
            <a:ext cx="1429694" cy="381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050" b="1" i="1" kern="0" dirty="0">
                <a:solidFill>
                  <a:srgbClr val="00B1A9"/>
                </a:solidFill>
                <a:latin typeface="Museo Sans 900" panose="02000000000000000000" pitchFamily="50" charset="0"/>
                <a:cs typeface="Arial" panose="020B0604020202020204" pitchFamily="34" charset="0"/>
              </a:rPr>
              <a:t>FEL 1</a:t>
            </a:r>
          </a:p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900" i="1" kern="0" dirty="0">
                <a:solidFill>
                  <a:srgbClr val="00B1A9"/>
                </a:solidFill>
                <a:latin typeface="Museo Sans 700" pitchFamily="50" charset="0"/>
                <a:cs typeface="Arial" panose="020B0604020202020204" pitchFamily="34" charset="0"/>
              </a:rPr>
              <a:t>Feasibility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462766" y="1530094"/>
            <a:ext cx="403528" cy="149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1A9"/>
                </a:solidFill>
                <a:latin typeface="Museo Sans 900"/>
              </a:rPr>
              <a:t>PHASE</a:t>
            </a:r>
            <a:endParaRPr lang="en-US" sz="1000" b="1" dirty="0">
              <a:solidFill>
                <a:srgbClr val="00B1A9"/>
              </a:solidFill>
              <a:latin typeface="Museo Sans 900"/>
            </a:endParaRPr>
          </a:p>
        </p:txBody>
      </p:sp>
      <p:sp>
        <p:nvSpPr>
          <p:cNvPr id="96" name="Line 7"/>
          <p:cNvSpPr>
            <a:spLocks noChangeShapeType="1"/>
          </p:cNvSpPr>
          <p:nvPr/>
        </p:nvSpPr>
        <p:spPr bwMode="auto">
          <a:xfrm flipV="1">
            <a:off x="7640515" y="1140596"/>
            <a:ext cx="1153527" cy="172"/>
          </a:xfrm>
          <a:prstGeom prst="line">
            <a:avLst/>
          </a:prstGeom>
          <a:noFill/>
          <a:ln w="12700">
            <a:solidFill>
              <a:srgbClr val="00B1A9"/>
            </a:solidFill>
            <a:round/>
            <a:headEnd/>
            <a:tailEnd type="triangle" w="med" len="med"/>
          </a:ln>
        </p:spPr>
        <p:txBody>
          <a:bodyPr wrap="square" lIns="91440" rIns="9144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1A9"/>
              </a:solidFill>
              <a:effectLst/>
              <a:uLnTx/>
              <a:uFillTx/>
              <a:latin typeface="Museo Sans 900"/>
              <a:ea typeface="+mn-ea"/>
              <a:cs typeface="+mn-cs"/>
            </a:endParaRPr>
          </a:p>
        </p:txBody>
      </p:sp>
      <p:sp>
        <p:nvSpPr>
          <p:cNvPr id="97" name="Line 9"/>
          <p:cNvSpPr>
            <a:spLocks noChangeShapeType="1"/>
          </p:cNvSpPr>
          <p:nvPr/>
        </p:nvSpPr>
        <p:spPr bwMode="auto">
          <a:xfrm flipH="1">
            <a:off x="5485665" y="1140768"/>
            <a:ext cx="1201733" cy="0"/>
          </a:xfrm>
          <a:prstGeom prst="line">
            <a:avLst/>
          </a:prstGeom>
          <a:noFill/>
          <a:ln w="12700">
            <a:solidFill>
              <a:srgbClr val="00B1A9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1A9"/>
              </a:solidFill>
              <a:effectLst/>
              <a:uLnTx/>
              <a:uFillTx/>
              <a:latin typeface="Museo Sans 900"/>
              <a:ea typeface="+mn-ea"/>
              <a:cs typeface="+mn-cs"/>
            </a:endParaRPr>
          </a:p>
        </p:txBody>
      </p: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6302994" y="1065983"/>
            <a:ext cx="1721928" cy="1495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91440" tIns="0" rIns="9144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1A9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“Doing </a:t>
            </a:r>
            <a:r>
              <a:rPr kumimoji="0" lang="en-GB" sz="1000" b="1" i="1" u="none" strike="noStrike" kern="1200" cap="none" spc="0" normalizeH="0" baseline="0" noProof="0" dirty="0">
                <a:ln>
                  <a:noFill/>
                </a:ln>
                <a:solidFill>
                  <a:srgbClr val="00B1A9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the </a:t>
            </a:r>
            <a:r>
              <a:rPr kumimoji="0" lang="en-GB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1A9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Project Right”</a:t>
            </a:r>
            <a:endParaRPr kumimoji="0" lang="en-GB" sz="1000" b="1" i="1" u="none" strike="noStrike" kern="1200" cap="none" spc="0" normalizeH="0" baseline="0" noProof="0" dirty="0">
              <a:ln>
                <a:noFill/>
              </a:ln>
              <a:solidFill>
                <a:srgbClr val="00B1A9"/>
              </a:solidFill>
              <a:effectLst/>
              <a:uLnTx/>
              <a:uFillTx/>
              <a:latin typeface="Museo Sans 900"/>
              <a:ea typeface="+mn-ea"/>
              <a:cs typeface="+mn-cs"/>
            </a:endParaRPr>
          </a:p>
        </p:txBody>
      </p:sp>
      <p:sp>
        <p:nvSpPr>
          <p:cNvPr id="99" name="Line 6"/>
          <p:cNvSpPr>
            <a:spLocks noChangeShapeType="1"/>
          </p:cNvSpPr>
          <p:nvPr/>
        </p:nvSpPr>
        <p:spPr bwMode="auto">
          <a:xfrm flipV="1">
            <a:off x="3431011" y="1140768"/>
            <a:ext cx="2042096" cy="0"/>
          </a:xfrm>
          <a:prstGeom prst="line">
            <a:avLst/>
          </a:prstGeom>
          <a:noFill/>
          <a:ln w="12700">
            <a:solidFill>
              <a:srgbClr val="00B1A9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1A9"/>
              </a:solidFill>
              <a:effectLst/>
              <a:uLnTx/>
              <a:uFillTx/>
              <a:latin typeface="Museo Sans 900"/>
              <a:ea typeface="+mn-ea"/>
              <a:cs typeface="+mn-cs"/>
            </a:endParaRPr>
          </a:p>
        </p:txBody>
      </p:sp>
      <p:sp>
        <p:nvSpPr>
          <p:cNvPr id="100" name="Line 8"/>
          <p:cNvSpPr>
            <a:spLocks noChangeShapeType="1"/>
          </p:cNvSpPr>
          <p:nvPr/>
        </p:nvSpPr>
        <p:spPr bwMode="auto">
          <a:xfrm flipH="1">
            <a:off x="932833" y="1140596"/>
            <a:ext cx="2106598" cy="172"/>
          </a:xfrm>
          <a:prstGeom prst="line">
            <a:avLst/>
          </a:prstGeom>
          <a:noFill/>
          <a:ln w="12700">
            <a:solidFill>
              <a:srgbClr val="00B1A9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1A9"/>
              </a:solidFill>
              <a:effectLst/>
              <a:uLnTx/>
              <a:uFillTx/>
              <a:latin typeface="Museo Sans 900"/>
              <a:ea typeface="+mn-ea"/>
              <a:cs typeface="+mn-cs"/>
            </a:endParaRPr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2374258" y="1065983"/>
            <a:ext cx="1721928" cy="1495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91440" tIns="0" rIns="9144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1A9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“Doing </a:t>
            </a:r>
            <a:r>
              <a:rPr kumimoji="0" lang="en-GB" sz="1000" b="1" i="1" u="none" strike="noStrike" kern="1200" cap="none" spc="0" normalizeH="0" baseline="0" noProof="0" dirty="0">
                <a:ln>
                  <a:noFill/>
                </a:ln>
                <a:solidFill>
                  <a:srgbClr val="00B1A9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the </a:t>
            </a:r>
            <a:r>
              <a:rPr kumimoji="0" lang="en-GB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1A9"/>
                </a:solidFill>
                <a:effectLst/>
                <a:uLnTx/>
                <a:uFillTx/>
                <a:latin typeface="Museo Sans 900"/>
                <a:ea typeface="+mn-ea"/>
                <a:cs typeface="+mn-cs"/>
              </a:rPr>
              <a:t>Right Project”</a:t>
            </a:r>
            <a:endParaRPr kumimoji="0" lang="en-GB" sz="1000" b="1" i="1" u="none" strike="noStrike" kern="1200" cap="none" spc="0" normalizeH="0" baseline="0" noProof="0" dirty="0">
              <a:ln>
                <a:noFill/>
              </a:ln>
              <a:solidFill>
                <a:srgbClr val="00B1A9"/>
              </a:solidFill>
              <a:effectLst/>
              <a:uLnTx/>
              <a:uFillTx/>
              <a:latin typeface="Museo Sans 900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71722" y="1470267"/>
            <a:ext cx="877479" cy="269227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1200" b="1" i="1" kern="0" dirty="0" smtClean="0">
                <a:solidFill>
                  <a:srgbClr val="00B1A9"/>
                </a:solidFill>
                <a:latin typeface="Museo Sans 900" panose="02000000000000000000" pitchFamily="50" charset="0"/>
              </a:rPr>
              <a:t>FRAMING</a:t>
            </a:r>
          </a:p>
        </p:txBody>
      </p:sp>
      <p:sp>
        <p:nvSpPr>
          <p:cNvPr id="103" name="AutoShape 723"/>
          <p:cNvSpPr>
            <a:spLocks noChangeArrowheads="1"/>
          </p:cNvSpPr>
          <p:nvPr/>
        </p:nvSpPr>
        <p:spPr bwMode="auto">
          <a:xfrm>
            <a:off x="1321720" y="1982432"/>
            <a:ext cx="513157" cy="284398"/>
          </a:xfrm>
          <a:prstGeom prst="diamond">
            <a:avLst/>
          </a:prstGeom>
          <a:solidFill>
            <a:srgbClr val="F2B02F"/>
          </a:solidFill>
          <a:ln w="9525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lIns="0" tIns="64709" rIns="0" bIns="64709" anchor="ctr"/>
          <a:lstStyle>
            <a:lvl1pPr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93813" eaLnBrk="0" hangingPunct="0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1293813" eaLnBrk="0" fontAlgn="base" hangingPunct="0">
              <a:spcBef>
                <a:spcPct val="0"/>
              </a:spcBef>
              <a:spcAft>
                <a:spcPts val="1413"/>
              </a:spcAft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 b="1" kern="0" dirty="0" smtClean="0">
                <a:solidFill>
                  <a:srgbClr val="000000"/>
                </a:solidFill>
                <a:latin typeface="Museo Sans 900"/>
              </a:rPr>
              <a:t>Gate 0</a:t>
            </a:r>
          </a:p>
        </p:txBody>
      </p:sp>
      <p:sp>
        <p:nvSpPr>
          <p:cNvPr id="104" name="AutoShape 723"/>
          <p:cNvSpPr>
            <a:spLocks noChangeArrowheads="1"/>
          </p:cNvSpPr>
          <p:nvPr/>
        </p:nvSpPr>
        <p:spPr bwMode="auto">
          <a:xfrm>
            <a:off x="2640024" y="1982432"/>
            <a:ext cx="513157" cy="284398"/>
          </a:xfrm>
          <a:prstGeom prst="diamond">
            <a:avLst/>
          </a:prstGeom>
          <a:solidFill>
            <a:srgbClr val="F2B02F"/>
          </a:solidFill>
          <a:ln w="9525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lIns="0" tIns="64709" rIns="0" bIns="64709" anchor="ctr"/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 b="1" kern="0" dirty="0" smtClean="0">
                <a:solidFill>
                  <a:srgbClr val="000000"/>
                </a:solidFill>
                <a:latin typeface="Museo Sans 900"/>
                <a:cs typeface="Arial" panose="020B0604020202020204" pitchFamily="34" charset="0"/>
              </a:rPr>
              <a:t>Gate 1</a:t>
            </a:r>
          </a:p>
        </p:txBody>
      </p:sp>
      <p:sp>
        <p:nvSpPr>
          <p:cNvPr id="105" name="AutoShape 719"/>
          <p:cNvSpPr>
            <a:spLocks noChangeArrowheads="1"/>
          </p:cNvSpPr>
          <p:nvPr/>
        </p:nvSpPr>
        <p:spPr bwMode="auto">
          <a:xfrm>
            <a:off x="3944201" y="1982432"/>
            <a:ext cx="513157" cy="284398"/>
          </a:xfrm>
          <a:prstGeom prst="diamond">
            <a:avLst/>
          </a:prstGeom>
          <a:solidFill>
            <a:srgbClr val="F2B02F"/>
          </a:solidFill>
          <a:ln w="9525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lIns="0" tIns="64709" rIns="0" bIns="64709" anchor="ctr"/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 b="1" kern="0" dirty="0" smtClean="0">
                <a:solidFill>
                  <a:srgbClr val="000000"/>
                </a:solidFill>
                <a:latin typeface="Museo Sans 900"/>
                <a:cs typeface="Arial" panose="020B0604020202020204" pitchFamily="34" charset="0"/>
              </a:rPr>
              <a:t>Gate 2</a:t>
            </a:r>
          </a:p>
        </p:txBody>
      </p:sp>
      <p:sp>
        <p:nvSpPr>
          <p:cNvPr id="106" name="AutoShape 722"/>
          <p:cNvSpPr>
            <a:spLocks noChangeArrowheads="1"/>
          </p:cNvSpPr>
          <p:nvPr/>
        </p:nvSpPr>
        <p:spPr bwMode="auto">
          <a:xfrm>
            <a:off x="5237872" y="1982432"/>
            <a:ext cx="513157" cy="284398"/>
          </a:xfrm>
          <a:prstGeom prst="diamond">
            <a:avLst/>
          </a:prstGeom>
          <a:solidFill>
            <a:srgbClr val="F2B02F"/>
          </a:solidFill>
          <a:ln w="9525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lIns="0" tIns="64709" rIns="0" bIns="64709" anchor="ctr"/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 b="1" kern="0" dirty="0" smtClean="0">
                <a:solidFill>
                  <a:srgbClr val="000000"/>
                </a:solidFill>
                <a:latin typeface="Museo Sans 900"/>
                <a:cs typeface="Arial" panose="020B0604020202020204" pitchFamily="34" charset="0"/>
              </a:rPr>
              <a:t>Gate 3</a:t>
            </a:r>
          </a:p>
        </p:txBody>
      </p:sp>
      <p:sp>
        <p:nvSpPr>
          <p:cNvPr id="107" name="AutoShape 722"/>
          <p:cNvSpPr>
            <a:spLocks noChangeArrowheads="1"/>
          </p:cNvSpPr>
          <p:nvPr/>
        </p:nvSpPr>
        <p:spPr bwMode="auto">
          <a:xfrm>
            <a:off x="8537465" y="1982432"/>
            <a:ext cx="513157" cy="284398"/>
          </a:xfrm>
          <a:prstGeom prst="diamond">
            <a:avLst/>
          </a:prstGeom>
          <a:solidFill>
            <a:srgbClr val="F2B02F"/>
          </a:solidFill>
          <a:ln w="9525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lIns="0" tIns="64709" rIns="0" bIns="64709" anchor="ctr"/>
          <a:lstStyle/>
          <a:p>
            <a:pPr algn="ctr" defTabSz="1293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800" b="1" kern="0" dirty="0" smtClean="0">
                <a:solidFill>
                  <a:srgbClr val="000000"/>
                </a:solidFill>
                <a:latin typeface="Museo Sans 900"/>
                <a:cs typeface="Arial" panose="020B0604020202020204" pitchFamily="34" charset="0"/>
              </a:rPr>
              <a:t>Gate 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170865" y="2185079"/>
            <a:ext cx="231038" cy="1346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333333"/>
                </a:solidFill>
                <a:latin typeface="Museo Sans 900"/>
              </a:rPr>
              <a:t>FID</a:t>
            </a:r>
          </a:p>
        </p:txBody>
      </p:sp>
      <p:cxnSp>
        <p:nvCxnSpPr>
          <p:cNvPr id="109" name="Straight Connector 108"/>
          <p:cNvCxnSpPr>
            <a:stCxn id="85" idx="3"/>
            <a:endCxn id="86" idx="3"/>
          </p:cNvCxnSpPr>
          <p:nvPr/>
        </p:nvCxnSpPr>
        <p:spPr>
          <a:xfrm>
            <a:off x="1904900" y="1604879"/>
            <a:ext cx="3907662" cy="0"/>
          </a:xfrm>
          <a:prstGeom prst="line">
            <a:avLst/>
          </a:prstGeom>
          <a:solidFill>
            <a:srgbClr val="FFFFFF"/>
          </a:solidFill>
          <a:ln w="19050" algn="ctr">
            <a:solidFill>
              <a:srgbClr val="00B1A9"/>
            </a:solidFill>
            <a:miter lim="800000"/>
            <a:headEnd/>
            <a:tailEnd/>
          </a:ln>
        </p:spPr>
      </p:cxnSp>
      <p:cxnSp>
        <p:nvCxnSpPr>
          <p:cNvPr id="110" name="Straight Connector 109"/>
          <p:cNvCxnSpPr/>
          <p:nvPr/>
        </p:nvCxnSpPr>
        <p:spPr>
          <a:xfrm flipH="1">
            <a:off x="2894082" y="1604879"/>
            <a:ext cx="314672" cy="355497"/>
          </a:xfrm>
          <a:prstGeom prst="line">
            <a:avLst/>
          </a:prstGeom>
          <a:solidFill>
            <a:srgbClr val="FFFFFF"/>
          </a:solidFill>
          <a:ln w="19050" algn="ctr">
            <a:solidFill>
              <a:srgbClr val="00B1A9"/>
            </a:solidFill>
            <a:miter lim="800000"/>
            <a:headEnd/>
            <a:tailEnd/>
          </a:ln>
        </p:spPr>
      </p:cxnSp>
      <p:cxnSp>
        <p:nvCxnSpPr>
          <p:cNvPr id="111" name="Straight Connector 110"/>
          <p:cNvCxnSpPr/>
          <p:nvPr/>
        </p:nvCxnSpPr>
        <p:spPr>
          <a:xfrm flipH="1">
            <a:off x="4195552" y="1604879"/>
            <a:ext cx="314672" cy="355497"/>
          </a:xfrm>
          <a:prstGeom prst="line">
            <a:avLst/>
          </a:prstGeom>
          <a:solidFill>
            <a:srgbClr val="FFFFFF"/>
          </a:solidFill>
          <a:ln w="19050" algn="ctr">
            <a:solidFill>
              <a:srgbClr val="00B1A9"/>
            </a:solidFill>
            <a:miter lim="800000"/>
            <a:headEnd/>
            <a:tailEnd/>
          </a:ln>
        </p:spPr>
      </p:cxnSp>
      <p:sp>
        <p:nvSpPr>
          <p:cNvPr id="11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3" name="Chevron 112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animBg="1"/>
      <p:bldP spid="34" grpId="0" animBg="1"/>
      <p:bldP spid="39" grpId="0"/>
      <p:bldP spid="52" grpId="0" animBg="1"/>
      <p:bldP spid="53" grpId="0" animBg="1"/>
      <p:bldP spid="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Elbow Connector 77"/>
          <p:cNvCxnSpPr/>
          <p:nvPr/>
        </p:nvCxnSpPr>
        <p:spPr>
          <a:xfrm>
            <a:off x="1746405" y="3192371"/>
            <a:ext cx="1673104" cy="355510"/>
          </a:xfrm>
          <a:prstGeom prst="bentConnector3">
            <a:avLst>
              <a:gd name="adj1" fmla="val 99592"/>
            </a:avLst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flipV="1">
            <a:off x="5337724" y="3561452"/>
            <a:ext cx="996005" cy="452335"/>
          </a:xfrm>
          <a:prstGeom prst="bentConnector3">
            <a:avLst>
              <a:gd name="adj1" fmla="val 107266"/>
            </a:avLst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7849304" y="2148165"/>
            <a:ext cx="0" cy="12767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/>
          <p:nvPr/>
        </p:nvCxnSpPr>
        <p:spPr>
          <a:xfrm rot="16200000" flipV="1">
            <a:off x="6265756" y="2572898"/>
            <a:ext cx="953607" cy="9109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5662" y="4325845"/>
            <a:ext cx="986286" cy="43419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685800" y="2398557"/>
            <a:ext cx="0" cy="110664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3357811" y="3522480"/>
            <a:ext cx="1" cy="14805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612722" y="3657887"/>
            <a:ext cx="0" cy="15999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flipV="1">
            <a:off x="6991201" y="3581613"/>
            <a:ext cx="949873" cy="934499"/>
          </a:xfrm>
          <a:prstGeom prst="bentConnector3">
            <a:avLst>
              <a:gd name="adj1" fmla="val 98609"/>
            </a:avLst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8258"/>
              </p:ext>
            </p:extLst>
          </p:nvPr>
        </p:nvGraphicFramePr>
        <p:xfrm>
          <a:off x="306300" y="3352800"/>
          <a:ext cx="86853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3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JAN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FEB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MAR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APR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MAY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JUN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JUL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AUG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SEP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OCT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NOV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j-lt"/>
                        </a:rPr>
                        <a:t>DEC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Title 4"/>
          <p:cNvSpPr>
            <a:spLocks noGrp="1"/>
          </p:cNvSpPr>
          <p:nvPr>
            <p:ph type="title"/>
          </p:nvPr>
        </p:nvSpPr>
        <p:spPr>
          <a:xfrm>
            <a:off x="277884" y="414692"/>
            <a:ext cx="8711909" cy="5334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6 Project Lessons Learnt workshops were successfully conducted in FY2016…</a:t>
            </a:r>
            <a:endParaRPr lang="en-US" sz="2800" dirty="0">
              <a:latin typeface="+mj-lt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2532668" y="1380277"/>
            <a:ext cx="2539535" cy="1507107"/>
            <a:chOff x="2359115" y="1131378"/>
            <a:chExt cx="2539535" cy="1507107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28" y="1224632"/>
              <a:ext cx="2397592" cy="134980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1" name="Rounded Rectangle 190"/>
            <p:cNvSpPr/>
            <p:nvPr/>
          </p:nvSpPr>
          <p:spPr>
            <a:xfrm>
              <a:off x="2359115" y="1131378"/>
              <a:ext cx="2539535" cy="1507107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067360" y="5159915"/>
            <a:ext cx="2400240" cy="1564883"/>
            <a:chOff x="425575" y="5016560"/>
            <a:chExt cx="2599440" cy="1663897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74" b="15678"/>
            <a:stretch/>
          </p:blipFill>
          <p:spPr>
            <a:xfrm>
              <a:off x="500667" y="5063004"/>
              <a:ext cx="2435941" cy="159762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2" name="Rounded Rectangle 191"/>
            <p:cNvSpPr/>
            <p:nvPr/>
          </p:nvSpPr>
          <p:spPr>
            <a:xfrm>
              <a:off x="425575" y="5016560"/>
              <a:ext cx="2599440" cy="1663897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11160" y="4385050"/>
            <a:ext cx="2493597" cy="1640488"/>
            <a:chOff x="4267200" y="5164538"/>
            <a:chExt cx="2391401" cy="1507107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5049" y="5210981"/>
              <a:ext cx="2242941" cy="14207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93" name="Rounded Rectangle 192"/>
            <p:cNvSpPr/>
            <p:nvPr/>
          </p:nvSpPr>
          <p:spPr>
            <a:xfrm>
              <a:off x="4267200" y="5164538"/>
              <a:ext cx="2391401" cy="1507107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825" y="6066263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PLL P18A &amp; 18B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357810" y="293008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PLL RC P3</a:t>
            </a:r>
            <a:endParaRPr lang="en-US" sz="1200" dirty="0"/>
          </a:p>
        </p:txBody>
      </p:sp>
      <p:sp>
        <p:nvSpPr>
          <p:cNvPr id="42" name="Chevron 41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TIMELINE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78406" y="5812446"/>
            <a:ext cx="33405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82873" y="2037976"/>
            <a:ext cx="4739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07764" y="5581613"/>
            <a:ext cx="33405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215642" y="1296720"/>
            <a:ext cx="1991251" cy="785610"/>
            <a:chOff x="218854" y="2126154"/>
            <a:chExt cx="1991251" cy="785610"/>
          </a:xfrm>
        </p:grpSpPr>
        <p:sp>
          <p:nvSpPr>
            <p:cNvPr id="49" name="Rectangle 48"/>
            <p:cNvSpPr/>
            <p:nvPr/>
          </p:nvSpPr>
          <p:spPr>
            <a:xfrm>
              <a:off x="256986" y="2209790"/>
              <a:ext cx="18876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+mj-lt"/>
                </a:rPr>
                <a:t>PACKAGE 2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5309" y="2126154"/>
              <a:ext cx="14077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latin typeface="+mj-lt"/>
                </a:rPr>
                <a:t>Refinery &amp; Cracker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8854" y="2496266"/>
              <a:ext cx="199125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 smtClean="0">
                  <a:latin typeface="+mj-lt"/>
                </a:rPr>
                <a:t>Engineering &amp; Procurement</a:t>
              </a:r>
            </a:p>
            <a:p>
              <a:pPr algn="ctr"/>
              <a:r>
                <a:rPr lang="en-US" sz="1050" dirty="0" smtClean="0">
                  <a:latin typeface="+mj-lt"/>
                </a:rPr>
                <a:t>22 November 2016</a:t>
              </a:r>
              <a:endParaRPr lang="en-US" sz="1050" dirty="0">
                <a:latin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18723" y="1748331"/>
            <a:ext cx="1991251" cy="785610"/>
            <a:chOff x="218854" y="2126154"/>
            <a:chExt cx="1991251" cy="785610"/>
          </a:xfrm>
        </p:grpSpPr>
        <p:sp>
          <p:nvSpPr>
            <p:cNvPr id="53" name="Rectangle 52"/>
            <p:cNvSpPr/>
            <p:nvPr/>
          </p:nvSpPr>
          <p:spPr>
            <a:xfrm>
              <a:off x="256986" y="2209790"/>
              <a:ext cx="18844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+mj-lt"/>
                </a:rPr>
                <a:t>PACKAGE 3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5309" y="2126154"/>
              <a:ext cx="14077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latin typeface="+mj-lt"/>
                </a:rPr>
                <a:t>Refinery &amp; Cracker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8854" y="2496266"/>
              <a:ext cx="1991251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 smtClean="0">
                  <a:latin typeface="+mj-lt"/>
                </a:rPr>
                <a:t>Engineering &amp; Procurement</a:t>
              </a:r>
            </a:p>
            <a:p>
              <a:pPr algn="ctr"/>
              <a:r>
                <a:rPr lang="en-US" sz="1050" dirty="0" smtClean="0">
                  <a:latin typeface="+mj-lt"/>
                </a:rPr>
                <a:t>6 October 2016</a:t>
              </a:r>
              <a:endParaRPr lang="en-US" sz="1050" dirty="0">
                <a:latin typeface="+mj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555748" y="4157262"/>
            <a:ext cx="1435453" cy="821822"/>
            <a:chOff x="485309" y="2126154"/>
            <a:chExt cx="1435453" cy="821822"/>
          </a:xfrm>
        </p:grpSpPr>
        <p:sp>
          <p:nvSpPr>
            <p:cNvPr id="57" name="Rectangle 56"/>
            <p:cNvSpPr/>
            <p:nvPr/>
          </p:nvSpPr>
          <p:spPr>
            <a:xfrm>
              <a:off x="537395" y="2234495"/>
              <a:ext cx="13068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+mj-lt"/>
                </a:rPr>
                <a:t>EURO 5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5309" y="2126154"/>
              <a:ext cx="14077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latin typeface="+mj-lt"/>
                </a:rPr>
                <a:t>Refinery &amp; Cracker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8196" y="2532478"/>
              <a:ext cx="141256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 smtClean="0">
                  <a:latin typeface="+mj-lt"/>
                </a:rPr>
                <a:t>Prior FID (FEL)</a:t>
              </a:r>
            </a:p>
            <a:p>
              <a:pPr algn="ctr"/>
              <a:r>
                <a:rPr lang="en-US" sz="1050" dirty="0" smtClean="0">
                  <a:latin typeface="+mj-lt"/>
                </a:rPr>
                <a:t>25 November 2016</a:t>
              </a:r>
              <a:endParaRPr lang="en-US" sz="1050" dirty="0">
                <a:latin typeface="+mj-l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4419" y="5350781"/>
            <a:ext cx="1398139" cy="693745"/>
            <a:chOff x="515410" y="2218019"/>
            <a:chExt cx="1398139" cy="693745"/>
          </a:xfrm>
        </p:grpSpPr>
        <p:sp>
          <p:nvSpPr>
            <p:cNvPr id="61" name="Rectangle 60"/>
            <p:cNvSpPr/>
            <p:nvPr/>
          </p:nvSpPr>
          <p:spPr>
            <a:xfrm>
              <a:off x="573490" y="2218019"/>
              <a:ext cx="1248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+mj-lt"/>
                </a:rPr>
                <a:t>PAMER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5410" y="2496266"/>
              <a:ext cx="1398139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 smtClean="0">
                  <a:latin typeface="+mj-lt"/>
                </a:rPr>
                <a:t>Close-Out</a:t>
              </a:r>
            </a:p>
            <a:p>
              <a:pPr algn="ctr"/>
              <a:r>
                <a:rPr lang="en-US" sz="1050" dirty="0" smtClean="0">
                  <a:latin typeface="+mj-lt"/>
                </a:rPr>
                <a:t>19 December 2016</a:t>
              </a:r>
              <a:endParaRPr lang="en-US" sz="1050" dirty="0"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16987" y="1371600"/>
            <a:ext cx="1632819" cy="970148"/>
            <a:chOff x="292194" y="2358165"/>
            <a:chExt cx="1632819" cy="970148"/>
          </a:xfrm>
        </p:grpSpPr>
        <p:sp>
          <p:nvSpPr>
            <p:cNvPr id="71" name="Rectangle 70"/>
            <p:cNvSpPr/>
            <p:nvPr/>
          </p:nvSpPr>
          <p:spPr>
            <a:xfrm>
              <a:off x="292194" y="2358165"/>
              <a:ext cx="1632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+mj-lt"/>
                </a:rPr>
                <a:t>PACKAGE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1651" y="2912815"/>
              <a:ext cx="1263487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 smtClean="0">
                  <a:latin typeface="+mj-lt"/>
                </a:rPr>
                <a:t>Close-Out</a:t>
              </a:r>
            </a:p>
            <a:p>
              <a:pPr algn="ctr"/>
              <a:r>
                <a:rPr lang="en-US" sz="1050" dirty="0" smtClean="0">
                  <a:latin typeface="+mj-lt"/>
                </a:rPr>
                <a:t>28 January 2016</a:t>
              </a:r>
              <a:endParaRPr lang="en-US" sz="1050" dirty="0"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12316" y="1608878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 smtClean="0">
                <a:solidFill>
                  <a:srgbClr val="00B1A9"/>
                </a:solidFill>
                <a:latin typeface="Museo Sans 900"/>
              </a:rPr>
              <a:t>20C2</a:t>
            </a:r>
            <a:endParaRPr lang="en-US" sz="2400" dirty="0">
              <a:solidFill>
                <a:srgbClr val="00B1A9"/>
              </a:solidFill>
              <a:latin typeface="Museo Sans 90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45435" y="5072269"/>
            <a:ext cx="1632819" cy="1018688"/>
            <a:chOff x="2764990" y="4594299"/>
            <a:chExt cx="1632819" cy="1018688"/>
          </a:xfrm>
        </p:grpSpPr>
        <p:grpSp>
          <p:nvGrpSpPr>
            <p:cNvPr id="66" name="Group 65"/>
            <p:cNvGrpSpPr/>
            <p:nvPr/>
          </p:nvGrpSpPr>
          <p:grpSpPr>
            <a:xfrm>
              <a:off x="2764990" y="4594299"/>
              <a:ext cx="1632819" cy="1018688"/>
              <a:chOff x="256986" y="2209790"/>
              <a:chExt cx="1632819" cy="101868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56986" y="2209790"/>
                <a:ext cx="16328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/>
                    </a:solidFill>
                    <a:latin typeface="+mj-lt"/>
                  </a:rPr>
                  <a:t>PACKAGE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47601" y="2812980"/>
                <a:ext cx="100540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dirty="0" smtClean="0">
                    <a:latin typeface="+mj-lt"/>
                  </a:rPr>
                  <a:t>Close-Out</a:t>
                </a:r>
              </a:p>
              <a:p>
                <a:pPr algn="ctr"/>
                <a:r>
                  <a:rPr lang="en-US" sz="1050" dirty="0" smtClean="0">
                    <a:latin typeface="+mj-lt"/>
                  </a:rPr>
                  <a:t>26 May 2016</a:t>
                </a:r>
                <a:endParaRPr lang="en-US" sz="1050" dirty="0">
                  <a:latin typeface="+mj-lt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77097" y="4839847"/>
              <a:ext cx="1341236" cy="640135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3531288" y="3892018"/>
            <a:ext cx="1838708" cy="552607"/>
            <a:chOff x="609873" y="2099112"/>
            <a:chExt cx="1838708" cy="552607"/>
          </a:xfrm>
        </p:grpSpPr>
        <p:sp>
          <p:nvSpPr>
            <p:cNvPr id="65" name="Rectangle 64"/>
            <p:cNvSpPr/>
            <p:nvPr/>
          </p:nvSpPr>
          <p:spPr>
            <a:xfrm>
              <a:off x="609873" y="2207826"/>
              <a:ext cx="18387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+mj-lt"/>
                </a:rPr>
                <a:t>PLL AWARENESS</a:t>
              </a:r>
              <a:endParaRPr lang="en-US" sz="16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9212" y="2099112"/>
              <a:ext cx="14077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latin typeface="+mj-lt"/>
                </a:rPr>
                <a:t>Refinery &amp; Cracker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03941" y="2397803"/>
              <a:ext cx="136928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latin typeface="+mj-lt"/>
                </a:rPr>
                <a:t>8</a:t>
              </a:r>
              <a:r>
                <a:rPr lang="en-US" sz="1050" dirty="0" smtClean="0">
                  <a:latin typeface="+mj-lt"/>
                </a:rPr>
                <a:t> September 2016</a:t>
              </a:r>
              <a:endParaRPr lang="en-US" sz="1050" dirty="0">
                <a:latin typeface="+mj-l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82597" y="2337690"/>
            <a:ext cx="1127616" cy="804308"/>
            <a:chOff x="638999" y="2143668"/>
            <a:chExt cx="1127616" cy="804308"/>
          </a:xfrm>
        </p:grpSpPr>
        <p:sp>
          <p:nvSpPr>
            <p:cNvPr id="75" name="Rectangle 74"/>
            <p:cNvSpPr/>
            <p:nvPr/>
          </p:nvSpPr>
          <p:spPr>
            <a:xfrm>
              <a:off x="638999" y="2234495"/>
              <a:ext cx="11276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+mj-lt"/>
                </a:rPr>
                <a:t>RGT-2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5650" y="2143668"/>
              <a:ext cx="100059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latin typeface="+mj-lt"/>
                </a:rPr>
                <a:t>Gas &amp; Power</a:t>
              </a:r>
              <a:endParaRPr lang="en-US" sz="1050" dirty="0"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7247" y="2532478"/>
              <a:ext cx="100059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 smtClean="0">
                  <a:latin typeface="+mj-lt"/>
                </a:rPr>
                <a:t>Engineering</a:t>
              </a:r>
            </a:p>
            <a:p>
              <a:pPr algn="ctr"/>
              <a:r>
                <a:rPr lang="en-US" sz="1050" dirty="0">
                  <a:latin typeface="+mj-lt"/>
                </a:rPr>
                <a:t>1</a:t>
              </a:r>
              <a:r>
                <a:rPr lang="en-US" sz="1050" dirty="0" smtClean="0">
                  <a:latin typeface="+mj-lt"/>
                </a:rPr>
                <a:t> May 2016</a:t>
              </a:r>
              <a:endParaRPr lang="en-US" sz="105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4"/>
          <p:cNvSpPr>
            <a:spLocks noGrp="1"/>
          </p:cNvSpPr>
          <p:nvPr>
            <p:ph type="title"/>
          </p:nvPr>
        </p:nvSpPr>
        <p:spPr>
          <a:xfrm>
            <a:off x="490357" y="371238"/>
            <a:ext cx="8077200" cy="5334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…where 132 Lessons Learnt were identified mostly covering these 5 categories 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644" y="2245484"/>
            <a:ext cx="1794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tx2"/>
                </a:solidFill>
                <a:latin typeface="+mj-lt"/>
              </a:rPr>
              <a:t>132</a:t>
            </a:r>
            <a:endParaRPr lang="en-US" sz="7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2611" y="2608434"/>
            <a:ext cx="5089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Project Lessons Learnt identified</a:t>
            </a:r>
            <a:endParaRPr lang="en-US" sz="24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6019" y="2343967"/>
            <a:ext cx="1794081" cy="9906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50185" y="3334567"/>
            <a:ext cx="9220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B1A9"/>
                </a:solidFill>
                <a:latin typeface="Museo Sans 900"/>
              </a:rPr>
              <a:t>41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658046" y="3512355"/>
            <a:ext cx="2005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Museo Sans 900"/>
              </a:rPr>
              <a:t>Engineering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85342" y="3980157"/>
            <a:ext cx="907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B1A9"/>
                </a:solidFill>
                <a:latin typeface="Museo Sans 900"/>
              </a:rPr>
              <a:t>19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4658046" y="4164822"/>
            <a:ext cx="3308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Museo Sans 900"/>
              </a:rPr>
              <a:t>Project Management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828472" y="4665957"/>
            <a:ext cx="886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B1A9"/>
                </a:solidFill>
                <a:latin typeface="Museo Sans 900"/>
              </a:rPr>
              <a:t>13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4666672" y="4850622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Museo Sans 900"/>
              </a:rPr>
              <a:t>Procurement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829810" y="5351757"/>
            <a:ext cx="8963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B1A9"/>
                </a:solidFill>
                <a:latin typeface="Museo Sans 900"/>
              </a:rPr>
              <a:t>12</a:t>
            </a:r>
            <a:endParaRPr lang="en-US" sz="1100" dirty="0"/>
          </a:p>
        </p:txBody>
      </p:sp>
      <p:sp>
        <p:nvSpPr>
          <p:cNvPr id="50" name="Rectangle 49"/>
          <p:cNvSpPr/>
          <p:nvPr/>
        </p:nvSpPr>
        <p:spPr>
          <a:xfrm>
            <a:off x="4668010" y="5536422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Museo Sans 900"/>
              </a:rPr>
              <a:t>HSES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961173" y="5961357"/>
            <a:ext cx="5677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B1A9"/>
                </a:solidFill>
                <a:latin typeface="Museo Sans 900"/>
              </a:rPr>
              <a:t>8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4669983" y="6146022"/>
            <a:ext cx="3788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Museo Sans 900"/>
              </a:rPr>
              <a:t>Document Management</a:t>
            </a:r>
            <a:endParaRPr lang="en-US" dirty="0"/>
          </a:p>
        </p:txBody>
      </p:sp>
      <p:sp>
        <p:nvSpPr>
          <p:cNvPr id="12" name="Chevron 11"/>
          <p:cNvSpPr/>
          <p:nvPr/>
        </p:nvSpPr>
        <p:spPr>
          <a:xfrm rot="5400000">
            <a:off x="3124907" y="3500302"/>
            <a:ext cx="304800" cy="32890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 rot="5400000">
            <a:off x="3121656" y="3779537"/>
            <a:ext cx="304800" cy="32890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hevron 59"/>
          <p:cNvSpPr/>
          <p:nvPr/>
        </p:nvSpPr>
        <p:spPr>
          <a:xfrm rot="5400000">
            <a:off x="3121656" y="4044875"/>
            <a:ext cx="304800" cy="32890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 rot="5400000">
            <a:off x="3121656" y="4302202"/>
            <a:ext cx="304800" cy="328906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/>
          <p:cNvSpPr/>
          <p:nvPr/>
        </p:nvSpPr>
        <p:spPr>
          <a:xfrm rot="5400000">
            <a:off x="3125555" y="4566569"/>
            <a:ext cx="304800" cy="328906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 rot="5400000">
            <a:off x="3122304" y="4845804"/>
            <a:ext cx="304800" cy="328906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hevron 63"/>
          <p:cNvSpPr/>
          <p:nvPr/>
        </p:nvSpPr>
        <p:spPr>
          <a:xfrm rot="5400000">
            <a:off x="3122304" y="5111142"/>
            <a:ext cx="304800" cy="32890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hevron 64"/>
          <p:cNvSpPr/>
          <p:nvPr/>
        </p:nvSpPr>
        <p:spPr>
          <a:xfrm rot="5400000">
            <a:off x="3122304" y="5368469"/>
            <a:ext cx="304800" cy="32890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hevron 65"/>
          <p:cNvSpPr/>
          <p:nvPr/>
        </p:nvSpPr>
        <p:spPr>
          <a:xfrm rot="5400000">
            <a:off x="3124907" y="5644653"/>
            <a:ext cx="304800" cy="32890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hevron 66"/>
          <p:cNvSpPr/>
          <p:nvPr/>
        </p:nvSpPr>
        <p:spPr>
          <a:xfrm rot="5400000">
            <a:off x="3121656" y="5923888"/>
            <a:ext cx="304800" cy="32890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hevron 67"/>
          <p:cNvSpPr/>
          <p:nvPr/>
        </p:nvSpPr>
        <p:spPr>
          <a:xfrm rot="5400000">
            <a:off x="3121656" y="6189226"/>
            <a:ext cx="304800" cy="328906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2494" y="1049315"/>
            <a:ext cx="5903706" cy="1323439"/>
            <a:chOff x="3419853" y="715704"/>
            <a:chExt cx="5903706" cy="1323439"/>
          </a:xfrm>
        </p:grpSpPr>
        <p:sp>
          <p:nvSpPr>
            <p:cNvPr id="76" name="TextBox 75"/>
            <p:cNvSpPr txBox="1"/>
            <p:nvPr/>
          </p:nvSpPr>
          <p:spPr>
            <a:xfrm>
              <a:off x="3419853" y="715704"/>
              <a:ext cx="8194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+mj-lt"/>
                </a:rPr>
                <a:t>6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47363" y="857137"/>
              <a:ext cx="765563" cy="990600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23472" y="1153625"/>
              <a:ext cx="5000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Project Lessons Learnt activities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34" name="Chevron 33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7472" y="3502235"/>
            <a:ext cx="712219" cy="3122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4"/>
          <p:cNvSpPr>
            <a:spLocks noGrp="1"/>
          </p:cNvSpPr>
          <p:nvPr>
            <p:ph type="title"/>
          </p:nvPr>
        </p:nvSpPr>
        <p:spPr>
          <a:xfrm>
            <a:off x="152400" y="484760"/>
            <a:ext cx="8991600" cy="5334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Engineering Lessons Learnt is recorded the highest in the PLL past year (FY2016)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05477" y="1278795"/>
            <a:ext cx="5362693" cy="1323439"/>
            <a:chOff x="2581652" y="715704"/>
            <a:chExt cx="5362693" cy="1323439"/>
          </a:xfrm>
        </p:grpSpPr>
        <p:sp>
          <p:nvSpPr>
            <p:cNvPr id="76" name="TextBox 75"/>
            <p:cNvSpPr txBox="1"/>
            <p:nvPr/>
          </p:nvSpPr>
          <p:spPr>
            <a:xfrm>
              <a:off x="3605883" y="715704"/>
              <a:ext cx="14141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solidFill>
                    <a:schemeClr val="tx2"/>
                  </a:solidFill>
                  <a:latin typeface="+mj-lt"/>
                </a:rPr>
                <a:t>41</a:t>
              </a:r>
              <a:endParaRPr lang="en-US" sz="8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581652" y="857137"/>
              <a:ext cx="2439929" cy="990600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31368" y="1029271"/>
              <a:ext cx="2912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+mj-lt"/>
                </a:rPr>
                <a:t>Engineering</a:t>
              </a:r>
              <a:endParaRPr lang="en-US" sz="3600" dirty="0"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15264" y="1421736"/>
            <a:ext cx="129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FY2016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4591" y="2042520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Project Lessons Learnt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6277" y="2960435"/>
            <a:ext cx="2667000" cy="16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85684" y="2970997"/>
            <a:ext cx="26670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85091" y="2960435"/>
            <a:ext cx="2667000" cy="16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6277" y="4707795"/>
            <a:ext cx="26670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86439" y="4707795"/>
            <a:ext cx="2667000" cy="16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88863" y="4707795"/>
            <a:ext cx="26670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for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7" y="3207899"/>
            <a:ext cx="838559" cy="8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96189" y="3097185"/>
            <a:ext cx="164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Delays in Change Order Approval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1530" y="3188283"/>
            <a:ext cx="2613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Unfamiliarity of PTS requirements </a:t>
            </a:r>
            <a:r>
              <a:rPr lang="en-US" b="1" dirty="0">
                <a:solidFill>
                  <a:schemeClr val="bg1"/>
                </a:solidFill>
              </a:rPr>
              <a:t>and project </a:t>
            </a:r>
            <a:r>
              <a:rPr lang="en-US" b="1" dirty="0" smtClean="0">
                <a:solidFill>
                  <a:schemeClr val="bg1"/>
                </a:solidFill>
              </a:rPr>
              <a:t>specification by EPCC/Vendor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55390" y="3075648"/>
            <a:ext cx="1865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Late mobilization of iPMT to home office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airplan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4" y="3097185"/>
            <a:ext cx="829523" cy="8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762" y="4779407"/>
            <a:ext cx="24182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Interdisciplinary design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not properly escalated / </a:t>
            </a:r>
            <a:r>
              <a:rPr lang="en-US" b="1" dirty="0" smtClean="0">
                <a:solidFill>
                  <a:schemeClr val="bg1"/>
                </a:solidFill>
              </a:rPr>
              <a:t>communicated amongst EPCC/PMT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83616" y="4907730"/>
            <a:ext cx="2869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Lack of communication between </a:t>
            </a:r>
            <a:r>
              <a:rPr lang="en-US" b="1" dirty="0" smtClean="0">
                <a:solidFill>
                  <a:schemeClr val="bg1"/>
                </a:solidFill>
              </a:rPr>
              <a:t>PRPC Core Engineering, LICENSOR </a:t>
            </a:r>
            <a:r>
              <a:rPr lang="en-US" b="1" dirty="0">
                <a:solidFill>
                  <a:schemeClr val="bg1"/>
                </a:solidFill>
              </a:rPr>
              <a:t>and FEED team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48313" y="4846174"/>
            <a:ext cx="164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Failure to timely acquire plot plan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Image result for land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76" y="4863760"/>
            <a:ext cx="1079485" cy="68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2094792" y="2653050"/>
            <a:ext cx="473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Common PLL identified in PRPC Projects</a:t>
            </a:r>
            <a:endParaRPr lang="en-US" dirty="0">
              <a:latin typeface="+mj-lt"/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ENGINEERING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4"/>
          <p:cNvSpPr>
            <a:spLocks noGrp="1"/>
          </p:cNvSpPr>
          <p:nvPr>
            <p:ph type="title"/>
          </p:nvPr>
        </p:nvSpPr>
        <p:spPr>
          <a:xfrm>
            <a:off x="304800" y="540032"/>
            <a:ext cx="8534400" cy="533400"/>
          </a:xfrm>
        </p:spPr>
        <p:txBody>
          <a:bodyPr/>
          <a:lstStyle/>
          <a:p>
            <a:r>
              <a:rPr lang="en-US" sz="2700" dirty="0" smtClean="0">
                <a:latin typeface="+mj-lt"/>
              </a:rPr>
              <a:t>Project Mgmt. Lessons Learnt is recorded the 2</a:t>
            </a:r>
            <a:r>
              <a:rPr lang="en-US" sz="2700" baseline="30000" dirty="0" smtClean="0">
                <a:latin typeface="+mj-lt"/>
              </a:rPr>
              <a:t>nd</a:t>
            </a:r>
            <a:r>
              <a:rPr lang="en-US" sz="2700" dirty="0" smtClean="0">
                <a:latin typeface="+mj-lt"/>
              </a:rPr>
              <a:t> highest due to challenges dealing in integrated project</a:t>
            </a:r>
            <a:endParaRPr lang="en-US" sz="27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0" y="1235967"/>
            <a:ext cx="5824358" cy="1323439"/>
            <a:chOff x="2581652" y="715704"/>
            <a:chExt cx="5824358" cy="1323439"/>
          </a:xfrm>
        </p:grpSpPr>
        <p:sp>
          <p:nvSpPr>
            <p:cNvPr id="76" name="TextBox 75"/>
            <p:cNvSpPr txBox="1"/>
            <p:nvPr/>
          </p:nvSpPr>
          <p:spPr>
            <a:xfrm>
              <a:off x="3687360" y="715704"/>
              <a:ext cx="13885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solidFill>
                    <a:schemeClr val="tx2"/>
                  </a:solidFill>
                  <a:latin typeface="+mj-lt"/>
                </a:rPr>
                <a:t>19</a:t>
              </a:r>
              <a:endParaRPr lang="en-US" sz="8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581652" y="857137"/>
              <a:ext cx="2439929" cy="990600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31368" y="1029271"/>
              <a:ext cx="3374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+mj-lt"/>
                </a:rPr>
                <a:t>Project Mgmt.</a:t>
              </a:r>
              <a:endParaRPr lang="en-US" sz="3600" dirty="0"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33787" y="1391608"/>
            <a:ext cx="129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FY2016</a:t>
            </a:r>
            <a:endParaRPr lang="en-US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9234" y="2003339"/>
            <a:ext cx="2771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Project Lessons Learnt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8064" y="2938668"/>
            <a:ext cx="3161536" cy="1815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12898" y="2573881"/>
            <a:ext cx="473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Common PLL identified in PRPC Projects</a:t>
            </a:r>
            <a:endParaRPr lang="en-US" dirty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0" y="2937633"/>
            <a:ext cx="3161536" cy="1815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16230" y="4826901"/>
            <a:ext cx="3161536" cy="1815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16483" y="3050099"/>
            <a:ext cx="25793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Untimely mobilization of sufficient </a:t>
            </a:r>
            <a:r>
              <a:rPr lang="en-US" sz="2000" b="1" dirty="0" smtClean="0">
                <a:solidFill>
                  <a:schemeClr val="bg1"/>
                </a:solidFill>
              </a:rPr>
              <a:t>workforce to Home Office / Site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1" name="Picture 6" descr="Image result for airpla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21" y="3119906"/>
            <a:ext cx="829523" cy="8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07179" y="3183512"/>
            <a:ext cx="24025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Challenges in doing project in fast track environment</a:t>
            </a:r>
          </a:p>
        </p:txBody>
      </p:sp>
      <p:pic>
        <p:nvPicPr>
          <p:cNvPr id="2052" name="Picture 4" descr="Image result for fas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69" y="3139544"/>
            <a:ext cx="892175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75688" y="5109263"/>
            <a:ext cx="24914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Proper platform </a:t>
            </a:r>
            <a:r>
              <a:rPr lang="en-US" sz="2000" b="1" dirty="0">
                <a:solidFill>
                  <a:schemeClr val="bg1"/>
                </a:solidFill>
              </a:rPr>
              <a:t>for grievance management for workers</a:t>
            </a:r>
          </a:p>
        </p:txBody>
      </p:sp>
      <p:pic>
        <p:nvPicPr>
          <p:cNvPr id="2054" name="Picture 6" descr="Image result for grievanc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0" y="4932127"/>
            <a:ext cx="1098602" cy="104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 smtClean="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US" sz="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7467600" y="2263"/>
            <a:ext cx="1549400" cy="218430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PROJ. MGMT.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4226"/>
            <a:ext cx="1881360" cy="2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3.7037E-7 L 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PETRONAS">
      <a:majorFont>
        <a:latin typeface="Museo Sans 9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955F8224-B4C3-467A-AF32-07EBE47FE5B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3697</TotalTime>
  <Words>1190</Words>
  <Application>Microsoft Office PowerPoint</Application>
  <PresentationFormat>On-screen Show (4:3)</PresentationFormat>
  <Paragraphs>317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MS Mincho</vt:lpstr>
      <vt:lpstr>Museo Sans 300</vt:lpstr>
      <vt:lpstr>Museo Sans 700</vt:lpstr>
      <vt:lpstr>Museo Sans 900</vt:lpstr>
      <vt:lpstr>Times New Roman</vt:lpstr>
      <vt:lpstr>Verdana</vt:lpstr>
      <vt:lpstr>Wingdings</vt:lpstr>
      <vt:lpstr>PETRONAS Default Template</vt:lpstr>
      <vt:lpstr>Sharing on Project Lessons Learnt (PLL) conducted in PRPC for FY2016</vt:lpstr>
      <vt:lpstr>Why do we need to conduct Project Lessons Learnt?</vt:lpstr>
      <vt:lpstr>The PLL workshop shall be structured as to gain the most out of the participants. As a guide, the session should proceed and take heed of the following categories</vt:lpstr>
      <vt:lpstr>The  causes or impacts of each issue is to be defined, and the issue will be ranked as high, medium or low based on the impact assessment / consequences</vt:lpstr>
      <vt:lpstr>PowerPoint Presentation</vt:lpstr>
      <vt:lpstr>6 Project Lessons Learnt workshops were successfully conducted in FY2016…</vt:lpstr>
      <vt:lpstr>…where 132 Lessons Learnt were identified mostly covering these 5 categories </vt:lpstr>
      <vt:lpstr>Engineering Lessons Learnt is recorded the highest in the PLL past year (FY2016)</vt:lpstr>
      <vt:lpstr>Project Mgmt. Lessons Learnt is recorded the 2nd highest due to challenges dealing in integrated project</vt:lpstr>
      <vt:lpstr>Procurement &amp; HSES are also amongst the most common Lessons Leant identified for PIC projects</vt:lpstr>
      <vt:lpstr>Lessons learnt for each phase of project implementation including the project closeout has been captured in a structured centralized database for any referencing by all project management team in PRPC </vt:lpstr>
      <vt:lpstr>Challenges</vt:lpstr>
      <vt:lpstr>Project Lessons Learnt target to be conducted in Q1 FY2017</vt:lpstr>
      <vt:lpstr>Way forward</vt:lpstr>
      <vt:lpstr>Thank you</vt:lpstr>
      <vt:lpstr>PLL Impact Level</vt:lpstr>
      <vt:lpstr>Next Action (PLL Deliverables)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Ikram A Rani (Project_Directorate/PRPC)</dc:creator>
  <cp:keywords>P37r0n45DCS_InternalInternal</cp:keywords>
  <cp:lastModifiedBy>Azuanee Aziz (SCRM/PRPC)</cp:lastModifiedBy>
  <cp:revision>116</cp:revision>
  <cp:lastPrinted>2017-01-20T08:35:37Z</cp:lastPrinted>
  <dcterms:created xsi:type="dcterms:W3CDTF">2017-01-18T03:54:38Z</dcterms:created>
  <dcterms:modified xsi:type="dcterms:W3CDTF">2018-10-30T05:47:45Z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5e27b948-0f9d-4552-93c4-a8b43fa28476</vt:lpwstr>
  </property>
  <property fmtid="{D5CDD505-2E9C-101B-9397-08002B2CF9AE}" pid="3" name="bjSaver">
    <vt:lpwstr>BT35CJTr+S7L2Zdruc4zFXLDoPuFe/Kp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