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0"/>
  </p:notesMasterIdLst>
  <p:sldIdLst>
    <p:sldId id="256" r:id="rId2"/>
    <p:sldId id="257" r:id="rId3"/>
    <p:sldId id="258" r:id="rId4"/>
    <p:sldId id="458" r:id="rId5"/>
    <p:sldId id="259" r:id="rId6"/>
    <p:sldId id="260" r:id="rId7"/>
    <p:sldId id="459" r:id="rId8"/>
    <p:sldId id="460" r:id="rId9"/>
    <p:sldId id="261" r:id="rId10"/>
    <p:sldId id="262" r:id="rId11"/>
    <p:sldId id="263" r:id="rId12"/>
    <p:sldId id="264" r:id="rId13"/>
    <p:sldId id="265" r:id="rId14"/>
    <p:sldId id="266" r:id="rId15"/>
    <p:sldId id="267" r:id="rId16"/>
    <p:sldId id="461" r:id="rId17"/>
    <p:sldId id="268" r:id="rId18"/>
    <p:sldId id="269" r:id="rId19"/>
    <p:sldId id="270" r:id="rId20"/>
    <p:sldId id="271" r:id="rId21"/>
    <p:sldId id="272" r:id="rId22"/>
    <p:sldId id="273" r:id="rId23"/>
    <p:sldId id="274" r:id="rId24"/>
    <p:sldId id="275" r:id="rId25"/>
    <p:sldId id="462" r:id="rId26"/>
    <p:sldId id="276" r:id="rId27"/>
    <p:sldId id="463" r:id="rId28"/>
    <p:sldId id="277" r:id="rId29"/>
    <p:sldId id="278" r:id="rId30"/>
    <p:sldId id="279" r:id="rId31"/>
    <p:sldId id="280" r:id="rId32"/>
    <p:sldId id="281" r:id="rId33"/>
    <p:sldId id="282" r:id="rId34"/>
    <p:sldId id="283" r:id="rId35"/>
    <p:sldId id="284" r:id="rId36"/>
    <p:sldId id="285" r:id="rId37"/>
    <p:sldId id="287" r:id="rId38"/>
    <p:sldId id="286"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5" r:id="rId115"/>
    <p:sldId id="363" r:id="rId116"/>
    <p:sldId id="364"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9" r:id="rId180"/>
    <p:sldId id="430" r:id="rId181"/>
    <p:sldId id="431" r:id="rId182"/>
    <p:sldId id="428"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1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15" Type="http://schemas.microsoft.com/office/2016/11/relationships/changesInfo" Target="changesInfos/changesInfo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tan Mbwambo" userId="f3a70916fb4e02ad" providerId="LiveId" clId="{F9823828-161E-4542-9B4C-3BEC811DE1E5}"/>
    <pc:docChg chg="undo custSel addSld delSld modSld">
      <pc:chgData name="Dastan Mbwambo" userId="f3a70916fb4e02ad" providerId="LiveId" clId="{F9823828-161E-4542-9B4C-3BEC811DE1E5}" dt="2021-03-01T09:48:44.056" v="67" actId="680"/>
      <pc:docMkLst>
        <pc:docMk/>
      </pc:docMkLst>
      <pc:sldChg chg="addSp delSp modSp new mod">
        <pc:chgData name="Dastan Mbwambo" userId="f3a70916fb4e02ad" providerId="LiveId" clId="{F9823828-161E-4542-9B4C-3BEC811DE1E5}" dt="2021-02-23T07:43:37.560" v="2"/>
        <pc:sldMkLst>
          <pc:docMk/>
          <pc:sldMk cId="745456571" sldId="458"/>
        </pc:sldMkLst>
        <pc:spChg chg="mod">
          <ac:chgData name="Dastan Mbwambo" userId="f3a70916fb4e02ad" providerId="LiveId" clId="{F9823828-161E-4542-9B4C-3BEC811DE1E5}" dt="2021-02-23T07:43:37.560" v="2"/>
          <ac:spMkLst>
            <pc:docMk/>
            <pc:sldMk cId="745456571" sldId="458"/>
            <ac:spMk id="2" creationId="{C7F5535E-79D0-400A-B8E3-86135AF6FFE4}"/>
          </ac:spMkLst>
        </pc:spChg>
        <pc:spChg chg="del">
          <ac:chgData name="Dastan Mbwambo" userId="f3a70916fb4e02ad" providerId="LiveId" clId="{F9823828-161E-4542-9B4C-3BEC811DE1E5}" dt="2021-02-23T07:43:24.954" v="1"/>
          <ac:spMkLst>
            <pc:docMk/>
            <pc:sldMk cId="745456571" sldId="458"/>
            <ac:spMk id="3" creationId="{3B2746C3-32F2-417D-9C26-D249CFA4566A}"/>
          </ac:spMkLst>
        </pc:spChg>
        <pc:picChg chg="add mod">
          <ac:chgData name="Dastan Mbwambo" userId="f3a70916fb4e02ad" providerId="LiveId" clId="{F9823828-161E-4542-9B4C-3BEC811DE1E5}" dt="2021-02-23T07:43:24.954" v="1"/>
          <ac:picMkLst>
            <pc:docMk/>
            <pc:sldMk cId="745456571" sldId="458"/>
            <ac:picMk id="2050" creationId="{EB787844-03C3-4E3D-80F3-1396D2B29B6D}"/>
          </ac:picMkLst>
        </pc:picChg>
      </pc:sldChg>
      <pc:sldChg chg="addSp delSp modSp new mod">
        <pc:chgData name="Dastan Mbwambo" userId="f3a70916fb4e02ad" providerId="LiveId" clId="{F9823828-161E-4542-9B4C-3BEC811DE1E5}" dt="2021-02-23T07:47:41.787" v="6" actId="14100"/>
        <pc:sldMkLst>
          <pc:docMk/>
          <pc:sldMk cId="1631905797" sldId="459"/>
        </pc:sldMkLst>
        <pc:spChg chg="mod">
          <ac:chgData name="Dastan Mbwambo" userId="f3a70916fb4e02ad" providerId="LiveId" clId="{F9823828-161E-4542-9B4C-3BEC811DE1E5}" dt="2021-02-23T07:47:41.787" v="6" actId="14100"/>
          <ac:spMkLst>
            <pc:docMk/>
            <pc:sldMk cId="1631905797" sldId="459"/>
            <ac:spMk id="2" creationId="{78EF39EE-A965-4FB3-B66F-91B0A4A3BF99}"/>
          </ac:spMkLst>
        </pc:spChg>
        <pc:spChg chg="del">
          <ac:chgData name="Dastan Mbwambo" userId="f3a70916fb4e02ad" providerId="LiveId" clId="{F9823828-161E-4542-9B4C-3BEC811DE1E5}" dt="2021-02-23T07:47:26.486" v="4"/>
          <ac:spMkLst>
            <pc:docMk/>
            <pc:sldMk cId="1631905797" sldId="459"/>
            <ac:spMk id="3" creationId="{8A0EE7BE-88D7-4084-8625-5E68BD3E1F65}"/>
          </ac:spMkLst>
        </pc:spChg>
        <pc:picChg chg="add mod">
          <ac:chgData name="Dastan Mbwambo" userId="f3a70916fb4e02ad" providerId="LiveId" clId="{F9823828-161E-4542-9B4C-3BEC811DE1E5}" dt="2021-02-23T07:47:26.486" v="4"/>
          <ac:picMkLst>
            <pc:docMk/>
            <pc:sldMk cId="1631905797" sldId="459"/>
            <ac:picMk id="3074" creationId="{F0307A01-7F8D-4A95-8895-ED4FD4C31905}"/>
          </ac:picMkLst>
        </pc:picChg>
      </pc:sldChg>
      <pc:sldChg chg="addSp delSp modSp new mod">
        <pc:chgData name="Dastan Mbwambo" userId="f3a70916fb4e02ad" providerId="LiveId" clId="{F9823828-161E-4542-9B4C-3BEC811DE1E5}" dt="2021-02-23T07:50:04.241" v="10" actId="14100"/>
        <pc:sldMkLst>
          <pc:docMk/>
          <pc:sldMk cId="3775861453" sldId="460"/>
        </pc:sldMkLst>
        <pc:spChg chg="mod">
          <ac:chgData name="Dastan Mbwambo" userId="f3a70916fb4e02ad" providerId="LiveId" clId="{F9823828-161E-4542-9B4C-3BEC811DE1E5}" dt="2021-02-23T07:50:04.241" v="10" actId="14100"/>
          <ac:spMkLst>
            <pc:docMk/>
            <pc:sldMk cId="3775861453" sldId="460"/>
            <ac:spMk id="2" creationId="{CDBE7AB2-DD25-465C-BF33-14790D40158E}"/>
          </ac:spMkLst>
        </pc:spChg>
        <pc:spChg chg="del">
          <ac:chgData name="Dastan Mbwambo" userId="f3a70916fb4e02ad" providerId="LiveId" clId="{F9823828-161E-4542-9B4C-3BEC811DE1E5}" dt="2021-02-23T07:49:44.820" v="8"/>
          <ac:spMkLst>
            <pc:docMk/>
            <pc:sldMk cId="3775861453" sldId="460"/>
            <ac:spMk id="3" creationId="{1989CD70-B2D0-42DE-885C-56A522F35330}"/>
          </ac:spMkLst>
        </pc:spChg>
        <pc:picChg chg="add mod">
          <ac:chgData name="Dastan Mbwambo" userId="f3a70916fb4e02ad" providerId="LiveId" clId="{F9823828-161E-4542-9B4C-3BEC811DE1E5}" dt="2021-02-23T07:49:44.820" v="8"/>
          <ac:picMkLst>
            <pc:docMk/>
            <pc:sldMk cId="3775861453" sldId="460"/>
            <ac:picMk id="4098" creationId="{74FEB15E-E052-40FB-9166-BDD7F1A61DF8}"/>
          </ac:picMkLst>
        </pc:picChg>
      </pc:sldChg>
      <pc:sldChg chg="addSp delSp modSp new mod">
        <pc:chgData name="Dastan Mbwambo" userId="f3a70916fb4e02ad" providerId="LiveId" clId="{F9823828-161E-4542-9B4C-3BEC811DE1E5}" dt="2021-02-23T07:52:47.920" v="51" actId="14100"/>
        <pc:sldMkLst>
          <pc:docMk/>
          <pc:sldMk cId="275163525" sldId="461"/>
        </pc:sldMkLst>
        <pc:spChg chg="mod">
          <ac:chgData name="Dastan Mbwambo" userId="f3a70916fb4e02ad" providerId="LiveId" clId="{F9823828-161E-4542-9B4C-3BEC811DE1E5}" dt="2021-02-23T07:52:47.920" v="51" actId="14100"/>
          <ac:spMkLst>
            <pc:docMk/>
            <pc:sldMk cId="275163525" sldId="461"/>
            <ac:spMk id="2" creationId="{8F3572CD-0FC2-4A6A-98A9-3F4112B91334}"/>
          </ac:spMkLst>
        </pc:spChg>
        <pc:spChg chg="del">
          <ac:chgData name="Dastan Mbwambo" userId="f3a70916fb4e02ad" providerId="LiveId" clId="{F9823828-161E-4542-9B4C-3BEC811DE1E5}" dt="2021-02-23T07:52:13.446" v="12"/>
          <ac:spMkLst>
            <pc:docMk/>
            <pc:sldMk cId="275163525" sldId="461"/>
            <ac:spMk id="3" creationId="{9D02DA14-F584-4704-866E-334BB29737BC}"/>
          </ac:spMkLst>
        </pc:spChg>
        <pc:picChg chg="add mod">
          <ac:chgData name="Dastan Mbwambo" userId="f3a70916fb4e02ad" providerId="LiveId" clId="{F9823828-161E-4542-9B4C-3BEC811DE1E5}" dt="2021-02-23T07:52:13.446" v="12"/>
          <ac:picMkLst>
            <pc:docMk/>
            <pc:sldMk cId="275163525" sldId="461"/>
            <ac:picMk id="5122" creationId="{61437FDE-21F4-4F78-A7EB-691635F7C848}"/>
          </ac:picMkLst>
        </pc:picChg>
      </pc:sldChg>
      <pc:sldChg chg="addSp delSp modSp new mod">
        <pc:chgData name="Dastan Mbwambo" userId="f3a70916fb4e02ad" providerId="LiveId" clId="{F9823828-161E-4542-9B4C-3BEC811DE1E5}" dt="2021-03-01T09:42:00.435" v="54"/>
        <pc:sldMkLst>
          <pc:docMk/>
          <pc:sldMk cId="1287614957" sldId="462"/>
        </pc:sldMkLst>
        <pc:spChg chg="mod">
          <ac:chgData name="Dastan Mbwambo" userId="f3a70916fb4e02ad" providerId="LiveId" clId="{F9823828-161E-4542-9B4C-3BEC811DE1E5}" dt="2021-03-01T09:42:00.435" v="54"/>
          <ac:spMkLst>
            <pc:docMk/>
            <pc:sldMk cId="1287614957" sldId="462"/>
            <ac:spMk id="2" creationId="{505CCF5F-201E-4FE9-9CD9-E045D7B03B03}"/>
          </ac:spMkLst>
        </pc:spChg>
        <pc:spChg chg="del">
          <ac:chgData name="Dastan Mbwambo" userId="f3a70916fb4e02ad" providerId="LiveId" clId="{F9823828-161E-4542-9B4C-3BEC811DE1E5}" dt="2021-03-01T09:41:42.503" v="53"/>
          <ac:spMkLst>
            <pc:docMk/>
            <pc:sldMk cId="1287614957" sldId="462"/>
            <ac:spMk id="3" creationId="{BE74A453-9C73-4154-88FF-10FDB519E1F1}"/>
          </ac:spMkLst>
        </pc:spChg>
        <pc:picChg chg="add mod">
          <ac:chgData name="Dastan Mbwambo" userId="f3a70916fb4e02ad" providerId="LiveId" clId="{F9823828-161E-4542-9B4C-3BEC811DE1E5}" dt="2021-03-01T09:41:42.503" v="53"/>
          <ac:picMkLst>
            <pc:docMk/>
            <pc:sldMk cId="1287614957" sldId="462"/>
            <ac:picMk id="1026" creationId="{B1813032-1A8A-4697-A1AA-F3E72CED3524}"/>
          </ac:picMkLst>
        </pc:picChg>
      </pc:sldChg>
      <pc:sldChg chg="addSp delSp modSp new mod">
        <pc:chgData name="Dastan Mbwambo" userId="f3a70916fb4e02ad" providerId="LiveId" clId="{F9823828-161E-4542-9B4C-3BEC811DE1E5}" dt="2021-03-01T09:44:41.361" v="59"/>
        <pc:sldMkLst>
          <pc:docMk/>
          <pc:sldMk cId="1433661815" sldId="463"/>
        </pc:sldMkLst>
        <pc:spChg chg="mod">
          <ac:chgData name="Dastan Mbwambo" userId="f3a70916fb4e02ad" providerId="LiveId" clId="{F9823828-161E-4542-9B4C-3BEC811DE1E5}" dt="2021-03-01T09:44:41.361" v="59"/>
          <ac:spMkLst>
            <pc:docMk/>
            <pc:sldMk cId="1433661815" sldId="463"/>
            <ac:spMk id="2" creationId="{88775A92-C581-49FB-B8D6-1EF25EA2C421}"/>
          </ac:spMkLst>
        </pc:spChg>
        <pc:spChg chg="del">
          <ac:chgData name="Dastan Mbwambo" userId="f3a70916fb4e02ad" providerId="LiveId" clId="{F9823828-161E-4542-9B4C-3BEC811DE1E5}" dt="2021-03-01T09:44:01.199" v="56"/>
          <ac:spMkLst>
            <pc:docMk/>
            <pc:sldMk cId="1433661815" sldId="463"/>
            <ac:spMk id="3" creationId="{EF55A916-2C46-424B-A9B5-16AC4F1E8C25}"/>
          </ac:spMkLst>
        </pc:spChg>
        <pc:picChg chg="add mod">
          <ac:chgData name="Dastan Mbwambo" userId="f3a70916fb4e02ad" providerId="LiveId" clId="{F9823828-161E-4542-9B4C-3BEC811DE1E5}" dt="2021-03-01T09:44:18.742" v="58" actId="14100"/>
          <ac:picMkLst>
            <pc:docMk/>
            <pc:sldMk cId="1433661815" sldId="463"/>
            <ac:picMk id="2050" creationId="{75D16127-8CC0-42FE-A653-3A12E59F3A15}"/>
          </ac:picMkLst>
        </pc:picChg>
      </pc:sldChg>
      <pc:sldChg chg="addSp delSp modSp new del">
        <pc:chgData name="Dastan Mbwambo" userId="f3a70916fb4e02ad" providerId="LiveId" clId="{F9823828-161E-4542-9B4C-3BEC811DE1E5}" dt="2021-03-01T09:48:44.056" v="67" actId="680"/>
        <pc:sldMkLst>
          <pc:docMk/>
          <pc:sldMk cId="115203487" sldId="464"/>
        </pc:sldMkLst>
        <pc:spChg chg="add del">
          <ac:chgData name="Dastan Mbwambo" userId="f3a70916fb4e02ad" providerId="LiveId" clId="{F9823828-161E-4542-9B4C-3BEC811DE1E5}" dt="2021-03-01T09:48:42.999" v="66"/>
          <ac:spMkLst>
            <pc:docMk/>
            <pc:sldMk cId="115203487" sldId="464"/>
            <ac:spMk id="3" creationId="{C5D665DF-7960-43E9-B355-21B82A438607}"/>
          </ac:spMkLst>
        </pc:spChg>
        <pc:picChg chg="add del mod">
          <ac:chgData name="Dastan Mbwambo" userId="f3a70916fb4e02ad" providerId="LiveId" clId="{F9823828-161E-4542-9B4C-3BEC811DE1E5}" dt="2021-03-01T09:48:42.999" v="66"/>
          <ac:picMkLst>
            <pc:docMk/>
            <pc:sldMk cId="115203487" sldId="464"/>
            <ac:picMk id="3074" creationId="{8CE2293D-99F9-4CE3-AFAF-8F89BE255FC2}"/>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7A7B5-9961-451A-969E-AE5C0B02E31C}" type="datetimeFigureOut">
              <a:rPr lang="en-US" smtClean="0"/>
              <a:t>5/20/2021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E3604A-C0D8-450C-B3A3-D4F9496E9B6D}" type="slidenum">
              <a:rPr lang="en-US" smtClean="0"/>
              <a:t>‹#›</a:t>
            </a:fld>
            <a:endParaRPr lang="en-US"/>
          </a:p>
        </p:txBody>
      </p:sp>
    </p:spTree>
    <p:extLst>
      <p:ext uri="{BB962C8B-B14F-4D97-AF65-F5344CB8AC3E}">
        <p14:creationId xmlns:p14="http://schemas.microsoft.com/office/powerpoint/2010/main" val="1236028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16F937C-7E1D-4FDE-8539-87D7C7DC9A51}" type="datetime1">
              <a:rPr lang="en-US" smtClean="0"/>
              <a:t>5/20/2021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Dastan E. M. </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F9867-92A3-42C2-84A6-4E09706B77B2}" type="datetime1">
              <a:rPr lang="en-US" smtClean="0"/>
              <a:t>5/20/2021</a:t>
            </a:fld>
            <a:endParaRPr lang="en-US" dirty="0"/>
          </a:p>
        </p:txBody>
      </p:sp>
      <p:sp>
        <p:nvSpPr>
          <p:cNvPr id="6" name="Footer Placeholder 5"/>
          <p:cNvSpPr>
            <a:spLocks noGrp="1"/>
          </p:cNvSpPr>
          <p:nvPr>
            <p:ph type="ftr" sz="quarter" idx="11"/>
          </p:nvPr>
        </p:nvSpPr>
        <p:spPr/>
        <p:txBody>
          <a:bodyPr/>
          <a:lstStyle/>
          <a:p>
            <a:r>
              <a:rPr lang="en-US"/>
              <a:t>Dastan E. M.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9792EBD-3628-4C73-A0B9-1D1186C72712}" type="datetime1">
              <a:rPr lang="en-US" smtClean="0"/>
              <a:t>5/20/2021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Dastan E. M.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402BB3A-9959-45AE-A329-C0B2C88FA29E}" type="datetime1">
              <a:rPr lang="en-US" smtClean="0"/>
              <a:t>5/20/2021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Dastan E. M.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25EB442-0123-4137-8E10-31A6B2522EBB}" type="datetime1">
              <a:rPr lang="en-US" smtClean="0"/>
              <a:t>5/20/2021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Dastan E. M.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B94BED-1E10-427B-9005-52AED7E3596C}" type="datetime1">
              <a:rPr lang="en-US" smtClean="0"/>
              <a:t>5/20/2021</a:t>
            </a:fld>
            <a:endParaRPr lang="en-US" dirty="0"/>
          </a:p>
        </p:txBody>
      </p:sp>
      <p:sp>
        <p:nvSpPr>
          <p:cNvPr id="4" name="Footer Placeholder 3"/>
          <p:cNvSpPr>
            <a:spLocks noGrp="1"/>
          </p:cNvSpPr>
          <p:nvPr>
            <p:ph type="ftr" sz="quarter" idx="11"/>
          </p:nvPr>
        </p:nvSpPr>
        <p:spPr/>
        <p:txBody>
          <a:bodyPr/>
          <a:lstStyle/>
          <a:p>
            <a:r>
              <a:rPr lang="en-US"/>
              <a:t>Dastan E. M.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736264-1716-4C78-804F-09B55F951426}" type="datetime1">
              <a:rPr lang="en-US" smtClean="0"/>
              <a:t>5/20/2021</a:t>
            </a:fld>
            <a:endParaRPr lang="en-US" dirty="0"/>
          </a:p>
        </p:txBody>
      </p:sp>
      <p:sp>
        <p:nvSpPr>
          <p:cNvPr id="4" name="Footer Placeholder 3"/>
          <p:cNvSpPr>
            <a:spLocks noGrp="1"/>
          </p:cNvSpPr>
          <p:nvPr>
            <p:ph type="ftr" sz="quarter" idx="11"/>
          </p:nvPr>
        </p:nvSpPr>
        <p:spPr/>
        <p:txBody>
          <a:bodyPr/>
          <a:lstStyle/>
          <a:p>
            <a:r>
              <a:rPr lang="en-US"/>
              <a:t>Dastan E. M.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FE1A1-0FD3-4D8E-8ACE-F4F4D90E8E41}" type="datetime1">
              <a:rPr lang="en-US" smtClean="0"/>
              <a:t>5/20/2021</a:t>
            </a:fld>
            <a:endParaRPr lang="en-US" dirty="0"/>
          </a:p>
        </p:txBody>
      </p:sp>
      <p:sp>
        <p:nvSpPr>
          <p:cNvPr id="5" name="Footer Placeholder 4"/>
          <p:cNvSpPr>
            <a:spLocks noGrp="1"/>
          </p:cNvSpPr>
          <p:nvPr>
            <p:ph type="ftr" sz="quarter" idx="11"/>
          </p:nvPr>
        </p:nvSpPr>
        <p:spPr/>
        <p:txBody>
          <a:bodyPr/>
          <a:lstStyle/>
          <a:p>
            <a:r>
              <a:rPr lang="en-US"/>
              <a:t>Dastan E. M.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082A198-CFA2-4995-8574-EA30087A29AD}" type="datetime1">
              <a:rPr lang="en-US" smtClean="0"/>
              <a:t>5/20/2021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Dastan E. M. </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p:cNvSpPr>
            <a:spLocks noGrp="1"/>
          </p:cNvSpPr>
          <p:nvPr>
            <p:ph type="ftr" sz="quarter" idx="11"/>
          </p:nvPr>
        </p:nvSpPr>
        <p:spPr/>
        <p:txBody>
          <a:bodyPr/>
          <a:lstStyle/>
          <a:p>
            <a:r>
              <a:rPr lang="en-US"/>
              <a:t>Dastan E. M.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118FE35-B66C-43F9-9F34-D22CB71EC221}" type="datetime1">
              <a:rPr lang="en-US" smtClean="0"/>
              <a:t>5/20/2021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Dastan E. M. </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4E6C8C-4E6E-46DB-B812-BCAC0B427BF8}" type="datetime1">
              <a:rPr lang="en-US" smtClean="0"/>
              <a:t>5/20/2021</a:t>
            </a:fld>
            <a:endParaRPr lang="en-US" dirty="0"/>
          </a:p>
        </p:txBody>
      </p:sp>
      <p:sp>
        <p:nvSpPr>
          <p:cNvPr id="6" name="Footer Placeholder 5"/>
          <p:cNvSpPr>
            <a:spLocks noGrp="1"/>
          </p:cNvSpPr>
          <p:nvPr>
            <p:ph type="ftr" sz="quarter" idx="11"/>
          </p:nvPr>
        </p:nvSpPr>
        <p:spPr/>
        <p:txBody>
          <a:bodyPr/>
          <a:lstStyle/>
          <a:p>
            <a:r>
              <a:rPr lang="en-US"/>
              <a:t>Dastan E. M.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1140A-DAB3-4DC7-A4E3-2F88B239D56D}" type="datetime1">
              <a:rPr lang="en-US" smtClean="0"/>
              <a:t>5/20/2021</a:t>
            </a:fld>
            <a:endParaRPr lang="en-US" dirty="0"/>
          </a:p>
        </p:txBody>
      </p:sp>
      <p:sp>
        <p:nvSpPr>
          <p:cNvPr id="8" name="Footer Placeholder 7"/>
          <p:cNvSpPr>
            <a:spLocks noGrp="1"/>
          </p:cNvSpPr>
          <p:nvPr>
            <p:ph type="ftr" sz="quarter" idx="11"/>
          </p:nvPr>
        </p:nvSpPr>
        <p:spPr/>
        <p:txBody>
          <a:bodyPr/>
          <a:lstStyle/>
          <a:p>
            <a:r>
              <a:rPr lang="en-US"/>
              <a:t>Dastan E. M.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B50BC4-2829-4F5E-91CF-699CB9217E2F}" type="datetime1">
              <a:rPr lang="en-US" smtClean="0"/>
              <a:t>5/20/2021</a:t>
            </a:fld>
            <a:endParaRPr lang="en-US" dirty="0"/>
          </a:p>
        </p:txBody>
      </p:sp>
      <p:sp>
        <p:nvSpPr>
          <p:cNvPr id="4" name="Footer Placeholder 3"/>
          <p:cNvSpPr>
            <a:spLocks noGrp="1"/>
          </p:cNvSpPr>
          <p:nvPr>
            <p:ph type="ftr" sz="quarter" idx="11"/>
          </p:nvPr>
        </p:nvSpPr>
        <p:spPr/>
        <p:txBody>
          <a:bodyPr/>
          <a:lstStyle/>
          <a:p>
            <a:r>
              <a:rPr lang="en-US"/>
              <a:t>Dastan E. M.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90474-D14E-468A-A965-B9A64A4C83CB}" type="datetime1">
              <a:rPr lang="en-US" smtClean="0"/>
              <a:t>5/20/2021</a:t>
            </a:fld>
            <a:endParaRPr lang="en-US" dirty="0"/>
          </a:p>
        </p:txBody>
      </p:sp>
      <p:sp>
        <p:nvSpPr>
          <p:cNvPr id="3" name="Footer Placeholder 2"/>
          <p:cNvSpPr>
            <a:spLocks noGrp="1"/>
          </p:cNvSpPr>
          <p:nvPr>
            <p:ph type="ftr" sz="quarter" idx="11"/>
          </p:nvPr>
        </p:nvSpPr>
        <p:spPr/>
        <p:txBody>
          <a:bodyPr/>
          <a:lstStyle/>
          <a:p>
            <a:r>
              <a:rPr lang="en-US"/>
              <a:t>Dastan E. M.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163043-BD22-49AE-8DA0-5A88D20520AE}" type="datetime1">
              <a:rPr lang="en-US" smtClean="0"/>
              <a:t>5/20/2021</a:t>
            </a:fld>
            <a:endParaRPr lang="en-US" dirty="0"/>
          </a:p>
        </p:txBody>
      </p:sp>
      <p:sp>
        <p:nvSpPr>
          <p:cNvPr id="6" name="Footer Placeholder 5"/>
          <p:cNvSpPr>
            <a:spLocks noGrp="1"/>
          </p:cNvSpPr>
          <p:nvPr>
            <p:ph type="ftr" sz="quarter" idx="11"/>
          </p:nvPr>
        </p:nvSpPr>
        <p:spPr/>
        <p:txBody>
          <a:bodyPr/>
          <a:lstStyle/>
          <a:p>
            <a:r>
              <a:rPr lang="en-US"/>
              <a:t>Dastan E. M.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687E81-D763-414F-B5D2-4366B1515067}" type="datetime1">
              <a:rPr lang="en-US" smtClean="0"/>
              <a:t>5/20/2021</a:t>
            </a:fld>
            <a:endParaRPr lang="en-US" dirty="0"/>
          </a:p>
        </p:txBody>
      </p:sp>
      <p:sp>
        <p:nvSpPr>
          <p:cNvPr id="6" name="Footer Placeholder 5"/>
          <p:cNvSpPr>
            <a:spLocks noGrp="1"/>
          </p:cNvSpPr>
          <p:nvPr>
            <p:ph type="ftr" sz="quarter" idx="11"/>
          </p:nvPr>
        </p:nvSpPr>
        <p:spPr/>
        <p:txBody>
          <a:bodyPr/>
          <a:lstStyle/>
          <a:p>
            <a:r>
              <a:rPr lang="en-US"/>
              <a:t>Dastan E. M.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3C17EE-AAA3-4D48-B6F2-F5622B99AF5F}" type="datetime1">
              <a:rPr lang="en-US" smtClean="0"/>
              <a:t>5/20/2021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Dastan E. M. </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2588A6-E6AE-4FEA-90F1-0F2DD58A074B}"/>
              </a:ext>
            </a:extLst>
          </p:cNvPr>
          <p:cNvSpPr>
            <a:spLocks noGrp="1"/>
          </p:cNvSpPr>
          <p:nvPr>
            <p:ph type="ctrTitle"/>
          </p:nvPr>
        </p:nvSpPr>
        <p:spPr/>
        <p:txBody>
          <a:bodyPr/>
          <a:lstStyle/>
          <a:p>
            <a:r>
              <a:rPr lang="en-US" dirty="0"/>
              <a:t>Nutrition </a:t>
            </a:r>
          </a:p>
        </p:txBody>
      </p:sp>
      <p:sp>
        <p:nvSpPr>
          <p:cNvPr id="3" name="Subtitle 2">
            <a:extLst>
              <a:ext uri="{FF2B5EF4-FFF2-40B4-BE49-F238E27FC236}">
                <a16:creationId xmlns:a16="http://schemas.microsoft.com/office/drawing/2014/main" xmlns="" id="{F49E2A83-2B55-4F83-8F24-F673D7093297}"/>
              </a:ext>
            </a:extLst>
          </p:cNvPr>
          <p:cNvSpPr>
            <a:spLocks noGrp="1"/>
          </p:cNvSpPr>
          <p:nvPr>
            <p:ph type="subTitle" idx="1"/>
          </p:nvPr>
        </p:nvSpPr>
        <p:spPr/>
        <p:txBody>
          <a:bodyPr/>
          <a:lstStyle/>
          <a:p>
            <a:r>
              <a:rPr lang="en-US" dirty="0"/>
              <a:t>By Dastan E. M.</a:t>
            </a:r>
          </a:p>
        </p:txBody>
      </p:sp>
    </p:spTree>
    <p:extLst>
      <p:ext uri="{BB962C8B-B14F-4D97-AF65-F5344CB8AC3E}">
        <p14:creationId xmlns:p14="http://schemas.microsoft.com/office/powerpoint/2010/main" val="805706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83A44D-AB5E-44B9-B363-2AFBE4A2A896}"/>
              </a:ext>
            </a:extLst>
          </p:cNvPr>
          <p:cNvSpPr>
            <a:spLocks noGrp="1"/>
          </p:cNvSpPr>
          <p:nvPr>
            <p:ph type="title"/>
          </p:nvPr>
        </p:nvSpPr>
        <p:spPr/>
        <p:txBody>
          <a:bodyPr>
            <a:normAutofit fontScale="90000"/>
          </a:bodyPr>
          <a:lstStyle/>
          <a:p>
            <a:r>
              <a:rPr lang="en-US" i="1" dirty="0"/>
              <a:t>Forms of heterotrophic nutrition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BFD694E1-E2C1-424B-89C3-770FE7BC6B29}"/>
              </a:ext>
            </a:extLst>
          </p:cNvPr>
          <p:cNvSpPr>
            <a:spLocks noGrp="1"/>
          </p:cNvSpPr>
          <p:nvPr>
            <p:ph idx="1"/>
          </p:nvPr>
        </p:nvSpPr>
        <p:spPr/>
        <p:txBody>
          <a:bodyPr>
            <a:normAutofit/>
          </a:bodyPr>
          <a:lstStyle/>
          <a:p>
            <a:pPr lvl="0"/>
            <a:r>
              <a:rPr lang="en-US" sz="7200" dirty="0"/>
              <a:t>Holozoic nutrition</a:t>
            </a:r>
          </a:p>
          <a:p>
            <a:pPr lvl="0"/>
            <a:r>
              <a:rPr lang="en-US" sz="7200" dirty="0"/>
              <a:t>Saprotrophic nutrition</a:t>
            </a:r>
          </a:p>
          <a:p>
            <a:pPr lvl="0"/>
            <a:r>
              <a:rPr lang="en-US" sz="7200" dirty="0"/>
              <a:t>Symbiotic nutrition</a:t>
            </a:r>
          </a:p>
        </p:txBody>
      </p:sp>
      <p:sp>
        <p:nvSpPr>
          <p:cNvPr id="4" name="Date Placeholder 3">
            <a:extLst>
              <a:ext uri="{FF2B5EF4-FFF2-40B4-BE49-F238E27FC236}">
                <a16:creationId xmlns:a16="http://schemas.microsoft.com/office/drawing/2014/main" xmlns="" id="{91D48379-ED7F-4E72-983B-494CBBF28DCF}"/>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58199484-6470-4E87-BCD3-1FE0979E677D}"/>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F3BC33DD-CC6D-460A-B2D6-0C2703F92489}"/>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41109423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41777-3341-4B67-A2E2-B155CF06D511}"/>
              </a:ext>
            </a:extLst>
          </p:cNvPr>
          <p:cNvSpPr>
            <a:spLocks noGrp="1"/>
          </p:cNvSpPr>
          <p:nvPr>
            <p:ph type="title"/>
          </p:nvPr>
        </p:nvSpPr>
        <p:spPr/>
        <p:txBody>
          <a:bodyPr/>
          <a:lstStyle/>
          <a:p>
            <a:r>
              <a:rPr lang="en-US" i="1" dirty="0"/>
              <a:t>Symptoms of Marasmus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1B115C1E-6A9F-40AE-AF75-A1F577A17471}"/>
              </a:ext>
            </a:extLst>
          </p:cNvPr>
          <p:cNvSpPr>
            <a:spLocks noGrp="1"/>
          </p:cNvSpPr>
          <p:nvPr>
            <p:ph idx="1"/>
          </p:nvPr>
        </p:nvSpPr>
        <p:spPr/>
        <p:txBody>
          <a:bodyPr>
            <a:normAutofit lnSpcReduction="10000"/>
          </a:bodyPr>
          <a:lstStyle/>
          <a:p>
            <a:pPr lvl="0"/>
            <a:r>
              <a:rPr lang="en-US" sz="3600" dirty="0"/>
              <a:t>Thinness and poor muscle development (loss of weight)</a:t>
            </a:r>
          </a:p>
          <a:p>
            <a:pPr lvl="0"/>
            <a:r>
              <a:rPr lang="en-US" sz="3600" dirty="0"/>
              <a:t>Stunted growth</a:t>
            </a:r>
          </a:p>
          <a:p>
            <a:pPr lvl="0"/>
            <a:r>
              <a:rPr lang="en-US" sz="3600" dirty="0"/>
              <a:t>Tendency of eating too much food when it is available</a:t>
            </a:r>
          </a:p>
          <a:p>
            <a:pPr lvl="0"/>
            <a:r>
              <a:rPr lang="en-US" sz="3600" dirty="0"/>
              <a:t>Tendency of crying a lot and being unhappy</a:t>
            </a:r>
          </a:p>
          <a:p>
            <a:pPr lvl="0"/>
            <a:r>
              <a:rPr lang="en-US" sz="3600" dirty="0"/>
              <a:t>Wrinkled skin</a:t>
            </a:r>
          </a:p>
          <a:p>
            <a:endParaRPr lang="en-US" sz="3600" dirty="0"/>
          </a:p>
        </p:txBody>
      </p:sp>
      <p:sp>
        <p:nvSpPr>
          <p:cNvPr id="4" name="Date Placeholder 3">
            <a:extLst>
              <a:ext uri="{FF2B5EF4-FFF2-40B4-BE49-F238E27FC236}">
                <a16:creationId xmlns:a16="http://schemas.microsoft.com/office/drawing/2014/main" xmlns="" id="{B6668312-BF09-4477-BD39-60FE51C0D953}"/>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DF0E32C-F014-49DC-B57B-4B9A1B297A09}"/>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6D09528-FCAD-4653-810A-F16473BB7256}"/>
              </a:ext>
            </a:extLst>
          </p:cNvPr>
          <p:cNvSpPr>
            <a:spLocks noGrp="1"/>
          </p:cNvSpPr>
          <p:nvPr>
            <p:ph type="sldNum" sz="quarter" idx="12"/>
          </p:nvPr>
        </p:nvSpPr>
        <p:spPr/>
        <p:txBody>
          <a:bodyPr/>
          <a:lstStyle/>
          <a:p>
            <a:fld id="{6D22F896-40B5-4ADD-8801-0D06FADFA095}" type="slidenum">
              <a:rPr lang="en-US" smtClean="0"/>
              <a:t>100</a:t>
            </a:fld>
            <a:endParaRPr lang="en-US" dirty="0"/>
          </a:p>
        </p:txBody>
      </p:sp>
    </p:spTree>
    <p:extLst>
      <p:ext uri="{BB962C8B-B14F-4D97-AF65-F5344CB8AC3E}">
        <p14:creationId xmlns:p14="http://schemas.microsoft.com/office/powerpoint/2010/main" val="27112112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9213CF-C8CB-47E2-889A-5CB238C601D1}"/>
              </a:ext>
            </a:extLst>
          </p:cNvPr>
          <p:cNvSpPr>
            <a:spLocks noGrp="1"/>
          </p:cNvSpPr>
          <p:nvPr>
            <p:ph type="title"/>
          </p:nvPr>
        </p:nvSpPr>
        <p:spPr/>
        <p:txBody>
          <a:bodyPr/>
          <a:lstStyle/>
          <a:p>
            <a:r>
              <a:rPr lang="en-US" i="1" dirty="0"/>
              <a:t>Treatment of Marasmus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3540CC0A-272F-4022-AF0E-80EBC58D41AB}"/>
              </a:ext>
            </a:extLst>
          </p:cNvPr>
          <p:cNvSpPr>
            <a:spLocks noGrp="1"/>
          </p:cNvSpPr>
          <p:nvPr>
            <p:ph idx="1"/>
          </p:nvPr>
        </p:nvSpPr>
        <p:spPr/>
        <p:txBody>
          <a:bodyPr>
            <a:normAutofit/>
          </a:bodyPr>
          <a:lstStyle/>
          <a:p>
            <a:r>
              <a:rPr lang="en-US" sz="5400" dirty="0"/>
              <a:t>Getting adequate amounts of food that contains all the nutrients in the right proportions as the child grows</a:t>
            </a:r>
          </a:p>
        </p:txBody>
      </p:sp>
      <p:sp>
        <p:nvSpPr>
          <p:cNvPr id="4" name="Date Placeholder 3">
            <a:extLst>
              <a:ext uri="{FF2B5EF4-FFF2-40B4-BE49-F238E27FC236}">
                <a16:creationId xmlns:a16="http://schemas.microsoft.com/office/drawing/2014/main" xmlns="" id="{7B2C9D12-6531-4054-845C-2BE93C8115EF}"/>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03C24C04-EDA1-4A29-ABD8-03BC6F7948C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EB8926B-325D-44E4-898F-17EE8408C57B}"/>
              </a:ext>
            </a:extLst>
          </p:cNvPr>
          <p:cNvSpPr>
            <a:spLocks noGrp="1"/>
          </p:cNvSpPr>
          <p:nvPr>
            <p:ph type="sldNum" sz="quarter" idx="12"/>
          </p:nvPr>
        </p:nvSpPr>
        <p:spPr/>
        <p:txBody>
          <a:bodyPr/>
          <a:lstStyle/>
          <a:p>
            <a:fld id="{6D22F896-40B5-4ADD-8801-0D06FADFA095}" type="slidenum">
              <a:rPr lang="en-US" smtClean="0"/>
              <a:t>101</a:t>
            </a:fld>
            <a:endParaRPr lang="en-US" dirty="0"/>
          </a:p>
        </p:txBody>
      </p:sp>
    </p:spTree>
    <p:extLst>
      <p:ext uri="{BB962C8B-B14F-4D97-AF65-F5344CB8AC3E}">
        <p14:creationId xmlns:p14="http://schemas.microsoft.com/office/powerpoint/2010/main" val="32845329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06928-D724-4393-8CC8-6AEC1772A3D7}"/>
              </a:ext>
            </a:extLst>
          </p:cNvPr>
          <p:cNvSpPr>
            <a:spLocks noGrp="1"/>
          </p:cNvSpPr>
          <p:nvPr>
            <p:ph type="title"/>
          </p:nvPr>
        </p:nvSpPr>
        <p:spPr/>
        <p:txBody>
          <a:bodyPr/>
          <a:lstStyle/>
          <a:p>
            <a:r>
              <a:rPr lang="en-US" b="1" i="1" dirty="0"/>
              <a:t>Starvation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D058518-D067-4179-9F89-FAA7F6826445}"/>
              </a:ext>
            </a:extLst>
          </p:cNvPr>
          <p:cNvSpPr>
            <a:spLocks noGrp="1"/>
          </p:cNvSpPr>
          <p:nvPr>
            <p:ph idx="1"/>
          </p:nvPr>
        </p:nvSpPr>
        <p:spPr/>
        <p:txBody>
          <a:bodyPr>
            <a:normAutofit fontScale="92500"/>
          </a:bodyPr>
          <a:lstStyle/>
          <a:p>
            <a:r>
              <a:rPr lang="en-US" sz="4000" dirty="0"/>
              <a:t>This is a condition which occurs if a person does not get enough food to eat. Prolonged periods of undernourishment makes the body use up all its food (deposited fat) and finally the body becomes thin. </a:t>
            </a:r>
          </a:p>
          <a:p>
            <a:r>
              <a:rPr lang="en-US" sz="4000" dirty="0"/>
              <a:t>Prolonged starvation can definitely lead to death</a:t>
            </a:r>
          </a:p>
        </p:txBody>
      </p:sp>
      <p:sp>
        <p:nvSpPr>
          <p:cNvPr id="4" name="Date Placeholder 3">
            <a:extLst>
              <a:ext uri="{FF2B5EF4-FFF2-40B4-BE49-F238E27FC236}">
                <a16:creationId xmlns:a16="http://schemas.microsoft.com/office/drawing/2014/main" xmlns="" id="{0A65B503-891D-4E15-AC11-87C1A15502F7}"/>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B6DC77E-D479-44A4-863D-40FD16D292E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F40942D-269B-41AB-B188-3164C8E4A2F8}"/>
              </a:ext>
            </a:extLst>
          </p:cNvPr>
          <p:cNvSpPr>
            <a:spLocks noGrp="1"/>
          </p:cNvSpPr>
          <p:nvPr>
            <p:ph type="sldNum" sz="quarter" idx="12"/>
          </p:nvPr>
        </p:nvSpPr>
        <p:spPr/>
        <p:txBody>
          <a:bodyPr/>
          <a:lstStyle/>
          <a:p>
            <a:fld id="{6D22F896-40B5-4ADD-8801-0D06FADFA095}" type="slidenum">
              <a:rPr lang="en-US" smtClean="0"/>
              <a:t>102</a:t>
            </a:fld>
            <a:endParaRPr lang="en-US" dirty="0"/>
          </a:p>
        </p:txBody>
      </p:sp>
    </p:spTree>
    <p:extLst>
      <p:ext uri="{BB962C8B-B14F-4D97-AF65-F5344CB8AC3E}">
        <p14:creationId xmlns:p14="http://schemas.microsoft.com/office/powerpoint/2010/main" val="38226888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4ABAF0-8845-4C94-9B25-123BB520017E}"/>
              </a:ext>
            </a:extLst>
          </p:cNvPr>
          <p:cNvSpPr>
            <a:spLocks noGrp="1"/>
          </p:cNvSpPr>
          <p:nvPr>
            <p:ph type="title"/>
          </p:nvPr>
        </p:nvSpPr>
        <p:spPr/>
        <p:txBody>
          <a:bodyPr/>
          <a:lstStyle/>
          <a:p>
            <a:r>
              <a:rPr lang="en-US" b="1" i="1" dirty="0"/>
              <a:t>Rickets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AF2CDCF-4858-4DBE-8401-44B1AF489D81}"/>
              </a:ext>
            </a:extLst>
          </p:cNvPr>
          <p:cNvSpPr>
            <a:spLocks noGrp="1"/>
          </p:cNvSpPr>
          <p:nvPr>
            <p:ph idx="1"/>
          </p:nvPr>
        </p:nvSpPr>
        <p:spPr/>
        <p:txBody>
          <a:bodyPr>
            <a:normAutofit lnSpcReduction="10000"/>
          </a:bodyPr>
          <a:lstStyle/>
          <a:p>
            <a:r>
              <a:rPr lang="en-US" sz="4400" dirty="0"/>
              <a:t>This is a nutritional deficiency disease caused by lack of vitamin D and calcium in the body. It is most common in children</a:t>
            </a:r>
          </a:p>
          <a:p>
            <a:r>
              <a:rPr lang="en-US" sz="4400" dirty="0"/>
              <a:t>Lack of vitamin D slows down the rate of absorption of calcium and phosphorus</a:t>
            </a:r>
          </a:p>
        </p:txBody>
      </p:sp>
      <p:sp>
        <p:nvSpPr>
          <p:cNvPr id="4" name="Date Placeholder 3">
            <a:extLst>
              <a:ext uri="{FF2B5EF4-FFF2-40B4-BE49-F238E27FC236}">
                <a16:creationId xmlns:a16="http://schemas.microsoft.com/office/drawing/2014/main" xmlns="" id="{F8922027-A63C-4BD8-A361-219292D90FC8}"/>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5BC4FFA4-E21D-4B5F-B8E8-545B3604893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AE543B27-56A8-4715-B769-A6A2932FBDCD}"/>
              </a:ext>
            </a:extLst>
          </p:cNvPr>
          <p:cNvSpPr>
            <a:spLocks noGrp="1"/>
          </p:cNvSpPr>
          <p:nvPr>
            <p:ph type="sldNum" sz="quarter" idx="12"/>
          </p:nvPr>
        </p:nvSpPr>
        <p:spPr/>
        <p:txBody>
          <a:bodyPr/>
          <a:lstStyle/>
          <a:p>
            <a:fld id="{6D22F896-40B5-4ADD-8801-0D06FADFA095}" type="slidenum">
              <a:rPr lang="en-US" smtClean="0"/>
              <a:t>103</a:t>
            </a:fld>
            <a:endParaRPr lang="en-US" dirty="0"/>
          </a:p>
        </p:txBody>
      </p:sp>
    </p:spTree>
    <p:extLst>
      <p:ext uri="{BB962C8B-B14F-4D97-AF65-F5344CB8AC3E}">
        <p14:creationId xmlns:p14="http://schemas.microsoft.com/office/powerpoint/2010/main" val="30674129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8961C-A693-4A4F-80A7-913F3FF7CBC6}"/>
              </a:ext>
            </a:extLst>
          </p:cNvPr>
          <p:cNvSpPr>
            <a:spLocks noGrp="1"/>
          </p:cNvSpPr>
          <p:nvPr>
            <p:ph type="title"/>
          </p:nvPr>
        </p:nvSpPr>
        <p:spPr/>
        <p:txBody>
          <a:bodyPr/>
          <a:lstStyle/>
          <a:p>
            <a:r>
              <a:rPr lang="en-US" i="1" dirty="0"/>
              <a:t>Symptoms of Rickets</a:t>
            </a:r>
            <a:endParaRPr lang="en-US" dirty="0"/>
          </a:p>
        </p:txBody>
      </p:sp>
      <p:sp>
        <p:nvSpPr>
          <p:cNvPr id="3" name="Content Placeholder 2">
            <a:extLst>
              <a:ext uri="{FF2B5EF4-FFF2-40B4-BE49-F238E27FC236}">
                <a16:creationId xmlns:a16="http://schemas.microsoft.com/office/drawing/2014/main" xmlns="" id="{638922BB-FC7E-494D-B6C6-0919C529B810}"/>
              </a:ext>
            </a:extLst>
          </p:cNvPr>
          <p:cNvSpPr>
            <a:spLocks noGrp="1"/>
          </p:cNvSpPr>
          <p:nvPr>
            <p:ph idx="1"/>
          </p:nvPr>
        </p:nvSpPr>
        <p:spPr/>
        <p:txBody>
          <a:bodyPr>
            <a:normAutofit fontScale="92500"/>
          </a:bodyPr>
          <a:lstStyle/>
          <a:p>
            <a:pPr lvl="0"/>
            <a:r>
              <a:rPr lang="en-US" sz="5400" dirty="0"/>
              <a:t>Softened and easy to break bones</a:t>
            </a:r>
          </a:p>
          <a:p>
            <a:pPr lvl="0"/>
            <a:r>
              <a:rPr lang="en-US" sz="5400" dirty="0"/>
              <a:t>Fractures and deformity of bones</a:t>
            </a:r>
          </a:p>
          <a:p>
            <a:pPr lvl="0"/>
            <a:r>
              <a:rPr lang="en-US" sz="5400" dirty="0"/>
              <a:t>The long bones of the legs fail to support the weight of body </a:t>
            </a:r>
          </a:p>
          <a:p>
            <a:endParaRPr lang="en-US" sz="5400" dirty="0"/>
          </a:p>
        </p:txBody>
      </p:sp>
      <p:sp>
        <p:nvSpPr>
          <p:cNvPr id="4" name="Date Placeholder 3">
            <a:extLst>
              <a:ext uri="{FF2B5EF4-FFF2-40B4-BE49-F238E27FC236}">
                <a16:creationId xmlns:a16="http://schemas.microsoft.com/office/drawing/2014/main" xmlns="" id="{DF86DAE8-7632-4B51-AC3E-002016A9A797}"/>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5901DD77-2C6A-4CF5-8426-87E9F2B54EC6}"/>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FB8FF942-BBB6-4D32-B008-3E9433E02192}"/>
              </a:ext>
            </a:extLst>
          </p:cNvPr>
          <p:cNvSpPr>
            <a:spLocks noGrp="1"/>
          </p:cNvSpPr>
          <p:nvPr>
            <p:ph type="sldNum" sz="quarter" idx="12"/>
          </p:nvPr>
        </p:nvSpPr>
        <p:spPr/>
        <p:txBody>
          <a:bodyPr/>
          <a:lstStyle/>
          <a:p>
            <a:fld id="{6D22F896-40B5-4ADD-8801-0D06FADFA095}" type="slidenum">
              <a:rPr lang="en-US" smtClean="0"/>
              <a:t>104</a:t>
            </a:fld>
            <a:endParaRPr lang="en-US" dirty="0"/>
          </a:p>
        </p:txBody>
      </p:sp>
    </p:spTree>
    <p:extLst>
      <p:ext uri="{BB962C8B-B14F-4D97-AF65-F5344CB8AC3E}">
        <p14:creationId xmlns:p14="http://schemas.microsoft.com/office/powerpoint/2010/main" val="9380013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28ECEB-6A4B-4F0C-897F-24A7DFE30EE4}"/>
              </a:ext>
            </a:extLst>
          </p:cNvPr>
          <p:cNvSpPr>
            <a:spLocks noGrp="1"/>
          </p:cNvSpPr>
          <p:nvPr>
            <p:ph type="title"/>
          </p:nvPr>
        </p:nvSpPr>
        <p:spPr/>
        <p:txBody>
          <a:bodyPr/>
          <a:lstStyle/>
          <a:p>
            <a:r>
              <a:rPr lang="en-US" b="1" i="1" dirty="0"/>
              <a:t>Obesity</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A6D44E12-4B9B-413E-B2BF-1C651D61C563}"/>
              </a:ext>
            </a:extLst>
          </p:cNvPr>
          <p:cNvSpPr>
            <a:spLocks noGrp="1"/>
          </p:cNvSpPr>
          <p:nvPr>
            <p:ph idx="1"/>
          </p:nvPr>
        </p:nvSpPr>
        <p:spPr/>
        <p:txBody>
          <a:bodyPr>
            <a:normAutofit fontScale="92500" lnSpcReduction="10000"/>
          </a:bodyPr>
          <a:lstStyle/>
          <a:p>
            <a:r>
              <a:rPr lang="en-US" sz="6600" dirty="0"/>
              <a:t>This is overweight due to taking a lot of carbohydrates and lipids than what the body requires</a:t>
            </a:r>
          </a:p>
        </p:txBody>
      </p:sp>
      <p:sp>
        <p:nvSpPr>
          <p:cNvPr id="4" name="Date Placeholder 3">
            <a:extLst>
              <a:ext uri="{FF2B5EF4-FFF2-40B4-BE49-F238E27FC236}">
                <a16:creationId xmlns:a16="http://schemas.microsoft.com/office/drawing/2014/main" xmlns="" id="{21F1B0DB-8F48-4DE2-A6B8-D62EB10705C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4B938812-DD3A-4038-973F-E70A663E8C2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B0C3020-317C-4228-A4DA-3F9959B32C27}"/>
              </a:ext>
            </a:extLst>
          </p:cNvPr>
          <p:cNvSpPr>
            <a:spLocks noGrp="1"/>
          </p:cNvSpPr>
          <p:nvPr>
            <p:ph type="sldNum" sz="quarter" idx="12"/>
          </p:nvPr>
        </p:nvSpPr>
        <p:spPr/>
        <p:txBody>
          <a:bodyPr/>
          <a:lstStyle/>
          <a:p>
            <a:fld id="{6D22F896-40B5-4ADD-8801-0D06FADFA095}" type="slidenum">
              <a:rPr lang="en-US" smtClean="0"/>
              <a:t>105</a:t>
            </a:fld>
            <a:endParaRPr lang="en-US" dirty="0"/>
          </a:p>
        </p:txBody>
      </p:sp>
    </p:spTree>
    <p:extLst>
      <p:ext uri="{BB962C8B-B14F-4D97-AF65-F5344CB8AC3E}">
        <p14:creationId xmlns:p14="http://schemas.microsoft.com/office/powerpoint/2010/main" val="7945514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9E9EE7-1DC3-48E0-865C-3B3C54FBB3E9}"/>
              </a:ext>
            </a:extLst>
          </p:cNvPr>
          <p:cNvSpPr>
            <a:spLocks noGrp="1"/>
          </p:cNvSpPr>
          <p:nvPr>
            <p:ph type="title"/>
          </p:nvPr>
        </p:nvSpPr>
        <p:spPr/>
        <p:txBody>
          <a:bodyPr/>
          <a:lstStyle/>
          <a:p>
            <a:r>
              <a:rPr lang="en-US" i="1" dirty="0"/>
              <a:t>Symptoms of Obesity</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FFFAC59-9468-44E2-8F56-A5D08B100879}"/>
              </a:ext>
            </a:extLst>
          </p:cNvPr>
          <p:cNvSpPr>
            <a:spLocks noGrp="1"/>
          </p:cNvSpPr>
          <p:nvPr>
            <p:ph idx="1"/>
          </p:nvPr>
        </p:nvSpPr>
        <p:spPr/>
        <p:txBody>
          <a:bodyPr>
            <a:normAutofit/>
          </a:bodyPr>
          <a:lstStyle/>
          <a:p>
            <a:pPr lvl="0"/>
            <a:r>
              <a:rPr lang="en-US" sz="6000" dirty="0"/>
              <a:t>Increase of body weight</a:t>
            </a:r>
          </a:p>
          <a:p>
            <a:pPr lvl="0"/>
            <a:r>
              <a:rPr lang="en-US" sz="6000" dirty="0"/>
              <a:t>High blood pressure</a:t>
            </a:r>
          </a:p>
          <a:p>
            <a:pPr lvl="0"/>
            <a:r>
              <a:rPr lang="en-US" sz="6000" dirty="0"/>
              <a:t>Diabetes</a:t>
            </a:r>
          </a:p>
          <a:p>
            <a:pPr lvl="0"/>
            <a:r>
              <a:rPr lang="en-US" sz="6000" dirty="0"/>
              <a:t>Stroke</a:t>
            </a:r>
          </a:p>
          <a:p>
            <a:endParaRPr lang="en-US" sz="6000" dirty="0"/>
          </a:p>
        </p:txBody>
      </p:sp>
      <p:sp>
        <p:nvSpPr>
          <p:cNvPr id="4" name="Date Placeholder 3">
            <a:extLst>
              <a:ext uri="{FF2B5EF4-FFF2-40B4-BE49-F238E27FC236}">
                <a16:creationId xmlns:a16="http://schemas.microsoft.com/office/drawing/2014/main" xmlns="" id="{82337258-5273-48CC-A7FF-356EC968B38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7D3B0B9-60E9-4AE0-B787-2E3C43C46FE8}"/>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E4DBD7B-89CD-4D95-B66C-28A6CFCE25AE}"/>
              </a:ext>
            </a:extLst>
          </p:cNvPr>
          <p:cNvSpPr>
            <a:spLocks noGrp="1"/>
          </p:cNvSpPr>
          <p:nvPr>
            <p:ph type="sldNum" sz="quarter" idx="12"/>
          </p:nvPr>
        </p:nvSpPr>
        <p:spPr/>
        <p:txBody>
          <a:bodyPr/>
          <a:lstStyle/>
          <a:p>
            <a:fld id="{6D22F896-40B5-4ADD-8801-0D06FADFA095}" type="slidenum">
              <a:rPr lang="en-US" smtClean="0"/>
              <a:t>106</a:t>
            </a:fld>
            <a:endParaRPr lang="en-US" dirty="0"/>
          </a:p>
        </p:txBody>
      </p:sp>
    </p:spTree>
    <p:extLst>
      <p:ext uri="{BB962C8B-B14F-4D97-AF65-F5344CB8AC3E}">
        <p14:creationId xmlns:p14="http://schemas.microsoft.com/office/powerpoint/2010/main" val="12037621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32FAE4-60F2-465F-8993-80E11A4B337C}"/>
              </a:ext>
            </a:extLst>
          </p:cNvPr>
          <p:cNvSpPr>
            <a:spLocks noGrp="1"/>
          </p:cNvSpPr>
          <p:nvPr>
            <p:ph type="title"/>
          </p:nvPr>
        </p:nvSpPr>
        <p:spPr/>
        <p:txBody>
          <a:bodyPr/>
          <a:lstStyle/>
          <a:p>
            <a:r>
              <a:rPr lang="en-US" i="1" dirty="0"/>
              <a:t>Symptoms of Obesity</a:t>
            </a:r>
            <a:endParaRPr lang="en-US" dirty="0"/>
          </a:p>
        </p:txBody>
      </p:sp>
      <p:sp>
        <p:nvSpPr>
          <p:cNvPr id="3" name="Content Placeholder 2">
            <a:extLst>
              <a:ext uri="{FF2B5EF4-FFF2-40B4-BE49-F238E27FC236}">
                <a16:creationId xmlns:a16="http://schemas.microsoft.com/office/drawing/2014/main" xmlns="" id="{6F411B0A-4832-4B8D-9643-72373803A148}"/>
              </a:ext>
            </a:extLst>
          </p:cNvPr>
          <p:cNvSpPr>
            <a:spLocks noGrp="1"/>
          </p:cNvSpPr>
          <p:nvPr>
            <p:ph idx="1"/>
          </p:nvPr>
        </p:nvSpPr>
        <p:spPr/>
        <p:txBody>
          <a:bodyPr>
            <a:normAutofit/>
          </a:bodyPr>
          <a:lstStyle/>
          <a:p>
            <a:pPr lvl="0"/>
            <a:r>
              <a:rPr lang="en-US" sz="6600" dirty="0"/>
              <a:t>Respiratory problems</a:t>
            </a:r>
          </a:p>
          <a:p>
            <a:pPr lvl="0"/>
            <a:r>
              <a:rPr lang="en-US" sz="6600" dirty="0"/>
              <a:t>Arthritis</a:t>
            </a:r>
          </a:p>
          <a:p>
            <a:pPr lvl="0"/>
            <a:r>
              <a:rPr lang="en-US" sz="6600" dirty="0"/>
              <a:t>Certain types of cancer</a:t>
            </a:r>
          </a:p>
          <a:p>
            <a:endParaRPr lang="en-US" sz="6600" dirty="0"/>
          </a:p>
        </p:txBody>
      </p:sp>
      <p:sp>
        <p:nvSpPr>
          <p:cNvPr id="4" name="Date Placeholder 3">
            <a:extLst>
              <a:ext uri="{FF2B5EF4-FFF2-40B4-BE49-F238E27FC236}">
                <a16:creationId xmlns:a16="http://schemas.microsoft.com/office/drawing/2014/main" xmlns="" id="{24892A5B-AF8A-440C-8CDD-B9F82E317B30}"/>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46A21A24-9751-4F58-94D6-E6AE8BD0B1A8}"/>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4F4F363-42B1-4B10-8BA3-7764D1A01433}"/>
              </a:ext>
            </a:extLst>
          </p:cNvPr>
          <p:cNvSpPr>
            <a:spLocks noGrp="1"/>
          </p:cNvSpPr>
          <p:nvPr>
            <p:ph type="sldNum" sz="quarter" idx="12"/>
          </p:nvPr>
        </p:nvSpPr>
        <p:spPr/>
        <p:txBody>
          <a:bodyPr/>
          <a:lstStyle/>
          <a:p>
            <a:fld id="{6D22F896-40B5-4ADD-8801-0D06FADFA095}" type="slidenum">
              <a:rPr lang="en-US" smtClean="0"/>
              <a:t>107</a:t>
            </a:fld>
            <a:endParaRPr lang="en-US" dirty="0"/>
          </a:p>
        </p:txBody>
      </p:sp>
    </p:spTree>
    <p:extLst>
      <p:ext uri="{BB962C8B-B14F-4D97-AF65-F5344CB8AC3E}">
        <p14:creationId xmlns:p14="http://schemas.microsoft.com/office/powerpoint/2010/main" val="23449452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B59C47-5BB9-4E0A-B904-EA95259C7909}"/>
              </a:ext>
            </a:extLst>
          </p:cNvPr>
          <p:cNvSpPr>
            <a:spLocks noGrp="1"/>
          </p:cNvSpPr>
          <p:nvPr>
            <p:ph type="title"/>
          </p:nvPr>
        </p:nvSpPr>
        <p:spPr/>
        <p:txBody>
          <a:bodyPr/>
          <a:lstStyle/>
          <a:p>
            <a:r>
              <a:rPr lang="en-US" i="1" dirty="0"/>
              <a:t>Prevention of Obesity</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39A95610-9305-4149-B435-B58CF6474415}"/>
              </a:ext>
            </a:extLst>
          </p:cNvPr>
          <p:cNvSpPr>
            <a:spLocks noGrp="1"/>
          </p:cNvSpPr>
          <p:nvPr>
            <p:ph idx="1"/>
          </p:nvPr>
        </p:nvSpPr>
        <p:spPr/>
        <p:txBody>
          <a:bodyPr>
            <a:normAutofit/>
          </a:bodyPr>
          <a:lstStyle/>
          <a:p>
            <a:pPr lvl="0"/>
            <a:r>
              <a:rPr lang="en-US" sz="4800" dirty="0"/>
              <a:t>Eating proper balanced diet</a:t>
            </a:r>
          </a:p>
          <a:p>
            <a:pPr lvl="0"/>
            <a:r>
              <a:rPr lang="en-US" sz="4800" dirty="0"/>
              <a:t>Engaging in regular physical exercises</a:t>
            </a:r>
          </a:p>
          <a:p>
            <a:pPr lvl="0"/>
            <a:r>
              <a:rPr lang="en-US" sz="4800" dirty="0"/>
              <a:t>Avoid eating too much of the lipids</a:t>
            </a:r>
          </a:p>
          <a:p>
            <a:endParaRPr lang="en-US" sz="4800" dirty="0"/>
          </a:p>
        </p:txBody>
      </p:sp>
      <p:sp>
        <p:nvSpPr>
          <p:cNvPr id="4" name="Date Placeholder 3">
            <a:extLst>
              <a:ext uri="{FF2B5EF4-FFF2-40B4-BE49-F238E27FC236}">
                <a16:creationId xmlns:a16="http://schemas.microsoft.com/office/drawing/2014/main" xmlns="" id="{B5E639DF-057A-48D1-A44E-F3C8F664308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B6B6C4D-CB5A-419F-B995-7B9A079C4A63}"/>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3C20BA2-FD9B-4BB9-B935-2B5C6E69CF67}"/>
              </a:ext>
            </a:extLst>
          </p:cNvPr>
          <p:cNvSpPr>
            <a:spLocks noGrp="1"/>
          </p:cNvSpPr>
          <p:nvPr>
            <p:ph type="sldNum" sz="quarter" idx="12"/>
          </p:nvPr>
        </p:nvSpPr>
        <p:spPr/>
        <p:txBody>
          <a:bodyPr/>
          <a:lstStyle/>
          <a:p>
            <a:fld id="{6D22F896-40B5-4ADD-8801-0D06FADFA095}" type="slidenum">
              <a:rPr lang="en-US" smtClean="0"/>
              <a:t>108</a:t>
            </a:fld>
            <a:endParaRPr lang="en-US" dirty="0"/>
          </a:p>
        </p:txBody>
      </p:sp>
    </p:spTree>
    <p:extLst>
      <p:ext uri="{BB962C8B-B14F-4D97-AF65-F5344CB8AC3E}">
        <p14:creationId xmlns:p14="http://schemas.microsoft.com/office/powerpoint/2010/main" val="31845561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AFB97-B2B6-4449-9623-0C7E51E1470E}"/>
              </a:ext>
            </a:extLst>
          </p:cNvPr>
          <p:cNvSpPr>
            <a:spLocks noGrp="1"/>
          </p:cNvSpPr>
          <p:nvPr>
            <p:ph type="title"/>
          </p:nvPr>
        </p:nvSpPr>
        <p:spPr/>
        <p:txBody>
          <a:bodyPr/>
          <a:lstStyle/>
          <a:p>
            <a:r>
              <a:rPr lang="en-US" b="1" i="1" dirty="0"/>
              <a:t>Anorexia Nervosa</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C069B947-8458-43E8-9445-A6DCC48D7417}"/>
              </a:ext>
            </a:extLst>
          </p:cNvPr>
          <p:cNvSpPr>
            <a:spLocks noGrp="1"/>
          </p:cNvSpPr>
          <p:nvPr>
            <p:ph idx="1"/>
          </p:nvPr>
        </p:nvSpPr>
        <p:spPr/>
        <p:txBody>
          <a:bodyPr>
            <a:normAutofit lnSpcReduction="10000"/>
          </a:bodyPr>
          <a:lstStyle/>
          <a:p>
            <a:r>
              <a:rPr lang="en-US" sz="3600" dirty="0"/>
              <a:t>This is also called </a:t>
            </a:r>
            <a:r>
              <a:rPr lang="en-US" sz="3600" i="1" dirty="0"/>
              <a:t>slimmer’s disease</a:t>
            </a:r>
            <a:r>
              <a:rPr lang="en-US" sz="3600" dirty="0"/>
              <a:t> or </a:t>
            </a:r>
            <a:r>
              <a:rPr lang="en-US" sz="3600" i="1" dirty="0"/>
              <a:t>self-starvation syndrome</a:t>
            </a:r>
            <a:r>
              <a:rPr lang="en-US" sz="3600" dirty="0"/>
              <a:t>. </a:t>
            </a:r>
          </a:p>
          <a:p>
            <a:r>
              <a:rPr lang="en-US" sz="3600" dirty="0"/>
              <a:t>It occurs when a person intentionally refuses to eat enough food leading to severe loss of body mass</a:t>
            </a:r>
          </a:p>
          <a:p>
            <a:r>
              <a:rPr lang="en-US" sz="3600" dirty="0"/>
              <a:t>This results due to extreme fear of being fat. Sufferers often see themselves as being fat even if they are not. </a:t>
            </a:r>
          </a:p>
          <a:p>
            <a:endParaRPr lang="en-US" sz="3600" dirty="0"/>
          </a:p>
        </p:txBody>
      </p:sp>
      <p:sp>
        <p:nvSpPr>
          <p:cNvPr id="4" name="Date Placeholder 3">
            <a:extLst>
              <a:ext uri="{FF2B5EF4-FFF2-40B4-BE49-F238E27FC236}">
                <a16:creationId xmlns:a16="http://schemas.microsoft.com/office/drawing/2014/main" xmlns="" id="{5BAB3E30-6797-4A4E-8E6A-9B3CFD6703A7}"/>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9E6F460D-002C-4B3C-90F8-A03EB08B01FD}"/>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F1A91AC8-C9FF-453E-96D6-A26BFCAE8A07}"/>
              </a:ext>
            </a:extLst>
          </p:cNvPr>
          <p:cNvSpPr>
            <a:spLocks noGrp="1"/>
          </p:cNvSpPr>
          <p:nvPr>
            <p:ph type="sldNum" sz="quarter" idx="12"/>
          </p:nvPr>
        </p:nvSpPr>
        <p:spPr/>
        <p:txBody>
          <a:bodyPr/>
          <a:lstStyle/>
          <a:p>
            <a:fld id="{6D22F896-40B5-4ADD-8801-0D06FADFA095}" type="slidenum">
              <a:rPr lang="en-US" smtClean="0"/>
              <a:t>109</a:t>
            </a:fld>
            <a:endParaRPr lang="en-US" dirty="0"/>
          </a:p>
        </p:txBody>
      </p:sp>
    </p:spTree>
    <p:extLst>
      <p:ext uri="{BB962C8B-B14F-4D97-AF65-F5344CB8AC3E}">
        <p14:creationId xmlns:p14="http://schemas.microsoft.com/office/powerpoint/2010/main" val="294556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B1CE48-25C6-490F-9FAA-E0E3E62BECF3}"/>
              </a:ext>
            </a:extLst>
          </p:cNvPr>
          <p:cNvSpPr>
            <a:spLocks noGrp="1"/>
          </p:cNvSpPr>
          <p:nvPr>
            <p:ph type="title"/>
          </p:nvPr>
        </p:nvSpPr>
        <p:spPr>
          <a:xfrm>
            <a:off x="2895600" y="186186"/>
            <a:ext cx="8610600" cy="1293028"/>
          </a:xfrm>
        </p:spPr>
        <p:txBody>
          <a:bodyPr/>
          <a:lstStyle/>
          <a:p>
            <a:r>
              <a:rPr lang="en-US" i="1" dirty="0"/>
              <a:t>Holozoic nutrition</a:t>
            </a:r>
            <a:endParaRPr lang="en-US" dirty="0"/>
          </a:p>
        </p:txBody>
      </p:sp>
      <p:sp>
        <p:nvSpPr>
          <p:cNvPr id="3" name="Content Placeholder 2">
            <a:extLst>
              <a:ext uri="{FF2B5EF4-FFF2-40B4-BE49-F238E27FC236}">
                <a16:creationId xmlns:a16="http://schemas.microsoft.com/office/drawing/2014/main" xmlns="" id="{230C371E-44DF-404D-B2E6-4FDD8DB2DE52}"/>
              </a:ext>
            </a:extLst>
          </p:cNvPr>
          <p:cNvSpPr>
            <a:spLocks noGrp="1"/>
          </p:cNvSpPr>
          <p:nvPr>
            <p:ph idx="1"/>
          </p:nvPr>
        </p:nvSpPr>
        <p:spPr>
          <a:xfrm>
            <a:off x="685800" y="1674028"/>
            <a:ext cx="10820400" cy="4544657"/>
          </a:xfrm>
        </p:spPr>
        <p:txBody>
          <a:bodyPr>
            <a:normAutofit/>
          </a:bodyPr>
          <a:lstStyle/>
          <a:p>
            <a:r>
              <a:rPr lang="en-US" sz="2400" i="1" dirty="0"/>
              <a:t>Holozoic nutrition </a:t>
            </a:r>
            <a:r>
              <a:rPr lang="en-US" sz="2400" dirty="0"/>
              <a:t>is a form of heterotrophic nutrition which involves ingestion, digestion, absorption, assimilation and egestion of food substances. It is further divided into:</a:t>
            </a:r>
          </a:p>
          <a:p>
            <a:pPr lvl="0"/>
            <a:r>
              <a:rPr lang="en-US" sz="2400" i="1" dirty="0"/>
              <a:t>Carnivorous </a:t>
            </a:r>
            <a:r>
              <a:rPr lang="en-US" sz="2400" dirty="0"/>
              <a:t>nutrition in which the organisms are eating flesh only. E.g. lions. The organisms which use carnivorous nutrition are called </a:t>
            </a:r>
            <a:r>
              <a:rPr lang="en-US" sz="2400" i="1" dirty="0"/>
              <a:t>carnivores</a:t>
            </a:r>
            <a:endParaRPr lang="en-US" sz="2400" dirty="0"/>
          </a:p>
          <a:p>
            <a:pPr lvl="0"/>
            <a:r>
              <a:rPr lang="en-US" sz="2400" i="1" dirty="0"/>
              <a:t>Omnivorous </a:t>
            </a:r>
            <a:r>
              <a:rPr lang="en-US" sz="2400" dirty="0"/>
              <a:t>nutrition in which the organisms are eating both flesh and plant sources of food. E.g. man and pigs. The organisms which are using omnivorous nutrition are called </a:t>
            </a:r>
            <a:r>
              <a:rPr lang="en-US" sz="2400" i="1" dirty="0"/>
              <a:t>omnivores</a:t>
            </a:r>
            <a:endParaRPr lang="en-US" sz="2400" dirty="0"/>
          </a:p>
          <a:p>
            <a:pPr lvl="0"/>
            <a:r>
              <a:rPr lang="en-US" sz="2400" i="1" dirty="0"/>
              <a:t>Herbivorous </a:t>
            </a:r>
            <a:r>
              <a:rPr lang="en-US" sz="2400" dirty="0"/>
              <a:t>nutrition in which the organisms are eating from plant sources only. E.g. cows and goats. Organisms that are using herbivorous nutrition are referred to as </a:t>
            </a:r>
            <a:r>
              <a:rPr lang="en-US" sz="2400" i="1" dirty="0"/>
              <a:t>herbivores</a:t>
            </a:r>
            <a:endParaRPr lang="en-US" sz="2400" dirty="0"/>
          </a:p>
        </p:txBody>
      </p:sp>
      <p:sp>
        <p:nvSpPr>
          <p:cNvPr id="4" name="Date Placeholder 3">
            <a:extLst>
              <a:ext uri="{FF2B5EF4-FFF2-40B4-BE49-F238E27FC236}">
                <a16:creationId xmlns:a16="http://schemas.microsoft.com/office/drawing/2014/main" xmlns="" id="{0C5399E1-4079-4482-8315-F3F93D675917}"/>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FD0237A-DAC8-4946-ADAE-24CDF0E011A9}"/>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A12D43F9-1F6F-41E5-8A43-79ABBDB19591}"/>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1533483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5475B-DBEB-47FE-AD39-51B350FF3205}"/>
              </a:ext>
            </a:extLst>
          </p:cNvPr>
          <p:cNvSpPr>
            <a:spLocks noGrp="1"/>
          </p:cNvSpPr>
          <p:nvPr>
            <p:ph type="title"/>
          </p:nvPr>
        </p:nvSpPr>
        <p:spPr>
          <a:xfrm>
            <a:off x="685800" y="764373"/>
            <a:ext cx="10820400" cy="1293028"/>
          </a:xfrm>
        </p:spPr>
        <p:txBody>
          <a:bodyPr>
            <a:normAutofit fontScale="90000"/>
          </a:bodyPr>
          <a:lstStyle/>
          <a:p>
            <a:r>
              <a:rPr lang="en-US" i="1" dirty="0"/>
              <a:t>Signs and Symptoms of Anorexia Nervosa</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96E5305D-61D0-437C-B3B2-C7AAE7E8CD55}"/>
              </a:ext>
            </a:extLst>
          </p:cNvPr>
          <p:cNvSpPr>
            <a:spLocks noGrp="1"/>
          </p:cNvSpPr>
          <p:nvPr>
            <p:ph idx="1"/>
          </p:nvPr>
        </p:nvSpPr>
        <p:spPr/>
        <p:txBody>
          <a:bodyPr>
            <a:normAutofit lnSpcReduction="10000"/>
          </a:bodyPr>
          <a:lstStyle/>
          <a:p>
            <a:pPr lvl="0"/>
            <a:r>
              <a:rPr lang="en-US" sz="6000" dirty="0"/>
              <a:t>Muscle wasting (including weakening of heart muscles)</a:t>
            </a:r>
          </a:p>
          <a:p>
            <a:pPr lvl="0"/>
            <a:r>
              <a:rPr lang="en-US" sz="6000" dirty="0"/>
              <a:t>Excessive loss of body mass</a:t>
            </a:r>
          </a:p>
          <a:p>
            <a:pPr lvl="0"/>
            <a:r>
              <a:rPr lang="en-US" sz="6000" dirty="0"/>
              <a:t>Extreme fear of being fat</a:t>
            </a:r>
          </a:p>
        </p:txBody>
      </p:sp>
      <p:sp>
        <p:nvSpPr>
          <p:cNvPr id="4" name="Date Placeholder 3">
            <a:extLst>
              <a:ext uri="{FF2B5EF4-FFF2-40B4-BE49-F238E27FC236}">
                <a16:creationId xmlns:a16="http://schemas.microsoft.com/office/drawing/2014/main" xmlns="" id="{0E2901B6-A9DE-4CA8-B3D8-AA0C3751F1D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1012DB86-5E4E-4CAD-A77C-B6386090F3D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91B1D8C9-EEA8-467C-A559-4F9BE5B00A72}"/>
              </a:ext>
            </a:extLst>
          </p:cNvPr>
          <p:cNvSpPr>
            <a:spLocks noGrp="1"/>
          </p:cNvSpPr>
          <p:nvPr>
            <p:ph type="sldNum" sz="quarter" idx="12"/>
          </p:nvPr>
        </p:nvSpPr>
        <p:spPr/>
        <p:txBody>
          <a:bodyPr/>
          <a:lstStyle/>
          <a:p>
            <a:fld id="{6D22F896-40B5-4ADD-8801-0D06FADFA095}" type="slidenum">
              <a:rPr lang="en-US" smtClean="0"/>
              <a:t>110</a:t>
            </a:fld>
            <a:endParaRPr lang="en-US" dirty="0"/>
          </a:p>
        </p:txBody>
      </p:sp>
    </p:spTree>
    <p:extLst>
      <p:ext uri="{BB962C8B-B14F-4D97-AF65-F5344CB8AC3E}">
        <p14:creationId xmlns:p14="http://schemas.microsoft.com/office/powerpoint/2010/main" val="30224935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B457B1-4D52-4FAB-A34E-876C8126252A}"/>
              </a:ext>
            </a:extLst>
          </p:cNvPr>
          <p:cNvSpPr>
            <a:spLocks noGrp="1"/>
          </p:cNvSpPr>
          <p:nvPr>
            <p:ph type="title"/>
          </p:nvPr>
        </p:nvSpPr>
        <p:spPr>
          <a:xfrm>
            <a:off x="685800" y="764373"/>
            <a:ext cx="10820400" cy="1293028"/>
          </a:xfrm>
        </p:spPr>
        <p:txBody>
          <a:bodyPr>
            <a:normAutofit fontScale="90000"/>
          </a:bodyPr>
          <a:lstStyle/>
          <a:p>
            <a:r>
              <a:rPr lang="en-US" b="1" i="1" dirty="0"/>
              <a:t>NUTRITIONAL REQUIREMENTS FOR DIFFERENT GROUPS OF PEOPLE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40815E89-4BD5-4857-8B8F-D10657414F69}"/>
              </a:ext>
            </a:extLst>
          </p:cNvPr>
          <p:cNvSpPr>
            <a:spLocks noGrp="1"/>
          </p:cNvSpPr>
          <p:nvPr>
            <p:ph idx="1"/>
          </p:nvPr>
        </p:nvSpPr>
        <p:spPr/>
        <p:txBody>
          <a:bodyPr>
            <a:normAutofit/>
          </a:bodyPr>
          <a:lstStyle/>
          <a:p>
            <a:pPr lvl="0"/>
            <a:r>
              <a:rPr lang="en-US" sz="2400" b="1" i="1" dirty="0"/>
              <a:t>Expectant and lactating mothers</a:t>
            </a:r>
            <a:endParaRPr lang="en-US" sz="2400" b="1" dirty="0"/>
          </a:p>
          <a:p>
            <a:r>
              <a:rPr lang="en-US" sz="2400" dirty="0"/>
              <a:t>Expectant and lactating mothers should take a balanced diet as they require nutrients for the growing </a:t>
            </a:r>
            <a:r>
              <a:rPr lang="en-US" sz="2400" dirty="0" err="1"/>
              <a:t>foetus</a:t>
            </a:r>
            <a:r>
              <a:rPr lang="en-US" sz="2400" dirty="0"/>
              <a:t> or baby. </a:t>
            </a:r>
          </a:p>
          <a:p>
            <a:r>
              <a:rPr lang="en-US" sz="2400" dirty="0"/>
              <a:t>More protein is necessary to build the growth and development of </a:t>
            </a:r>
            <a:r>
              <a:rPr lang="en-US" sz="2400" dirty="0" err="1"/>
              <a:t>foetus</a:t>
            </a:r>
            <a:endParaRPr lang="en-US" sz="2400" dirty="0"/>
          </a:p>
          <a:p>
            <a:r>
              <a:rPr lang="en-US" sz="2400" dirty="0"/>
              <a:t>More calcium and phosphorus is needed for the development of baby’s bones</a:t>
            </a:r>
          </a:p>
          <a:p>
            <a:r>
              <a:rPr lang="en-US" sz="2400" dirty="0"/>
              <a:t>The mother-to-be require iron in her diet for her blood supply needs</a:t>
            </a:r>
          </a:p>
          <a:p>
            <a:r>
              <a:rPr lang="en-US" sz="2400" dirty="0"/>
              <a:t>Expectant and lactating mothers need to drink plenty of water as it is the major constituent of breast milk</a:t>
            </a:r>
          </a:p>
        </p:txBody>
      </p:sp>
      <p:sp>
        <p:nvSpPr>
          <p:cNvPr id="4" name="Date Placeholder 3">
            <a:extLst>
              <a:ext uri="{FF2B5EF4-FFF2-40B4-BE49-F238E27FC236}">
                <a16:creationId xmlns:a16="http://schemas.microsoft.com/office/drawing/2014/main" xmlns="" id="{8DEB4E13-D249-48B2-984B-B142C18DAA7E}"/>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7C44E722-C45C-49DE-A14D-E4E4BC902E56}"/>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DBEE1FF9-777F-45CC-B967-5A0DF725B860}"/>
              </a:ext>
            </a:extLst>
          </p:cNvPr>
          <p:cNvSpPr>
            <a:spLocks noGrp="1"/>
          </p:cNvSpPr>
          <p:nvPr>
            <p:ph type="sldNum" sz="quarter" idx="12"/>
          </p:nvPr>
        </p:nvSpPr>
        <p:spPr/>
        <p:txBody>
          <a:bodyPr/>
          <a:lstStyle/>
          <a:p>
            <a:fld id="{6D22F896-40B5-4ADD-8801-0D06FADFA095}" type="slidenum">
              <a:rPr lang="en-US" smtClean="0"/>
              <a:t>111</a:t>
            </a:fld>
            <a:endParaRPr lang="en-US" dirty="0"/>
          </a:p>
        </p:txBody>
      </p:sp>
    </p:spTree>
    <p:extLst>
      <p:ext uri="{BB962C8B-B14F-4D97-AF65-F5344CB8AC3E}">
        <p14:creationId xmlns:p14="http://schemas.microsoft.com/office/powerpoint/2010/main" val="41992261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FB07B5-BF61-4BCE-B106-E78C14B5F0A6}"/>
              </a:ext>
            </a:extLst>
          </p:cNvPr>
          <p:cNvSpPr>
            <a:spLocks noGrp="1"/>
          </p:cNvSpPr>
          <p:nvPr>
            <p:ph type="title"/>
          </p:nvPr>
        </p:nvSpPr>
        <p:spPr/>
        <p:txBody>
          <a:bodyPr/>
          <a:lstStyle/>
          <a:p>
            <a:r>
              <a:rPr lang="en-US" b="1" i="1" dirty="0"/>
              <a:t>NUTRITIONAL REQUIREMENTS FOR DIFFERENT GROUPS OF PEOPLE</a:t>
            </a:r>
            <a:endParaRPr lang="en-US" dirty="0"/>
          </a:p>
        </p:txBody>
      </p:sp>
      <p:sp>
        <p:nvSpPr>
          <p:cNvPr id="3" name="Content Placeholder 2">
            <a:extLst>
              <a:ext uri="{FF2B5EF4-FFF2-40B4-BE49-F238E27FC236}">
                <a16:creationId xmlns:a16="http://schemas.microsoft.com/office/drawing/2014/main" xmlns="" id="{08D40D11-8F50-44D6-BBB3-852B97C0785E}"/>
              </a:ext>
            </a:extLst>
          </p:cNvPr>
          <p:cNvSpPr>
            <a:spLocks noGrp="1"/>
          </p:cNvSpPr>
          <p:nvPr>
            <p:ph idx="1"/>
          </p:nvPr>
        </p:nvSpPr>
        <p:spPr/>
        <p:txBody>
          <a:bodyPr>
            <a:normAutofit lnSpcReduction="10000"/>
          </a:bodyPr>
          <a:lstStyle/>
          <a:p>
            <a:pPr lvl="0"/>
            <a:r>
              <a:rPr lang="en-US" sz="3600" b="1" i="1" dirty="0"/>
              <a:t>Young Children</a:t>
            </a:r>
          </a:p>
          <a:p>
            <a:r>
              <a:rPr lang="en-US" sz="3600" dirty="0"/>
              <a:t>They need balanced diet with high proportion of proteins as children need to grow. </a:t>
            </a:r>
          </a:p>
          <a:p>
            <a:r>
              <a:rPr lang="en-US" sz="3600" dirty="0"/>
              <a:t>They also need with high nutritional value of vitamins for protection against infections and diseases. </a:t>
            </a:r>
          </a:p>
          <a:p>
            <a:r>
              <a:rPr lang="en-US" sz="3600" dirty="0"/>
              <a:t>Children also require more energy-giving foods because they are more active than adults</a:t>
            </a:r>
          </a:p>
          <a:p>
            <a:endParaRPr lang="en-US" sz="3600" dirty="0"/>
          </a:p>
        </p:txBody>
      </p:sp>
      <p:sp>
        <p:nvSpPr>
          <p:cNvPr id="4" name="Date Placeholder 3">
            <a:extLst>
              <a:ext uri="{FF2B5EF4-FFF2-40B4-BE49-F238E27FC236}">
                <a16:creationId xmlns:a16="http://schemas.microsoft.com/office/drawing/2014/main" xmlns="" id="{44C70A3C-E097-4553-8FB4-D236946E862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41608D2B-055F-4DD5-A05C-3B2A1A98642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9732877C-089B-4715-9D9F-7B1B0146EB3E}"/>
              </a:ext>
            </a:extLst>
          </p:cNvPr>
          <p:cNvSpPr>
            <a:spLocks noGrp="1"/>
          </p:cNvSpPr>
          <p:nvPr>
            <p:ph type="sldNum" sz="quarter" idx="12"/>
          </p:nvPr>
        </p:nvSpPr>
        <p:spPr/>
        <p:txBody>
          <a:bodyPr/>
          <a:lstStyle/>
          <a:p>
            <a:fld id="{6D22F896-40B5-4ADD-8801-0D06FADFA095}" type="slidenum">
              <a:rPr lang="en-US" smtClean="0"/>
              <a:t>112</a:t>
            </a:fld>
            <a:endParaRPr lang="en-US" dirty="0"/>
          </a:p>
        </p:txBody>
      </p:sp>
    </p:spTree>
    <p:extLst>
      <p:ext uri="{BB962C8B-B14F-4D97-AF65-F5344CB8AC3E}">
        <p14:creationId xmlns:p14="http://schemas.microsoft.com/office/powerpoint/2010/main" val="1941403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DC0C9-5708-45BA-8C8C-71A63AEA37BE}"/>
              </a:ext>
            </a:extLst>
          </p:cNvPr>
          <p:cNvSpPr>
            <a:spLocks noGrp="1"/>
          </p:cNvSpPr>
          <p:nvPr>
            <p:ph type="title"/>
          </p:nvPr>
        </p:nvSpPr>
        <p:spPr/>
        <p:txBody>
          <a:bodyPr/>
          <a:lstStyle/>
          <a:p>
            <a:r>
              <a:rPr lang="en-US" b="1" i="1" dirty="0"/>
              <a:t>NUTRITIONAL REQUIREMENTS FOR DIFFERENT GROUPS OF PEOPLE</a:t>
            </a:r>
            <a:endParaRPr lang="en-US" dirty="0"/>
          </a:p>
        </p:txBody>
      </p:sp>
      <p:sp>
        <p:nvSpPr>
          <p:cNvPr id="3" name="Content Placeholder 2">
            <a:extLst>
              <a:ext uri="{FF2B5EF4-FFF2-40B4-BE49-F238E27FC236}">
                <a16:creationId xmlns:a16="http://schemas.microsoft.com/office/drawing/2014/main" xmlns="" id="{13655395-06AD-4C2B-B5FD-5A04764289C1}"/>
              </a:ext>
            </a:extLst>
          </p:cNvPr>
          <p:cNvSpPr>
            <a:spLocks noGrp="1"/>
          </p:cNvSpPr>
          <p:nvPr>
            <p:ph idx="1"/>
          </p:nvPr>
        </p:nvSpPr>
        <p:spPr/>
        <p:txBody>
          <a:bodyPr>
            <a:normAutofit lnSpcReduction="10000"/>
          </a:bodyPr>
          <a:lstStyle/>
          <a:p>
            <a:pPr lvl="0"/>
            <a:r>
              <a:rPr lang="en-US" sz="2400" i="1" dirty="0"/>
              <a:t>Elderly people</a:t>
            </a:r>
            <a:endParaRPr lang="en-US" sz="2400" dirty="0"/>
          </a:p>
          <a:p>
            <a:r>
              <a:rPr lang="en-US" sz="2400" dirty="0"/>
              <a:t>Elderly people require less energy-giving foods because they are less active. </a:t>
            </a:r>
          </a:p>
          <a:p>
            <a:r>
              <a:rPr lang="en-US" sz="2400" dirty="0"/>
              <a:t>They require adequate amount of vitamins and minerals to maintain their health</a:t>
            </a:r>
          </a:p>
          <a:p>
            <a:r>
              <a:rPr lang="en-US" sz="2400" dirty="0"/>
              <a:t>They should eat food rich in roughages to reduce constipation</a:t>
            </a:r>
          </a:p>
          <a:p>
            <a:r>
              <a:rPr lang="en-US" sz="2400" dirty="0"/>
              <a:t>They should get enough calcium for their strong bones as old age comes with loss of calcium from bones</a:t>
            </a:r>
          </a:p>
          <a:p>
            <a:r>
              <a:rPr lang="en-US" sz="2400" dirty="0"/>
              <a:t>Zinc is necessary to them for healthy immune system. </a:t>
            </a:r>
          </a:p>
          <a:p>
            <a:r>
              <a:rPr lang="en-US" sz="2400" dirty="0"/>
              <a:t>Iron is necessary to them for prevention of anemia at old age</a:t>
            </a:r>
          </a:p>
        </p:txBody>
      </p:sp>
      <p:sp>
        <p:nvSpPr>
          <p:cNvPr id="4" name="Date Placeholder 3">
            <a:extLst>
              <a:ext uri="{FF2B5EF4-FFF2-40B4-BE49-F238E27FC236}">
                <a16:creationId xmlns:a16="http://schemas.microsoft.com/office/drawing/2014/main" xmlns="" id="{03669E50-C84C-445D-9AA7-9DE4FD00F6AF}"/>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86CA7EA-FBBD-402B-9412-117B101BF0F9}"/>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93C7B69-02F3-4BCD-8F2A-6EF6146321D0}"/>
              </a:ext>
            </a:extLst>
          </p:cNvPr>
          <p:cNvSpPr>
            <a:spLocks noGrp="1"/>
          </p:cNvSpPr>
          <p:nvPr>
            <p:ph type="sldNum" sz="quarter" idx="12"/>
          </p:nvPr>
        </p:nvSpPr>
        <p:spPr/>
        <p:txBody>
          <a:bodyPr/>
          <a:lstStyle/>
          <a:p>
            <a:fld id="{6D22F896-40B5-4ADD-8801-0D06FADFA095}" type="slidenum">
              <a:rPr lang="en-US" smtClean="0"/>
              <a:t>113</a:t>
            </a:fld>
            <a:endParaRPr lang="en-US" dirty="0"/>
          </a:p>
        </p:txBody>
      </p:sp>
    </p:spTree>
    <p:extLst>
      <p:ext uri="{BB962C8B-B14F-4D97-AF65-F5344CB8AC3E}">
        <p14:creationId xmlns:p14="http://schemas.microsoft.com/office/powerpoint/2010/main" val="15255542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76993-102C-49DA-AA06-395ECC90FB3F}"/>
              </a:ext>
            </a:extLst>
          </p:cNvPr>
          <p:cNvSpPr>
            <a:spLocks noGrp="1"/>
          </p:cNvSpPr>
          <p:nvPr>
            <p:ph type="title"/>
          </p:nvPr>
        </p:nvSpPr>
        <p:spPr/>
        <p:txBody>
          <a:bodyPr/>
          <a:lstStyle/>
          <a:p>
            <a:r>
              <a:rPr lang="en-US" b="1" i="1" dirty="0"/>
              <a:t>NUTRITIONAL REQUIREMENTS FOR DIFFERENT GROUPS OF PEOPLE</a:t>
            </a:r>
            <a:endParaRPr lang="en-US" dirty="0"/>
          </a:p>
        </p:txBody>
      </p:sp>
      <p:sp>
        <p:nvSpPr>
          <p:cNvPr id="3" name="Content Placeholder 2">
            <a:extLst>
              <a:ext uri="{FF2B5EF4-FFF2-40B4-BE49-F238E27FC236}">
                <a16:creationId xmlns:a16="http://schemas.microsoft.com/office/drawing/2014/main" xmlns="" id="{9F76D589-C49D-4A82-98EF-87D61E3536BD}"/>
              </a:ext>
            </a:extLst>
          </p:cNvPr>
          <p:cNvSpPr>
            <a:spLocks noGrp="1"/>
          </p:cNvSpPr>
          <p:nvPr>
            <p:ph idx="1"/>
          </p:nvPr>
        </p:nvSpPr>
        <p:spPr/>
        <p:txBody>
          <a:bodyPr>
            <a:normAutofit/>
          </a:bodyPr>
          <a:lstStyle/>
          <a:p>
            <a:pPr lvl="0"/>
            <a:r>
              <a:rPr lang="en-US" sz="5400" b="1" i="1" dirty="0"/>
              <a:t>Manual Workers</a:t>
            </a:r>
          </a:p>
          <a:p>
            <a:r>
              <a:rPr lang="en-US" sz="5400" dirty="0"/>
              <a:t>These are laborers who do hand manual works. They need to take a lot of energy-giving foods  </a:t>
            </a:r>
          </a:p>
          <a:p>
            <a:endParaRPr lang="en-US" sz="5400" dirty="0"/>
          </a:p>
        </p:txBody>
      </p:sp>
      <p:sp>
        <p:nvSpPr>
          <p:cNvPr id="4" name="Date Placeholder 3">
            <a:extLst>
              <a:ext uri="{FF2B5EF4-FFF2-40B4-BE49-F238E27FC236}">
                <a16:creationId xmlns:a16="http://schemas.microsoft.com/office/drawing/2014/main" xmlns="" id="{58218614-BBE7-426D-84D3-C37EDD72C36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1850B92E-7472-4948-A0A6-FB153A86FBD6}"/>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BB8CC2F5-0611-4269-8A6D-B2CDCF6CAB13}"/>
              </a:ext>
            </a:extLst>
          </p:cNvPr>
          <p:cNvSpPr>
            <a:spLocks noGrp="1"/>
          </p:cNvSpPr>
          <p:nvPr>
            <p:ph type="sldNum" sz="quarter" idx="12"/>
          </p:nvPr>
        </p:nvSpPr>
        <p:spPr/>
        <p:txBody>
          <a:bodyPr/>
          <a:lstStyle/>
          <a:p>
            <a:fld id="{6D22F896-40B5-4ADD-8801-0D06FADFA095}" type="slidenum">
              <a:rPr lang="en-US" smtClean="0"/>
              <a:t>114</a:t>
            </a:fld>
            <a:endParaRPr lang="en-US" dirty="0"/>
          </a:p>
        </p:txBody>
      </p:sp>
    </p:spTree>
    <p:extLst>
      <p:ext uri="{BB962C8B-B14F-4D97-AF65-F5344CB8AC3E}">
        <p14:creationId xmlns:p14="http://schemas.microsoft.com/office/powerpoint/2010/main" val="42060438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A7082C-B291-49D8-959E-B552FC1FA0FF}"/>
              </a:ext>
            </a:extLst>
          </p:cNvPr>
          <p:cNvSpPr>
            <a:spLocks noGrp="1"/>
          </p:cNvSpPr>
          <p:nvPr>
            <p:ph type="title"/>
          </p:nvPr>
        </p:nvSpPr>
        <p:spPr/>
        <p:txBody>
          <a:bodyPr/>
          <a:lstStyle/>
          <a:p>
            <a:r>
              <a:rPr lang="en-US" b="1" i="1" dirty="0"/>
              <a:t>NUTRITIONAL REQUIREMENTS FOR DIFFERENT GROUPS OF PEOPLE</a:t>
            </a:r>
            <a:endParaRPr lang="en-US" dirty="0"/>
          </a:p>
        </p:txBody>
      </p:sp>
      <p:sp>
        <p:nvSpPr>
          <p:cNvPr id="3" name="Content Placeholder 2">
            <a:extLst>
              <a:ext uri="{FF2B5EF4-FFF2-40B4-BE49-F238E27FC236}">
                <a16:creationId xmlns:a16="http://schemas.microsoft.com/office/drawing/2014/main" xmlns="" id="{0475934D-8FE2-479D-8941-3E73C5CDEA1D}"/>
              </a:ext>
            </a:extLst>
          </p:cNvPr>
          <p:cNvSpPr>
            <a:spLocks noGrp="1"/>
          </p:cNvSpPr>
          <p:nvPr>
            <p:ph idx="1"/>
          </p:nvPr>
        </p:nvSpPr>
        <p:spPr/>
        <p:txBody>
          <a:bodyPr>
            <a:normAutofit/>
          </a:bodyPr>
          <a:lstStyle/>
          <a:p>
            <a:pPr lvl="0"/>
            <a:r>
              <a:rPr lang="en-US" sz="2800" i="1" dirty="0"/>
              <a:t>The Sick</a:t>
            </a:r>
            <a:endParaRPr lang="en-US" sz="2800" dirty="0"/>
          </a:p>
          <a:p>
            <a:r>
              <a:rPr lang="en-US" sz="2800" dirty="0"/>
              <a:t>They need food with high nutritional value of proteins and vitamins. This will also apply to people with HIV/AIDS</a:t>
            </a:r>
          </a:p>
          <a:p>
            <a:r>
              <a:rPr lang="en-US" sz="2800" dirty="0"/>
              <a:t>Food with high nutritional value of proteins, mineral salts and vitamins will strengthen their immune system which will fight against diseases and infections. </a:t>
            </a:r>
          </a:p>
          <a:p>
            <a:r>
              <a:rPr lang="en-US" sz="2800" dirty="0"/>
              <a:t>Excess caffeine, sugar, fried foods, spicy foods and alcohol should be avoided because they are harmful to a body whose immune system is already weak. </a:t>
            </a:r>
          </a:p>
          <a:p>
            <a:endParaRPr lang="en-US" sz="2800" dirty="0"/>
          </a:p>
        </p:txBody>
      </p:sp>
      <p:sp>
        <p:nvSpPr>
          <p:cNvPr id="4" name="Date Placeholder 3">
            <a:extLst>
              <a:ext uri="{FF2B5EF4-FFF2-40B4-BE49-F238E27FC236}">
                <a16:creationId xmlns:a16="http://schemas.microsoft.com/office/drawing/2014/main" xmlns="" id="{B13B52B7-C6A8-42E1-AFCE-21FFF7D4CE0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E6E64C5-D584-43F1-A779-B6F0CBC66A55}"/>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1C323539-B2C4-43F6-AE7C-E98325D86EC4}"/>
              </a:ext>
            </a:extLst>
          </p:cNvPr>
          <p:cNvSpPr>
            <a:spLocks noGrp="1"/>
          </p:cNvSpPr>
          <p:nvPr>
            <p:ph type="sldNum" sz="quarter" idx="12"/>
          </p:nvPr>
        </p:nvSpPr>
        <p:spPr/>
        <p:txBody>
          <a:bodyPr/>
          <a:lstStyle/>
          <a:p>
            <a:fld id="{6D22F896-40B5-4ADD-8801-0D06FADFA095}" type="slidenum">
              <a:rPr lang="en-US" smtClean="0"/>
              <a:t>115</a:t>
            </a:fld>
            <a:endParaRPr lang="en-US" dirty="0"/>
          </a:p>
        </p:txBody>
      </p:sp>
    </p:spTree>
    <p:extLst>
      <p:ext uri="{BB962C8B-B14F-4D97-AF65-F5344CB8AC3E}">
        <p14:creationId xmlns:p14="http://schemas.microsoft.com/office/powerpoint/2010/main" val="16627377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1A066C-EB12-431C-926E-71EF7EF31CFF}"/>
              </a:ext>
            </a:extLst>
          </p:cNvPr>
          <p:cNvSpPr>
            <a:spLocks noGrp="1"/>
          </p:cNvSpPr>
          <p:nvPr>
            <p:ph type="title"/>
          </p:nvPr>
        </p:nvSpPr>
        <p:spPr/>
        <p:txBody>
          <a:bodyPr/>
          <a:lstStyle/>
          <a:p>
            <a:r>
              <a:rPr lang="en-US" b="1" i="1" dirty="0"/>
              <a:t>NUTRITIONAL REQUIREMENTS FOR DIFFERENT GROUPS OF PEOPLE</a:t>
            </a:r>
            <a:endParaRPr lang="en-US" dirty="0"/>
          </a:p>
        </p:txBody>
      </p:sp>
      <p:sp>
        <p:nvSpPr>
          <p:cNvPr id="3" name="Content Placeholder 2">
            <a:extLst>
              <a:ext uri="{FF2B5EF4-FFF2-40B4-BE49-F238E27FC236}">
                <a16:creationId xmlns:a16="http://schemas.microsoft.com/office/drawing/2014/main" xmlns="" id="{3041F7D1-4BF2-4B46-9203-59EC8B4DC827}"/>
              </a:ext>
            </a:extLst>
          </p:cNvPr>
          <p:cNvSpPr>
            <a:spLocks noGrp="1"/>
          </p:cNvSpPr>
          <p:nvPr>
            <p:ph idx="1"/>
          </p:nvPr>
        </p:nvSpPr>
        <p:spPr/>
        <p:txBody>
          <a:bodyPr>
            <a:normAutofit lnSpcReduction="10000"/>
          </a:bodyPr>
          <a:lstStyle/>
          <a:p>
            <a:pPr lvl="0"/>
            <a:r>
              <a:rPr lang="en-US" sz="4000" i="1" dirty="0"/>
              <a:t>Sedentary Workers</a:t>
            </a:r>
            <a:endParaRPr lang="en-US" sz="4000" dirty="0"/>
          </a:p>
          <a:p>
            <a:r>
              <a:rPr lang="en-US" sz="4000" dirty="0"/>
              <a:t>These are people who work for a long time seated. E.g. secretaries, tailors, etc. </a:t>
            </a:r>
          </a:p>
          <a:p>
            <a:r>
              <a:rPr lang="en-US" sz="4000" dirty="0"/>
              <a:t>They require low quantity of energy-giving foods</a:t>
            </a:r>
          </a:p>
          <a:p>
            <a:r>
              <a:rPr lang="en-US" sz="4000" dirty="0"/>
              <a:t>They should reduce food rich in lipids</a:t>
            </a:r>
          </a:p>
          <a:p>
            <a:r>
              <a:rPr lang="en-US" sz="4000" dirty="0"/>
              <a:t>Physical exercise is necessary to them</a:t>
            </a:r>
          </a:p>
          <a:p>
            <a:endParaRPr lang="en-US" sz="4000" dirty="0"/>
          </a:p>
        </p:txBody>
      </p:sp>
      <p:sp>
        <p:nvSpPr>
          <p:cNvPr id="4" name="Date Placeholder 3">
            <a:extLst>
              <a:ext uri="{FF2B5EF4-FFF2-40B4-BE49-F238E27FC236}">
                <a16:creationId xmlns:a16="http://schemas.microsoft.com/office/drawing/2014/main" xmlns="" id="{68AAEFD7-72DE-450E-AED0-453647695EFD}"/>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DDF55C3-AA76-4424-B237-AAA9BDF2522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59BE075-44D1-44F4-8AB6-096DBDAD743E}"/>
              </a:ext>
            </a:extLst>
          </p:cNvPr>
          <p:cNvSpPr>
            <a:spLocks noGrp="1"/>
          </p:cNvSpPr>
          <p:nvPr>
            <p:ph type="sldNum" sz="quarter" idx="12"/>
          </p:nvPr>
        </p:nvSpPr>
        <p:spPr/>
        <p:txBody>
          <a:bodyPr/>
          <a:lstStyle/>
          <a:p>
            <a:fld id="{6D22F896-40B5-4ADD-8801-0D06FADFA095}" type="slidenum">
              <a:rPr lang="en-US" smtClean="0"/>
              <a:t>116</a:t>
            </a:fld>
            <a:endParaRPr lang="en-US" dirty="0"/>
          </a:p>
        </p:txBody>
      </p:sp>
    </p:spTree>
    <p:extLst>
      <p:ext uri="{BB962C8B-B14F-4D97-AF65-F5344CB8AC3E}">
        <p14:creationId xmlns:p14="http://schemas.microsoft.com/office/powerpoint/2010/main" val="381641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3B31F1-22B5-43FA-94B0-D799CC5FE5A2}"/>
              </a:ext>
            </a:extLst>
          </p:cNvPr>
          <p:cNvSpPr>
            <a:spLocks noGrp="1"/>
          </p:cNvSpPr>
          <p:nvPr>
            <p:ph type="title"/>
          </p:nvPr>
        </p:nvSpPr>
        <p:spPr/>
        <p:txBody>
          <a:bodyPr>
            <a:normAutofit fontScale="90000"/>
          </a:bodyPr>
          <a:lstStyle/>
          <a:p>
            <a:r>
              <a:rPr lang="en-US" b="1" dirty="0"/>
              <a:t>HUMAN DIGESTIVE SYSTEM</a:t>
            </a:r>
            <a:r>
              <a:rPr lang="en-US" dirty="0"/>
              <a:t/>
            </a:r>
            <a:br>
              <a:rPr lang="en-US" dirty="0"/>
            </a:br>
            <a:r>
              <a:rPr lang="en-US" dirty="0"/>
              <a:t>(</a:t>
            </a:r>
            <a:r>
              <a:rPr lang="en-US" b="1" i="1" dirty="0"/>
              <a:t>The Human Alimentary Canal)</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10A68403-D40C-4AE5-84AF-69386B8D02E4}"/>
              </a:ext>
            </a:extLst>
          </p:cNvPr>
          <p:cNvSpPr>
            <a:spLocks noGrp="1"/>
          </p:cNvSpPr>
          <p:nvPr>
            <p:ph idx="1"/>
          </p:nvPr>
        </p:nvSpPr>
        <p:spPr/>
        <p:txBody>
          <a:bodyPr>
            <a:normAutofit/>
          </a:bodyPr>
          <a:lstStyle/>
          <a:p>
            <a:r>
              <a:rPr lang="en-US" sz="3200" dirty="0"/>
              <a:t>In humans, the alimentary canal has two openings, the </a:t>
            </a:r>
            <a:r>
              <a:rPr lang="en-US" sz="3200" b="1" i="1" dirty="0"/>
              <a:t>mouth</a:t>
            </a:r>
            <a:r>
              <a:rPr lang="en-US" sz="3200" dirty="0"/>
              <a:t> at the anterior end and the </a:t>
            </a:r>
            <a:r>
              <a:rPr lang="en-US" sz="3200" b="1" i="1" dirty="0"/>
              <a:t>anus</a:t>
            </a:r>
            <a:r>
              <a:rPr lang="en-US" sz="3200" dirty="0"/>
              <a:t> at the posterior end. </a:t>
            </a:r>
          </a:p>
          <a:p>
            <a:r>
              <a:rPr lang="en-US" sz="3200" dirty="0"/>
              <a:t>Between the mouth and the anus there are the following structures:</a:t>
            </a:r>
          </a:p>
          <a:p>
            <a:r>
              <a:rPr lang="en-US" sz="3200" i="1" dirty="0"/>
              <a:t>Pharynx</a:t>
            </a:r>
            <a:r>
              <a:rPr lang="en-US" sz="3200" dirty="0"/>
              <a:t>; the throat, found at the back of the mouth. It is the cavity behind the mouth connected to the ears by the </a:t>
            </a:r>
            <a:r>
              <a:rPr lang="en-US" sz="3200" b="1" i="1" dirty="0"/>
              <a:t>Eustachian tube</a:t>
            </a:r>
            <a:r>
              <a:rPr lang="en-US" sz="3200" dirty="0"/>
              <a:t>.</a:t>
            </a:r>
          </a:p>
          <a:p>
            <a:endParaRPr lang="en-US" sz="3200" dirty="0"/>
          </a:p>
        </p:txBody>
      </p:sp>
      <p:sp>
        <p:nvSpPr>
          <p:cNvPr id="4" name="Date Placeholder 3">
            <a:extLst>
              <a:ext uri="{FF2B5EF4-FFF2-40B4-BE49-F238E27FC236}">
                <a16:creationId xmlns:a16="http://schemas.microsoft.com/office/drawing/2014/main" xmlns="" id="{7828473A-FF70-4346-8E3E-1639F0467C9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565FD8B3-5DCE-4058-B8C4-6A84532D228D}"/>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67D2EA0-F167-4D33-A467-6D00973557E7}"/>
              </a:ext>
            </a:extLst>
          </p:cNvPr>
          <p:cNvSpPr>
            <a:spLocks noGrp="1"/>
          </p:cNvSpPr>
          <p:nvPr>
            <p:ph type="sldNum" sz="quarter" idx="12"/>
          </p:nvPr>
        </p:nvSpPr>
        <p:spPr/>
        <p:txBody>
          <a:bodyPr/>
          <a:lstStyle/>
          <a:p>
            <a:fld id="{6D22F896-40B5-4ADD-8801-0D06FADFA095}" type="slidenum">
              <a:rPr lang="en-US" smtClean="0"/>
              <a:t>117</a:t>
            </a:fld>
            <a:endParaRPr lang="en-US" dirty="0"/>
          </a:p>
        </p:txBody>
      </p:sp>
    </p:spTree>
    <p:extLst>
      <p:ext uri="{BB962C8B-B14F-4D97-AF65-F5344CB8AC3E}">
        <p14:creationId xmlns:p14="http://schemas.microsoft.com/office/powerpoint/2010/main" val="37934794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F7763-553B-4634-9162-44A6B584893E}"/>
              </a:ext>
            </a:extLst>
          </p:cNvPr>
          <p:cNvSpPr>
            <a:spLocks noGrp="1"/>
          </p:cNvSpPr>
          <p:nvPr>
            <p:ph type="title"/>
          </p:nvPr>
        </p:nvSpPr>
        <p:spPr/>
        <p:txBody>
          <a:bodyPr/>
          <a:lstStyle/>
          <a:p>
            <a:r>
              <a:rPr lang="en-US" b="1" dirty="0"/>
              <a:t>HUMAN DIGESTIVE SYSTEM</a:t>
            </a:r>
            <a:r>
              <a:rPr lang="en-US" dirty="0"/>
              <a:t/>
            </a:r>
            <a:br>
              <a:rPr lang="en-US" dirty="0"/>
            </a:br>
            <a:r>
              <a:rPr lang="en-US" dirty="0"/>
              <a:t>(</a:t>
            </a:r>
            <a:r>
              <a:rPr lang="en-US" b="1" i="1" dirty="0"/>
              <a:t>The Human Alimentary Canal)</a:t>
            </a:r>
            <a:endParaRPr lang="en-US" dirty="0"/>
          </a:p>
        </p:txBody>
      </p:sp>
      <p:sp>
        <p:nvSpPr>
          <p:cNvPr id="3" name="Content Placeholder 2">
            <a:extLst>
              <a:ext uri="{FF2B5EF4-FFF2-40B4-BE49-F238E27FC236}">
                <a16:creationId xmlns:a16="http://schemas.microsoft.com/office/drawing/2014/main" xmlns="" id="{D9825F00-40A4-4963-8C06-77CE272FC611}"/>
              </a:ext>
            </a:extLst>
          </p:cNvPr>
          <p:cNvSpPr>
            <a:spLocks noGrp="1"/>
          </p:cNvSpPr>
          <p:nvPr>
            <p:ph idx="1"/>
          </p:nvPr>
        </p:nvSpPr>
        <p:spPr/>
        <p:txBody>
          <a:bodyPr>
            <a:normAutofit fontScale="92500" lnSpcReduction="20000"/>
          </a:bodyPr>
          <a:lstStyle/>
          <a:p>
            <a:r>
              <a:rPr lang="en-US" sz="2800" i="1" dirty="0" err="1"/>
              <a:t>Oesophagus</a:t>
            </a:r>
            <a:r>
              <a:rPr lang="en-US" sz="2800" dirty="0"/>
              <a:t>; part of the alimentary canal between the pharynx and the stomach, passing the food downward by peristalsis.</a:t>
            </a:r>
          </a:p>
          <a:p>
            <a:r>
              <a:rPr lang="en-US" sz="2800" i="1" dirty="0"/>
              <a:t>Stomach</a:t>
            </a:r>
            <a:r>
              <a:rPr lang="en-US" sz="2800" dirty="0"/>
              <a:t>; sac-like structure on the anterior region of the gut. It has two openings, the </a:t>
            </a:r>
            <a:r>
              <a:rPr lang="en-US" sz="2800" b="1" i="1" dirty="0"/>
              <a:t>cardiac sphincter</a:t>
            </a:r>
            <a:r>
              <a:rPr lang="en-US" sz="2800" dirty="0"/>
              <a:t> and the </a:t>
            </a:r>
            <a:r>
              <a:rPr lang="en-US" sz="2800" b="1" i="1" dirty="0"/>
              <a:t>pyloric sphincter</a:t>
            </a:r>
            <a:r>
              <a:rPr lang="en-US" sz="2800" dirty="0"/>
              <a:t>. </a:t>
            </a:r>
          </a:p>
          <a:p>
            <a:r>
              <a:rPr lang="en-US" sz="2800" b="1" i="1" dirty="0"/>
              <a:t>Duodenum</a:t>
            </a:r>
            <a:r>
              <a:rPr lang="en-US" sz="2800" dirty="0"/>
              <a:t>; the first part of the small intestine just after the stomach. In humans, it is about 30cm long.</a:t>
            </a:r>
          </a:p>
          <a:p>
            <a:r>
              <a:rPr lang="en-US" sz="2800" b="1" i="1" dirty="0"/>
              <a:t>Ileum</a:t>
            </a:r>
            <a:r>
              <a:rPr lang="en-US" sz="2800" dirty="0"/>
              <a:t>; the second part of the small intestine, before large intestine</a:t>
            </a:r>
          </a:p>
          <a:p>
            <a:r>
              <a:rPr lang="en-US" sz="2800" b="1" i="1" dirty="0"/>
              <a:t>Caecum</a:t>
            </a:r>
            <a:r>
              <a:rPr lang="en-US" sz="2800" i="1" dirty="0"/>
              <a:t>;</a:t>
            </a:r>
            <a:r>
              <a:rPr lang="en-US" sz="2800" dirty="0"/>
              <a:t> is the first portion of the large bowel, situated in the lower right quadrant of the abdomen</a:t>
            </a:r>
          </a:p>
          <a:p>
            <a:endParaRPr lang="en-US" sz="2800" dirty="0"/>
          </a:p>
        </p:txBody>
      </p:sp>
      <p:sp>
        <p:nvSpPr>
          <p:cNvPr id="4" name="Date Placeholder 3">
            <a:extLst>
              <a:ext uri="{FF2B5EF4-FFF2-40B4-BE49-F238E27FC236}">
                <a16:creationId xmlns:a16="http://schemas.microsoft.com/office/drawing/2014/main" xmlns="" id="{EE43BB62-503B-44C6-8ADD-724A78E7A274}"/>
              </a:ext>
            </a:extLst>
          </p:cNvPr>
          <p:cNvSpPr>
            <a:spLocks noGrp="1"/>
          </p:cNvSpPr>
          <p:nvPr>
            <p:ph type="dt" sz="half" idx="10"/>
          </p:nvPr>
        </p:nvSpPr>
        <p:spPr>
          <a:xfrm>
            <a:off x="8595360" y="6369602"/>
            <a:ext cx="2910840" cy="365125"/>
          </a:xfrm>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6408A7B-63FB-4151-A487-3A766EE3AE6A}"/>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6177D8C-EA5E-430D-80E4-9D3AAF4D0F9D}"/>
              </a:ext>
            </a:extLst>
          </p:cNvPr>
          <p:cNvSpPr>
            <a:spLocks noGrp="1"/>
          </p:cNvSpPr>
          <p:nvPr>
            <p:ph type="sldNum" sz="quarter" idx="12"/>
          </p:nvPr>
        </p:nvSpPr>
        <p:spPr/>
        <p:txBody>
          <a:bodyPr/>
          <a:lstStyle/>
          <a:p>
            <a:fld id="{6D22F896-40B5-4ADD-8801-0D06FADFA095}" type="slidenum">
              <a:rPr lang="en-US" smtClean="0"/>
              <a:t>118</a:t>
            </a:fld>
            <a:endParaRPr lang="en-US" dirty="0"/>
          </a:p>
        </p:txBody>
      </p:sp>
    </p:spTree>
    <p:extLst>
      <p:ext uri="{BB962C8B-B14F-4D97-AF65-F5344CB8AC3E}">
        <p14:creationId xmlns:p14="http://schemas.microsoft.com/office/powerpoint/2010/main" val="17114662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3462E9-71E2-421F-A711-B1DB0A0F86F8}"/>
              </a:ext>
            </a:extLst>
          </p:cNvPr>
          <p:cNvSpPr>
            <a:spLocks noGrp="1"/>
          </p:cNvSpPr>
          <p:nvPr>
            <p:ph type="title"/>
          </p:nvPr>
        </p:nvSpPr>
        <p:spPr/>
        <p:txBody>
          <a:bodyPr/>
          <a:lstStyle/>
          <a:p>
            <a:r>
              <a:rPr lang="en-US" b="1" dirty="0"/>
              <a:t>HUMAN DIGESTIVE SYSTEM</a:t>
            </a:r>
            <a:r>
              <a:rPr lang="en-US" dirty="0"/>
              <a:t/>
            </a:r>
            <a:br>
              <a:rPr lang="en-US" dirty="0"/>
            </a:br>
            <a:r>
              <a:rPr lang="en-US" dirty="0"/>
              <a:t>(</a:t>
            </a:r>
            <a:r>
              <a:rPr lang="en-US" b="1" i="1" dirty="0"/>
              <a:t>The Human Alimentary Canal)</a:t>
            </a:r>
            <a:endParaRPr lang="en-US" dirty="0"/>
          </a:p>
        </p:txBody>
      </p:sp>
      <p:sp>
        <p:nvSpPr>
          <p:cNvPr id="4" name="Date Placeholder 3">
            <a:extLst>
              <a:ext uri="{FF2B5EF4-FFF2-40B4-BE49-F238E27FC236}">
                <a16:creationId xmlns:a16="http://schemas.microsoft.com/office/drawing/2014/main" xmlns="" id="{80280558-D543-4FFD-9F03-397331805F9D}"/>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97038D96-5F4F-4C13-8B87-9BAB310BE2C3}"/>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0F6A5E5-4449-4C84-9114-3252C98F63B6}"/>
              </a:ext>
            </a:extLst>
          </p:cNvPr>
          <p:cNvSpPr>
            <a:spLocks noGrp="1"/>
          </p:cNvSpPr>
          <p:nvPr>
            <p:ph type="sldNum" sz="quarter" idx="12"/>
          </p:nvPr>
        </p:nvSpPr>
        <p:spPr/>
        <p:txBody>
          <a:bodyPr/>
          <a:lstStyle/>
          <a:p>
            <a:fld id="{6D22F896-40B5-4ADD-8801-0D06FADFA095}" type="slidenum">
              <a:rPr lang="en-US" smtClean="0"/>
              <a:t>119</a:t>
            </a:fld>
            <a:endParaRPr lang="en-US" dirty="0"/>
          </a:p>
        </p:txBody>
      </p:sp>
      <p:pic>
        <p:nvPicPr>
          <p:cNvPr id="7" name="Content Placeholder 6">
            <a:extLst>
              <a:ext uri="{FF2B5EF4-FFF2-40B4-BE49-F238E27FC236}">
                <a16:creationId xmlns:a16="http://schemas.microsoft.com/office/drawing/2014/main" xmlns="" id="{407A66C8-FE06-49CD-A0D3-0B3FB5A640A7}"/>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754" t="9456" r="7392" b="4675"/>
          <a:stretch/>
        </p:blipFill>
        <p:spPr bwMode="auto">
          <a:xfrm>
            <a:off x="4513985" y="2232529"/>
            <a:ext cx="3161731" cy="3985709"/>
          </a:xfrm>
          <a:prstGeom prst="rect">
            <a:avLst/>
          </a:prstGeom>
          <a:noFill/>
          <a:ln>
            <a:noFill/>
          </a:ln>
          <a:extLst>
            <a:ext uri="{53640926-AAD7-44D8-BBD7-CCE9431645EC}">
              <a14:shadowObscured xmlns:a14="http://schemas.microsoft.com/office/drawing/2010/main"/>
            </a:ext>
          </a:extLst>
        </p:spPr>
      </p:pic>
      <p:grpSp>
        <p:nvGrpSpPr>
          <p:cNvPr id="8" name="Group 7">
            <a:extLst>
              <a:ext uri="{FF2B5EF4-FFF2-40B4-BE49-F238E27FC236}">
                <a16:creationId xmlns:a16="http://schemas.microsoft.com/office/drawing/2014/main" xmlns="" id="{255DA0C3-BB41-4780-8125-F11CFB399E0F}"/>
              </a:ext>
            </a:extLst>
          </p:cNvPr>
          <p:cNvGrpSpPr/>
          <p:nvPr/>
        </p:nvGrpSpPr>
        <p:grpSpPr>
          <a:xfrm>
            <a:off x="3200399" y="2537425"/>
            <a:ext cx="6125441" cy="3582706"/>
            <a:chOff x="0" y="0"/>
            <a:chExt cx="6210300" cy="3390900"/>
          </a:xfrm>
        </p:grpSpPr>
        <p:sp>
          <p:nvSpPr>
            <p:cNvPr id="9" name="Rectangle 8">
              <a:extLst>
                <a:ext uri="{FF2B5EF4-FFF2-40B4-BE49-F238E27FC236}">
                  <a16:creationId xmlns:a16="http://schemas.microsoft.com/office/drawing/2014/main" xmlns="" id="{859207FC-810C-44F9-82A2-0FAA716A661A}"/>
                </a:ext>
              </a:extLst>
            </p:cNvPr>
            <p:cNvSpPr/>
            <p:nvPr/>
          </p:nvSpPr>
          <p:spPr>
            <a:xfrm>
              <a:off x="1038225" y="2114550"/>
              <a:ext cx="714375" cy="25717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Bookman Old Style" panose="02050604050505020204" pitchFamily="18" charset="0"/>
                  <a:ea typeface="Calibri" panose="020F0502020204030204" pitchFamily="34" charset="0"/>
                  <a:cs typeface="Times New Roman" panose="02020603050405020304" pitchFamily="18" charset="0"/>
                </a:rPr>
                <a:t>Ileum </a:t>
              </a:r>
              <a:endParaRPr lang="en-US" sz="110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xmlns="" id="{81BDAA45-0273-4B16-BB8B-DEB43EA4449E}"/>
                </a:ext>
              </a:extLst>
            </p:cNvPr>
            <p:cNvSpPr/>
            <p:nvPr/>
          </p:nvSpPr>
          <p:spPr>
            <a:xfrm>
              <a:off x="3419475" y="2486025"/>
              <a:ext cx="1524000" cy="16192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xmlns="" id="{DA1A3C3F-0A92-414A-97ED-1FA4B2B2E375}"/>
                </a:ext>
              </a:extLst>
            </p:cNvPr>
            <p:cNvSpPr/>
            <p:nvPr/>
          </p:nvSpPr>
          <p:spPr>
            <a:xfrm>
              <a:off x="3546334" y="2581274"/>
              <a:ext cx="1019175" cy="257175"/>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latin typeface="Bookman Old Style" panose="02050604050505020204" pitchFamily="18" charset="0"/>
                  <a:ea typeface="Calibri" panose="020F0502020204030204" pitchFamily="34" charset="0"/>
                  <a:cs typeface="Times New Roman" panose="02020603050405020304" pitchFamily="18" charset="0"/>
                </a:rPr>
                <a:t>Colon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ight Brace 11">
              <a:extLst>
                <a:ext uri="{FF2B5EF4-FFF2-40B4-BE49-F238E27FC236}">
                  <a16:creationId xmlns:a16="http://schemas.microsoft.com/office/drawing/2014/main" xmlns="" id="{53BD88AD-3401-4881-8ABE-0F7261670207}"/>
                </a:ext>
              </a:extLst>
            </p:cNvPr>
            <p:cNvSpPr/>
            <p:nvPr/>
          </p:nvSpPr>
          <p:spPr>
            <a:xfrm>
              <a:off x="4562475" y="2600325"/>
              <a:ext cx="123825" cy="790575"/>
            </a:xfrm>
            <a:prstGeom prst="righ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xmlns="" id="{402E43A7-0D1B-4A30-A8CE-D5BAB0447E14}"/>
                </a:ext>
              </a:extLst>
            </p:cNvPr>
            <p:cNvSpPr/>
            <p:nvPr/>
          </p:nvSpPr>
          <p:spPr>
            <a:xfrm>
              <a:off x="4752975" y="2867025"/>
              <a:ext cx="1457325" cy="314325"/>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Bookman Old Style" panose="02050604050505020204" pitchFamily="18" charset="0"/>
                  <a:ea typeface="Calibri" panose="020F0502020204030204" pitchFamily="34" charset="0"/>
                  <a:cs typeface="Times New Roman" panose="02020603050405020304" pitchFamily="18" charset="0"/>
                </a:rPr>
                <a:t>Large Intestine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xmlns="" id="{C7FCC513-2010-4AD3-8089-C0EF1818FF43}"/>
                </a:ext>
              </a:extLst>
            </p:cNvPr>
            <p:cNvCxnSpPr/>
            <p:nvPr/>
          </p:nvCxnSpPr>
          <p:spPr>
            <a:xfrm flipH="1" flipV="1">
              <a:off x="1552575" y="2324100"/>
              <a:ext cx="838200" cy="428625"/>
            </a:xfrm>
            <a:prstGeom prst="line">
              <a:avLst/>
            </a:prstGeom>
          </p:spPr>
          <p:style>
            <a:lnRef idx="1">
              <a:schemeClr val="dk1"/>
            </a:lnRef>
            <a:fillRef idx="0">
              <a:schemeClr val="dk1"/>
            </a:fillRef>
            <a:effectRef idx="0">
              <a:schemeClr val="dk1"/>
            </a:effectRef>
            <a:fontRef idx="minor">
              <a:schemeClr val="tx1"/>
            </a:fontRef>
          </p:style>
        </p:cxnSp>
        <p:sp>
          <p:nvSpPr>
            <p:cNvPr id="15" name="Left Brace 14">
              <a:extLst>
                <a:ext uri="{FF2B5EF4-FFF2-40B4-BE49-F238E27FC236}">
                  <a16:creationId xmlns:a16="http://schemas.microsoft.com/office/drawing/2014/main" xmlns="" id="{9FF8F12E-815C-4AB2-818C-132D1F625774}"/>
                </a:ext>
              </a:extLst>
            </p:cNvPr>
            <p:cNvSpPr/>
            <p:nvPr/>
          </p:nvSpPr>
          <p:spPr>
            <a:xfrm>
              <a:off x="942975" y="1905000"/>
              <a:ext cx="85725" cy="409575"/>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a:extLst>
                <a:ext uri="{FF2B5EF4-FFF2-40B4-BE49-F238E27FC236}">
                  <a16:creationId xmlns:a16="http://schemas.microsoft.com/office/drawing/2014/main" xmlns="" id="{FB5619FF-9ACB-4C1A-BD38-17BFDA3DEE4B}"/>
                </a:ext>
              </a:extLst>
            </p:cNvPr>
            <p:cNvSpPr/>
            <p:nvPr/>
          </p:nvSpPr>
          <p:spPr>
            <a:xfrm>
              <a:off x="0" y="1895475"/>
              <a:ext cx="914400" cy="428625"/>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latin typeface="Bookman Old Style" panose="02050604050505020204" pitchFamily="18" charset="0"/>
                  <a:ea typeface="Calibri" panose="020F0502020204030204" pitchFamily="34" charset="0"/>
                  <a:cs typeface="Times New Roman" panose="02020603050405020304" pitchFamily="18" charset="0"/>
                </a:rPr>
                <a:t>Small intestine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xmlns="" id="{6276B36F-D9B6-4948-93F9-DC98415CA0FB}"/>
                </a:ext>
              </a:extLst>
            </p:cNvPr>
            <p:cNvSpPr/>
            <p:nvPr/>
          </p:nvSpPr>
          <p:spPr>
            <a:xfrm>
              <a:off x="790575" y="476250"/>
              <a:ext cx="790575" cy="257175"/>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Bookman Old Style" panose="02050604050505020204" pitchFamily="18" charset="0"/>
                  <a:ea typeface="Calibri" panose="020F0502020204030204" pitchFamily="34" charset="0"/>
                  <a:cs typeface="Times New Roman" panose="02020603050405020304" pitchFamily="18" charset="0"/>
                </a:rPr>
                <a:t>Tongue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xmlns="" id="{BCD46F17-2201-4BFA-8BF3-832C3C908067}"/>
                </a:ext>
              </a:extLst>
            </p:cNvPr>
            <p:cNvCxnSpPr/>
            <p:nvPr/>
          </p:nvCxnSpPr>
          <p:spPr>
            <a:xfrm flipH="1">
              <a:off x="1466850" y="285750"/>
              <a:ext cx="1028700" cy="333375"/>
            </a:xfrm>
            <a:prstGeom prst="line">
              <a:avLst/>
            </a:prstGeom>
            <a:noFill/>
            <a:ln w="6350" cap="flat" cmpd="sng" algn="ctr">
              <a:solidFill>
                <a:sysClr val="windowText" lastClr="000000"/>
              </a:solidFill>
              <a:prstDash val="solid"/>
              <a:miter lim="800000"/>
            </a:ln>
            <a:effectLst/>
          </p:spPr>
        </p:cxnSp>
        <p:cxnSp>
          <p:nvCxnSpPr>
            <p:cNvPr id="19" name="Straight Connector 18">
              <a:extLst>
                <a:ext uri="{FF2B5EF4-FFF2-40B4-BE49-F238E27FC236}">
                  <a16:creationId xmlns:a16="http://schemas.microsoft.com/office/drawing/2014/main" xmlns="" id="{A45C8763-529C-4F5A-8002-4F52F8566783}"/>
                </a:ext>
              </a:extLst>
            </p:cNvPr>
            <p:cNvCxnSpPr/>
            <p:nvPr/>
          </p:nvCxnSpPr>
          <p:spPr>
            <a:xfrm flipH="1" flipV="1">
              <a:off x="1495425" y="161925"/>
              <a:ext cx="885825" cy="104775"/>
            </a:xfrm>
            <a:prstGeom prst="line">
              <a:avLst/>
            </a:prstGeom>
            <a:noFill/>
            <a:ln w="6350" cap="flat" cmpd="sng" algn="ctr">
              <a:solidFill>
                <a:sysClr val="windowText" lastClr="000000"/>
              </a:solidFill>
              <a:prstDash val="solid"/>
              <a:miter lim="800000"/>
            </a:ln>
            <a:effectLst/>
          </p:spPr>
        </p:cxnSp>
        <p:sp>
          <p:nvSpPr>
            <p:cNvPr id="20" name="Rectangle 19">
              <a:extLst>
                <a:ext uri="{FF2B5EF4-FFF2-40B4-BE49-F238E27FC236}">
                  <a16:creationId xmlns:a16="http://schemas.microsoft.com/office/drawing/2014/main" xmlns="" id="{189F48F5-ADB9-49B4-B96B-DF2803F05982}"/>
                </a:ext>
              </a:extLst>
            </p:cNvPr>
            <p:cNvSpPr/>
            <p:nvPr/>
          </p:nvSpPr>
          <p:spPr>
            <a:xfrm>
              <a:off x="657225" y="0"/>
              <a:ext cx="847725" cy="333375"/>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Bookman Old Style" panose="02050604050505020204" pitchFamily="18" charset="0"/>
                  <a:ea typeface="Calibri" panose="020F0502020204030204" pitchFamily="34" charset="0"/>
                  <a:cs typeface="Times New Roman" panose="02020603050405020304" pitchFamily="18" charset="0"/>
                </a:rPr>
                <a:t>Mouth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xmlns="" id="{26721C97-A66B-4605-9264-0ACDC66ED3A4}"/>
                </a:ext>
              </a:extLst>
            </p:cNvPr>
            <p:cNvSpPr/>
            <p:nvPr/>
          </p:nvSpPr>
          <p:spPr>
            <a:xfrm>
              <a:off x="3371850" y="0"/>
              <a:ext cx="2400300" cy="257175"/>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latin typeface="Bookman Old Style" panose="02050604050505020204" pitchFamily="18" charset="0"/>
                  <a:ea typeface="Calibri" panose="020F0502020204030204" pitchFamily="34" charset="0"/>
                  <a:cs typeface="Times New Roman" panose="02020603050405020304" pitchFamily="18" charset="0"/>
                </a:rPr>
                <a:t>Salivary /Parotid gland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xmlns="" id="{A2BC27FA-6A2D-4777-8E00-EF6CF45A0838}"/>
                </a:ext>
              </a:extLst>
            </p:cNvPr>
            <p:cNvSpPr/>
            <p:nvPr/>
          </p:nvSpPr>
          <p:spPr>
            <a:xfrm>
              <a:off x="3829050" y="1790700"/>
              <a:ext cx="962025" cy="238125"/>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Bookman Old Style" panose="02050604050505020204" pitchFamily="18" charset="0"/>
                  <a:ea typeface="Calibri" panose="020F0502020204030204" pitchFamily="34" charset="0"/>
                  <a:cs typeface="Times New Roman" panose="02020603050405020304" pitchFamily="18" charset="0"/>
                </a:rPr>
                <a:t>Bile Duct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Freeform 46">
              <a:extLst>
                <a:ext uri="{FF2B5EF4-FFF2-40B4-BE49-F238E27FC236}">
                  <a16:creationId xmlns:a16="http://schemas.microsoft.com/office/drawing/2014/main" xmlns="" id="{4EEDBBD0-3217-481D-84AA-29EFF54A1915}"/>
                </a:ext>
              </a:extLst>
            </p:cNvPr>
            <p:cNvSpPr/>
            <p:nvPr/>
          </p:nvSpPr>
          <p:spPr>
            <a:xfrm>
              <a:off x="2809875" y="1371600"/>
              <a:ext cx="137965" cy="198631"/>
            </a:xfrm>
            <a:custGeom>
              <a:avLst/>
              <a:gdLst>
                <a:gd name="connsiteX0" fmla="*/ 38100 w 137965"/>
                <a:gd name="connsiteY0" fmla="*/ 26940 h 198631"/>
                <a:gd name="connsiteX1" fmla="*/ 114300 w 137965"/>
                <a:gd name="connsiteY1" fmla="*/ 7890 h 198631"/>
                <a:gd name="connsiteX2" fmla="*/ 133350 w 137965"/>
                <a:gd name="connsiteY2" fmla="*/ 141240 h 198631"/>
                <a:gd name="connsiteX3" fmla="*/ 38100 w 137965"/>
                <a:gd name="connsiteY3" fmla="*/ 198390 h 198631"/>
                <a:gd name="connsiteX4" fmla="*/ 0 w 137965"/>
                <a:gd name="connsiteY4" fmla="*/ 122190 h 198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965" h="198631">
                  <a:moveTo>
                    <a:pt x="38100" y="26940"/>
                  </a:moveTo>
                  <a:cubicBezTo>
                    <a:pt x="68262" y="7890"/>
                    <a:pt x="98425" y="-11160"/>
                    <a:pt x="114300" y="7890"/>
                  </a:cubicBezTo>
                  <a:cubicBezTo>
                    <a:pt x="130175" y="26940"/>
                    <a:pt x="146050" y="109490"/>
                    <a:pt x="133350" y="141240"/>
                  </a:cubicBezTo>
                  <a:cubicBezTo>
                    <a:pt x="120650" y="172990"/>
                    <a:pt x="60325" y="201565"/>
                    <a:pt x="38100" y="198390"/>
                  </a:cubicBezTo>
                  <a:cubicBezTo>
                    <a:pt x="15875" y="195215"/>
                    <a:pt x="7937" y="158702"/>
                    <a:pt x="0" y="122190"/>
                  </a:cubicBezTo>
                </a:path>
              </a:pathLst>
            </a:cu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Freeform 47">
              <a:extLst>
                <a:ext uri="{FF2B5EF4-FFF2-40B4-BE49-F238E27FC236}">
                  <a16:creationId xmlns:a16="http://schemas.microsoft.com/office/drawing/2014/main" xmlns="" id="{3B955146-DD38-4032-BA18-C1624CA63D98}"/>
                </a:ext>
              </a:extLst>
            </p:cNvPr>
            <p:cNvSpPr/>
            <p:nvPr/>
          </p:nvSpPr>
          <p:spPr>
            <a:xfrm>
              <a:off x="2686050" y="1924050"/>
              <a:ext cx="85725" cy="123825"/>
            </a:xfrm>
            <a:custGeom>
              <a:avLst/>
              <a:gdLst>
                <a:gd name="connsiteX0" fmla="*/ 38100 w 137965"/>
                <a:gd name="connsiteY0" fmla="*/ 26940 h 198631"/>
                <a:gd name="connsiteX1" fmla="*/ 114300 w 137965"/>
                <a:gd name="connsiteY1" fmla="*/ 7890 h 198631"/>
                <a:gd name="connsiteX2" fmla="*/ 133350 w 137965"/>
                <a:gd name="connsiteY2" fmla="*/ 141240 h 198631"/>
                <a:gd name="connsiteX3" fmla="*/ 38100 w 137965"/>
                <a:gd name="connsiteY3" fmla="*/ 198390 h 198631"/>
                <a:gd name="connsiteX4" fmla="*/ 0 w 137965"/>
                <a:gd name="connsiteY4" fmla="*/ 122190 h 198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965" h="198631">
                  <a:moveTo>
                    <a:pt x="38100" y="26940"/>
                  </a:moveTo>
                  <a:cubicBezTo>
                    <a:pt x="68262" y="7890"/>
                    <a:pt x="98425" y="-11160"/>
                    <a:pt x="114300" y="7890"/>
                  </a:cubicBezTo>
                  <a:cubicBezTo>
                    <a:pt x="130175" y="26940"/>
                    <a:pt x="146050" y="109490"/>
                    <a:pt x="133350" y="141240"/>
                  </a:cubicBezTo>
                  <a:cubicBezTo>
                    <a:pt x="120650" y="172990"/>
                    <a:pt x="60325" y="201565"/>
                    <a:pt x="38100" y="198390"/>
                  </a:cubicBezTo>
                  <a:cubicBezTo>
                    <a:pt x="15875" y="195215"/>
                    <a:pt x="7937" y="158702"/>
                    <a:pt x="0" y="122190"/>
                  </a:cubicBezTo>
                </a:path>
              </a:pathLst>
            </a:custGeom>
            <a:no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Freeform 49">
              <a:extLst>
                <a:ext uri="{FF2B5EF4-FFF2-40B4-BE49-F238E27FC236}">
                  <a16:creationId xmlns:a16="http://schemas.microsoft.com/office/drawing/2014/main" xmlns="" id="{014D9965-D254-4DC0-B2C9-0436A72C1D17}"/>
                </a:ext>
              </a:extLst>
            </p:cNvPr>
            <p:cNvSpPr/>
            <p:nvPr/>
          </p:nvSpPr>
          <p:spPr>
            <a:xfrm>
              <a:off x="2628900" y="352425"/>
              <a:ext cx="68982" cy="134891"/>
            </a:xfrm>
            <a:custGeom>
              <a:avLst/>
              <a:gdLst>
                <a:gd name="connsiteX0" fmla="*/ 0 w 68982"/>
                <a:gd name="connsiteY0" fmla="*/ 134891 h 134891"/>
                <a:gd name="connsiteX1" fmla="*/ 19050 w 68982"/>
                <a:gd name="connsiteY1" fmla="*/ 39641 h 134891"/>
                <a:gd name="connsiteX2" fmla="*/ 66675 w 68982"/>
                <a:gd name="connsiteY2" fmla="*/ 1541 h 134891"/>
                <a:gd name="connsiteX3" fmla="*/ 57150 w 68982"/>
                <a:gd name="connsiteY3" fmla="*/ 11066 h 134891"/>
              </a:gdLst>
              <a:ahLst/>
              <a:cxnLst>
                <a:cxn ang="0">
                  <a:pos x="connsiteX0" y="connsiteY0"/>
                </a:cxn>
                <a:cxn ang="0">
                  <a:pos x="connsiteX1" y="connsiteY1"/>
                </a:cxn>
                <a:cxn ang="0">
                  <a:pos x="connsiteX2" y="connsiteY2"/>
                </a:cxn>
                <a:cxn ang="0">
                  <a:pos x="connsiteX3" y="connsiteY3"/>
                </a:cxn>
              </a:cxnLst>
              <a:rect l="l" t="t" r="r" b="b"/>
              <a:pathLst>
                <a:path w="68982" h="134891">
                  <a:moveTo>
                    <a:pt x="0" y="134891"/>
                  </a:moveTo>
                  <a:cubicBezTo>
                    <a:pt x="3969" y="98378"/>
                    <a:pt x="7938" y="61866"/>
                    <a:pt x="19050" y="39641"/>
                  </a:cubicBezTo>
                  <a:cubicBezTo>
                    <a:pt x="30162" y="17416"/>
                    <a:pt x="60325" y="6303"/>
                    <a:pt x="66675" y="1541"/>
                  </a:cubicBezTo>
                  <a:cubicBezTo>
                    <a:pt x="73025" y="-3221"/>
                    <a:pt x="65087" y="3922"/>
                    <a:pt x="57150" y="11066"/>
                  </a:cubicBezTo>
                </a:path>
              </a:pathLst>
            </a:custGeom>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Freeform 50">
              <a:extLst>
                <a:ext uri="{FF2B5EF4-FFF2-40B4-BE49-F238E27FC236}">
                  <a16:creationId xmlns:a16="http://schemas.microsoft.com/office/drawing/2014/main" xmlns="" id="{5DD3D179-DF5D-48BE-B9B1-8AF2684354B1}"/>
                </a:ext>
              </a:extLst>
            </p:cNvPr>
            <p:cNvSpPr/>
            <p:nvPr/>
          </p:nvSpPr>
          <p:spPr>
            <a:xfrm>
              <a:off x="2686050" y="419100"/>
              <a:ext cx="29040" cy="48144"/>
            </a:xfrm>
            <a:custGeom>
              <a:avLst/>
              <a:gdLst>
                <a:gd name="connsiteX0" fmla="*/ 0 w 29040"/>
                <a:gd name="connsiteY0" fmla="*/ 48144 h 48144"/>
                <a:gd name="connsiteX1" fmla="*/ 28575 w 29040"/>
                <a:gd name="connsiteY1" fmla="*/ 519 h 48144"/>
                <a:gd name="connsiteX2" fmla="*/ 0 w 29040"/>
                <a:gd name="connsiteY2" fmla="*/ 48144 h 48144"/>
              </a:gdLst>
              <a:ahLst/>
              <a:cxnLst>
                <a:cxn ang="0">
                  <a:pos x="connsiteX0" y="connsiteY0"/>
                </a:cxn>
                <a:cxn ang="0">
                  <a:pos x="connsiteX1" y="connsiteY1"/>
                </a:cxn>
                <a:cxn ang="0">
                  <a:pos x="connsiteX2" y="connsiteY2"/>
                </a:cxn>
              </a:cxnLst>
              <a:rect l="l" t="t" r="r" b="b"/>
              <a:pathLst>
                <a:path w="29040" h="48144">
                  <a:moveTo>
                    <a:pt x="0" y="48144"/>
                  </a:moveTo>
                  <a:cubicBezTo>
                    <a:pt x="0" y="48144"/>
                    <a:pt x="23813" y="6869"/>
                    <a:pt x="28575" y="519"/>
                  </a:cubicBezTo>
                  <a:cubicBezTo>
                    <a:pt x="33337" y="-5831"/>
                    <a:pt x="0" y="48144"/>
                    <a:pt x="0" y="48144"/>
                  </a:cubicBezTo>
                  <a:close/>
                </a:path>
              </a:pathLst>
            </a:custGeom>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Freeform 51">
              <a:extLst>
                <a:ext uri="{FF2B5EF4-FFF2-40B4-BE49-F238E27FC236}">
                  <a16:creationId xmlns:a16="http://schemas.microsoft.com/office/drawing/2014/main" xmlns="" id="{145D1D17-4801-4FA3-8492-3DE630D75288}"/>
                </a:ext>
              </a:extLst>
            </p:cNvPr>
            <p:cNvSpPr/>
            <p:nvPr/>
          </p:nvSpPr>
          <p:spPr>
            <a:xfrm>
              <a:off x="2667000" y="285750"/>
              <a:ext cx="87553" cy="125201"/>
            </a:xfrm>
            <a:custGeom>
              <a:avLst/>
              <a:gdLst>
                <a:gd name="connsiteX0" fmla="*/ 0 w 87553"/>
                <a:gd name="connsiteY0" fmla="*/ 0 h 125201"/>
                <a:gd name="connsiteX1" fmla="*/ 66675 w 87553"/>
                <a:gd name="connsiteY1" fmla="*/ 28575 h 125201"/>
                <a:gd name="connsiteX2" fmla="*/ 85725 w 87553"/>
                <a:gd name="connsiteY2" fmla="*/ 123825 h 125201"/>
                <a:gd name="connsiteX3" fmla="*/ 28575 w 87553"/>
                <a:gd name="connsiteY3" fmla="*/ 76200 h 125201"/>
              </a:gdLst>
              <a:ahLst/>
              <a:cxnLst>
                <a:cxn ang="0">
                  <a:pos x="connsiteX0" y="connsiteY0"/>
                </a:cxn>
                <a:cxn ang="0">
                  <a:pos x="connsiteX1" y="connsiteY1"/>
                </a:cxn>
                <a:cxn ang="0">
                  <a:pos x="connsiteX2" y="connsiteY2"/>
                </a:cxn>
                <a:cxn ang="0">
                  <a:pos x="connsiteX3" y="connsiteY3"/>
                </a:cxn>
              </a:cxnLst>
              <a:rect l="l" t="t" r="r" b="b"/>
              <a:pathLst>
                <a:path w="87553" h="125201">
                  <a:moveTo>
                    <a:pt x="0" y="0"/>
                  </a:moveTo>
                  <a:cubicBezTo>
                    <a:pt x="26194" y="3969"/>
                    <a:pt x="52388" y="7938"/>
                    <a:pt x="66675" y="28575"/>
                  </a:cubicBezTo>
                  <a:cubicBezTo>
                    <a:pt x="80962" y="49212"/>
                    <a:pt x="92075" y="115888"/>
                    <a:pt x="85725" y="123825"/>
                  </a:cubicBezTo>
                  <a:cubicBezTo>
                    <a:pt x="79375" y="131762"/>
                    <a:pt x="53975" y="103981"/>
                    <a:pt x="28575" y="76200"/>
                  </a:cubicBezTo>
                </a:path>
              </a:pathLst>
            </a:custGeom>
            <a:solidFill>
              <a:schemeClr val="tx1"/>
            </a:solidFill>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8" name="Straight Connector 27">
              <a:extLst>
                <a:ext uri="{FF2B5EF4-FFF2-40B4-BE49-F238E27FC236}">
                  <a16:creationId xmlns:a16="http://schemas.microsoft.com/office/drawing/2014/main" xmlns="" id="{3B2707A4-AB2F-420F-9CA4-439C663B667E}"/>
                </a:ext>
              </a:extLst>
            </p:cNvPr>
            <p:cNvCxnSpPr/>
            <p:nvPr/>
          </p:nvCxnSpPr>
          <p:spPr>
            <a:xfrm flipH="1">
              <a:off x="1438275" y="381000"/>
              <a:ext cx="1276350" cy="457200"/>
            </a:xfrm>
            <a:prstGeom prst="line">
              <a:avLst/>
            </a:prstGeom>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xmlns="" id="{A6F94F6B-5E69-47AA-B242-501A2D616B3B}"/>
                </a:ext>
              </a:extLst>
            </p:cNvPr>
            <p:cNvSpPr/>
            <p:nvPr/>
          </p:nvSpPr>
          <p:spPr>
            <a:xfrm>
              <a:off x="419100" y="790575"/>
              <a:ext cx="1019175" cy="285750"/>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Bookman Old Style" panose="02050604050505020204" pitchFamily="18" charset="0"/>
                  <a:ea typeface="Calibri" panose="020F0502020204030204" pitchFamily="34" charset="0"/>
                  <a:cs typeface="Times New Roman" panose="02020603050405020304" pitchFamily="18" charset="0"/>
                </a:rPr>
                <a:t>Epiglottis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Oval 29">
              <a:extLst>
                <a:ext uri="{FF2B5EF4-FFF2-40B4-BE49-F238E27FC236}">
                  <a16:creationId xmlns:a16="http://schemas.microsoft.com/office/drawing/2014/main" xmlns="" id="{18A67336-68A6-412F-BEE1-178650E34852}"/>
                </a:ext>
              </a:extLst>
            </p:cNvPr>
            <p:cNvSpPr/>
            <p:nvPr/>
          </p:nvSpPr>
          <p:spPr>
            <a:xfrm flipH="1">
              <a:off x="2724150" y="323850"/>
              <a:ext cx="45719" cy="47625"/>
            </a:xfrm>
            <a:prstGeom prst="ellipse">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Freeform 55">
              <a:extLst>
                <a:ext uri="{FF2B5EF4-FFF2-40B4-BE49-F238E27FC236}">
                  <a16:creationId xmlns:a16="http://schemas.microsoft.com/office/drawing/2014/main" xmlns="" id="{3D1AA70E-9F7A-4242-B844-922D8B1DE395}"/>
                </a:ext>
              </a:extLst>
            </p:cNvPr>
            <p:cNvSpPr/>
            <p:nvPr/>
          </p:nvSpPr>
          <p:spPr>
            <a:xfrm>
              <a:off x="2590800" y="466725"/>
              <a:ext cx="45719" cy="476250"/>
            </a:xfrm>
            <a:custGeom>
              <a:avLst/>
              <a:gdLst>
                <a:gd name="connsiteX0" fmla="*/ 30691 w 30691"/>
                <a:gd name="connsiteY0" fmla="*/ 0 h 466727"/>
                <a:gd name="connsiteX1" fmla="*/ 2116 w 30691"/>
                <a:gd name="connsiteY1" fmla="*/ 390525 h 466727"/>
                <a:gd name="connsiteX2" fmla="*/ 2116 w 30691"/>
                <a:gd name="connsiteY2" fmla="*/ 466725 h 466727"/>
                <a:gd name="connsiteX3" fmla="*/ 2116 w 30691"/>
                <a:gd name="connsiteY3" fmla="*/ 466725 h 466727"/>
              </a:gdLst>
              <a:ahLst/>
              <a:cxnLst>
                <a:cxn ang="0">
                  <a:pos x="connsiteX0" y="connsiteY0"/>
                </a:cxn>
                <a:cxn ang="0">
                  <a:pos x="connsiteX1" y="connsiteY1"/>
                </a:cxn>
                <a:cxn ang="0">
                  <a:pos x="connsiteX2" y="connsiteY2"/>
                </a:cxn>
                <a:cxn ang="0">
                  <a:pos x="connsiteX3" y="connsiteY3"/>
                </a:cxn>
              </a:cxnLst>
              <a:rect l="l" t="t" r="r" b="b"/>
              <a:pathLst>
                <a:path w="30691" h="466727">
                  <a:moveTo>
                    <a:pt x="30691" y="0"/>
                  </a:moveTo>
                  <a:cubicBezTo>
                    <a:pt x="18784" y="156369"/>
                    <a:pt x="6878" y="312738"/>
                    <a:pt x="2116" y="390525"/>
                  </a:cubicBezTo>
                  <a:cubicBezTo>
                    <a:pt x="-2646" y="468312"/>
                    <a:pt x="2116" y="466725"/>
                    <a:pt x="2116" y="466725"/>
                  </a:cubicBezTo>
                  <a:lnTo>
                    <a:pt x="2116" y="466725"/>
                  </a:lnTo>
                </a:path>
              </a:pathLst>
            </a:custGeom>
            <a:ln w="19050"/>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2" name="Straight Connector 31">
              <a:extLst>
                <a:ext uri="{FF2B5EF4-FFF2-40B4-BE49-F238E27FC236}">
                  <a16:creationId xmlns:a16="http://schemas.microsoft.com/office/drawing/2014/main" xmlns="" id="{47DD3F2F-82BC-4D13-86A7-B620440CEE03}"/>
                </a:ext>
              </a:extLst>
            </p:cNvPr>
            <p:cNvCxnSpPr/>
            <p:nvPr/>
          </p:nvCxnSpPr>
          <p:spPr>
            <a:xfrm flipH="1">
              <a:off x="2657475" y="457200"/>
              <a:ext cx="28575" cy="485775"/>
            </a:xfrm>
            <a:prstGeom prst="line">
              <a:avLst/>
            </a:prstGeom>
            <a:ln w="19050"/>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xmlns="" id="{1E02C958-3475-49D6-8274-C7B477CE3B5A}"/>
                </a:ext>
              </a:extLst>
            </p:cNvPr>
            <p:cNvSpPr/>
            <p:nvPr/>
          </p:nvSpPr>
          <p:spPr>
            <a:xfrm>
              <a:off x="2771775" y="257175"/>
              <a:ext cx="54610" cy="542925"/>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Freeform 58">
              <a:extLst>
                <a:ext uri="{FF2B5EF4-FFF2-40B4-BE49-F238E27FC236}">
                  <a16:creationId xmlns:a16="http://schemas.microsoft.com/office/drawing/2014/main" xmlns="" id="{5A23C18E-EE2B-46C5-A045-34752FC54F84}"/>
                </a:ext>
              </a:extLst>
            </p:cNvPr>
            <p:cNvSpPr/>
            <p:nvPr/>
          </p:nvSpPr>
          <p:spPr>
            <a:xfrm>
              <a:off x="2743200" y="257175"/>
              <a:ext cx="143510" cy="561975"/>
            </a:xfrm>
            <a:custGeom>
              <a:avLst/>
              <a:gdLst>
                <a:gd name="connsiteX0" fmla="*/ 0 w 124870"/>
                <a:gd name="connsiteY0" fmla="*/ 0 h 552450"/>
                <a:gd name="connsiteX1" fmla="*/ 85725 w 124870"/>
                <a:gd name="connsiteY1" fmla="*/ 66675 h 552450"/>
                <a:gd name="connsiteX2" fmla="*/ 123825 w 124870"/>
                <a:gd name="connsiteY2" fmla="*/ 276225 h 552450"/>
                <a:gd name="connsiteX3" fmla="*/ 47625 w 124870"/>
                <a:gd name="connsiteY3" fmla="*/ 552450 h 552450"/>
                <a:gd name="connsiteX4" fmla="*/ 47625 w 124870"/>
                <a:gd name="connsiteY4" fmla="*/ 552450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70" h="552450">
                  <a:moveTo>
                    <a:pt x="0" y="0"/>
                  </a:moveTo>
                  <a:cubicBezTo>
                    <a:pt x="32544" y="10319"/>
                    <a:pt x="65088" y="20638"/>
                    <a:pt x="85725" y="66675"/>
                  </a:cubicBezTo>
                  <a:cubicBezTo>
                    <a:pt x="106363" y="112713"/>
                    <a:pt x="130175" y="195263"/>
                    <a:pt x="123825" y="276225"/>
                  </a:cubicBezTo>
                  <a:cubicBezTo>
                    <a:pt x="117475" y="357187"/>
                    <a:pt x="47625" y="552450"/>
                    <a:pt x="47625" y="552450"/>
                  </a:cubicBezTo>
                  <a:lnTo>
                    <a:pt x="47625" y="552450"/>
                  </a:ln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Rectangle 34">
              <a:extLst>
                <a:ext uri="{FF2B5EF4-FFF2-40B4-BE49-F238E27FC236}">
                  <a16:creationId xmlns:a16="http://schemas.microsoft.com/office/drawing/2014/main" xmlns="" id="{DC24AB15-283D-4812-AFE3-D96BE7414D90}"/>
                </a:ext>
              </a:extLst>
            </p:cNvPr>
            <p:cNvSpPr/>
            <p:nvPr/>
          </p:nvSpPr>
          <p:spPr>
            <a:xfrm>
              <a:off x="3990975" y="1028700"/>
              <a:ext cx="1876425" cy="276225"/>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Bookman Old Style" panose="02050604050505020204" pitchFamily="18" charset="0"/>
                  <a:ea typeface="Calibri" panose="020F0502020204030204" pitchFamily="34" charset="0"/>
                  <a:cs typeface="Times New Roman" panose="02020603050405020304" pitchFamily="18" charset="0"/>
                </a:rPr>
                <a:t>Cardiac Sphincter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xmlns="" id="{FD6060BC-ED77-4D81-9124-C4B3FB3B10A8}"/>
                </a:ext>
              </a:extLst>
            </p:cNvPr>
            <p:cNvCxnSpPr/>
            <p:nvPr/>
          </p:nvCxnSpPr>
          <p:spPr>
            <a:xfrm flipV="1">
              <a:off x="2933700" y="1171575"/>
              <a:ext cx="1104900" cy="28575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xmlns="" id="{FFB3286B-B4D2-4623-A914-50E08E80D86F}"/>
                </a:ext>
              </a:extLst>
            </p:cNvPr>
            <p:cNvCxnSpPr/>
            <p:nvPr/>
          </p:nvCxnSpPr>
          <p:spPr>
            <a:xfrm>
              <a:off x="2771775" y="2028825"/>
              <a:ext cx="1945006" cy="28575"/>
            </a:xfrm>
            <a:prstGeom prst="line">
              <a:avLst/>
            </a:prstGeom>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xmlns="" id="{4E137520-F83A-40EF-822B-157F8B9A8D81}"/>
                </a:ext>
              </a:extLst>
            </p:cNvPr>
            <p:cNvSpPr/>
            <p:nvPr/>
          </p:nvSpPr>
          <p:spPr>
            <a:xfrm>
              <a:off x="4486275" y="1971675"/>
              <a:ext cx="1676400" cy="276225"/>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Bookman Old Style" panose="02050604050505020204" pitchFamily="18" charset="0"/>
                  <a:ea typeface="Calibri" panose="020F0502020204030204" pitchFamily="34" charset="0"/>
                  <a:cs typeface="Times New Roman" panose="02020603050405020304" pitchFamily="18" charset="0"/>
                </a:rPr>
                <a:t>Pyloric Sphincter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xmlns="" id="{5DCADAFE-F9D7-446F-848E-1E9ED8C120F5}"/>
                </a:ext>
              </a:extLst>
            </p:cNvPr>
            <p:cNvCxnSpPr/>
            <p:nvPr/>
          </p:nvCxnSpPr>
          <p:spPr>
            <a:xfrm flipH="1">
              <a:off x="2409825" y="2095500"/>
              <a:ext cx="209550" cy="8572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xmlns="" id="{C040FC6B-C899-4433-8236-B6EA7BC5FE39}"/>
                </a:ext>
              </a:extLst>
            </p:cNvPr>
            <p:cNvCxnSpPr/>
            <p:nvPr/>
          </p:nvCxnSpPr>
          <p:spPr>
            <a:xfrm>
              <a:off x="2428875" y="2171700"/>
              <a:ext cx="2124075" cy="266700"/>
            </a:xfrm>
            <a:prstGeom prst="line">
              <a:avLst/>
            </a:prstGeom>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xmlns="" id="{27499842-6380-40C7-9BDE-39924797CEBF}"/>
                </a:ext>
              </a:extLst>
            </p:cNvPr>
            <p:cNvSpPr/>
            <p:nvPr/>
          </p:nvSpPr>
          <p:spPr>
            <a:xfrm>
              <a:off x="4533900" y="2266950"/>
              <a:ext cx="1524000" cy="295275"/>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Bookman Old Style" panose="02050604050505020204" pitchFamily="18" charset="0"/>
                  <a:ea typeface="Calibri" panose="020F0502020204030204" pitchFamily="34" charset="0"/>
                  <a:cs typeface="Times New Roman" panose="02020603050405020304" pitchFamily="18" charset="0"/>
                </a:rPr>
                <a:t>Pancreatic duct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14962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ABE31-FC86-4ED5-A080-619F812D9AD7}"/>
              </a:ext>
            </a:extLst>
          </p:cNvPr>
          <p:cNvSpPr>
            <a:spLocks noGrp="1"/>
          </p:cNvSpPr>
          <p:nvPr>
            <p:ph type="title"/>
          </p:nvPr>
        </p:nvSpPr>
        <p:spPr/>
        <p:txBody>
          <a:bodyPr/>
          <a:lstStyle/>
          <a:p>
            <a:r>
              <a:rPr lang="en-US" i="1" dirty="0"/>
              <a:t>Saprotrophic nutrition</a:t>
            </a:r>
            <a:endParaRPr lang="en-US" dirty="0"/>
          </a:p>
        </p:txBody>
      </p:sp>
      <p:sp>
        <p:nvSpPr>
          <p:cNvPr id="3" name="Content Placeholder 2">
            <a:extLst>
              <a:ext uri="{FF2B5EF4-FFF2-40B4-BE49-F238E27FC236}">
                <a16:creationId xmlns:a16="http://schemas.microsoft.com/office/drawing/2014/main" xmlns="" id="{CBC09DEA-05F6-4EED-B8C2-B87C776EF701}"/>
              </a:ext>
            </a:extLst>
          </p:cNvPr>
          <p:cNvSpPr>
            <a:spLocks noGrp="1"/>
          </p:cNvSpPr>
          <p:nvPr>
            <p:ph idx="1"/>
          </p:nvPr>
        </p:nvSpPr>
        <p:spPr/>
        <p:txBody>
          <a:bodyPr>
            <a:normAutofit fontScale="92500" lnSpcReduction="20000"/>
          </a:bodyPr>
          <a:lstStyle/>
          <a:p>
            <a:r>
              <a:rPr lang="en-US" sz="3600" i="1" dirty="0"/>
              <a:t>Saprotrophic nutrition </a:t>
            </a:r>
            <a:r>
              <a:rPr lang="en-US" sz="3600" dirty="0"/>
              <a:t>is a form of heterotrophic nutrition in which the organism feed on dead decaying organic matter. E.g. fungi. The organisms that are using saprophytic nutrition are referred to as </a:t>
            </a:r>
            <a:r>
              <a:rPr lang="en-US" sz="3600" b="1" i="1" dirty="0"/>
              <a:t>saprotrophs</a:t>
            </a:r>
            <a:endParaRPr lang="en-US" sz="3600" dirty="0"/>
          </a:p>
          <a:p>
            <a:r>
              <a:rPr lang="en-US" sz="3600" i="1" dirty="0"/>
              <a:t>Symbiotic nutrition</a:t>
            </a:r>
            <a:r>
              <a:rPr lang="en-US" sz="3600" dirty="0"/>
              <a:t> is a form of heterotrophic nutrition in which two or more organisms of different species form a close nutritional relationship. There are several forms of symbiotic nutrition</a:t>
            </a:r>
          </a:p>
        </p:txBody>
      </p:sp>
      <p:sp>
        <p:nvSpPr>
          <p:cNvPr id="4" name="Date Placeholder 3">
            <a:extLst>
              <a:ext uri="{FF2B5EF4-FFF2-40B4-BE49-F238E27FC236}">
                <a16:creationId xmlns:a16="http://schemas.microsoft.com/office/drawing/2014/main" xmlns="" id="{DCB2C083-F867-47E3-89A6-EE557A16C130}"/>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37E8920-0294-4FA1-B763-521A22084EE5}"/>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C5FE750-9232-4357-9DA1-D3633A5775ED}"/>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4580329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9699D-61E3-44EA-A624-A7249EFE37E7}"/>
              </a:ext>
            </a:extLst>
          </p:cNvPr>
          <p:cNvSpPr>
            <a:spLocks noGrp="1"/>
          </p:cNvSpPr>
          <p:nvPr>
            <p:ph type="title"/>
          </p:nvPr>
        </p:nvSpPr>
        <p:spPr/>
        <p:txBody>
          <a:bodyPr/>
          <a:lstStyle/>
          <a:p>
            <a:r>
              <a:rPr lang="en-US" b="1" dirty="0"/>
              <a:t>HUMAN DIGESTIVE SYSTEM</a:t>
            </a:r>
            <a:r>
              <a:rPr lang="en-US" dirty="0"/>
              <a:t/>
            </a:r>
            <a:br>
              <a:rPr lang="en-US" dirty="0"/>
            </a:br>
            <a:r>
              <a:rPr lang="en-US" dirty="0"/>
              <a:t>(</a:t>
            </a:r>
            <a:r>
              <a:rPr lang="en-US" b="1" i="1" dirty="0"/>
              <a:t>The Human Alimentary Canal)</a:t>
            </a:r>
            <a:endParaRPr lang="en-US" dirty="0"/>
          </a:p>
        </p:txBody>
      </p:sp>
      <p:sp>
        <p:nvSpPr>
          <p:cNvPr id="3" name="Content Placeholder 2">
            <a:extLst>
              <a:ext uri="{FF2B5EF4-FFF2-40B4-BE49-F238E27FC236}">
                <a16:creationId xmlns:a16="http://schemas.microsoft.com/office/drawing/2014/main" xmlns="" id="{3E544281-2C3A-484B-8118-F2BD6ABDAE04}"/>
              </a:ext>
            </a:extLst>
          </p:cNvPr>
          <p:cNvSpPr>
            <a:spLocks noGrp="1"/>
          </p:cNvSpPr>
          <p:nvPr>
            <p:ph idx="1"/>
          </p:nvPr>
        </p:nvSpPr>
        <p:spPr/>
        <p:txBody>
          <a:bodyPr>
            <a:normAutofit lnSpcReduction="10000"/>
          </a:bodyPr>
          <a:lstStyle/>
          <a:p>
            <a:r>
              <a:rPr lang="en-US" sz="3200" b="1" i="1" dirty="0"/>
              <a:t>Appendix</a:t>
            </a:r>
            <a:r>
              <a:rPr lang="en-US" sz="3200" i="1" dirty="0"/>
              <a:t>; </a:t>
            </a:r>
            <a:r>
              <a:rPr lang="en-US" sz="3200" dirty="0"/>
              <a:t>is a finger-like, blind-ended tube connected to the cecum</a:t>
            </a:r>
          </a:p>
          <a:p>
            <a:r>
              <a:rPr lang="en-US" sz="3200" b="1" i="1" dirty="0"/>
              <a:t>Colon</a:t>
            </a:r>
            <a:r>
              <a:rPr lang="en-US" sz="3200" dirty="0"/>
              <a:t>; first part of the large intestine concerned with preparation of feces and absorption of water</a:t>
            </a:r>
          </a:p>
          <a:p>
            <a:r>
              <a:rPr lang="en-US" sz="3200" b="1" i="1" dirty="0"/>
              <a:t>Rectum</a:t>
            </a:r>
            <a:r>
              <a:rPr lang="en-US" sz="3200" dirty="0"/>
              <a:t>; terminal part of the large intestine. It opens to the outside by the anus. </a:t>
            </a:r>
          </a:p>
          <a:p>
            <a:r>
              <a:rPr lang="en-US" sz="3200" dirty="0"/>
              <a:t>Other structures associated with the alimentary canal are </a:t>
            </a:r>
            <a:r>
              <a:rPr lang="en-US" sz="3200" i="1" dirty="0"/>
              <a:t>salivary glands, liver, gall bladder and pancreas</a:t>
            </a:r>
            <a:endParaRPr lang="en-US" sz="3200" dirty="0"/>
          </a:p>
        </p:txBody>
      </p:sp>
      <p:sp>
        <p:nvSpPr>
          <p:cNvPr id="4" name="Date Placeholder 3">
            <a:extLst>
              <a:ext uri="{FF2B5EF4-FFF2-40B4-BE49-F238E27FC236}">
                <a16:creationId xmlns:a16="http://schemas.microsoft.com/office/drawing/2014/main" xmlns="" id="{67D22E3B-7CE4-4564-A72A-E98E11E11AA9}"/>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8DD61BA-C113-4656-A4C3-9FF628D1CEDF}"/>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D5C5B27D-C895-4761-A476-1B60F5E1626D}"/>
              </a:ext>
            </a:extLst>
          </p:cNvPr>
          <p:cNvSpPr>
            <a:spLocks noGrp="1"/>
          </p:cNvSpPr>
          <p:nvPr>
            <p:ph type="sldNum" sz="quarter" idx="12"/>
          </p:nvPr>
        </p:nvSpPr>
        <p:spPr/>
        <p:txBody>
          <a:bodyPr/>
          <a:lstStyle/>
          <a:p>
            <a:fld id="{6D22F896-40B5-4ADD-8801-0D06FADFA095}" type="slidenum">
              <a:rPr lang="en-US" smtClean="0"/>
              <a:t>120</a:t>
            </a:fld>
            <a:endParaRPr lang="en-US" dirty="0"/>
          </a:p>
        </p:txBody>
      </p:sp>
    </p:spTree>
    <p:extLst>
      <p:ext uri="{BB962C8B-B14F-4D97-AF65-F5344CB8AC3E}">
        <p14:creationId xmlns:p14="http://schemas.microsoft.com/office/powerpoint/2010/main" val="5680120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4C3FC5-2664-4D86-8843-5EB904DDE3DE}"/>
              </a:ext>
            </a:extLst>
          </p:cNvPr>
          <p:cNvSpPr>
            <a:spLocks noGrp="1"/>
          </p:cNvSpPr>
          <p:nvPr>
            <p:ph type="title"/>
          </p:nvPr>
        </p:nvSpPr>
        <p:spPr/>
        <p:txBody>
          <a:bodyPr/>
          <a:lstStyle/>
          <a:p>
            <a:r>
              <a:rPr lang="en-US" b="1" i="1" dirty="0"/>
              <a:t>DIGESTION</a:t>
            </a:r>
            <a:endParaRPr lang="en-US" dirty="0"/>
          </a:p>
        </p:txBody>
      </p:sp>
      <p:sp>
        <p:nvSpPr>
          <p:cNvPr id="3" name="Content Placeholder 2">
            <a:extLst>
              <a:ext uri="{FF2B5EF4-FFF2-40B4-BE49-F238E27FC236}">
                <a16:creationId xmlns:a16="http://schemas.microsoft.com/office/drawing/2014/main" xmlns="" id="{9DE59261-ADAA-454C-91AD-E676B732FA91}"/>
              </a:ext>
            </a:extLst>
          </p:cNvPr>
          <p:cNvSpPr>
            <a:spLocks noGrp="1"/>
          </p:cNvSpPr>
          <p:nvPr>
            <p:ph idx="1"/>
          </p:nvPr>
        </p:nvSpPr>
        <p:spPr/>
        <p:txBody>
          <a:bodyPr>
            <a:normAutofit lnSpcReduction="10000"/>
          </a:bodyPr>
          <a:lstStyle/>
          <a:p>
            <a:r>
              <a:rPr lang="en-US" sz="4400" b="1" i="1" dirty="0"/>
              <a:t>Digestion</a:t>
            </a:r>
            <a:r>
              <a:rPr lang="en-US" sz="4400" dirty="0"/>
              <a:t> is the process by which large food substances are broken down into smaller, soluble particles which can easily be absorbed and used by the body.</a:t>
            </a:r>
          </a:p>
          <a:p>
            <a:r>
              <a:rPr lang="en-US" sz="4400" dirty="0"/>
              <a:t>In animals, digestion takes place in special tube called alimentary canal</a:t>
            </a:r>
          </a:p>
        </p:txBody>
      </p:sp>
      <p:sp>
        <p:nvSpPr>
          <p:cNvPr id="4" name="Date Placeholder 3">
            <a:extLst>
              <a:ext uri="{FF2B5EF4-FFF2-40B4-BE49-F238E27FC236}">
                <a16:creationId xmlns:a16="http://schemas.microsoft.com/office/drawing/2014/main" xmlns="" id="{71EA2CE8-1142-4EFD-A7F0-79BAB99FCCA7}"/>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4367C6B-1DB8-4986-88E5-7EE107F57B23}"/>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1FA6A16-9936-4C6E-9FAC-732B3F334C71}"/>
              </a:ext>
            </a:extLst>
          </p:cNvPr>
          <p:cNvSpPr>
            <a:spLocks noGrp="1"/>
          </p:cNvSpPr>
          <p:nvPr>
            <p:ph type="sldNum" sz="quarter" idx="12"/>
          </p:nvPr>
        </p:nvSpPr>
        <p:spPr/>
        <p:txBody>
          <a:bodyPr/>
          <a:lstStyle/>
          <a:p>
            <a:fld id="{6D22F896-40B5-4ADD-8801-0D06FADFA095}" type="slidenum">
              <a:rPr lang="en-US" smtClean="0"/>
              <a:t>121</a:t>
            </a:fld>
            <a:endParaRPr lang="en-US" dirty="0"/>
          </a:p>
        </p:txBody>
      </p:sp>
    </p:spTree>
    <p:extLst>
      <p:ext uri="{BB962C8B-B14F-4D97-AF65-F5344CB8AC3E}">
        <p14:creationId xmlns:p14="http://schemas.microsoft.com/office/powerpoint/2010/main" val="61758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2FA5F-4666-4512-B506-21D2B2FCA0B9}"/>
              </a:ext>
            </a:extLst>
          </p:cNvPr>
          <p:cNvSpPr>
            <a:spLocks noGrp="1"/>
          </p:cNvSpPr>
          <p:nvPr>
            <p:ph type="title"/>
          </p:nvPr>
        </p:nvSpPr>
        <p:spPr/>
        <p:txBody>
          <a:bodyPr>
            <a:normAutofit/>
          </a:bodyPr>
          <a:lstStyle/>
          <a:p>
            <a:r>
              <a:rPr lang="en-US" sz="6000" dirty="0"/>
              <a:t>Types of Digestion</a:t>
            </a:r>
          </a:p>
        </p:txBody>
      </p:sp>
      <p:sp>
        <p:nvSpPr>
          <p:cNvPr id="3" name="Content Placeholder 2">
            <a:extLst>
              <a:ext uri="{FF2B5EF4-FFF2-40B4-BE49-F238E27FC236}">
                <a16:creationId xmlns:a16="http://schemas.microsoft.com/office/drawing/2014/main" xmlns="" id="{763FE1B7-9A23-4D0C-920B-38F4C6C7145E}"/>
              </a:ext>
            </a:extLst>
          </p:cNvPr>
          <p:cNvSpPr>
            <a:spLocks noGrp="1"/>
          </p:cNvSpPr>
          <p:nvPr>
            <p:ph idx="1"/>
          </p:nvPr>
        </p:nvSpPr>
        <p:spPr/>
        <p:txBody>
          <a:bodyPr>
            <a:normAutofit/>
          </a:bodyPr>
          <a:lstStyle/>
          <a:p>
            <a:pPr lvl="0"/>
            <a:r>
              <a:rPr lang="en-US" sz="7200" i="1" dirty="0"/>
              <a:t>Mechanical Digestion</a:t>
            </a:r>
            <a:endParaRPr lang="en-US" sz="7200" dirty="0"/>
          </a:p>
          <a:p>
            <a:pPr lvl="0"/>
            <a:r>
              <a:rPr lang="en-US" sz="7200" i="1" dirty="0"/>
              <a:t>Chemical Digestion</a:t>
            </a:r>
            <a:endParaRPr lang="en-US" sz="7200" dirty="0"/>
          </a:p>
        </p:txBody>
      </p:sp>
      <p:sp>
        <p:nvSpPr>
          <p:cNvPr id="4" name="Date Placeholder 3">
            <a:extLst>
              <a:ext uri="{FF2B5EF4-FFF2-40B4-BE49-F238E27FC236}">
                <a16:creationId xmlns:a16="http://schemas.microsoft.com/office/drawing/2014/main" xmlns="" id="{C2DBB51B-798E-4268-9206-1AEC5E935DD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C31FB29A-47F4-4685-B003-E4F8A53F337F}"/>
              </a:ext>
            </a:extLst>
          </p:cNvPr>
          <p:cNvSpPr>
            <a:spLocks noGrp="1"/>
          </p:cNvSpPr>
          <p:nvPr>
            <p:ph type="ftr" sz="quarter" idx="11"/>
          </p:nvPr>
        </p:nvSpPr>
        <p:spPr/>
        <p:txBody>
          <a:bodyPr/>
          <a:lstStyle/>
          <a:p>
            <a:r>
              <a:rPr lang="en-US" dirty="0"/>
              <a:t>Dastan E. M. </a:t>
            </a:r>
          </a:p>
        </p:txBody>
      </p:sp>
      <p:sp>
        <p:nvSpPr>
          <p:cNvPr id="6" name="Slide Number Placeholder 5">
            <a:extLst>
              <a:ext uri="{FF2B5EF4-FFF2-40B4-BE49-F238E27FC236}">
                <a16:creationId xmlns:a16="http://schemas.microsoft.com/office/drawing/2014/main" xmlns="" id="{649C9258-DF6E-4E5A-A545-E2D621985133}"/>
              </a:ext>
            </a:extLst>
          </p:cNvPr>
          <p:cNvSpPr>
            <a:spLocks noGrp="1"/>
          </p:cNvSpPr>
          <p:nvPr>
            <p:ph type="sldNum" sz="quarter" idx="12"/>
          </p:nvPr>
        </p:nvSpPr>
        <p:spPr/>
        <p:txBody>
          <a:bodyPr/>
          <a:lstStyle/>
          <a:p>
            <a:fld id="{6D22F896-40B5-4ADD-8801-0D06FADFA095}" type="slidenum">
              <a:rPr lang="en-US" smtClean="0"/>
              <a:t>122</a:t>
            </a:fld>
            <a:endParaRPr lang="en-US" dirty="0"/>
          </a:p>
        </p:txBody>
      </p:sp>
    </p:spTree>
    <p:extLst>
      <p:ext uri="{BB962C8B-B14F-4D97-AF65-F5344CB8AC3E}">
        <p14:creationId xmlns:p14="http://schemas.microsoft.com/office/powerpoint/2010/main" val="33635002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A4BFEA-4A37-4285-9CF4-CE5350DA49B0}"/>
              </a:ext>
            </a:extLst>
          </p:cNvPr>
          <p:cNvSpPr>
            <a:spLocks noGrp="1"/>
          </p:cNvSpPr>
          <p:nvPr>
            <p:ph type="title"/>
          </p:nvPr>
        </p:nvSpPr>
        <p:spPr/>
        <p:txBody>
          <a:bodyPr/>
          <a:lstStyle/>
          <a:p>
            <a:r>
              <a:rPr lang="en-US" dirty="0"/>
              <a:t>Types of Digestion</a:t>
            </a:r>
          </a:p>
        </p:txBody>
      </p:sp>
      <p:sp>
        <p:nvSpPr>
          <p:cNvPr id="3" name="Content Placeholder 2">
            <a:extLst>
              <a:ext uri="{FF2B5EF4-FFF2-40B4-BE49-F238E27FC236}">
                <a16:creationId xmlns:a16="http://schemas.microsoft.com/office/drawing/2014/main" xmlns="" id="{CFB00D65-3EEA-44B9-BF89-999AE7200187}"/>
              </a:ext>
            </a:extLst>
          </p:cNvPr>
          <p:cNvSpPr>
            <a:spLocks noGrp="1"/>
          </p:cNvSpPr>
          <p:nvPr>
            <p:ph idx="1"/>
          </p:nvPr>
        </p:nvSpPr>
        <p:spPr/>
        <p:txBody>
          <a:bodyPr>
            <a:normAutofit lnSpcReduction="10000"/>
          </a:bodyPr>
          <a:lstStyle/>
          <a:p>
            <a:r>
              <a:rPr lang="en-US" sz="3200" b="1" i="1" dirty="0"/>
              <a:t>Mechanical digestion</a:t>
            </a:r>
            <a:r>
              <a:rPr lang="en-US" sz="3200" dirty="0"/>
              <a:t> is the process of physical break down of large food particles to smaller particles that can easily be swallowed. It is done by the teeth. </a:t>
            </a:r>
          </a:p>
          <a:p>
            <a:r>
              <a:rPr lang="en-US" sz="3200" b="1" i="1" dirty="0"/>
              <a:t>Chemical digestion</a:t>
            </a:r>
            <a:r>
              <a:rPr lang="en-US" sz="3200" dirty="0"/>
              <a:t> is the process of chemical break down of large food molecules by the use of enzymes into smaller molecules that can be easily absorbed and utilized by the body. It takes place in the alimentary canal</a:t>
            </a:r>
          </a:p>
        </p:txBody>
      </p:sp>
      <p:sp>
        <p:nvSpPr>
          <p:cNvPr id="4" name="Date Placeholder 3">
            <a:extLst>
              <a:ext uri="{FF2B5EF4-FFF2-40B4-BE49-F238E27FC236}">
                <a16:creationId xmlns:a16="http://schemas.microsoft.com/office/drawing/2014/main" xmlns="" id="{FA9F77DC-C207-4C19-815A-F500FD7341D3}"/>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4056D619-6D6F-433C-A75D-5A542C29E8E0}"/>
              </a:ext>
            </a:extLst>
          </p:cNvPr>
          <p:cNvSpPr>
            <a:spLocks noGrp="1"/>
          </p:cNvSpPr>
          <p:nvPr>
            <p:ph type="ftr" sz="quarter" idx="11"/>
          </p:nvPr>
        </p:nvSpPr>
        <p:spPr/>
        <p:txBody>
          <a:bodyPr/>
          <a:lstStyle/>
          <a:p>
            <a:r>
              <a:rPr lang="en-US" dirty="0" err="1"/>
              <a:t>Dastan</a:t>
            </a:r>
            <a:r>
              <a:rPr lang="en-US" dirty="0"/>
              <a:t> E. M. </a:t>
            </a:r>
          </a:p>
        </p:txBody>
      </p:sp>
      <p:sp>
        <p:nvSpPr>
          <p:cNvPr id="6" name="Slide Number Placeholder 5">
            <a:extLst>
              <a:ext uri="{FF2B5EF4-FFF2-40B4-BE49-F238E27FC236}">
                <a16:creationId xmlns:a16="http://schemas.microsoft.com/office/drawing/2014/main" xmlns="" id="{00331C0E-8997-4F25-A6CF-F763B2A805FC}"/>
              </a:ext>
            </a:extLst>
          </p:cNvPr>
          <p:cNvSpPr>
            <a:spLocks noGrp="1"/>
          </p:cNvSpPr>
          <p:nvPr>
            <p:ph type="sldNum" sz="quarter" idx="12"/>
          </p:nvPr>
        </p:nvSpPr>
        <p:spPr/>
        <p:txBody>
          <a:bodyPr/>
          <a:lstStyle/>
          <a:p>
            <a:fld id="{6D22F896-40B5-4ADD-8801-0D06FADFA095}" type="slidenum">
              <a:rPr lang="en-US" smtClean="0"/>
              <a:t>123</a:t>
            </a:fld>
            <a:endParaRPr lang="en-US" dirty="0"/>
          </a:p>
        </p:txBody>
      </p:sp>
    </p:spTree>
    <p:extLst>
      <p:ext uri="{BB962C8B-B14F-4D97-AF65-F5344CB8AC3E}">
        <p14:creationId xmlns:p14="http://schemas.microsoft.com/office/powerpoint/2010/main" val="418078598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3AF39D-471F-4EEF-80EF-894F024E7B53}"/>
              </a:ext>
            </a:extLst>
          </p:cNvPr>
          <p:cNvSpPr>
            <a:spLocks noGrp="1"/>
          </p:cNvSpPr>
          <p:nvPr>
            <p:ph type="title"/>
          </p:nvPr>
        </p:nvSpPr>
        <p:spPr/>
        <p:txBody>
          <a:bodyPr/>
          <a:lstStyle/>
          <a:p>
            <a:r>
              <a:rPr lang="en-US" i="1" dirty="0"/>
              <a:t>Importance of Digestion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55573F21-7C18-4922-B13F-18BADA72E834}"/>
              </a:ext>
            </a:extLst>
          </p:cNvPr>
          <p:cNvSpPr>
            <a:spLocks noGrp="1"/>
          </p:cNvSpPr>
          <p:nvPr>
            <p:ph idx="1"/>
          </p:nvPr>
        </p:nvSpPr>
        <p:spPr/>
        <p:txBody>
          <a:bodyPr>
            <a:normAutofit/>
          </a:bodyPr>
          <a:lstStyle/>
          <a:p>
            <a:pPr lvl="0"/>
            <a:r>
              <a:rPr lang="en-US" sz="4400" dirty="0"/>
              <a:t>It enables food to be absorbed and used by the body</a:t>
            </a:r>
          </a:p>
          <a:p>
            <a:pPr lvl="0"/>
            <a:r>
              <a:rPr lang="en-US" sz="4400" dirty="0"/>
              <a:t>It enables enzymes to act upon food easily</a:t>
            </a:r>
          </a:p>
          <a:p>
            <a:pPr lvl="0"/>
            <a:r>
              <a:rPr lang="en-US" sz="4400" dirty="0"/>
              <a:t>It enables the food to pass easily through the alimentary canal </a:t>
            </a:r>
          </a:p>
        </p:txBody>
      </p:sp>
      <p:sp>
        <p:nvSpPr>
          <p:cNvPr id="4" name="Date Placeholder 3">
            <a:extLst>
              <a:ext uri="{FF2B5EF4-FFF2-40B4-BE49-F238E27FC236}">
                <a16:creationId xmlns:a16="http://schemas.microsoft.com/office/drawing/2014/main" xmlns="" id="{D639D89B-ECFC-4E0E-8A81-33A14F95723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192F420E-68A7-4290-B844-AF2F3BB0A507}"/>
              </a:ext>
            </a:extLst>
          </p:cNvPr>
          <p:cNvSpPr>
            <a:spLocks noGrp="1"/>
          </p:cNvSpPr>
          <p:nvPr>
            <p:ph type="ftr" sz="quarter" idx="11"/>
          </p:nvPr>
        </p:nvSpPr>
        <p:spPr/>
        <p:txBody>
          <a:bodyPr/>
          <a:lstStyle/>
          <a:p>
            <a:r>
              <a:rPr lang="en-US" dirty="0" err="1"/>
              <a:t>Dastan</a:t>
            </a:r>
            <a:r>
              <a:rPr lang="en-US" dirty="0"/>
              <a:t> E. M. </a:t>
            </a:r>
          </a:p>
        </p:txBody>
      </p:sp>
      <p:sp>
        <p:nvSpPr>
          <p:cNvPr id="6" name="Slide Number Placeholder 5">
            <a:extLst>
              <a:ext uri="{FF2B5EF4-FFF2-40B4-BE49-F238E27FC236}">
                <a16:creationId xmlns:a16="http://schemas.microsoft.com/office/drawing/2014/main" xmlns="" id="{12BEFC82-60DF-449F-AD06-9C3B1045A488}"/>
              </a:ext>
            </a:extLst>
          </p:cNvPr>
          <p:cNvSpPr>
            <a:spLocks noGrp="1"/>
          </p:cNvSpPr>
          <p:nvPr>
            <p:ph type="sldNum" sz="quarter" idx="12"/>
          </p:nvPr>
        </p:nvSpPr>
        <p:spPr/>
        <p:txBody>
          <a:bodyPr/>
          <a:lstStyle/>
          <a:p>
            <a:fld id="{6D22F896-40B5-4ADD-8801-0D06FADFA095}" type="slidenum">
              <a:rPr lang="en-US" smtClean="0"/>
              <a:t>124</a:t>
            </a:fld>
            <a:endParaRPr lang="en-US" dirty="0"/>
          </a:p>
        </p:txBody>
      </p:sp>
    </p:spTree>
    <p:extLst>
      <p:ext uri="{BB962C8B-B14F-4D97-AF65-F5344CB8AC3E}">
        <p14:creationId xmlns:p14="http://schemas.microsoft.com/office/powerpoint/2010/main" val="139021419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F90C7E-B3F0-4013-9563-325DD35AB6A0}"/>
              </a:ext>
            </a:extLst>
          </p:cNvPr>
          <p:cNvSpPr>
            <a:spLocks noGrp="1"/>
          </p:cNvSpPr>
          <p:nvPr>
            <p:ph type="title"/>
          </p:nvPr>
        </p:nvSpPr>
        <p:spPr/>
        <p:txBody>
          <a:bodyPr/>
          <a:lstStyle/>
          <a:p>
            <a:r>
              <a:rPr lang="en-US" i="1" dirty="0"/>
              <a:t>Important Terms to be used</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A0A0047-8987-4F07-A78C-51C5C3DA6693}"/>
              </a:ext>
            </a:extLst>
          </p:cNvPr>
          <p:cNvSpPr>
            <a:spLocks noGrp="1"/>
          </p:cNvSpPr>
          <p:nvPr>
            <p:ph idx="1"/>
          </p:nvPr>
        </p:nvSpPr>
        <p:spPr>
          <a:xfrm>
            <a:off x="685800" y="1648692"/>
            <a:ext cx="10820400" cy="4569994"/>
          </a:xfrm>
        </p:spPr>
        <p:txBody>
          <a:bodyPr>
            <a:normAutofit/>
          </a:bodyPr>
          <a:lstStyle/>
          <a:p>
            <a:r>
              <a:rPr lang="en-US" sz="2800" i="1" dirty="0"/>
              <a:t>Ingestion</a:t>
            </a:r>
            <a:r>
              <a:rPr lang="en-US" sz="2800" dirty="0"/>
              <a:t>; is the act of taking food in to the alimentary canal through the mouth</a:t>
            </a:r>
          </a:p>
          <a:p>
            <a:r>
              <a:rPr lang="en-US" sz="2800" i="1" dirty="0"/>
              <a:t>Absorption</a:t>
            </a:r>
            <a:r>
              <a:rPr lang="en-US" sz="2800" dirty="0"/>
              <a:t>; is the process by which soluble end products of digestion diffuse into the blood stream</a:t>
            </a:r>
          </a:p>
          <a:p>
            <a:r>
              <a:rPr lang="en-US" sz="2800" i="1" dirty="0"/>
              <a:t>Assimilation</a:t>
            </a:r>
            <a:r>
              <a:rPr lang="en-US" sz="2800" dirty="0"/>
              <a:t>; is the process by which simple absorbed food molecules are used in the body cells for metabolism</a:t>
            </a:r>
          </a:p>
          <a:p>
            <a:r>
              <a:rPr lang="en-US" sz="2800" i="1" dirty="0"/>
              <a:t>Egestion</a:t>
            </a:r>
            <a:r>
              <a:rPr lang="en-US" sz="2800" dirty="0"/>
              <a:t>; is the process by which indigested food particles are removed from the body through anus.</a:t>
            </a:r>
          </a:p>
          <a:p>
            <a:r>
              <a:rPr lang="en-US" sz="2800" i="1" dirty="0"/>
              <a:t>Enzymes</a:t>
            </a:r>
            <a:r>
              <a:rPr lang="en-US" sz="2800" dirty="0"/>
              <a:t>; are biological catalysts that speed up the rate of chemical reactions in the body of an organism</a:t>
            </a:r>
          </a:p>
        </p:txBody>
      </p:sp>
      <p:sp>
        <p:nvSpPr>
          <p:cNvPr id="4" name="Date Placeholder 3">
            <a:extLst>
              <a:ext uri="{FF2B5EF4-FFF2-40B4-BE49-F238E27FC236}">
                <a16:creationId xmlns:a16="http://schemas.microsoft.com/office/drawing/2014/main" xmlns="" id="{F1784EBE-D490-486E-93BF-D561FAE61389}"/>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7FCBB41-76FE-4B8F-AAEA-C4941F42AF26}"/>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8A4450C-3D6F-44F0-9671-FE755BCBCAA1}"/>
              </a:ext>
            </a:extLst>
          </p:cNvPr>
          <p:cNvSpPr>
            <a:spLocks noGrp="1"/>
          </p:cNvSpPr>
          <p:nvPr>
            <p:ph type="sldNum" sz="quarter" idx="12"/>
          </p:nvPr>
        </p:nvSpPr>
        <p:spPr/>
        <p:txBody>
          <a:bodyPr/>
          <a:lstStyle/>
          <a:p>
            <a:fld id="{6D22F896-40B5-4ADD-8801-0D06FADFA095}" type="slidenum">
              <a:rPr lang="en-US" smtClean="0"/>
              <a:t>125</a:t>
            </a:fld>
            <a:endParaRPr lang="en-US" dirty="0"/>
          </a:p>
        </p:txBody>
      </p:sp>
    </p:spTree>
    <p:extLst>
      <p:ext uri="{BB962C8B-B14F-4D97-AF65-F5344CB8AC3E}">
        <p14:creationId xmlns:p14="http://schemas.microsoft.com/office/powerpoint/2010/main" val="42170527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B0187E-AE6C-47EF-9D62-71009B7595AA}"/>
              </a:ext>
            </a:extLst>
          </p:cNvPr>
          <p:cNvSpPr>
            <a:spLocks noGrp="1"/>
          </p:cNvSpPr>
          <p:nvPr>
            <p:ph type="title"/>
          </p:nvPr>
        </p:nvSpPr>
        <p:spPr/>
        <p:txBody>
          <a:bodyPr/>
          <a:lstStyle/>
          <a:p>
            <a:r>
              <a:rPr lang="en-US" i="1" dirty="0"/>
              <a:t>Properties of enzymes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45EA155-BBAA-4F53-9178-088877426BEC}"/>
              </a:ext>
            </a:extLst>
          </p:cNvPr>
          <p:cNvSpPr>
            <a:spLocks noGrp="1"/>
          </p:cNvSpPr>
          <p:nvPr>
            <p:ph idx="1"/>
          </p:nvPr>
        </p:nvSpPr>
        <p:spPr>
          <a:xfrm>
            <a:off x="540327" y="1676400"/>
            <a:ext cx="10965873" cy="4542286"/>
          </a:xfrm>
        </p:spPr>
        <p:txBody>
          <a:bodyPr>
            <a:normAutofit fontScale="92500" lnSpcReduction="20000"/>
          </a:bodyPr>
          <a:lstStyle/>
          <a:p>
            <a:pPr lvl="0"/>
            <a:r>
              <a:rPr lang="en-US" sz="3200" dirty="0"/>
              <a:t>They are protein in nature</a:t>
            </a:r>
          </a:p>
          <a:p>
            <a:pPr lvl="0"/>
            <a:r>
              <a:rPr lang="en-US" sz="3200" dirty="0"/>
              <a:t>They are denatured at high temperatures and deactivated at low temperatures</a:t>
            </a:r>
          </a:p>
          <a:p>
            <a:pPr lvl="0"/>
            <a:r>
              <a:rPr lang="en-US" sz="3200" dirty="0"/>
              <a:t>They work best at their optimum temperatures. E.g. 37</a:t>
            </a:r>
            <a:r>
              <a:rPr lang="en-US" sz="3200" baseline="30000" dirty="0"/>
              <a:t>0</a:t>
            </a:r>
            <a:r>
              <a:rPr lang="en-US" sz="3200" dirty="0"/>
              <a:t>C in humans.</a:t>
            </a:r>
          </a:p>
          <a:p>
            <a:pPr lvl="0"/>
            <a:r>
              <a:rPr lang="en-US" sz="3200" dirty="0"/>
              <a:t>Enzymes work best at a Particular </a:t>
            </a:r>
            <a:r>
              <a:rPr lang="en-US" sz="3200" dirty="0" err="1"/>
              <a:t>pH.</a:t>
            </a:r>
            <a:r>
              <a:rPr lang="en-US" sz="3200" dirty="0"/>
              <a:t> E.g. acidic/alkaline conditions.</a:t>
            </a:r>
          </a:p>
          <a:p>
            <a:pPr lvl="0"/>
            <a:r>
              <a:rPr lang="en-US" sz="3200" dirty="0"/>
              <a:t>Enzymes are specific. That is, each catalyze one kind of chemical reaction</a:t>
            </a:r>
          </a:p>
          <a:p>
            <a:r>
              <a:rPr lang="en-US" sz="3200" dirty="0"/>
              <a:t>They are not chemically affected by the chemical reaction they catalyze</a:t>
            </a:r>
          </a:p>
        </p:txBody>
      </p:sp>
      <p:sp>
        <p:nvSpPr>
          <p:cNvPr id="4" name="Date Placeholder 3">
            <a:extLst>
              <a:ext uri="{FF2B5EF4-FFF2-40B4-BE49-F238E27FC236}">
                <a16:creationId xmlns:a16="http://schemas.microsoft.com/office/drawing/2014/main" xmlns="" id="{BEEE2B50-1AC0-400C-9E46-5DD55ADBB0E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F42B3CD-9EC2-4E4F-92E4-B791E5AABDF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BEE6E9E-46B5-4871-B3F3-A29E3E5864DE}"/>
              </a:ext>
            </a:extLst>
          </p:cNvPr>
          <p:cNvSpPr>
            <a:spLocks noGrp="1"/>
          </p:cNvSpPr>
          <p:nvPr>
            <p:ph type="sldNum" sz="quarter" idx="12"/>
          </p:nvPr>
        </p:nvSpPr>
        <p:spPr/>
        <p:txBody>
          <a:bodyPr/>
          <a:lstStyle/>
          <a:p>
            <a:fld id="{6D22F896-40B5-4ADD-8801-0D06FADFA095}" type="slidenum">
              <a:rPr lang="en-US" smtClean="0"/>
              <a:t>126</a:t>
            </a:fld>
            <a:endParaRPr lang="en-US" dirty="0"/>
          </a:p>
        </p:txBody>
      </p:sp>
    </p:spTree>
    <p:extLst>
      <p:ext uri="{BB962C8B-B14F-4D97-AF65-F5344CB8AC3E}">
        <p14:creationId xmlns:p14="http://schemas.microsoft.com/office/powerpoint/2010/main" val="235094167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2C01B-0668-4447-88FF-5D391CCD26E0}"/>
              </a:ext>
            </a:extLst>
          </p:cNvPr>
          <p:cNvSpPr>
            <a:spLocks noGrp="1"/>
          </p:cNvSpPr>
          <p:nvPr>
            <p:ph type="title"/>
          </p:nvPr>
        </p:nvSpPr>
        <p:spPr/>
        <p:txBody>
          <a:bodyPr>
            <a:normAutofit fontScale="90000"/>
          </a:bodyPr>
          <a:lstStyle/>
          <a:p>
            <a:pPr marL="0" marR="0">
              <a:lnSpc>
                <a:spcPct val="107000"/>
              </a:lnSpc>
              <a:spcBef>
                <a:spcPts val="0"/>
              </a:spcBef>
              <a:spcAft>
                <a:spcPts val="800"/>
              </a:spcAft>
              <a:tabLst>
                <a:tab pos="5257800" algn="l"/>
              </a:tabLst>
            </a:pPr>
            <a:r>
              <a:rPr lang="en-US" b="1" i="1" dirty="0">
                <a:latin typeface="Times New Roman" panose="02020603050405020304" pitchFamily="18" charset="0"/>
                <a:ea typeface="Calibri" panose="020F0502020204030204" pitchFamily="34" charset="0"/>
                <a:cs typeface="Times New Roman" panose="02020603050405020304" pitchFamily="18" charset="0"/>
              </a:rPr>
              <a:t>Digestion Process in Human</a:t>
            </a:r>
            <a:r>
              <a:rPr lang="en-US" sz="3600" dirty="0">
                <a:latin typeface="Calibri" panose="020F0502020204030204" pitchFamily="34" charset="0"/>
                <a:ea typeface="Calibri" panose="020F0502020204030204" pitchFamily="34" charset="0"/>
                <a:cs typeface="Times New Roman" panose="02020603050405020304" pitchFamily="18" charset="0"/>
              </a:rPr>
              <a:t/>
            </a:r>
            <a:br>
              <a:rPr lang="en-US" sz="36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E9C13E03-1F6B-439B-B0F9-0A27A66EC50A}"/>
              </a:ext>
            </a:extLst>
          </p:cNvPr>
          <p:cNvSpPr>
            <a:spLocks noGrp="1"/>
          </p:cNvSpPr>
          <p:nvPr>
            <p:ph idx="1"/>
          </p:nvPr>
        </p:nvSpPr>
        <p:spPr/>
        <p:txBody>
          <a:bodyPr>
            <a:normAutofit/>
          </a:bodyPr>
          <a:lstStyle/>
          <a:p>
            <a:r>
              <a:rPr lang="en-US" sz="6600" dirty="0"/>
              <a:t>The process of digestion starts in the mouth and ends in the ileum of the small intestine</a:t>
            </a:r>
          </a:p>
        </p:txBody>
      </p:sp>
      <p:sp>
        <p:nvSpPr>
          <p:cNvPr id="4" name="Date Placeholder 3">
            <a:extLst>
              <a:ext uri="{FF2B5EF4-FFF2-40B4-BE49-F238E27FC236}">
                <a16:creationId xmlns:a16="http://schemas.microsoft.com/office/drawing/2014/main" xmlns="" id="{E185662F-F287-4546-810D-927CDED4F7F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29DD8A5-250F-45A0-89E1-81FFFF8C5BCA}"/>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FCA44246-751D-475D-9574-78DFA07DB8C9}"/>
              </a:ext>
            </a:extLst>
          </p:cNvPr>
          <p:cNvSpPr>
            <a:spLocks noGrp="1"/>
          </p:cNvSpPr>
          <p:nvPr>
            <p:ph type="sldNum" sz="quarter" idx="12"/>
          </p:nvPr>
        </p:nvSpPr>
        <p:spPr/>
        <p:txBody>
          <a:bodyPr/>
          <a:lstStyle/>
          <a:p>
            <a:fld id="{6D22F896-40B5-4ADD-8801-0D06FADFA095}" type="slidenum">
              <a:rPr lang="en-US" smtClean="0"/>
              <a:t>127</a:t>
            </a:fld>
            <a:endParaRPr lang="en-US" dirty="0"/>
          </a:p>
        </p:txBody>
      </p:sp>
    </p:spTree>
    <p:extLst>
      <p:ext uri="{BB962C8B-B14F-4D97-AF65-F5344CB8AC3E}">
        <p14:creationId xmlns:p14="http://schemas.microsoft.com/office/powerpoint/2010/main" val="188408987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7896E3-72A2-473E-8BF9-14D07C9A210D}"/>
              </a:ext>
            </a:extLst>
          </p:cNvPr>
          <p:cNvSpPr>
            <a:spLocks noGrp="1"/>
          </p:cNvSpPr>
          <p:nvPr>
            <p:ph type="title"/>
          </p:nvPr>
        </p:nvSpPr>
        <p:spPr/>
        <p:txBody>
          <a:bodyPr/>
          <a:lstStyle/>
          <a:p>
            <a:r>
              <a:rPr lang="en-US" i="1" dirty="0"/>
              <a:t>Digestion in the Mouth</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EEFC813D-70BD-4EFE-9EC2-0C98FBB95F81}"/>
              </a:ext>
            </a:extLst>
          </p:cNvPr>
          <p:cNvSpPr>
            <a:spLocks noGrp="1"/>
          </p:cNvSpPr>
          <p:nvPr>
            <p:ph idx="1"/>
          </p:nvPr>
        </p:nvSpPr>
        <p:spPr/>
        <p:txBody>
          <a:bodyPr>
            <a:normAutofit/>
          </a:bodyPr>
          <a:lstStyle/>
          <a:p>
            <a:r>
              <a:rPr lang="en-US" sz="6000" dirty="0"/>
              <a:t>In the mouth, the food is mechanically broken down by a process called chewing using the teeth</a:t>
            </a:r>
          </a:p>
        </p:txBody>
      </p:sp>
      <p:sp>
        <p:nvSpPr>
          <p:cNvPr id="4" name="Date Placeholder 3">
            <a:extLst>
              <a:ext uri="{FF2B5EF4-FFF2-40B4-BE49-F238E27FC236}">
                <a16:creationId xmlns:a16="http://schemas.microsoft.com/office/drawing/2014/main" xmlns="" id="{EE3F33AD-D6A5-420D-BCE5-EA46720F5DD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C6BE41DF-184D-4ABA-8D19-E757247804C7}"/>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4C5B3F6-2362-4695-9C2F-4C60FE136731}"/>
              </a:ext>
            </a:extLst>
          </p:cNvPr>
          <p:cNvSpPr>
            <a:spLocks noGrp="1"/>
          </p:cNvSpPr>
          <p:nvPr>
            <p:ph type="sldNum" sz="quarter" idx="12"/>
          </p:nvPr>
        </p:nvSpPr>
        <p:spPr/>
        <p:txBody>
          <a:bodyPr/>
          <a:lstStyle/>
          <a:p>
            <a:fld id="{6D22F896-40B5-4ADD-8801-0D06FADFA095}" type="slidenum">
              <a:rPr lang="en-US" smtClean="0"/>
              <a:t>128</a:t>
            </a:fld>
            <a:endParaRPr lang="en-US" dirty="0"/>
          </a:p>
        </p:txBody>
      </p:sp>
    </p:spTree>
    <p:extLst>
      <p:ext uri="{BB962C8B-B14F-4D97-AF65-F5344CB8AC3E}">
        <p14:creationId xmlns:p14="http://schemas.microsoft.com/office/powerpoint/2010/main" val="254037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D9A36-AC0A-4F6F-90FC-2BEB0081F20B}"/>
              </a:ext>
            </a:extLst>
          </p:cNvPr>
          <p:cNvSpPr>
            <a:spLocks noGrp="1"/>
          </p:cNvSpPr>
          <p:nvPr>
            <p:ph type="title"/>
          </p:nvPr>
        </p:nvSpPr>
        <p:spPr/>
        <p:txBody>
          <a:bodyPr/>
          <a:lstStyle/>
          <a:p>
            <a:r>
              <a:rPr lang="en-US" dirty="0"/>
              <a:t>Chewing is necessary because</a:t>
            </a:r>
          </a:p>
        </p:txBody>
      </p:sp>
      <p:sp>
        <p:nvSpPr>
          <p:cNvPr id="3" name="Content Placeholder 2">
            <a:extLst>
              <a:ext uri="{FF2B5EF4-FFF2-40B4-BE49-F238E27FC236}">
                <a16:creationId xmlns:a16="http://schemas.microsoft.com/office/drawing/2014/main" xmlns="" id="{EB53E254-9065-44BE-8ED3-99A090C830EA}"/>
              </a:ext>
            </a:extLst>
          </p:cNvPr>
          <p:cNvSpPr>
            <a:spLocks noGrp="1"/>
          </p:cNvSpPr>
          <p:nvPr>
            <p:ph idx="1"/>
          </p:nvPr>
        </p:nvSpPr>
        <p:spPr/>
        <p:txBody>
          <a:bodyPr>
            <a:normAutofit/>
          </a:bodyPr>
          <a:lstStyle/>
          <a:p>
            <a:pPr lvl="0"/>
            <a:r>
              <a:rPr lang="en-US" sz="4000" dirty="0"/>
              <a:t>It breaks down large pieces of food into small pieces for easy swallowing</a:t>
            </a:r>
          </a:p>
          <a:p>
            <a:pPr lvl="0"/>
            <a:r>
              <a:rPr lang="en-US" sz="4000" dirty="0"/>
              <a:t>It mixes food with saliva for easy swallowing</a:t>
            </a:r>
          </a:p>
          <a:p>
            <a:r>
              <a:rPr lang="en-US" sz="4000" dirty="0"/>
              <a:t>It makes it easy for the digestive enzymes contained in saliva to penetrate the food</a:t>
            </a:r>
          </a:p>
        </p:txBody>
      </p:sp>
      <p:sp>
        <p:nvSpPr>
          <p:cNvPr id="4" name="Date Placeholder 3">
            <a:extLst>
              <a:ext uri="{FF2B5EF4-FFF2-40B4-BE49-F238E27FC236}">
                <a16:creationId xmlns:a16="http://schemas.microsoft.com/office/drawing/2014/main" xmlns="" id="{AF4E0873-B1BF-475A-98A7-BC7FDF4E6D60}"/>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9311B91-F4E1-49A5-9CDE-3AC06176B37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15619FCC-9877-451F-9449-56EF709B5CAA}"/>
              </a:ext>
            </a:extLst>
          </p:cNvPr>
          <p:cNvSpPr>
            <a:spLocks noGrp="1"/>
          </p:cNvSpPr>
          <p:nvPr>
            <p:ph type="sldNum" sz="quarter" idx="12"/>
          </p:nvPr>
        </p:nvSpPr>
        <p:spPr/>
        <p:txBody>
          <a:bodyPr/>
          <a:lstStyle/>
          <a:p>
            <a:fld id="{6D22F896-40B5-4ADD-8801-0D06FADFA095}" type="slidenum">
              <a:rPr lang="en-US" smtClean="0"/>
              <a:t>129</a:t>
            </a:fld>
            <a:endParaRPr lang="en-US" dirty="0"/>
          </a:p>
        </p:txBody>
      </p:sp>
    </p:spTree>
    <p:extLst>
      <p:ext uri="{BB962C8B-B14F-4D97-AF65-F5344CB8AC3E}">
        <p14:creationId xmlns:p14="http://schemas.microsoft.com/office/powerpoint/2010/main" val="3260266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518AF-B522-4880-A757-62231DAB64BA}"/>
              </a:ext>
            </a:extLst>
          </p:cNvPr>
          <p:cNvSpPr>
            <a:spLocks noGrp="1"/>
          </p:cNvSpPr>
          <p:nvPr>
            <p:ph type="title"/>
          </p:nvPr>
        </p:nvSpPr>
        <p:spPr>
          <a:xfrm>
            <a:off x="2895600" y="381000"/>
            <a:ext cx="8610600" cy="1293028"/>
          </a:xfrm>
        </p:spPr>
        <p:txBody>
          <a:bodyPr/>
          <a:lstStyle/>
          <a:p>
            <a:r>
              <a:rPr lang="en-US" dirty="0"/>
              <a:t>Forms of symbiotic nutrition</a:t>
            </a:r>
          </a:p>
        </p:txBody>
      </p:sp>
      <p:sp>
        <p:nvSpPr>
          <p:cNvPr id="3" name="Content Placeholder 2">
            <a:extLst>
              <a:ext uri="{FF2B5EF4-FFF2-40B4-BE49-F238E27FC236}">
                <a16:creationId xmlns:a16="http://schemas.microsoft.com/office/drawing/2014/main" xmlns="" id="{07BFEEA6-A742-482A-8DC2-AE9439421AA8}"/>
              </a:ext>
            </a:extLst>
          </p:cNvPr>
          <p:cNvSpPr>
            <a:spLocks noGrp="1"/>
          </p:cNvSpPr>
          <p:nvPr>
            <p:ph idx="1"/>
          </p:nvPr>
        </p:nvSpPr>
        <p:spPr>
          <a:xfrm>
            <a:off x="685800" y="1288473"/>
            <a:ext cx="10820400" cy="5067371"/>
          </a:xfrm>
        </p:spPr>
        <p:txBody>
          <a:bodyPr>
            <a:normAutofit/>
          </a:bodyPr>
          <a:lstStyle/>
          <a:p>
            <a:pPr lvl="0"/>
            <a:r>
              <a:rPr lang="en-US" sz="3600" i="1" dirty="0"/>
              <a:t>Parasitism</a:t>
            </a:r>
            <a:r>
              <a:rPr lang="en-US" sz="3600" dirty="0"/>
              <a:t>: This is a feeding relationship between two organisms of different species in which one organism benefits while harming the other one. E.g. </a:t>
            </a:r>
            <a:r>
              <a:rPr lang="en-US" sz="3600" i="1" dirty="0"/>
              <a:t>Salmonella typhi, roundworms, tapeworms </a:t>
            </a:r>
            <a:r>
              <a:rPr lang="en-US" sz="3600" dirty="0"/>
              <a:t>and </a:t>
            </a:r>
            <a:r>
              <a:rPr lang="en-US" sz="3600" i="1" dirty="0"/>
              <a:t>fleas</a:t>
            </a:r>
            <a:r>
              <a:rPr lang="en-US" sz="3600" dirty="0"/>
              <a:t> on humans. Organisms that feed lives and feed on other organisms and harm them are referred to as </a:t>
            </a:r>
            <a:r>
              <a:rPr lang="en-US" sz="3600" b="1" i="1" dirty="0"/>
              <a:t>parasites</a:t>
            </a:r>
            <a:r>
              <a:rPr lang="en-US" sz="3600" dirty="0"/>
              <a:t>. The parasites may be either </a:t>
            </a:r>
            <a:r>
              <a:rPr lang="en-US" sz="3600" b="1" i="1" dirty="0"/>
              <a:t>endoparasites</a:t>
            </a:r>
            <a:r>
              <a:rPr lang="en-US" sz="3600" i="1" dirty="0"/>
              <a:t> or </a:t>
            </a:r>
            <a:r>
              <a:rPr lang="en-US" sz="3600" b="1" i="1" dirty="0"/>
              <a:t>ectoparasites</a:t>
            </a:r>
            <a:r>
              <a:rPr lang="en-US" sz="3600" dirty="0"/>
              <a:t>. The organism that is harmed by the parasite is called a </a:t>
            </a:r>
            <a:r>
              <a:rPr lang="en-US" sz="3600" b="1" i="1" dirty="0"/>
              <a:t>host</a:t>
            </a:r>
            <a:r>
              <a:rPr lang="en-US" sz="3600" dirty="0"/>
              <a:t>. </a:t>
            </a:r>
          </a:p>
        </p:txBody>
      </p:sp>
      <p:sp>
        <p:nvSpPr>
          <p:cNvPr id="4" name="Date Placeholder 3">
            <a:extLst>
              <a:ext uri="{FF2B5EF4-FFF2-40B4-BE49-F238E27FC236}">
                <a16:creationId xmlns:a16="http://schemas.microsoft.com/office/drawing/2014/main" xmlns="" id="{0192625E-10A2-4DD1-BD95-AE3D67D03D69}"/>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5BD947E-53D5-4DCD-81F8-52316871BB74}"/>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59BC0B9-A665-40CF-BCCF-DBED3FA9B4ED}"/>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18780657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A9FBF-4592-4E68-8DC4-755277914F13}"/>
              </a:ext>
            </a:extLst>
          </p:cNvPr>
          <p:cNvSpPr>
            <a:spLocks noGrp="1"/>
          </p:cNvSpPr>
          <p:nvPr>
            <p:ph type="title"/>
          </p:nvPr>
        </p:nvSpPr>
        <p:spPr>
          <a:xfrm>
            <a:off x="2895600" y="381000"/>
            <a:ext cx="8610600" cy="1293028"/>
          </a:xfrm>
        </p:spPr>
        <p:txBody>
          <a:bodyPr/>
          <a:lstStyle/>
          <a:p>
            <a:r>
              <a:rPr lang="en-US" dirty="0"/>
              <a:t>Digestion in the mouth</a:t>
            </a:r>
          </a:p>
        </p:txBody>
      </p:sp>
      <p:sp>
        <p:nvSpPr>
          <p:cNvPr id="3" name="Content Placeholder 2">
            <a:extLst>
              <a:ext uri="{FF2B5EF4-FFF2-40B4-BE49-F238E27FC236}">
                <a16:creationId xmlns:a16="http://schemas.microsoft.com/office/drawing/2014/main" xmlns="" id="{892919F9-6AF4-4616-B22C-77F94B5FB78D}"/>
              </a:ext>
            </a:extLst>
          </p:cNvPr>
          <p:cNvSpPr>
            <a:spLocks noGrp="1"/>
          </p:cNvSpPr>
          <p:nvPr>
            <p:ph idx="1"/>
          </p:nvPr>
        </p:nvSpPr>
        <p:spPr>
          <a:xfrm>
            <a:off x="685800" y="1482436"/>
            <a:ext cx="10820400" cy="4736249"/>
          </a:xfrm>
        </p:spPr>
        <p:txBody>
          <a:bodyPr>
            <a:normAutofit lnSpcReduction="10000"/>
          </a:bodyPr>
          <a:lstStyle/>
          <a:p>
            <a:r>
              <a:rPr lang="en-US" sz="3200" dirty="0"/>
              <a:t>In the mouth there is secretion of saliva produced from salivary glands. Components of saliva are:</a:t>
            </a:r>
          </a:p>
          <a:p>
            <a:pPr lvl="1"/>
            <a:r>
              <a:rPr lang="en-US" sz="3200" b="1" i="1" dirty="0"/>
              <a:t>Mucus</a:t>
            </a:r>
            <a:r>
              <a:rPr lang="en-US" sz="3200" dirty="0"/>
              <a:t>; for lubricating the food to make it easy to chew and swallow</a:t>
            </a:r>
            <a:endParaRPr lang="en-US" sz="2800" dirty="0"/>
          </a:p>
          <a:p>
            <a:pPr lvl="1"/>
            <a:r>
              <a:rPr lang="en-US" sz="3200" b="1" i="1" dirty="0"/>
              <a:t>Water</a:t>
            </a:r>
            <a:r>
              <a:rPr lang="en-US" sz="3200" dirty="0"/>
              <a:t>; for moistening the food and providing a medium for enzyme activity on the food</a:t>
            </a:r>
            <a:endParaRPr lang="en-US" sz="2800" dirty="0"/>
          </a:p>
          <a:p>
            <a:pPr lvl="1"/>
            <a:r>
              <a:rPr lang="en-US" sz="3200" b="1" i="1" dirty="0"/>
              <a:t>Sodium and Calcium salts</a:t>
            </a:r>
            <a:r>
              <a:rPr lang="en-US" sz="3200" dirty="0"/>
              <a:t>; for providing alkaline medium suitable for the enzymes to work properly</a:t>
            </a:r>
            <a:endParaRPr lang="en-US" sz="2800" dirty="0"/>
          </a:p>
          <a:p>
            <a:pPr lvl="1"/>
            <a:r>
              <a:rPr lang="en-US" sz="3200" b="1" i="1" dirty="0"/>
              <a:t>Salivary amylase</a:t>
            </a:r>
            <a:r>
              <a:rPr lang="en-US" sz="3200" dirty="0"/>
              <a:t>; the enzyme that digests starch into maltose in the mouth. It is also known as </a:t>
            </a:r>
            <a:r>
              <a:rPr lang="en-US" sz="3200" b="1" i="1" dirty="0"/>
              <a:t>ptyalin</a:t>
            </a:r>
            <a:endParaRPr lang="en-US" sz="3200" dirty="0"/>
          </a:p>
        </p:txBody>
      </p:sp>
      <p:sp>
        <p:nvSpPr>
          <p:cNvPr id="4" name="Date Placeholder 3">
            <a:extLst>
              <a:ext uri="{FF2B5EF4-FFF2-40B4-BE49-F238E27FC236}">
                <a16:creationId xmlns:a16="http://schemas.microsoft.com/office/drawing/2014/main" xmlns="" id="{499CCCD2-CFB0-4848-9E9D-379E0D270063}"/>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94DB5B3-BA5C-4546-8089-CD3DF8606328}"/>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2B55054-470B-4C4F-8207-187C1EB6ACCB}"/>
              </a:ext>
            </a:extLst>
          </p:cNvPr>
          <p:cNvSpPr>
            <a:spLocks noGrp="1"/>
          </p:cNvSpPr>
          <p:nvPr>
            <p:ph type="sldNum" sz="quarter" idx="12"/>
          </p:nvPr>
        </p:nvSpPr>
        <p:spPr/>
        <p:txBody>
          <a:bodyPr/>
          <a:lstStyle/>
          <a:p>
            <a:fld id="{6D22F896-40B5-4ADD-8801-0D06FADFA095}" type="slidenum">
              <a:rPr lang="en-US" smtClean="0"/>
              <a:t>130</a:t>
            </a:fld>
            <a:endParaRPr lang="en-US" dirty="0"/>
          </a:p>
        </p:txBody>
      </p:sp>
    </p:spTree>
    <p:extLst>
      <p:ext uri="{BB962C8B-B14F-4D97-AF65-F5344CB8AC3E}">
        <p14:creationId xmlns:p14="http://schemas.microsoft.com/office/powerpoint/2010/main" val="8760634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2FC368-7987-422C-B44A-D8D797A856B1}"/>
              </a:ext>
            </a:extLst>
          </p:cNvPr>
          <p:cNvSpPr>
            <a:spLocks noGrp="1"/>
          </p:cNvSpPr>
          <p:nvPr>
            <p:ph type="title"/>
          </p:nvPr>
        </p:nvSpPr>
        <p:spPr/>
        <p:txBody>
          <a:bodyPr/>
          <a:lstStyle/>
          <a:p>
            <a:r>
              <a:rPr lang="en-US" dirty="0"/>
              <a:t>That is:</a:t>
            </a:r>
          </a:p>
        </p:txBody>
      </p:sp>
      <p:sp>
        <p:nvSpPr>
          <p:cNvPr id="4" name="Date Placeholder 3">
            <a:extLst>
              <a:ext uri="{FF2B5EF4-FFF2-40B4-BE49-F238E27FC236}">
                <a16:creationId xmlns:a16="http://schemas.microsoft.com/office/drawing/2014/main" xmlns="" id="{8980D119-C983-4DA4-BEE1-A9BBAD809A4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051CC73B-667A-4737-9466-F638FA574DFA}"/>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131DF524-B4FD-42A0-83E1-87D842F06054}"/>
              </a:ext>
            </a:extLst>
          </p:cNvPr>
          <p:cNvSpPr>
            <a:spLocks noGrp="1"/>
          </p:cNvSpPr>
          <p:nvPr>
            <p:ph type="sldNum" sz="quarter" idx="12"/>
          </p:nvPr>
        </p:nvSpPr>
        <p:spPr/>
        <p:txBody>
          <a:bodyPr/>
          <a:lstStyle/>
          <a:p>
            <a:fld id="{6D22F896-40B5-4ADD-8801-0D06FADFA095}" type="slidenum">
              <a:rPr lang="en-US" smtClean="0"/>
              <a:t>131</a:t>
            </a:fld>
            <a:endParaRPr lang="en-US" dirty="0"/>
          </a:p>
        </p:txBody>
      </p:sp>
      <p:sp>
        <p:nvSpPr>
          <p:cNvPr id="9" name="Content Placeholder 8">
            <a:extLst>
              <a:ext uri="{FF2B5EF4-FFF2-40B4-BE49-F238E27FC236}">
                <a16:creationId xmlns:a16="http://schemas.microsoft.com/office/drawing/2014/main" xmlns="" id="{BBDBD3C7-1D54-44B7-9758-9E28CDE8FBD3}"/>
              </a:ext>
            </a:extLst>
          </p:cNvPr>
          <p:cNvSpPr>
            <a:spLocks noGrp="1"/>
          </p:cNvSpPr>
          <p:nvPr>
            <p:ph idx="1"/>
          </p:nvPr>
        </p:nvSpPr>
        <p:spPr/>
        <p:txBody>
          <a:bodyPr/>
          <a:lstStyle/>
          <a:p>
            <a:endParaRPr lang="en-US" dirty="0"/>
          </a:p>
        </p:txBody>
      </p:sp>
      <p:sp>
        <p:nvSpPr>
          <p:cNvPr id="14" name="Rectangle 2">
            <a:extLst>
              <a:ext uri="{FF2B5EF4-FFF2-40B4-BE49-F238E27FC236}">
                <a16:creationId xmlns:a16="http://schemas.microsoft.com/office/drawing/2014/main" xmlns="" id="{01D3989B-A521-432D-946B-4D273B7EDC1A}"/>
              </a:ext>
            </a:extLst>
          </p:cNvPr>
          <p:cNvSpPr>
            <a:spLocks noChangeArrowheads="1"/>
          </p:cNvSpPr>
          <p:nvPr/>
        </p:nvSpPr>
        <p:spPr bwMode="auto">
          <a:xfrm>
            <a:off x="831349" y="2809874"/>
            <a:ext cx="96938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xmlns="" id="{5446907E-1910-4322-A6F4-5A244B2B003B}"/>
              </a:ext>
            </a:extLst>
          </p:cNvPr>
          <p:cNvGraphicFramePr>
            <a:graphicFrameLocks noChangeAspect="1"/>
          </p:cNvGraphicFramePr>
          <p:nvPr>
            <p:extLst>
              <p:ext uri="{D42A27DB-BD31-4B8C-83A1-F6EECF244321}">
                <p14:modId xmlns:p14="http://schemas.microsoft.com/office/powerpoint/2010/main" val="769549378"/>
              </p:ext>
            </p:extLst>
          </p:nvPr>
        </p:nvGraphicFramePr>
        <p:xfrm>
          <a:off x="831348" y="2493818"/>
          <a:ext cx="10529303" cy="2272146"/>
        </p:xfrm>
        <a:graphic>
          <a:graphicData uri="http://schemas.openxmlformats.org/presentationml/2006/ole">
            <mc:AlternateContent xmlns:mc="http://schemas.openxmlformats.org/markup-compatibility/2006">
              <mc:Choice xmlns:v="urn:schemas-microsoft-com:vml" Requires="v">
                <p:oleObj spid="_x0000_s1029" r:id="rId3" imgW="3390900" imgH="457200" progId="Equation.3">
                  <p:embed/>
                </p:oleObj>
              </mc:Choice>
              <mc:Fallback>
                <p:oleObj r:id="rId3" imgW="3390900" imgH="457200" progId="Equation.3">
                  <p:embed/>
                  <p:pic>
                    <p:nvPicPr>
                      <p:cNvPr id="15" name="Object 14">
                        <a:extLst>
                          <a:ext uri="{FF2B5EF4-FFF2-40B4-BE49-F238E27FC236}">
                            <a16:creationId xmlns:a16="http://schemas.microsoft.com/office/drawing/2014/main" xmlns="" id="{5446907E-1910-4322-A6F4-5A244B2B0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348" y="2493818"/>
                        <a:ext cx="10529303" cy="2272146"/>
                      </a:xfrm>
                      <a:prstGeom prst="rect">
                        <a:avLst/>
                      </a:prstGeom>
                      <a:noFill/>
                    </p:spPr>
                  </p:pic>
                </p:oleObj>
              </mc:Fallback>
            </mc:AlternateContent>
          </a:graphicData>
        </a:graphic>
      </p:graphicFrame>
    </p:spTree>
    <p:extLst>
      <p:ext uri="{BB962C8B-B14F-4D97-AF65-F5344CB8AC3E}">
        <p14:creationId xmlns:p14="http://schemas.microsoft.com/office/powerpoint/2010/main" val="318071345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75C8DF-6A2D-4BB9-9A1F-5F5DB53DC26C}"/>
              </a:ext>
            </a:extLst>
          </p:cNvPr>
          <p:cNvSpPr>
            <a:spLocks noGrp="1"/>
          </p:cNvSpPr>
          <p:nvPr>
            <p:ph type="title"/>
          </p:nvPr>
        </p:nvSpPr>
        <p:spPr/>
        <p:txBody>
          <a:bodyPr>
            <a:normAutofit fontScale="90000"/>
          </a:bodyPr>
          <a:lstStyle/>
          <a:p>
            <a:r>
              <a:rPr lang="en-US" i="1" dirty="0"/>
              <a:t>The Role of Saliva in the Mouth</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4E508FDE-E5AE-4442-859F-C236F4E25AC4}"/>
              </a:ext>
            </a:extLst>
          </p:cNvPr>
          <p:cNvSpPr>
            <a:spLocks noGrp="1"/>
          </p:cNvSpPr>
          <p:nvPr>
            <p:ph idx="1"/>
          </p:nvPr>
        </p:nvSpPr>
        <p:spPr/>
        <p:txBody>
          <a:bodyPr>
            <a:normAutofit fontScale="92500"/>
          </a:bodyPr>
          <a:lstStyle/>
          <a:p>
            <a:pPr lvl="0"/>
            <a:r>
              <a:rPr lang="en-US" sz="3600" dirty="0"/>
              <a:t>It digest particles of starch which remains between the teeth after swallowing into maltose</a:t>
            </a:r>
          </a:p>
          <a:p>
            <a:pPr lvl="0"/>
            <a:r>
              <a:rPr lang="en-US" sz="3600" dirty="0"/>
              <a:t>It moistens the mouth, tongue and lips. This enables a person to talk</a:t>
            </a:r>
          </a:p>
          <a:p>
            <a:r>
              <a:rPr lang="en-US" sz="3600" dirty="0"/>
              <a:t>It dissolves chemicals taken into the mouth. This enables the chemicals reach the taste buds of the tongue where their tastes are detected</a:t>
            </a:r>
          </a:p>
        </p:txBody>
      </p:sp>
      <p:sp>
        <p:nvSpPr>
          <p:cNvPr id="4" name="Date Placeholder 3">
            <a:extLst>
              <a:ext uri="{FF2B5EF4-FFF2-40B4-BE49-F238E27FC236}">
                <a16:creationId xmlns:a16="http://schemas.microsoft.com/office/drawing/2014/main" xmlns="" id="{855100E7-B5A9-4011-A45E-E4D17684BE4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518D2EA-4CA8-436B-BB95-179624DA3F5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07BC6F7-6CE8-4C00-8CC4-540544B9F6C4}"/>
              </a:ext>
            </a:extLst>
          </p:cNvPr>
          <p:cNvSpPr>
            <a:spLocks noGrp="1"/>
          </p:cNvSpPr>
          <p:nvPr>
            <p:ph type="sldNum" sz="quarter" idx="12"/>
          </p:nvPr>
        </p:nvSpPr>
        <p:spPr/>
        <p:txBody>
          <a:bodyPr/>
          <a:lstStyle/>
          <a:p>
            <a:fld id="{6D22F896-40B5-4ADD-8801-0D06FADFA095}" type="slidenum">
              <a:rPr lang="en-US" smtClean="0"/>
              <a:t>132</a:t>
            </a:fld>
            <a:endParaRPr lang="en-US" dirty="0"/>
          </a:p>
        </p:txBody>
      </p:sp>
    </p:spTree>
    <p:extLst>
      <p:ext uri="{BB962C8B-B14F-4D97-AF65-F5344CB8AC3E}">
        <p14:creationId xmlns:p14="http://schemas.microsoft.com/office/powerpoint/2010/main" val="371319663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56B84-8229-4B83-8106-DA07FBBB6A8C}"/>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xmlns="" id="{5FEF5ABB-99E9-4444-9C0E-FDDBCBCF9C51}"/>
              </a:ext>
            </a:extLst>
          </p:cNvPr>
          <p:cNvSpPr>
            <a:spLocks noGrp="1"/>
          </p:cNvSpPr>
          <p:nvPr>
            <p:ph idx="1"/>
          </p:nvPr>
        </p:nvSpPr>
        <p:spPr/>
        <p:txBody>
          <a:bodyPr>
            <a:normAutofit/>
          </a:bodyPr>
          <a:lstStyle/>
          <a:p>
            <a:r>
              <a:rPr lang="en-US" sz="3200" b="1" i="1" dirty="0"/>
              <a:t>The tongue</a:t>
            </a:r>
            <a:r>
              <a:rPr lang="en-US" sz="3200" dirty="0"/>
              <a:t> turns the food when it is being chewed. It helps to roll the food into a bolus ready for swallowing down the </a:t>
            </a:r>
            <a:r>
              <a:rPr lang="en-US" sz="3200" dirty="0" err="1"/>
              <a:t>oesophagus</a:t>
            </a:r>
            <a:endParaRPr lang="en-US" sz="3200" dirty="0"/>
          </a:p>
          <a:p>
            <a:r>
              <a:rPr lang="en-US" sz="3200" b="1" i="1" dirty="0"/>
              <a:t>Epiglottis</a:t>
            </a:r>
            <a:r>
              <a:rPr lang="en-US" sz="3200" dirty="0"/>
              <a:t> is a flap of cartilage which closes the trachea (windpipe) to prevent the food from entering it due to swallowing process.</a:t>
            </a:r>
          </a:p>
          <a:p>
            <a:r>
              <a:rPr lang="en-US" sz="3200" b="1" i="1" dirty="0"/>
              <a:t>The </a:t>
            </a:r>
            <a:r>
              <a:rPr lang="en-US" sz="3200" b="1" i="1" dirty="0" err="1"/>
              <a:t>Oesophagus</a:t>
            </a:r>
            <a:r>
              <a:rPr lang="en-US" sz="3200" dirty="0"/>
              <a:t> is a muscular tube that conveys food bolus form the mouth into the stomach</a:t>
            </a:r>
          </a:p>
        </p:txBody>
      </p:sp>
      <p:sp>
        <p:nvSpPr>
          <p:cNvPr id="4" name="Date Placeholder 3">
            <a:extLst>
              <a:ext uri="{FF2B5EF4-FFF2-40B4-BE49-F238E27FC236}">
                <a16:creationId xmlns:a16="http://schemas.microsoft.com/office/drawing/2014/main" xmlns="" id="{39A1F5E1-A980-4933-B66C-9C25A709938E}"/>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9D1C0F0-B250-4813-BB6A-FC147171D33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A0F158E1-9F43-40D4-8250-086B49D9C401}"/>
              </a:ext>
            </a:extLst>
          </p:cNvPr>
          <p:cNvSpPr>
            <a:spLocks noGrp="1"/>
          </p:cNvSpPr>
          <p:nvPr>
            <p:ph type="sldNum" sz="quarter" idx="12"/>
          </p:nvPr>
        </p:nvSpPr>
        <p:spPr/>
        <p:txBody>
          <a:bodyPr/>
          <a:lstStyle/>
          <a:p>
            <a:fld id="{6D22F896-40B5-4ADD-8801-0D06FADFA095}" type="slidenum">
              <a:rPr lang="en-US" smtClean="0"/>
              <a:t>133</a:t>
            </a:fld>
            <a:endParaRPr lang="en-US" dirty="0"/>
          </a:p>
        </p:txBody>
      </p:sp>
    </p:spTree>
    <p:extLst>
      <p:ext uri="{BB962C8B-B14F-4D97-AF65-F5344CB8AC3E}">
        <p14:creationId xmlns:p14="http://schemas.microsoft.com/office/powerpoint/2010/main" val="371531008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BC7095-19BC-4374-B1BE-01C016B4CBE0}"/>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xmlns="" id="{21F78E4F-D94C-4F72-A8E6-E2B01C602E64}"/>
              </a:ext>
            </a:extLst>
          </p:cNvPr>
          <p:cNvSpPr>
            <a:spLocks noGrp="1"/>
          </p:cNvSpPr>
          <p:nvPr>
            <p:ph idx="1"/>
          </p:nvPr>
        </p:nvSpPr>
        <p:spPr/>
        <p:txBody>
          <a:bodyPr>
            <a:normAutofit fontScale="92500" lnSpcReduction="10000"/>
          </a:bodyPr>
          <a:lstStyle/>
          <a:p>
            <a:r>
              <a:rPr lang="en-US" sz="4000" b="1" i="1" dirty="0"/>
              <a:t>Peristalsis </a:t>
            </a:r>
            <a:r>
              <a:rPr lang="en-US" sz="4000" dirty="0"/>
              <a:t>is the contraction of the muscle of the alimentary canal that propels the food particles down the alimentary canal. It helps to convey food (bolus) into the stomach</a:t>
            </a:r>
          </a:p>
          <a:p>
            <a:r>
              <a:rPr lang="en-US" sz="4000" b="1" i="1" dirty="0"/>
              <a:t>Cardiac Sphincter</a:t>
            </a:r>
            <a:r>
              <a:rPr lang="en-US" sz="4000" dirty="0"/>
              <a:t> is a valve between </a:t>
            </a:r>
            <a:r>
              <a:rPr lang="en-US" sz="4000" dirty="0" err="1"/>
              <a:t>oesophagus</a:t>
            </a:r>
            <a:r>
              <a:rPr lang="en-US" sz="4000" dirty="0"/>
              <a:t> and stomach that allows the food (bolus) into the stomach from the </a:t>
            </a:r>
            <a:r>
              <a:rPr lang="en-US" sz="4000" dirty="0" err="1"/>
              <a:t>oesophagus</a:t>
            </a:r>
            <a:endParaRPr lang="en-US" sz="4000" dirty="0"/>
          </a:p>
        </p:txBody>
      </p:sp>
      <p:sp>
        <p:nvSpPr>
          <p:cNvPr id="4" name="Date Placeholder 3">
            <a:extLst>
              <a:ext uri="{FF2B5EF4-FFF2-40B4-BE49-F238E27FC236}">
                <a16:creationId xmlns:a16="http://schemas.microsoft.com/office/drawing/2014/main" xmlns="" id="{13479907-5C1F-4E9A-A922-4B65FDE8B6ED}"/>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7C9FEDAB-6921-4572-A644-5566AB22FFB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9DEF99D-7555-445E-B9F3-276137924266}"/>
              </a:ext>
            </a:extLst>
          </p:cNvPr>
          <p:cNvSpPr>
            <a:spLocks noGrp="1"/>
          </p:cNvSpPr>
          <p:nvPr>
            <p:ph type="sldNum" sz="quarter" idx="12"/>
          </p:nvPr>
        </p:nvSpPr>
        <p:spPr/>
        <p:txBody>
          <a:bodyPr/>
          <a:lstStyle/>
          <a:p>
            <a:fld id="{6D22F896-40B5-4ADD-8801-0D06FADFA095}" type="slidenum">
              <a:rPr lang="en-US" smtClean="0"/>
              <a:t>134</a:t>
            </a:fld>
            <a:endParaRPr lang="en-US" dirty="0"/>
          </a:p>
        </p:txBody>
      </p:sp>
    </p:spTree>
    <p:extLst>
      <p:ext uri="{BB962C8B-B14F-4D97-AF65-F5344CB8AC3E}">
        <p14:creationId xmlns:p14="http://schemas.microsoft.com/office/powerpoint/2010/main" val="7094691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4A2008-A01F-44D6-8C0F-4C5EC394739D}"/>
              </a:ext>
            </a:extLst>
          </p:cNvPr>
          <p:cNvSpPr>
            <a:spLocks noGrp="1"/>
          </p:cNvSpPr>
          <p:nvPr>
            <p:ph type="title"/>
          </p:nvPr>
        </p:nvSpPr>
        <p:spPr/>
        <p:txBody>
          <a:bodyPr/>
          <a:lstStyle/>
          <a:p>
            <a:r>
              <a:rPr lang="en-US" i="1" dirty="0"/>
              <a:t>Swallowing Process</a:t>
            </a:r>
            <a:r>
              <a:rPr lang="en-US" dirty="0"/>
              <a:t/>
            </a:r>
            <a:br>
              <a:rPr lang="en-US" dirty="0"/>
            </a:br>
            <a:endParaRPr lang="en-US" dirty="0"/>
          </a:p>
        </p:txBody>
      </p:sp>
      <p:sp>
        <p:nvSpPr>
          <p:cNvPr id="4" name="Date Placeholder 3">
            <a:extLst>
              <a:ext uri="{FF2B5EF4-FFF2-40B4-BE49-F238E27FC236}">
                <a16:creationId xmlns:a16="http://schemas.microsoft.com/office/drawing/2014/main" xmlns="" id="{CE9D0545-D9DC-4D8B-8B40-F8AB6D31E08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6CABAAC-54EC-484F-8DF9-1C1CB73BBB90}"/>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518587E-868A-412D-9C65-A1479B81EA3C}"/>
              </a:ext>
            </a:extLst>
          </p:cNvPr>
          <p:cNvSpPr>
            <a:spLocks noGrp="1"/>
          </p:cNvSpPr>
          <p:nvPr>
            <p:ph type="sldNum" sz="quarter" idx="12"/>
          </p:nvPr>
        </p:nvSpPr>
        <p:spPr/>
        <p:txBody>
          <a:bodyPr/>
          <a:lstStyle/>
          <a:p>
            <a:fld id="{6D22F896-40B5-4ADD-8801-0D06FADFA095}" type="slidenum">
              <a:rPr lang="en-US" smtClean="0"/>
              <a:t>135</a:t>
            </a:fld>
            <a:endParaRPr lang="en-US" dirty="0"/>
          </a:p>
        </p:txBody>
      </p:sp>
      <p:sp>
        <p:nvSpPr>
          <p:cNvPr id="7" name="Rectangle: Rounded Corners 6">
            <a:extLst>
              <a:ext uri="{FF2B5EF4-FFF2-40B4-BE49-F238E27FC236}">
                <a16:creationId xmlns:a16="http://schemas.microsoft.com/office/drawing/2014/main" xmlns="" id="{0FE12C7E-8194-4146-808F-806436394FED}"/>
              </a:ext>
            </a:extLst>
          </p:cNvPr>
          <p:cNvSpPr/>
          <p:nvPr/>
        </p:nvSpPr>
        <p:spPr>
          <a:xfrm>
            <a:off x="443345" y="1634837"/>
            <a:ext cx="6364778" cy="2437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latin typeface="Times New Roman" panose="02020603050405020304" pitchFamily="18" charset="0"/>
                <a:ea typeface="Calibri" panose="020F0502020204030204" pitchFamily="34" charset="0"/>
              </a:rPr>
              <a:t>After the food has been chewed, it is rolled by the tongue into small balls called </a:t>
            </a:r>
            <a:r>
              <a:rPr lang="en-US" sz="2800" b="1" i="1" dirty="0">
                <a:latin typeface="Times New Roman" panose="02020603050405020304" pitchFamily="18" charset="0"/>
                <a:ea typeface="Calibri" panose="020F0502020204030204" pitchFamily="34" charset="0"/>
              </a:rPr>
              <a:t>bolus</a:t>
            </a:r>
            <a:r>
              <a:rPr lang="en-US" sz="2800" dirty="0">
                <a:latin typeface="Times New Roman" panose="02020603050405020304" pitchFamily="18" charset="0"/>
                <a:ea typeface="Calibri" panose="020F0502020204030204" pitchFamily="34" charset="0"/>
              </a:rPr>
              <a:t> (</a:t>
            </a:r>
            <a:r>
              <a:rPr lang="en-US" sz="2800" i="1" dirty="0">
                <a:latin typeface="Times New Roman" panose="02020603050405020304" pitchFamily="18" charset="0"/>
                <a:ea typeface="Calibri" panose="020F0502020204030204" pitchFamily="34" charset="0"/>
              </a:rPr>
              <a:t>plural = </a:t>
            </a:r>
            <a:r>
              <a:rPr lang="en-US" sz="2800" b="1" i="1" dirty="0" err="1">
                <a:latin typeface="Times New Roman" panose="02020603050405020304" pitchFamily="18" charset="0"/>
                <a:ea typeface="Calibri" panose="020F0502020204030204" pitchFamily="34" charset="0"/>
              </a:rPr>
              <a:t>boli</a:t>
            </a:r>
            <a:r>
              <a:rPr lang="en-US" sz="2800" dirty="0">
                <a:latin typeface="Times New Roman" panose="02020603050405020304" pitchFamily="18" charset="0"/>
                <a:ea typeface="Calibri" panose="020F0502020204030204" pitchFamily="34" charset="0"/>
              </a:rPr>
              <a:t>). In this form, the food is ready to be swallowed</a:t>
            </a:r>
          </a:p>
          <a:p>
            <a:pPr algn="ctr"/>
            <a:endParaRPr lang="en-US" sz="2800" dirty="0"/>
          </a:p>
        </p:txBody>
      </p:sp>
      <p:sp>
        <p:nvSpPr>
          <p:cNvPr id="8" name="Rectangle: Rounded Corners 7">
            <a:extLst>
              <a:ext uri="{FF2B5EF4-FFF2-40B4-BE49-F238E27FC236}">
                <a16:creationId xmlns:a16="http://schemas.microsoft.com/office/drawing/2014/main" xmlns="" id="{400420D4-A7BD-41A7-8A87-FAAFEC6A2DA2}"/>
              </a:ext>
            </a:extLst>
          </p:cNvPr>
          <p:cNvSpPr/>
          <p:nvPr/>
        </p:nvSpPr>
        <p:spPr>
          <a:xfrm>
            <a:off x="548640" y="3699164"/>
            <a:ext cx="6364778" cy="265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800" dirty="0"/>
              <a:t>The food is pushed into the pharynx by the muscular tongue.</a:t>
            </a:r>
          </a:p>
          <a:p>
            <a:r>
              <a:rPr lang="en-US" sz="2800" dirty="0"/>
              <a:t>The epiglottis closes the opening of the trachea to prevent the food from entering the trachea</a:t>
            </a:r>
          </a:p>
        </p:txBody>
      </p:sp>
      <p:pic>
        <p:nvPicPr>
          <p:cNvPr id="9" name="Content Placeholder 8">
            <a:extLst>
              <a:ext uri="{FF2B5EF4-FFF2-40B4-BE49-F238E27FC236}">
                <a16:creationId xmlns:a16="http://schemas.microsoft.com/office/drawing/2014/main" xmlns="" id="{BA49FABC-BEBE-4C9C-B791-6DDCD565DF7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4763" y="1634837"/>
            <a:ext cx="5153891" cy="4225636"/>
          </a:xfrm>
          <a:prstGeom prst="rect">
            <a:avLst/>
          </a:prstGeom>
          <a:noFill/>
          <a:ln>
            <a:noFill/>
          </a:ln>
        </p:spPr>
      </p:pic>
    </p:spTree>
    <p:extLst>
      <p:ext uri="{BB962C8B-B14F-4D97-AF65-F5344CB8AC3E}">
        <p14:creationId xmlns:p14="http://schemas.microsoft.com/office/powerpoint/2010/main" val="155457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71C04-50C9-4367-A4DE-B90A2D6E67C9}"/>
              </a:ext>
            </a:extLst>
          </p:cNvPr>
          <p:cNvSpPr>
            <a:spLocks noGrp="1"/>
          </p:cNvSpPr>
          <p:nvPr>
            <p:ph type="title"/>
          </p:nvPr>
        </p:nvSpPr>
        <p:spPr/>
        <p:txBody>
          <a:bodyPr/>
          <a:lstStyle/>
          <a:p>
            <a:r>
              <a:rPr lang="en-US" b="1" i="1" dirty="0"/>
              <a:t>Note: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D2BA5050-F1B8-4242-8E56-83ADCC831EF5}"/>
              </a:ext>
            </a:extLst>
          </p:cNvPr>
          <p:cNvSpPr>
            <a:spLocks noGrp="1"/>
          </p:cNvSpPr>
          <p:nvPr>
            <p:ph idx="1"/>
          </p:nvPr>
        </p:nvSpPr>
        <p:spPr/>
        <p:txBody>
          <a:bodyPr>
            <a:normAutofit lnSpcReduction="10000"/>
          </a:bodyPr>
          <a:lstStyle/>
          <a:p>
            <a:r>
              <a:rPr lang="en-US" sz="6000" dirty="0"/>
              <a:t>Since the trachea closes during swallowing, breathing and swallowing cannot occur at the same time. </a:t>
            </a:r>
          </a:p>
        </p:txBody>
      </p:sp>
      <p:sp>
        <p:nvSpPr>
          <p:cNvPr id="4" name="Date Placeholder 3">
            <a:extLst>
              <a:ext uri="{FF2B5EF4-FFF2-40B4-BE49-F238E27FC236}">
                <a16:creationId xmlns:a16="http://schemas.microsoft.com/office/drawing/2014/main" xmlns="" id="{2F2D5052-D37D-4E6E-B30A-A4B49F8FBF1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C2F880C9-B79C-49F9-AE72-EAFB7BB4A268}"/>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9926F5A0-08A1-4046-805C-9F50D4306A20}"/>
              </a:ext>
            </a:extLst>
          </p:cNvPr>
          <p:cNvSpPr>
            <a:spLocks noGrp="1"/>
          </p:cNvSpPr>
          <p:nvPr>
            <p:ph type="sldNum" sz="quarter" idx="12"/>
          </p:nvPr>
        </p:nvSpPr>
        <p:spPr/>
        <p:txBody>
          <a:bodyPr/>
          <a:lstStyle/>
          <a:p>
            <a:fld id="{6D22F896-40B5-4ADD-8801-0D06FADFA095}" type="slidenum">
              <a:rPr lang="en-US" smtClean="0"/>
              <a:t>136</a:t>
            </a:fld>
            <a:endParaRPr lang="en-US" dirty="0"/>
          </a:p>
        </p:txBody>
      </p:sp>
    </p:spTree>
    <p:extLst>
      <p:ext uri="{BB962C8B-B14F-4D97-AF65-F5344CB8AC3E}">
        <p14:creationId xmlns:p14="http://schemas.microsoft.com/office/powerpoint/2010/main" val="39855878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F8506A-253C-4F83-8288-AF6D64874FE0}"/>
              </a:ext>
            </a:extLst>
          </p:cNvPr>
          <p:cNvSpPr>
            <a:spLocks noGrp="1"/>
          </p:cNvSpPr>
          <p:nvPr>
            <p:ph type="title"/>
          </p:nvPr>
        </p:nvSpPr>
        <p:spPr/>
        <p:txBody>
          <a:bodyPr/>
          <a:lstStyle/>
          <a:p>
            <a:r>
              <a:rPr lang="en-US" i="1" dirty="0"/>
              <a:t>Swallowing Process</a:t>
            </a:r>
            <a:endParaRPr lang="en-US" dirty="0"/>
          </a:p>
        </p:txBody>
      </p:sp>
      <p:sp>
        <p:nvSpPr>
          <p:cNvPr id="3" name="Content Placeholder 2">
            <a:extLst>
              <a:ext uri="{FF2B5EF4-FFF2-40B4-BE49-F238E27FC236}">
                <a16:creationId xmlns:a16="http://schemas.microsoft.com/office/drawing/2014/main" xmlns="" id="{989231B9-A256-4B75-AF72-4B7122DB5483}"/>
              </a:ext>
            </a:extLst>
          </p:cNvPr>
          <p:cNvSpPr>
            <a:spLocks noGrp="1"/>
          </p:cNvSpPr>
          <p:nvPr>
            <p:ph idx="1"/>
          </p:nvPr>
        </p:nvSpPr>
        <p:spPr/>
        <p:txBody>
          <a:bodyPr>
            <a:normAutofit fontScale="92500"/>
          </a:bodyPr>
          <a:lstStyle/>
          <a:p>
            <a:pPr lvl="0"/>
            <a:r>
              <a:rPr lang="en-US" sz="3600" dirty="0"/>
              <a:t>The bolus is then pushed down through the </a:t>
            </a:r>
            <a:r>
              <a:rPr lang="en-US" sz="3600" dirty="0" err="1"/>
              <a:t>oesophagus</a:t>
            </a:r>
            <a:r>
              <a:rPr lang="en-US" sz="3600" dirty="0"/>
              <a:t>.</a:t>
            </a:r>
          </a:p>
          <a:p>
            <a:pPr lvl="0"/>
            <a:r>
              <a:rPr lang="en-US" sz="3600" dirty="0"/>
              <a:t>The </a:t>
            </a:r>
            <a:r>
              <a:rPr lang="en-US" sz="3600" dirty="0" err="1"/>
              <a:t>oesophagus</a:t>
            </a:r>
            <a:r>
              <a:rPr lang="en-US" sz="3600" dirty="0"/>
              <a:t> is a muscular tube connecting the pharynx with the upper part of the stomach. </a:t>
            </a:r>
          </a:p>
          <a:p>
            <a:pPr lvl="0"/>
            <a:r>
              <a:rPr lang="en-US" sz="3600" dirty="0"/>
              <a:t>The food is moved down the </a:t>
            </a:r>
            <a:r>
              <a:rPr lang="en-US" sz="3600" dirty="0" err="1"/>
              <a:t>oesophagus</a:t>
            </a:r>
            <a:r>
              <a:rPr lang="en-US" sz="3600" dirty="0"/>
              <a:t> by a series of wave-like muscular contractions of the walls of the </a:t>
            </a:r>
            <a:r>
              <a:rPr lang="en-US" sz="3600" dirty="0" err="1"/>
              <a:t>oesophagus</a:t>
            </a:r>
            <a:r>
              <a:rPr lang="en-US" sz="3600" dirty="0"/>
              <a:t>. These series of contractions are called </a:t>
            </a:r>
            <a:r>
              <a:rPr lang="en-US" sz="3600" b="1" i="1" dirty="0"/>
              <a:t>peristalsis</a:t>
            </a:r>
            <a:r>
              <a:rPr lang="en-US" sz="3600" dirty="0"/>
              <a:t>. </a:t>
            </a:r>
          </a:p>
        </p:txBody>
      </p:sp>
      <p:sp>
        <p:nvSpPr>
          <p:cNvPr id="4" name="Date Placeholder 3">
            <a:extLst>
              <a:ext uri="{FF2B5EF4-FFF2-40B4-BE49-F238E27FC236}">
                <a16:creationId xmlns:a16="http://schemas.microsoft.com/office/drawing/2014/main" xmlns="" id="{8E770919-86A2-4ED0-AABE-D9BD30C8D0B7}"/>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1CD61C3-1857-49ED-9372-710A2FC89F7F}"/>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D6C8CC5-2BE6-4A68-9618-E31353CFB366}"/>
              </a:ext>
            </a:extLst>
          </p:cNvPr>
          <p:cNvSpPr>
            <a:spLocks noGrp="1"/>
          </p:cNvSpPr>
          <p:nvPr>
            <p:ph type="sldNum" sz="quarter" idx="12"/>
          </p:nvPr>
        </p:nvSpPr>
        <p:spPr/>
        <p:txBody>
          <a:bodyPr/>
          <a:lstStyle/>
          <a:p>
            <a:fld id="{6D22F896-40B5-4ADD-8801-0D06FADFA095}" type="slidenum">
              <a:rPr lang="en-US" smtClean="0"/>
              <a:t>137</a:t>
            </a:fld>
            <a:endParaRPr lang="en-US" dirty="0"/>
          </a:p>
        </p:txBody>
      </p:sp>
    </p:spTree>
    <p:extLst>
      <p:ext uri="{BB962C8B-B14F-4D97-AF65-F5344CB8AC3E}">
        <p14:creationId xmlns:p14="http://schemas.microsoft.com/office/powerpoint/2010/main" val="33359094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17230-D5B6-4DBB-A6A9-46692394C503}"/>
              </a:ext>
            </a:extLst>
          </p:cNvPr>
          <p:cNvSpPr>
            <a:spLocks noGrp="1"/>
          </p:cNvSpPr>
          <p:nvPr>
            <p:ph type="title"/>
          </p:nvPr>
        </p:nvSpPr>
        <p:spPr/>
        <p:txBody>
          <a:bodyPr/>
          <a:lstStyle/>
          <a:p>
            <a:r>
              <a:rPr lang="en-US" i="1" dirty="0"/>
              <a:t>Swallowing Process</a:t>
            </a:r>
            <a:endParaRPr lang="en-US" dirty="0"/>
          </a:p>
        </p:txBody>
      </p:sp>
      <p:sp>
        <p:nvSpPr>
          <p:cNvPr id="4" name="Date Placeholder 3">
            <a:extLst>
              <a:ext uri="{FF2B5EF4-FFF2-40B4-BE49-F238E27FC236}">
                <a16:creationId xmlns:a16="http://schemas.microsoft.com/office/drawing/2014/main" xmlns="" id="{E13A4C5F-4603-48A6-BEF0-34DB15B42D1B}"/>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512E7633-FFE0-4947-8A75-4B64BFD915FC}"/>
              </a:ext>
            </a:extLst>
          </p:cNvPr>
          <p:cNvSpPr>
            <a:spLocks noGrp="1"/>
          </p:cNvSpPr>
          <p:nvPr>
            <p:ph type="ftr" sz="quarter" idx="11"/>
          </p:nvPr>
        </p:nvSpPr>
        <p:spPr/>
        <p:txBody>
          <a:bodyPr/>
          <a:lstStyle/>
          <a:p>
            <a:r>
              <a:rPr lang="en-US" dirty="0"/>
              <a:t>Dastan E. M. </a:t>
            </a:r>
          </a:p>
        </p:txBody>
      </p:sp>
      <p:sp>
        <p:nvSpPr>
          <p:cNvPr id="6" name="Slide Number Placeholder 5">
            <a:extLst>
              <a:ext uri="{FF2B5EF4-FFF2-40B4-BE49-F238E27FC236}">
                <a16:creationId xmlns:a16="http://schemas.microsoft.com/office/drawing/2014/main" xmlns="" id="{3FFFF7FA-F0D6-4E5A-8F46-1B55E9E06F25}"/>
              </a:ext>
            </a:extLst>
          </p:cNvPr>
          <p:cNvSpPr>
            <a:spLocks noGrp="1"/>
          </p:cNvSpPr>
          <p:nvPr>
            <p:ph type="sldNum" sz="quarter" idx="12"/>
          </p:nvPr>
        </p:nvSpPr>
        <p:spPr/>
        <p:txBody>
          <a:bodyPr/>
          <a:lstStyle/>
          <a:p>
            <a:fld id="{6D22F896-40B5-4ADD-8801-0D06FADFA095}" type="slidenum">
              <a:rPr lang="en-US" smtClean="0"/>
              <a:t>138</a:t>
            </a:fld>
            <a:endParaRPr lang="en-US" dirty="0"/>
          </a:p>
        </p:txBody>
      </p:sp>
      <p:sp>
        <p:nvSpPr>
          <p:cNvPr id="7" name="Rectangle: Rounded Corners 6">
            <a:extLst>
              <a:ext uri="{FF2B5EF4-FFF2-40B4-BE49-F238E27FC236}">
                <a16:creationId xmlns:a16="http://schemas.microsoft.com/office/drawing/2014/main" xmlns="" id="{1A2B01DA-57CF-4A66-9C24-1D2D544353F0}"/>
              </a:ext>
            </a:extLst>
          </p:cNvPr>
          <p:cNvSpPr/>
          <p:nvPr/>
        </p:nvSpPr>
        <p:spPr>
          <a:xfrm>
            <a:off x="498763" y="1149928"/>
            <a:ext cx="5153891" cy="5205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At the junction between the </a:t>
            </a:r>
            <a:r>
              <a:rPr lang="en-US" sz="2800" dirty="0" err="1"/>
              <a:t>oesophagus</a:t>
            </a:r>
            <a:r>
              <a:rPr lang="en-US" sz="2800" dirty="0"/>
              <a:t> and the stomach there is a ring of muscles called </a:t>
            </a:r>
            <a:r>
              <a:rPr lang="en-US" sz="2800" b="1" i="1" dirty="0"/>
              <a:t>cardiac sphincter</a:t>
            </a:r>
            <a:r>
              <a:rPr lang="en-US" sz="2800" dirty="0"/>
              <a:t>. These muscles relax and open to allow food to enter the stomach. Once the food is in the stomach, cardiac sphincter contract to close the entrance</a:t>
            </a:r>
          </a:p>
        </p:txBody>
      </p:sp>
      <p:pic>
        <p:nvPicPr>
          <p:cNvPr id="8" name="Content Placeholder 7">
            <a:extLst>
              <a:ext uri="{FF2B5EF4-FFF2-40B4-BE49-F238E27FC236}">
                <a16:creationId xmlns:a16="http://schemas.microsoft.com/office/drawing/2014/main" xmlns="" id="{3A175C62-6953-4464-8EA2-22236B1C270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389" t="10647" r="3605" b="4593"/>
          <a:stretch/>
        </p:blipFill>
        <p:spPr bwMode="auto">
          <a:xfrm>
            <a:off x="5652654" y="1939994"/>
            <a:ext cx="5591159" cy="426684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8880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796B2D-EB1E-499A-9836-476E8C9A495A}"/>
              </a:ext>
            </a:extLst>
          </p:cNvPr>
          <p:cNvSpPr>
            <a:spLocks noGrp="1"/>
          </p:cNvSpPr>
          <p:nvPr>
            <p:ph type="title"/>
          </p:nvPr>
        </p:nvSpPr>
        <p:spPr/>
        <p:txBody>
          <a:bodyPr>
            <a:normAutofit/>
          </a:bodyPr>
          <a:lstStyle/>
          <a:p>
            <a:r>
              <a:rPr lang="en-US" sz="4400" i="1" dirty="0">
                <a:effectLst/>
                <a:latin typeface="Times New Roman" panose="02020603050405020304" pitchFamily="18" charset="0"/>
                <a:ea typeface="Calibri" panose="020F0502020204030204" pitchFamily="34" charset="0"/>
                <a:cs typeface="Times New Roman" panose="02020603050405020304" pitchFamily="18" charset="0"/>
              </a:rPr>
              <a:t>Digestion in the Stomach</a:t>
            </a:r>
            <a:endParaRPr lang="en-US" sz="8000" dirty="0"/>
          </a:p>
        </p:txBody>
      </p:sp>
      <p:sp>
        <p:nvSpPr>
          <p:cNvPr id="4" name="Date Placeholder 3">
            <a:extLst>
              <a:ext uri="{FF2B5EF4-FFF2-40B4-BE49-F238E27FC236}">
                <a16:creationId xmlns:a16="http://schemas.microsoft.com/office/drawing/2014/main" xmlns="" id="{2A3487E8-3BB7-40A6-9409-842A1448500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744C63F-FAA9-4ADD-961F-861E437CFEE5}"/>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107E630-4512-46A1-B549-807F1F311F4A}"/>
              </a:ext>
            </a:extLst>
          </p:cNvPr>
          <p:cNvSpPr>
            <a:spLocks noGrp="1"/>
          </p:cNvSpPr>
          <p:nvPr>
            <p:ph type="sldNum" sz="quarter" idx="12"/>
          </p:nvPr>
        </p:nvSpPr>
        <p:spPr/>
        <p:txBody>
          <a:bodyPr/>
          <a:lstStyle/>
          <a:p>
            <a:fld id="{6D22F896-40B5-4ADD-8801-0D06FADFA095}" type="slidenum">
              <a:rPr lang="en-US" smtClean="0"/>
              <a:t>139</a:t>
            </a:fld>
            <a:endParaRPr lang="en-US" dirty="0"/>
          </a:p>
        </p:txBody>
      </p:sp>
      <p:pic>
        <p:nvPicPr>
          <p:cNvPr id="7" name="Content Placeholder 6">
            <a:extLst>
              <a:ext uri="{FF2B5EF4-FFF2-40B4-BE49-F238E27FC236}">
                <a16:creationId xmlns:a16="http://schemas.microsoft.com/office/drawing/2014/main" xmlns="" id="{9DE2B52B-EA5A-4F85-9E62-5F02A68DE5A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870" t="4199" r="1439" b="4197"/>
          <a:stretch/>
        </p:blipFill>
        <p:spPr bwMode="auto">
          <a:xfrm>
            <a:off x="2434375" y="2207177"/>
            <a:ext cx="7323250" cy="4024313"/>
          </a:xfrm>
          <a:prstGeom prst="rect">
            <a:avLst/>
          </a:prstGeom>
          <a:noFill/>
          <a:ln>
            <a:noFill/>
          </a:ln>
          <a:extLst>
            <a:ext uri="{53640926-AAD7-44D8-BBD7-CCE9431645EC}">
              <a14:shadowObscured xmlns:a14="http://schemas.microsoft.com/office/drawing/2010/main"/>
            </a:ext>
          </a:extLst>
        </p:spPr>
      </p:pic>
      <p:cxnSp>
        <p:nvCxnSpPr>
          <p:cNvPr id="8" name="Straight Connector 7">
            <a:extLst>
              <a:ext uri="{FF2B5EF4-FFF2-40B4-BE49-F238E27FC236}">
                <a16:creationId xmlns:a16="http://schemas.microsoft.com/office/drawing/2014/main" xmlns="" id="{BFF613C7-E8BE-4E46-B12C-873B9B420918}"/>
              </a:ext>
            </a:extLst>
          </p:cNvPr>
          <p:cNvCxnSpPr>
            <a:cxnSpLocks/>
          </p:cNvCxnSpPr>
          <p:nvPr/>
        </p:nvCxnSpPr>
        <p:spPr>
          <a:xfrm flipH="1">
            <a:off x="2147455" y="3959802"/>
            <a:ext cx="1167245" cy="99580"/>
          </a:xfrm>
          <a:prstGeom prst="line">
            <a:avLst/>
          </a:prstGeom>
          <a:noFill/>
          <a:ln w="6350" cap="flat" cmpd="sng" algn="ctr">
            <a:solidFill>
              <a:sysClr val="windowText" lastClr="000000"/>
            </a:solidFill>
            <a:prstDash val="solid"/>
            <a:miter lim="800000"/>
          </a:ln>
          <a:effectLst/>
        </p:spPr>
      </p:cxnSp>
      <p:sp>
        <p:nvSpPr>
          <p:cNvPr id="10" name="Rectangle 9">
            <a:extLst>
              <a:ext uri="{FF2B5EF4-FFF2-40B4-BE49-F238E27FC236}">
                <a16:creationId xmlns:a16="http://schemas.microsoft.com/office/drawing/2014/main" xmlns="" id="{C7D78CF0-8B8D-4D59-8087-27472DB23614}"/>
              </a:ext>
            </a:extLst>
          </p:cNvPr>
          <p:cNvSpPr/>
          <p:nvPr/>
        </p:nvSpPr>
        <p:spPr>
          <a:xfrm>
            <a:off x="1496291" y="3602182"/>
            <a:ext cx="794624" cy="676275"/>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Bile duct</a:t>
            </a:r>
          </a:p>
        </p:txBody>
      </p:sp>
      <p:cxnSp>
        <p:nvCxnSpPr>
          <p:cNvPr id="11" name="Straight Connector 10">
            <a:extLst>
              <a:ext uri="{FF2B5EF4-FFF2-40B4-BE49-F238E27FC236}">
                <a16:creationId xmlns:a16="http://schemas.microsoft.com/office/drawing/2014/main" xmlns="" id="{AD7E52D0-14D2-42B6-BEA7-22F7B999080F}"/>
              </a:ext>
            </a:extLst>
          </p:cNvPr>
          <p:cNvCxnSpPr/>
          <p:nvPr/>
        </p:nvCxnSpPr>
        <p:spPr>
          <a:xfrm flipH="1">
            <a:off x="2434375" y="4589824"/>
            <a:ext cx="104775" cy="342900"/>
          </a:xfrm>
          <a:prstGeom prst="line">
            <a:avLst/>
          </a:prstGeom>
          <a:noFill/>
          <a:ln w="6350" cap="flat" cmpd="sng" algn="ctr">
            <a:solidFill>
              <a:sysClr val="windowText" lastClr="000000"/>
            </a:solidFill>
            <a:prstDash val="solid"/>
            <a:miter lim="800000"/>
          </a:ln>
          <a:effectLst/>
        </p:spPr>
      </p:cxnSp>
      <p:sp>
        <p:nvSpPr>
          <p:cNvPr id="12" name="Rectangle 11">
            <a:extLst>
              <a:ext uri="{FF2B5EF4-FFF2-40B4-BE49-F238E27FC236}">
                <a16:creationId xmlns:a16="http://schemas.microsoft.com/office/drawing/2014/main" xmlns="" id="{F53935F2-ECC3-480B-92F1-1E41B7B3123B}"/>
              </a:ext>
            </a:extLst>
          </p:cNvPr>
          <p:cNvSpPr/>
          <p:nvPr/>
        </p:nvSpPr>
        <p:spPr>
          <a:xfrm>
            <a:off x="1620982" y="4979013"/>
            <a:ext cx="1052946" cy="676276"/>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Gall bladder</a:t>
            </a:r>
          </a:p>
        </p:txBody>
      </p:sp>
      <p:cxnSp>
        <p:nvCxnSpPr>
          <p:cNvPr id="13" name="Straight Connector 12">
            <a:extLst>
              <a:ext uri="{FF2B5EF4-FFF2-40B4-BE49-F238E27FC236}">
                <a16:creationId xmlns:a16="http://schemas.microsoft.com/office/drawing/2014/main" xmlns="" id="{9F435FF2-7BCE-47FA-AD58-C55744E116F6}"/>
              </a:ext>
            </a:extLst>
          </p:cNvPr>
          <p:cNvCxnSpPr/>
          <p:nvPr/>
        </p:nvCxnSpPr>
        <p:spPr>
          <a:xfrm flipH="1">
            <a:off x="5447867" y="2958811"/>
            <a:ext cx="409575" cy="247650"/>
          </a:xfrm>
          <a:prstGeom prst="line">
            <a:avLst/>
          </a:prstGeom>
          <a:noFill/>
          <a:ln w="6350" cap="flat" cmpd="sng" algn="ctr">
            <a:solidFill>
              <a:sysClr val="windowText" lastClr="000000"/>
            </a:solidFill>
            <a:prstDash val="solid"/>
            <a:miter lim="800000"/>
          </a:ln>
          <a:effectLst/>
        </p:spPr>
      </p:cxnSp>
      <p:cxnSp>
        <p:nvCxnSpPr>
          <p:cNvPr id="14" name="Straight Connector 13">
            <a:extLst>
              <a:ext uri="{FF2B5EF4-FFF2-40B4-BE49-F238E27FC236}">
                <a16:creationId xmlns:a16="http://schemas.microsoft.com/office/drawing/2014/main" xmlns="" id="{F579CC55-17B0-4906-B99D-009F3E2FA147}"/>
              </a:ext>
            </a:extLst>
          </p:cNvPr>
          <p:cNvCxnSpPr>
            <a:cxnSpLocks/>
          </p:cNvCxnSpPr>
          <p:nvPr/>
        </p:nvCxnSpPr>
        <p:spPr>
          <a:xfrm>
            <a:off x="4776788" y="3935557"/>
            <a:ext cx="363248" cy="342900"/>
          </a:xfrm>
          <a:prstGeom prst="line">
            <a:avLst/>
          </a:prstGeom>
          <a:noFill/>
          <a:ln w="6350" cap="flat" cmpd="sng" algn="ctr">
            <a:solidFill>
              <a:sysClr val="windowText" lastClr="000000"/>
            </a:solidFill>
            <a:prstDash val="solid"/>
            <a:miter lim="800000"/>
          </a:ln>
          <a:effectLst/>
        </p:spPr>
      </p:cxnSp>
      <p:cxnSp>
        <p:nvCxnSpPr>
          <p:cNvPr id="16" name="Straight Connector 15">
            <a:extLst>
              <a:ext uri="{FF2B5EF4-FFF2-40B4-BE49-F238E27FC236}">
                <a16:creationId xmlns:a16="http://schemas.microsoft.com/office/drawing/2014/main" xmlns="" id="{65E6FC4D-3585-401B-83B7-6661CFAB7958}"/>
              </a:ext>
            </a:extLst>
          </p:cNvPr>
          <p:cNvCxnSpPr>
            <a:cxnSpLocks/>
          </p:cNvCxnSpPr>
          <p:nvPr/>
        </p:nvCxnSpPr>
        <p:spPr>
          <a:xfrm flipH="1" flipV="1">
            <a:off x="5140037" y="5440976"/>
            <a:ext cx="512617" cy="214313"/>
          </a:xfrm>
          <a:prstGeom prst="line">
            <a:avLst/>
          </a:prstGeom>
          <a:noFill/>
          <a:ln w="6350" cap="flat" cmpd="sng" algn="ctr">
            <a:solidFill>
              <a:sysClr val="windowText" lastClr="000000"/>
            </a:solidFill>
            <a:prstDash val="solid"/>
            <a:miter lim="800000"/>
          </a:ln>
          <a:effectLst/>
        </p:spPr>
      </p:cxnSp>
      <p:cxnSp>
        <p:nvCxnSpPr>
          <p:cNvPr id="18" name="Straight Connector 17">
            <a:extLst>
              <a:ext uri="{FF2B5EF4-FFF2-40B4-BE49-F238E27FC236}">
                <a16:creationId xmlns:a16="http://schemas.microsoft.com/office/drawing/2014/main" xmlns="" id="{1B032F6E-C726-4ED6-A3B5-C5DE86375C9F}"/>
              </a:ext>
            </a:extLst>
          </p:cNvPr>
          <p:cNvCxnSpPr/>
          <p:nvPr/>
        </p:nvCxnSpPr>
        <p:spPr>
          <a:xfrm flipH="1">
            <a:off x="4020848" y="2475671"/>
            <a:ext cx="409575" cy="247650"/>
          </a:xfrm>
          <a:prstGeom prst="line">
            <a:avLst/>
          </a:prstGeom>
          <a:noFill/>
          <a:ln w="6350" cap="flat" cmpd="sng" algn="ctr">
            <a:solidFill>
              <a:sysClr val="windowText" lastClr="000000"/>
            </a:solidFill>
            <a:prstDash val="solid"/>
            <a:miter lim="800000"/>
          </a:ln>
          <a:effectLst/>
        </p:spPr>
      </p:cxnSp>
      <p:cxnSp>
        <p:nvCxnSpPr>
          <p:cNvPr id="19" name="Straight Connector 18">
            <a:extLst>
              <a:ext uri="{FF2B5EF4-FFF2-40B4-BE49-F238E27FC236}">
                <a16:creationId xmlns:a16="http://schemas.microsoft.com/office/drawing/2014/main" xmlns="" id="{520246B9-9EF3-40BA-B887-C16D07E36E05}"/>
              </a:ext>
            </a:extLst>
          </p:cNvPr>
          <p:cNvCxnSpPr>
            <a:cxnSpLocks/>
          </p:cNvCxnSpPr>
          <p:nvPr/>
        </p:nvCxnSpPr>
        <p:spPr>
          <a:xfrm>
            <a:off x="3730336" y="5005207"/>
            <a:ext cx="2127106" cy="1251365"/>
          </a:xfrm>
          <a:prstGeom prst="line">
            <a:avLst/>
          </a:prstGeom>
          <a:noFill/>
          <a:ln w="28575" cap="flat" cmpd="sng" algn="ctr">
            <a:solidFill>
              <a:sysClr val="windowText" lastClr="000000"/>
            </a:solidFill>
            <a:prstDash val="solid"/>
            <a:miter lim="800000"/>
          </a:ln>
          <a:effectLst/>
        </p:spPr>
      </p:cxnSp>
      <p:sp>
        <p:nvSpPr>
          <p:cNvPr id="21" name="Rectangle 20">
            <a:extLst>
              <a:ext uri="{FF2B5EF4-FFF2-40B4-BE49-F238E27FC236}">
                <a16:creationId xmlns:a16="http://schemas.microsoft.com/office/drawing/2014/main" xmlns="" id="{8E4B0FB7-F77D-47BC-840F-12FDF0F87063}"/>
              </a:ext>
            </a:extLst>
          </p:cNvPr>
          <p:cNvSpPr/>
          <p:nvPr/>
        </p:nvSpPr>
        <p:spPr>
          <a:xfrm>
            <a:off x="5857442" y="6182735"/>
            <a:ext cx="1873394" cy="365125"/>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Pancreatic duct</a:t>
            </a:r>
          </a:p>
        </p:txBody>
      </p:sp>
    </p:spTree>
    <p:extLst>
      <p:ext uri="{BB962C8B-B14F-4D97-AF65-F5344CB8AC3E}">
        <p14:creationId xmlns:p14="http://schemas.microsoft.com/office/powerpoint/2010/main" val="233408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84983-91A6-445D-95D2-FBDED16A6388}"/>
              </a:ext>
            </a:extLst>
          </p:cNvPr>
          <p:cNvSpPr>
            <a:spLocks noGrp="1"/>
          </p:cNvSpPr>
          <p:nvPr>
            <p:ph type="title"/>
          </p:nvPr>
        </p:nvSpPr>
        <p:spPr/>
        <p:txBody>
          <a:bodyPr/>
          <a:lstStyle/>
          <a:p>
            <a:r>
              <a:rPr lang="en-US" dirty="0"/>
              <a:t>Forms of symbiotic nutrition</a:t>
            </a:r>
          </a:p>
        </p:txBody>
      </p:sp>
      <p:sp>
        <p:nvSpPr>
          <p:cNvPr id="3" name="Content Placeholder 2">
            <a:extLst>
              <a:ext uri="{FF2B5EF4-FFF2-40B4-BE49-F238E27FC236}">
                <a16:creationId xmlns:a16="http://schemas.microsoft.com/office/drawing/2014/main" xmlns="" id="{65C44EB0-1AF7-4B7A-A59E-BBD432FBB911}"/>
              </a:ext>
            </a:extLst>
          </p:cNvPr>
          <p:cNvSpPr>
            <a:spLocks noGrp="1"/>
          </p:cNvSpPr>
          <p:nvPr>
            <p:ph idx="1"/>
          </p:nvPr>
        </p:nvSpPr>
        <p:spPr/>
        <p:txBody>
          <a:bodyPr>
            <a:normAutofit lnSpcReduction="10000"/>
          </a:bodyPr>
          <a:lstStyle/>
          <a:p>
            <a:r>
              <a:rPr lang="en-US" sz="4000" i="1" dirty="0"/>
              <a:t>Commensalism</a:t>
            </a:r>
            <a:r>
              <a:rPr lang="en-US" sz="4000" dirty="0"/>
              <a:t>: This is a feeding relationship between two organisms of different species in which one organism benefit from the relationship while the other is neither harmed nor benefiting from the relationship. E.g. </a:t>
            </a:r>
            <a:r>
              <a:rPr lang="en-US" sz="4000" i="1" dirty="0"/>
              <a:t>Epiphytes</a:t>
            </a:r>
            <a:r>
              <a:rPr lang="en-US" sz="4000" dirty="0"/>
              <a:t> like climber plants on higher plants, moss plants and ferns.  </a:t>
            </a:r>
          </a:p>
          <a:p>
            <a:endParaRPr lang="en-US" sz="4000" dirty="0"/>
          </a:p>
        </p:txBody>
      </p:sp>
      <p:sp>
        <p:nvSpPr>
          <p:cNvPr id="4" name="Date Placeholder 3">
            <a:extLst>
              <a:ext uri="{FF2B5EF4-FFF2-40B4-BE49-F238E27FC236}">
                <a16:creationId xmlns:a16="http://schemas.microsoft.com/office/drawing/2014/main" xmlns="" id="{4DEF8C58-5197-4B38-BAD6-52FFAAF9096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50A7E94-C42C-44E2-AD03-5C71D4806D3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1EFBB17-8BF2-4026-93C4-B565663B49B4}"/>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8057723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9C3F6-B57C-4CB5-95FC-15BE46975C91}"/>
              </a:ext>
            </a:extLst>
          </p:cNvPr>
          <p:cNvSpPr>
            <a:spLocks noGrp="1"/>
          </p:cNvSpPr>
          <p:nvPr>
            <p:ph type="title"/>
          </p:nvPr>
        </p:nvSpPr>
        <p:spPr/>
        <p:txBody>
          <a:bodyPr/>
          <a:lstStyle/>
          <a:p>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Digestion in the Stomach</a:t>
            </a:r>
            <a:endParaRPr lang="en-US" dirty="0"/>
          </a:p>
        </p:txBody>
      </p:sp>
      <p:sp>
        <p:nvSpPr>
          <p:cNvPr id="3" name="Content Placeholder 2">
            <a:extLst>
              <a:ext uri="{FF2B5EF4-FFF2-40B4-BE49-F238E27FC236}">
                <a16:creationId xmlns:a16="http://schemas.microsoft.com/office/drawing/2014/main" xmlns="" id="{D7671A58-994E-401E-A692-7097BEBF0AA8}"/>
              </a:ext>
            </a:extLst>
          </p:cNvPr>
          <p:cNvSpPr>
            <a:spLocks noGrp="1"/>
          </p:cNvSpPr>
          <p:nvPr>
            <p:ph idx="1"/>
          </p:nvPr>
        </p:nvSpPr>
        <p:spPr/>
        <p:txBody>
          <a:bodyPr>
            <a:normAutofit lnSpcReduction="10000"/>
          </a:bodyPr>
          <a:lstStyle/>
          <a:p>
            <a:pPr marL="0" marR="0">
              <a:lnSpc>
                <a:spcPct val="107000"/>
              </a:lnSpc>
              <a:spcBef>
                <a:spcPts val="0"/>
              </a:spcBef>
              <a:spcAft>
                <a:spcPts val="800"/>
              </a:spcAft>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The stomach is a thick-walled muscular sac on the left side of the body just beneath the ribs and the diaphragm.</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The walls of stomach has glands called gastric glands which secretes a digestive juice called </a:t>
            </a: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gastric juice</a:t>
            </a:r>
            <a:r>
              <a:rPr lang="en-US" sz="4000" b="1" i="1" dirty="0">
                <a:latin typeface="Times New Roman" panose="02020603050405020304" pitchFamily="18" charset="0"/>
                <a:ea typeface="Calibri" panose="020F0502020204030204" pitchFamily="34" charset="0"/>
                <a:cs typeface="Times New Roman" panose="02020603050405020304" pitchFamily="18" charset="0"/>
              </a:rPr>
              <a: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291034A6-AF90-4AB6-8721-2B58A86F0D60}"/>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5112A506-9CB5-4CE4-863A-83F5FFBD5CF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FB739456-F977-4E20-A0ED-F67E636EC9F1}"/>
              </a:ext>
            </a:extLst>
          </p:cNvPr>
          <p:cNvSpPr>
            <a:spLocks noGrp="1"/>
          </p:cNvSpPr>
          <p:nvPr>
            <p:ph type="sldNum" sz="quarter" idx="12"/>
          </p:nvPr>
        </p:nvSpPr>
        <p:spPr/>
        <p:txBody>
          <a:bodyPr/>
          <a:lstStyle/>
          <a:p>
            <a:fld id="{6D22F896-40B5-4ADD-8801-0D06FADFA095}" type="slidenum">
              <a:rPr lang="en-US" smtClean="0"/>
              <a:t>140</a:t>
            </a:fld>
            <a:endParaRPr lang="en-US" dirty="0"/>
          </a:p>
        </p:txBody>
      </p:sp>
    </p:spTree>
    <p:extLst>
      <p:ext uri="{BB962C8B-B14F-4D97-AF65-F5344CB8AC3E}">
        <p14:creationId xmlns:p14="http://schemas.microsoft.com/office/powerpoint/2010/main" val="4971996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AFDF5-4372-4A1E-A0D2-42DA0CFB4208}"/>
              </a:ext>
            </a:extLst>
          </p:cNvPr>
          <p:cNvSpPr>
            <a:spLocks noGrp="1"/>
          </p:cNvSpPr>
          <p:nvPr>
            <p:ph type="title"/>
          </p:nvPr>
        </p:nvSpPr>
        <p:spPr/>
        <p:txBody>
          <a:bodyPr/>
          <a:lstStyle/>
          <a:p>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Digestion in the Stomach</a:t>
            </a:r>
            <a:endParaRPr lang="en-US" dirty="0"/>
          </a:p>
        </p:txBody>
      </p:sp>
      <p:sp>
        <p:nvSpPr>
          <p:cNvPr id="3" name="Content Placeholder 2">
            <a:extLst>
              <a:ext uri="{FF2B5EF4-FFF2-40B4-BE49-F238E27FC236}">
                <a16:creationId xmlns:a16="http://schemas.microsoft.com/office/drawing/2014/main" xmlns="" id="{5E07CD34-FD9E-4738-8D15-ED1776570D63}"/>
              </a:ext>
            </a:extLst>
          </p:cNvPr>
          <p:cNvSpPr>
            <a:spLocks noGrp="1"/>
          </p:cNvSpPr>
          <p:nvPr>
            <p:ph idx="1"/>
          </p:nvPr>
        </p:nvSpPr>
        <p:spPr/>
        <p:txBody>
          <a:bodyPr>
            <a:normAutofit fontScale="92500"/>
          </a:bodyPr>
          <a:lstStyle/>
          <a:p>
            <a:pPr marL="0" marR="0">
              <a:lnSpc>
                <a:spcPct val="107000"/>
              </a:lnSpc>
              <a:spcBef>
                <a:spcPts val="0"/>
              </a:spcBef>
              <a:spcAft>
                <a:spcPts val="800"/>
              </a:spcAft>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Gastric juice is composed of the following:</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Dilute hydrochloric acid</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Protein digesting enzymes (Renin and pepsin)</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Mucus</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rPr>
              <a:t>Water </a:t>
            </a:r>
            <a:endParaRPr lang="en-US" sz="4800" dirty="0"/>
          </a:p>
        </p:txBody>
      </p:sp>
      <p:sp>
        <p:nvSpPr>
          <p:cNvPr id="4" name="Date Placeholder 3">
            <a:extLst>
              <a:ext uri="{FF2B5EF4-FFF2-40B4-BE49-F238E27FC236}">
                <a16:creationId xmlns:a16="http://schemas.microsoft.com/office/drawing/2014/main" xmlns="" id="{7E30745B-1B0F-4356-88C6-28D56A5A02C8}"/>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2E73501-29C6-49BD-85CA-BC149A63E378}"/>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F4FDED6-860B-49E9-A95C-189013C9765E}"/>
              </a:ext>
            </a:extLst>
          </p:cNvPr>
          <p:cNvSpPr>
            <a:spLocks noGrp="1"/>
          </p:cNvSpPr>
          <p:nvPr>
            <p:ph type="sldNum" sz="quarter" idx="12"/>
          </p:nvPr>
        </p:nvSpPr>
        <p:spPr/>
        <p:txBody>
          <a:bodyPr/>
          <a:lstStyle/>
          <a:p>
            <a:fld id="{6D22F896-40B5-4ADD-8801-0D06FADFA095}" type="slidenum">
              <a:rPr lang="en-US" smtClean="0"/>
              <a:t>141</a:t>
            </a:fld>
            <a:endParaRPr lang="en-US" dirty="0"/>
          </a:p>
        </p:txBody>
      </p:sp>
    </p:spTree>
    <p:extLst>
      <p:ext uri="{BB962C8B-B14F-4D97-AF65-F5344CB8AC3E}">
        <p14:creationId xmlns:p14="http://schemas.microsoft.com/office/powerpoint/2010/main" val="62868357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E60DFB-F3CD-4A89-BF3B-3B4FE7C570E7}"/>
              </a:ext>
            </a:extLst>
          </p:cNvPr>
          <p:cNvSpPr>
            <a:spLocks noGrp="1"/>
          </p:cNvSpPr>
          <p:nvPr>
            <p:ph type="title"/>
          </p:nvPr>
        </p:nvSpPr>
        <p:spPr/>
        <p:txBody>
          <a:bodyPr>
            <a:normAutofit/>
          </a:bodyPr>
          <a:lstStyle/>
          <a:p>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Functions of Dilute Hydrochloric Acid</a:t>
            </a:r>
            <a:endParaRPr lang="en-US" sz="5400" dirty="0"/>
          </a:p>
        </p:txBody>
      </p:sp>
      <p:sp>
        <p:nvSpPr>
          <p:cNvPr id="3" name="Content Placeholder 2">
            <a:extLst>
              <a:ext uri="{FF2B5EF4-FFF2-40B4-BE49-F238E27FC236}">
                <a16:creationId xmlns:a16="http://schemas.microsoft.com/office/drawing/2014/main" xmlns="" id="{F6708404-1CA3-4B2C-A3F4-C45169536469}"/>
              </a:ext>
            </a:extLst>
          </p:cNvPr>
          <p:cNvSpPr>
            <a:spLocks noGrp="1"/>
          </p:cNvSpPr>
          <p:nvPr>
            <p:ph idx="1"/>
          </p:nvPr>
        </p:nvSpPr>
        <p:spPr/>
        <p:txBody>
          <a:bodyPr>
            <a:normAutofit lnSpcReduction="10000"/>
          </a:bodyPr>
          <a:lstStyle/>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Kills bacteria and germs which may have entered with food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 provide an acidic medium for proper functioning of digestive enzymes (pepsin and rennin)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 Activate (convert) pepsinogen into pepsin enzyme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 stop the action of salivary amylase which cannot work in acidic medium</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Breaks down, physically, large bolus (food substances) by making the food mass far apart.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6FD0FDC1-C636-4147-9AEB-EE3D28F6808F}"/>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6E7265F-DC66-4B5A-915C-68C50D666396}"/>
              </a:ext>
            </a:extLst>
          </p:cNvPr>
          <p:cNvSpPr>
            <a:spLocks noGrp="1"/>
          </p:cNvSpPr>
          <p:nvPr>
            <p:ph type="ftr" sz="quarter" idx="11"/>
          </p:nvPr>
        </p:nvSpPr>
        <p:spPr/>
        <p:txBody>
          <a:bodyPr/>
          <a:lstStyle/>
          <a:p>
            <a:r>
              <a:rPr lang="en-US" dirty="0" err="1"/>
              <a:t>Dastan</a:t>
            </a:r>
            <a:r>
              <a:rPr lang="en-US" dirty="0"/>
              <a:t> E. M. </a:t>
            </a:r>
          </a:p>
        </p:txBody>
      </p:sp>
      <p:sp>
        <p:nvSpPr>
          <p:cNvPr id="6" name="Slide Number Placeholder 5">
            <a:extLst>
              <a:ext uri="{FF2B5EF4-FFF2-40B4-BE49-F238E27FC236}">
                <a16:creationId xmlns:a16="http://schemas.microsoft.com/office/drawing/2014/main" xmlns="" id="{97E7129C-01D1-4BED-81E6-707CD4565D83}"/>
              </a:ext>
            </a:extLst>
          </p:cNvPr>
          <p:cNvSpPr>
            <a:spLocks noGrp="1"/>
          </p:cNvSpPr>
          <p:nvPr>
            <p:ph type="sldNum" sz="quarter" idx="12"/>
          </p:nvPr>
        </p:nvSpPr>
        <p:spPr/>
        <p:txBody>
          <a:bodyPr/>
          <a:lstStyle/>
          <a:p>
            <a:fld id="{6D22F896-40B5-4ADD-8801-0D06FADFA095}" type="slidenum">
              <a:rPr lang="en-US" smtClean="0"/>
              <a:t>142</a:t>
            </a:fld>
            <a:endParaRPr lang="en-US" dirty="0"/>
          </a:p>
        </p:txBody>
      </p:sp>
    </p:spTree>
    <p:extLst>
      <p:ext uri="{BB962C8B-B14F-4D97-AF65-F5344CB8AC3E}">
        <p14:creationId xmlns:p14="http://schemas.microsoft.com/office/powerpoint/2010/main" val="27528883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2FE46E-6D10-495A-8E03-44962443D506}"/>
              </a:ext>
            </a:extLst>
          </p:cNvPr>
          <p:cNvSpPr>
            <a:spLocks noGrp="1"/>
          </p:cNvSpPr>
          <p:nvPr>
            <p:ph type="title"/>
          </p:nvPr>
        </p:nvSpPr>
        <p:spPr/>
        <p:txBody>
          <a:bodyPr>
            <a:normAutofit/>
          </a:bodyPr>
          <a:lstStyle/>
          <a:p>
            <a:r>
              <a:rPr lang="en-US" sz="4800" b="1" i="1" dirty="0">
                <a:effectLst/>
                <a:latin typeface="Times New Roman" panose="02020603050405020304" pitchFamily="18" charset="0"/>
                <a:ea typeface="Calibri" panose="020F0502020204030204" pitchFamily="34" charset="0"/>
              </a:rPr>
              <a:t>Functions of Pepsin</a:t>
            </a:r>
            <a:endParaRPr lang="en-US" sz="8800" dirty="0"/>
          </a:p>
        </p:txBody>
      </p:sp>
      <p:sp>
        <p:nvSpPr>
          <p:cNvPr id="3" name="Content Placeholder 2">
            <a:extLst>
              <a:ext uri="{FF2B5EF4-FFF2-40B4-BE49-F238E27FC236}">
                <a16:creationId xmlns:a16="http://schemas.microsoft.com/office/drawing/2014/main" xmlns="" id="{C35C9E13-5A24-474D-A4CA-0031D38E3471}"/>
              </a:ext>
            </a:extLst>
          </p:cNvPr>
          <p:cNvSpPr>
            <a:spLocks noGrp="1"/>
          </p:cNvSpPr>
          <p:nvPr>
            <p:ph idx="1"/>
          </p:nvPr>
        </p:nvSpPr>
        <p:spPr>
          <a:xfrm>
            <a:off x="685800" y="2194560"/>
            <a:ext cx="9615401" cy="4024125"/>
          </a:xfrm>
        </p:spPr>
        <p:txBody>
          <a:bodyPr>
            <a:normAutofit/>
          </a:bodyPr>
          <a:lstStyle/>
          <a:p>
            <a:r>
              <a:rPr lang="en-US" sz="4000" dirty="0">
                <a:effectLst/>
                <a:latin typeface="Times New Roman" panose="02020603050405020304" pitchFamily="18" charset="0"/>
                <a:ea typeface="Calibri" panose="020F0502020204030204" pitchFamily="34" charset="0"/>
              </a:rPr>
              <a:t>To break down </a:t>
            </a:r>
            <a:r>
              <a:rPr lang="en-US" sz="4000" i="1" dirty="0">
                <a:effectLst/>
                <a:latin typeface="Times New Roman" panose="02020603050405020304" pitchFamily="18" charset="0"/>
                <a:ea typeface="Calibri" panose="020F0502020204030204" pitchFamily="34" charset="0"/>
              </a:rPr>
              <a:t>protein </a:t>
            </a:r>
            <a:r>
              <a:rPr lang="en-US" sz="4000" dirty="0">
                <a:effectLst/>
                <a:latin typeface="Times New Roman" panose="02020603050405020304" pitchFamily="18" charset="0"/>
                <a:ea typeface="Calibri" panose="020F0502020204030204" pitchFamily="34" charset="0"/>
              </a:rPr>
              <a:t>into </a:t>
            </a:r>
            <a:r>
              <a:rPr lang="en-US" sz="4000" i="1" dirty="0">
                <a:effectLst/>
                <a:latin typeface="Times New Roman" panose="02020603050405020304" pitchFamily="18" charset="0"/>
                <a:ea typeface="Calibri" panose="020F0502020204030204" pitchFamily="34" charset="0"/>
              </a:rPr>
              <a:t>peptide</a:t>
            </a:r>
            <a:r>
              <a:rPr lang="en-US" sz="4000" dirty="0">
                <a:effectLst/>
                <a:latin typeface="Times New Roman" panose="02020603050405020304" pitchFamily="18" charset="0"/>
                <a:ea typeface="Calibri" panose="020F0502020204030204" pitchFamily="34" charset="0"/>
              </a:rPr>
              <a:t>. It is produced in inactive form (pepsinogen) in order to prevent it from digesting the walls of the stomach. That is: </a:t>
            </a:r>
          </a:p>
          <a:p>
            <a:pPr marL="0" indent="0">
              <a:buNone/>
            </a:pPr>
            <a:endParaRPr lang="en-US" sz="4000" dirty="0">
              <a:effectLst/>
              <a:latin typeface="Times New Roman" panose="02020603050405020304" pitchFamily="18" charset="0"/>
              <a:ea typeface="Calibri" panose="020F0502020204030204" pitchFamily="34" charset="0"/>
            </a:endParaRPr>
          </a:p>
          <a:p>
            <a:pPr marL="0" indent="0">
              <a:buNone/>
            </a:pPr>
            <a:endParaRPr lang="en-US" sz="4400" dirty="0"/>
          </a:p>
        </p:txBody>
      </p:sp>
      <p:sp>
        <p:nvSpPr>
          <p:cNvPr id="4" name="Date Placeholder 3">
            <a:extLst>
              <a:ext uri="{FF2B5EF4-FFF2-40B4-BE49-F238E27FC236}">
                <a16:creationId xmlns:a16="http://schemas.microsoft.com/office/drawing/2014/main" xmlns="" id="{164AE78C-F023-487B-8CC9-18DCDE8DD03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5AD6F62-0284-45E5-8CFD-7A71B61CC06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938632D-7340-4626-8040-24A6757CFD7C}"/>
              </a:ext>
            </a:extLst>
          </p:cNvPr>
          <p:cNvSpPr>
            <a:spLocks noGrp="1"/>
          </p:cNvSpPr>
          <p:nvPr>
            <p:ph type="sldNum" sz="quarter" idx="12"/>
          </p:nvPr>
        </p:nvSpPr>
        <p:spPr/>
        <p:txBody>
          <a:bodyPr/>
          <a:lstStyle/>
          <a:p>
            <a:fld id="{6D22F896-40B5-4ADD-8801-0D06FADFA095}" type="slidenum">
              <a:rPr lang="en-US" smtClean="0"/>
              <a:t>143</a:t>
            </a:fld>
            <a:endParaRPr lang="en-US" dirty="0"/>
          </a:p>
        </p:txBody>
      </p:sp>
      <p:pic>
        <p:nvPicPr>
          <p:cNvPr id="10" name="Picture 9">
            <a:extLst>
              <a:ext uri="{FF2B5EF4-FFF2-40B4-BE49-F238E27FC236}">
                <a16:creationId xmlns:a16="http://schemas.microsoft.com/office/drawing/2014/main" xmlns="" id="{02FA0D05-B5C6-4831-A471-2B163DAD7B9B}"/>
              </a:ext>
            </a:extLst>
          </p:cNvPr>
          <p:cNvPicPr>
            <a:picLocks noChangeAspect="1"/>
          </p:cNvPicPr>
          <p:nvPr/>
        </p:nvPicPr>
        <p:blipFill>
          <a:blip r:embed="rId2"/>
          <a:stretch>
            <a:fillRect/>
          </a:stretch>
        </p:blipFill>
        <p:spPr>
          <a:xfrm>
            <a:off x="3281259" y="4710546"/>
            <a:ext cx="6585343" cy="706581"/>
          </a:xfrm>
          <a:prstGeom prst="rect">
            <a:avLst/>
          </a:prstGeom>
        </p:spPr>
      </p:pic>
    </p:spTree>
    <p:extLst>
      <p:ext uri="{BB962C8B-B14F-4D97-AF65-F5344CB8AC3E}">
        <p14:creationId xmlns:p14="http://schemas.microsoft.com/office/powerpoint/2010/main" val="37070948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1FF81-6A1F-4E4F-86EB-8D1E8E8252AD}"/>
              </a:ext>
            </a:extLst>
          </p:cNvPr>
          <p:cNvSpPr>
            <a:spLocks noGrp="1"/>
          </p:cNvSpPr>
          <p:nvPr>
            <p:ph type="title"/>
          </p:nvPr>
        </p:nvSpPr>
        <p:spPr/>
        <p:txBody>
          <a:bodyPr>
            <a:normAutofit fontScale="90000"/>
          </a:bodyPr>
          <a:lstStyle/>
          <a:p>
            <a:pPr marL="0" marR="0">
              <a:lnSpc>
                <a:spcPct val="107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Function of Rennin</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E9358E37-A588-4274-9466-1514244B2946}"/>
              </a:ext>
            </a:extLst>
          </p:cNvPr>
          <p:cNvSpPr>
            <a:spLocks noGrp="1"/>
          </p:cNvSpPr>
          <p:nvPr>
            <p:ph idx="1"/>
          </p:nvPr>
        </p:nvSpPr>
        <p:spPr/>
        <p:txBody>
          <a:bodyPr>
            <a:normAutofit/>
          </a:bodyPr>
          <a:lstStyle/>
          <a:p>
            <a:r>
              <a:rPr lang="en-US" sz="3600" dirty="0">
                <a:effectLst/>
                <a:latin typeface="Times New Roman" panose="02020603050405020304" pitchFamily="18" charset="0"/>
                <a:ea typeface="Calibri" panose="020F0502020204030204" pitchFamily="34" charset="0"/>
              </a:rPr>
              <a:t>It coagulates (solidifies) soluble milk protein (casein) into insoluble form (</a:t>
            </a:r>
            <a:r>
              <a:rPr lang="en-US" sz="3600" dirty="0" err="1">
                <a:effectLst/>
                <a:latin typeface="Times New Roman" panose="02020603050405020304" pitchFamily="18" charset="0"/>
                <a:ea typeface="Calibri" panose="020F0502020204030204" pitchFamily="34" charset="0"/>
              </a:rPr>
              <a:t>caseinogen</a:t>
            </a:r>
            <a:r>
              <a:rPr lang="en-US" sz="3600" dirty="0">
                <a:effectLst/>
                <a:latin typeface="Times New Roman" panose="02020603050405020304" pitchFamily="18" charset="0"/>
                <a:ea typeface="Calibri" panose="020F0502020204030204" pitchFamily="34" charset="0"/>
              </a:rPr>
              <a:t>, composed of milk protein and calcium salts) which is acted upon by pepsin. This enzyme is mostly useful in young mammals during suckling (breastfeeding) period. </a:t>
            </a:r>
            <a:r>
              <a:rPr lang="en-US" sz="3600" dirty="0">
                <a:latin typeface="Times New Roman" panose="02020603050405020304" pitchFamily="18" charset="0"/>
                <a:ea typeface="Calibri" panose="020F0502020204030204" pitchFamily="34" charset="0"/>
              </a:rPr>
              <a:t>That is:</a:t>
            </a:r>
          </a:p>
          <a:p>
            <a:pPr marL="0" indent="0">
              <a:buNone/>
            </a:pPr>
            <a:endParaRPr lang="en-US" sz="4000" dirty="0"/>
          </a:p>
        </p:txBody>
      </p:sp>
      <p:sp>
        <p:nvSpPr>
          <p:cNvPr id="4" name="Date Placeholder 3">
            <a:extLst>
              <a:ext uri="{FF2B5EF4-FFF2-40B4-BE49-F238E27FC236}">
                <a16:creationId xmlns:a16="http://schemas.microsoft.com/office/drawing/2014/main" xmlns="" id="{F5554387-9B38-414B-A671-0280F65013B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F10A220-EA89-4D49-9704-0A2E14C42895}"/>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1279CBB0-9BEE-4535-BEC3-DE1C72E590F7}"/>
              </a:ext>
            </a:extLst>
          </p:cNvPr>
          <p:cNvSpPr>
            <a:spLocks noGrp="1"/>
          </p:cNvSpPr>
          <p:nvPr>
            <p:ph type="sldNum" sz="quarter" idx="12"/>
          </p:nvPr>
        </p:nvSpPr>
        <p:spPr/>
        <p:txBody>
          <a:bodyPr/>
          <a:lstStyle/>
          <a:p>
            <a:fld id="{6D22F896-40B5-4ADD-8801-0D06FADFA095}" type="slidenum">
              <a:rPr lang="en-US" smtClean="0"/>
              <a:t>144</a:t>
            </a:fld>
            <a:endParaRPr lang="en-US" dirty="0"/>
          </a:p>
        </p:txBody>
      </p:sp>
      <p:pic>
        <p:nvPicPr>
          <p:cNvPr id="11" name="Picture 10">
            <a:extLst>
              <a:ext uri="{FF2B5EF4-FFF2-40B4-BE49-F238E27FC236}">
                <a16:creationId xmlns:a16="http://schemas.microsoft.com/office/drawing/2014/main" xmlns="" id="{FF232B07-D5CF-4D2B-9559-5B16974F39EB}"/>
              </a:ext>
            </a:extLst>
          </p:cNvPr>
          <p:cNvPicPr>
            <a:picLocks noChangeAspect="1"/>
          </p:cNvPicPr>
          <p:nvPr/>
        </p:nvPicPr>
        <p:blipFill>
          <a:blip r:embed="rId2"/>
          <a:stretch>
            <a:fillRect/>
          </a:stretch>
        </p:blipFill>
        <p:spPr>
          <a:xfrm>
            <a:off x="2895600" y="5138752"/>
            <a:ext cx="6599753" cy="804847"/>
          </a:xfrm>
          <a:prstGeom prst="rect">
            <a:avLst/>
          </a:prstGeom>
        </p:spPr>
      </p:pic>
    </p:spTree>
    <p:extLst>
      <p:ext uri="{BB962C8B-B14F-4D97-AF65-F5344CB8AC3E}">
        <p14:creationId xmlns:p14="http://schemas.microsoft.com/office/powerpoint/2010/main" val="9771314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6763BD-B286-4FF4-A3EB-5F929254CD58}"/>
              </a:ext>
            </a:extLst>
          </p:cNvPr>
          <p:cNvSpPr>
            <a:spLocks noGrp="1"/>
          </p:cNvSpPr>
          <p:nvPr>
            <p:ph type="title"/>
          </p:nvPr>
        </p:nvSpPr>
        <p:spPr/>
        <p:txBody>
          <a:bodyPr>
            <a:normAutofit fontScale="90000"/>
          </a:bodyPr>
          <a:lstStyle/>
          <a:p>
            <a:pPr marL="0" marR="0">
              <a:lnSpc>
                <a:spcPct val="107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Functions of Mucus</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91A2445C-E338-4B76-93A8-662A9EE3BF56}"/>
              </a:ext>
            </a:extLst>
          </p:cNvPr>
          <p:cNvSpPr>
            <a:spLocks noGrp="1"/>
          </p:cNvSpPr>
          <p:nvPr>
            <p:ph idx="1"/>
          </p:nvPr>
        </p:nvSpPr>
        <p:spPr/>
        <p:txBody>
          <a:bodyPr>
            <a:normAutofit/>
          </a:bodyPr>
          <a:lstStyle/>
          <a:p>
            <a:pPr marL="342900" marR="0" lvl="0" indent="-342900">
              <a:lnSpc>
                <a:spcPct val="107000"/>
              </a:lnSpc>
              <a:spcBef>
                <a:spcPts val="0"/>
              </a:spcBef>
              <a:spcAft>
                <a:spcPts val="80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Lines the stomach wall and protects it from corrosion by hydrochloric acid and digestive enzymes.</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rPr>
              <a:t>It also lubricates the food to make it move smoothly along the alimentary canal</a:t>
            </a:r>
            <a:endParaRPr lang="en-US" sz="4000" dirty="0"/>
          </a:p>
        </p:txBody>
      </p:sp>
      <p:sp>
        <p:nvSpPr>
          <p:cNvPr id="4" name="Date Placeholder 3">
            <a:extLst>
              <a:ext uri="{FF2B5EF4-FFF2-40B4-BE49-F238E27FC236}">
                <a16:creationId xmlns:a16="http://schemas.microsoft.com/office/drawing/2014/main" xmlns="" id="{DCD658FB-0006-4F99-A2B1-7CD2BB67D6CA}"/>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699BB7C-DACA-4CE5-8170-502EC3D918A0}"/>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EF866C2-D32B-4C98-B476-46F927B17E07}"/>
              </a:ext>
            </a:extLst>
          </p:cNvPr>
          <p:cNvSpPr>
            <a:spLocks noGrp="1"/>
          </p:cNvSpPr>
          <p:nvPr>
            <p:ph type="sldNum" sz="quarter" idx="12"/>
          </p:nvPr>
        </p:nvSpPr>
        <p:spPr/>
        <p:txBody>
          <a:bodyPr/>
          <a:lstStyle/>
          <a:p>
            <a:fld id="{6D22F896-40B5-4ADD-8801-0D06FADFA095}" type="slidenum">
              <a:rPr lang="en-US" smtClean="0"/>
              <a:t>145</a:t>
            </a:fld>
            <a:endParaRPr lang="en-US" dirty="0"/>
          </a:p>
        </p:txBody>
      </p:sp>
    </p:spTree>
    <p:extLst>
      <p:ext uri="{BB962C8B-B14F-4D97-AF65-F5344CB8AC3E}">
        <p14:creationId xmlns:p14="http://schemas.microsoft.com/office/powerpoint/2010/main" val="183125463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6E058D-9752-4600-A60F-DCEF3E8CCABC}"/>
              </a:ext>
            </a:extLst>
          </p:cNvPr>
          <p:cNvSpPr>
            <a:spLocks noGrp="1"/>
          </p:cNvSpPr>
          <p:nvPr>
            <p:ph type="title"/>
          </p:nvPr>
        </p:nvSpPr>
        <p:spPr/>
        <p:txBody>
          <a:bodyPr>
            <a:normAutofit fontScale="90000"/>
          </a:bodyPr>
          <a:lstStyle/>
          <a:p>
            <a:pPr marL="0" marR="0">
              <a:lnSpc>
                <a:spcPct val="107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Functions of Water</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3A0A6C75-D7BD-4EDB-9A0F-66CCF07F7E6A}"/>
              </a:ext>
            </a:extLst>
          </p:cNvPr>
          <p:cNvSpPr>
            <a:spLocks noGrp="1"/>
          </p:cNvSpPr>
          <p:nvPr>
            <p:ph idx="1"/>
          </p:nvPr>
        </p:nvSpPr>
        <p:spPr/>
        <p:txBody>
          <a:bodyPr>
            <a:normAutofit/>
          </a:bodyPr>
          <a:lstStyle/>
          <a:p>
            <a:pPr marL="342900" marR="0" lvl="0" indent="-342900">
              <a:lnSpc>
                <a:spcPct val="107000"/>
              </a:lnSpc>
              <a:spcBef>
                <a:spcPts val="0"/>
              </a:spcBef>
              <a:spcAft>
                <a:spcPts val="80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Provides medium for enzymes activities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EE53D93-1CCD-4EAE-BAF0-A7F3DD9AE9C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2FC5E03-962A-4FBF-905F-28A373DEBDB6}"/>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A9ED08EF-126A-4B15-88CC-E1B1A31AC8AD}"/>
              </a:ext>
            </a:extLst>
          </p:cNvPr>
          <p:cNvSpPr>
            <a:spLocks noGrp="1"/>
          </p:cNvSpPr>
          <p:nvPr>
            <p:ph type="sldNum" sz="quarter" idx="12"/>
          </p:nvPr>
        </p:nvSpPr>
        <p:spPr/>
        <p:txBody>
          <a:bodyPr/>
          <a:lstStyle/>
          <a:p>
            <a:fld id="{6D22F896-40B5-4ADD-8801-0D06FADFA095}" type="slidenum">
              <a:rPr lang="en-US" smtClean="0"/>
              <a:t>146</a:t>
            </a:fld>
            <a:endParaRPr lang="en-US" dirty="0"/>
          </a:p>
        </p:txBody>
      </p:sp>
    </p:spTree>
    <p:extLst>
      <p:ext uri="{BB962C8B-B14F-4D97-AF65-F5344CB8AC3E}">
        <p14:creationId xmlns:p14="http://schemas.microsoft.com/office/powerpoint/2010/main" val="36947827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CB20B-1712-484D-8166-05DA79EF0D5E}"/>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xmlns="" id="{D6351F56-179E-4EBA-BA0E-9771B369B65A}"/>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When the process of digestion in the stomach is over, the semi-solid food substance mixed with gastric juice (now known as </a:t>
            </a:r>
            <a:r>
              <a:rPr lang="en-US" sz="3200" b="1" i="1" dirty="0">
                <a:effectLst/>
                <a:latin typeface="Times New Roman" panose="02020603050405020304" pitchFamily="18" charset="0"/>
                <a:ea typeface="Calibri" panose="020F0502020204030204" pitchFamily="34" charset="0"/>
                <a:cs typeface="Times New Roman" panose="02020603050405020304" pitchFamily="18" charset="0"/>
              </a:rPr>
              <a:t>Chyme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is released into the duodenum through the pyloric sphincter.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That is, pyloric sphincter relaxes bit by bit to allow the chyme to move to the duodenum.</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Times New Roman" panose="02020603050405020304" pitchFamily="18" charset="0"/>
                <a:ea typeface="Calibri" panose="020F0502020204030204" pitchFamily="34" charset="0"/>
              </a:rPr>
              <a:t>No absorption of food takes place in the mouth except for some materials like water, alcohol and some drugs such as aspirin which are absorbed in the stomach</a:t>
            </a:r>
            <a:endParaRPr lang="en-US" sz="3600" dirty="0"/>
          </a:p>
        </p:txBody>
      </p:sp>
      <p:sp>
        <p:nvSpPr>
          <p:cNvPr id="4" name="Date Placeholder 3">
            <a:extLst>
              <a:ext uri="{FF2B5EF4-FFF2-40B4-BE49-F238E27FC236}">
                <a16:creationId xmlns:a16="http://schemas.microsoft.com/office/drawing/2014/main" xmlns="" id="{668877F6-8C46-4B91-B576-921D9A153C0E}"/>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DAC7991-B3C9-4E39-82DF-7D97BC28AEEF}"/>
              </a:ext>
            </a:extLst>
          </p:cNvPr>
          <p:cNvSpPr>
            <a:spLocks noGrp="1"/>
          </p:cNvSpPr>
          <p:nvPr>
            <p:ph type="ftr" sz="quarter" idx="11"/>
          </p:nvPr>
        </p:nvSpPr>
        <p:spPr/>
        <p:txBody>
          <a:bodyPr/>
          <a:lstStyle/>
          <a:p>
            <a:r>
              <a:rPr lang="en-US" dirty="0" err="1"/>
              <a:t>Dastan</a:t>
            </a:r>
            <a:r>
              <a:rPr lang="en-US" dirty="0"/>
              <a:t> E. M. </a:t>
            </a:r>
          </a:p>
        </p:txBody>
      </p:sp>
      <p:sp>
        <p:nvSpPr>
          <p:cNvPr id="6" name="Slide Number Placeholder 5">
            <a:extLst>
              <a:ext uri="{FF2B5EF4-FFF2-40B4-BE49-F238E27FC236}">
                <a16:creationId xmlns:a16="http://schemas.microsoft.com/office/drawing/2014/main" xmlns="" id="{1E57C86B-FBF9-47EB-A0B6-24BA32B2BD4E}"/>
              </a:ext>
            </a:extLst>
          </p:cNvPr>
          <p:cNvSpPr>
            <a:spLocks noGrp="1"/>
          </p:cNvSpPr>
          <p:nvPr>
            <p:ph type="sldNum" sz="quarter" idx="12"/>
          </p:nvPr>
        </p:nvSpPr>
        <p:spPr/>
        <p:txBody>
          <a:bodyPr/>
          <a:lstStyle/>
          <a:p>
            <a:fld id="{6D22F896-40B5-4ADD-8801-0D06FADFA095}" type="slidenum">
              <a:rPr lang="en-US" smtClean="0"/>
              <a:t>147</a:t>
            </a:fld>
            <a:endParaRPr lang="en-US" dirty="0"/>
          </a:p>
        </p:txBody>
      </p:sp>
    </p:spTree>
    <p:extLst>
      <p:ext uri="{BB962C8B-B14F-4D97-AF65-F5344CB8AC3E}">
        <p14:creationId xmlns:p14="http://schemas.microsoft.com/office/powerpoint/2010/main" val="25734404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F2D99-F3BE-4ADD-9149-E9FBB06A1B25}"/>
              </a:ext>
            </a:extLst>
          </p:cNvPr>
          <p:cNvSpPr>
            <a:spLocks noGrp="1"/>
          </p:cNvSpPr>
          <p:nvPr>
            <p:ph type="title"/>
          </p:nvPr>
        </p:nvSpPr>
        <p:spPr/>
        <p:txBody>
          <a:bodyPr>
            <a:normAutofit fontScale="90000"/>
          </a:bodyPr>
          <a:lstStyle/>
          <a:p>
            <a:pPr marL="0" marR="0">
              <a:lnSpc>
                <a:spcPct val="107000"/>
              </a:lnSpc>
              <a:spcBef>
                <a:spcPts val="0"/>
              </a:spcBef>
              <a:spcAft>
                <a:spcPts val="800"/>
              </a:spcAft>
              <a:tabLst>
                <a:tab pos="5257800" algn="l"/>
              </a:tabLst>
            </a:pP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Digestion in the Duodenum</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8FE6B956-AFBA-4D2B-BBD0-512DD3E19EDB}"/>
              </a:ext>
            </a:extLst>
          </p:cNvPr>
          <p:cNvSpPr>
            <a:spLocks noGrp="1"/>
          </p:cNvSpPr>
          <p:nvPr>
            <p:ph idx="1"/>
          </p:nvPr>
        </p:nvSpPr>
        <p:spPr/>
        <p:txBody>
          <a:bodyPr>
            <a:normAutofit/>
          </a:bodyPr>
          <a:lstStyle/>
          <a:p>
            <a:r>
              <a:rPr lang="en-US" sz="4000" dirty="0">
                <a:effectLst/>
                <a:latin typeface="Times New Roman" panose="02020603050405020304" pitchFamily="18" charset="0"/>
                <a:ea typeface="Calibri" panose="020F0502020204030204" pitchFamily="34" charset="0"/>
              </a:rPr>
              <a:t>The duodenum is associated with liver, pancreas and gall bladder as accessory organs. Entrance of the food into the duodenum stimulates the pancreas to secrete </a:t>
            </a:r>
            <a:r>
              <a:rPr lang="en-US" sz="4000" b="1" i="1" dirty="0">
                <a:effectLst/>
                <a:latin typeface="Times New Roman" panose="02020603050405020304" pitchFamily="18" charset="0"/>
                <a:ea typeface="Calibri" panose="020F0502020204030204" pitchFamily="34" charset="0"/>
              </a:rPr>
              <a:t>pancreatic juice</a:t>
            </a:r>
            <a:r>
              <a:rPr lang="en-US" sz="4000" dirty="0">
                <a:effectLst/>
                <a:latin typeface="Times New Roman" panose="02020603050405020304" pitchFamily="18" charset="0"/>
                <a:ea typeface="Calibri" panose="020F0502020204030204" pitchFamily="34" charset="0"/>
              </a:rPr>
              <a:t> and the liver to secrete </a:t>
            </a:r>
            <a:r>
              <a:rPr lang="en-US" sz="4000" b="1" i="1" dirty="0">
                <a:effectLst/>
                <a:latin typeface="Times New Roman" panose="02020603050405020304" pitchFamily="18" charset="0"/>
                <a:ea typeface="Calibri" panose="020F0502020204030204" pitchFamily="34" charset="0"/>
              </a:rPr>
              <a:t>bile</a:t>
            </a:r>
            <a:r>
              <a:rPr lang="en-US" sz="4000" dirty="0">
                <a:effectLst/>
                <a:latin typeface="Times New Roman" panose="02020603050405020304" pitchFamily="18" charset="0"/>
                <a:ea typeface="Calibri" panose="020F0502020204030204" pitchFamily="34" charset="0"/>
              </a:rPr>
              <a:t>. Bile is then stored in the </a:t>
            </a:r>
            <a:r>
              <a:rPr lang="en-US" sz="4000" b="1" i="1" dirty="0">
                <a:effectLst/>
                <a:latin typeface="Times New Roman" panose="02020603050405020304" pitchFamily="18" charset="0"/>
                <a:ea typeface="Calibri" panose="020F0502020204030204" pitchFamily="34" charset="0"/>
              </a:rPr>
              <a:t>gall bladder</a:t>
            </a:r>
            <a:endParaRPr lang="en-US" sz="4400" dirty="0"/>
          </a:p>
        </p:txBody>
      </p:sp>
      <p:sp>
        <p:nvSpPr>
          <p:cNvPr id="4" name="Date Placeholder 3">
            <a:extLst>
              <a:ext uri="{FF2B5EF4-FFF2-40B4-BE49-F238E27FC236}">
                <a16:creationId xmlns:a16="http://schemas.microsoft.com/office/drawing/2014/main" xmlns="" id="{25347D64-94A2-41DA-9EC6-566BAF9A4453}"/>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10A784A-A872-4C34-9771-14FF2B09632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4368424-57B2-4514-AE21-322824B8DEC0}"/>
              </a:ext>
            </a:extLst>
          </p:cNvPr>
          <p:cNvSpPr>
            <a:spLocks noGrp="1"/>
          </p:cNvSpPr>
          <p:nvPr>
            <p:ph type="sldNum" sz="quarter" idx="12"/>
          </p:nvPr>
        </p:nvSpPr>
        <p:spPr/>
        <p:txBody>
          <a:bodyPr/>
          <a:lstStyle/>
          <a:p>
            <a:fld id="{6D22F896-40B5-4ADD-8801-0D06FADFA095}" type="slidenum">
              <a:rPr lang="en-US" smtClean="0"/>
              <a:t>148</a:t>
            </a:fld>
            <a:endParaRPr lang="en-US" dirty="0"/>
          </a:p>
        </p:txBody>
      </p:sp>
    </p:spTree>
    <p:extLst>
      <p:ext uri="{BB962C8B-B14F-4D97-AF65-F5344CB8AC3E}">
        <p14:creationId xmlns:p14="http://schemas.microsoft.com/office/powerpoint/2010/main" val="100650057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AA04FE-A7E5-4FB6-88E4-97A5964BF3C0}"/>
              </a:ext>
            </a:extLst>
          </p:cNvPr>
          <p:cNvSpPr>
            <a:spLocks noGrp="1"/>
          </p:cNvSpPr>
          <p:nvPr>
            <p:ph type="title"/>
          </p:nvPr>
        </p:nvSpPr>
        <p:spPr/>
        <p:txBody>
          <a:bodyPr/>
          <a:lstStyle/>
          <a:p>
            <a:r>
              <a:rPr lang="en-US" sz="4000" i="1" dirty="0">
                <a:effectLst/>
                <a:latin typeface="Times New Roman" panose="02020603050405020304" pitchFamily="18" charset="0"/>
                <a:ea typeface="Calibri" panose="020F0502020204030204" pitchFamily="34" charset="0"/>
              </a:rPr>
              <a:t>Note</a:t>
            </a:r>
            <a:endParaRPr lang="en-US" dirty="0"/>
          </a:p>
        </p:txBody>
      </p:sp>
      <p:sp>
        <p:nvSpPr>
          <p:cNvPr id="3" name="Content Placeholder 2">
            <a:extLst>
              <a:ext uri="{FF2B5EF4-FFF2-40B4-BE49-F238E27FC236}">
                <a16:creationId xmlns:a16="http://schemas.microsoft.com/office/drawing/2014/main" xmlns="" id="{AED7A965-4969-4C51-B939-D4D9E5A28C69}"/>
              </a:ext>
            </a:extLst>
          </p:cNvPr>
          <p:cNvSpPr>
            <a:spLocks noGrp="1"/>
          </p:cNvSpPr>
          <p:nvPr>
            <p:ph idx="1"/>
          </p:nvPr>
        </p:nvSpPr>
        <p:spPr/>
        <p:txBody>
          <a:bodyPr>
            <a:normAutofit/>
          </a:bodyPr>
          <a:lstStyle/>
          <a:p>
            <a:pPr marL="0" marR="0">
              <a:lnSpc>
                <a:spcPct val="107000"/>
              </a:lnSpc>
              <a:spcBef>
                <a:spcPts val="0"/>
              </a:spcBef>
              <a:spcAft>
                <a:spcPts val="800"/>
              </a:spcAft>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Bile is yellowish green in color.</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4400" dirty="0">
                <a:effectLst/>
                <a:latin typeface="Times New Roman" panose="02020603050405020304" pitchFamily="18" charset="0"/>
                <a:ea typeface="Calibri" panose="020F0502020204030204" pitchFamily="34" charset="0"/>
              </a:rPr>
              <a:t>Pancreatic juice is released from pancreas to the duodenum through </a:t>
            </a:r>
            <a:r>
              <a:rPr lang="en-US" sz="4400" b="1" i="1" dirty="0">
                <a:effectLst/>
                <a:latin typeface="Times New Roman" panose="02020603050405020304" pitchFamily="18" charset="0"/>
                <a:ea typeface="Calibri" panose="020F0502020204030204" pitchFamily="34" charset="0"/>
              </a:rPr>
              <a:t>pancreatic duct</a:t>
            </a:r>
            <a:r>
              <a:rPr lang="en-US" sz="4400" dirty="0">
                <a:effectLst/>
                <a:latin typeface="Times New Roman" panose="02020603050405020304" pitchFamily="18" charset="0"/>
                <a:ea typeface="Calibri" panose="020F0502020204030204" pitchFamily="34" charset="0"/>
              </a:rPr>
              <a:t> while bile is released from gall bladder into the duodenum through </a:t>
            </a:r>
            <a:r>
              <a:rPr lang="en-US" sz="4400" b="1" i="1" dirty="0">
                <a:effectLst/>
                <a:latin typeface="Times New Roman" panose="02020603050405020304" pitchFamily="18" charset="0"/>
                <a:ea typeface="Calibri" panose="020F0502020204030204" pitchFamily="34" charset="0"/>
              </a:rPr>
              <a:t>bile duct</a:t>
            </a:r>
            <a:endParaRPr lang="en-US" sz="4800" dirty="0"/>
          </a:p>
        </p:txBody>
      </p:sp>
      <p:sp>
        <p:nvSpPr>
          <p:cNvPr id="4" name="Date Placeholder 3">
            <a:extLst>
              <a:ext uri="{FF2B5EF4-FFF2-40B4-BE49-F238E27FC236}">
                <a16:creationId xmlns:a16="http://schemas.microsoft.com/office/drawing/2014/main" xmlns="" id="{17517BEC-842B-4ACB-9862-B6D468AB5CA9}"/>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55E66FF-361D-43F8-B9BC-E559906DF3B3}"/>
              </a:ext>
            </a:extLst>
          </p:cNvPr>
          <p:cNvSpPr>
            <a:spLocks noGrp="1"/>
          </p:cNvSpPr>
          <p:nvPr>
            <p:ph type="ftr" sz="quarter" idx="11"/>
          </p:nvPr>
        </p:nvSpPr>
        <p:spPr/>
        <p:txBody>
          <a:bodyPr/>
          <a:lstStyle/>
          <a:p>
            <a:r>
              <a:rPr lang="en-US" dirty="0" err="1"/>
              <a:t>Dastan</a:t>
            </a:r>
            <a:r>
              <a:rPr lang="en-US" dirty="0"/>
              <a:t> E. M. </a:t>
            </a:r>
          </a:p>
        </p:txBody>
      </p:sp>
      <p:sp>
        <p:nvSpPr>
          <p:cNvPr id="6" name="Slide Number Placeholder 5">
            <a:extLst>
              <a:ext uri="{FF2B5EF4-FFF2-40B4-BE49-F238E27FC236}">
                <a16:creationId xmlns:a16="http://schemas.microsoft.com/office/drawing/2014/main" xmlns="" id="{256BF22E-18DD-4854-91BF-46DCE6F2500C}"/>
              </a:ext>
            </a:extLst>
          </p:cNvPr>
          <p:cNvSpPr>
            <a:spLocks noGrp="1"/>
          </p:cNvSpPr>
          <p:nvPr>
            <p:ph type="sldNum" sz="quarter" idx="12"/>
          </p:nvPr>
        </p:nvSpPr>
        <p:spPr/>
        <p:txBody>
          <a:bodyPr/>
          <a:lstStyle/>
          <a:p>
            <a:fld id="{6D22F896-40B5-4ADD-8801-0D06FADFA095}" type="slidenum">
              <a:rPr lang="en-US" smtClean="0"/>
              <a:t>149</a:t>
            </a:fld>
            <a:endParaRPr lang="en-US" dirty="0"/>
          </a:p>
        </p:txBody>
      </p:sp>
    </p:spTree>
    <p:extLst>
      <p:ext uri="{BB962C8B-B14F-4D97-AF65-F5344CB8AC3E}">
        <p14:creationId xmlns:p14="http://schemas.microsoft.com/office/powerpoint/2010/main" val="1805336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C5319-ECF2-4C3F-A8A8-0C792879DBDA}"/>
              </a:ext>
            </a:extLst>
          </p:cNvPr>
          <p:cNvSpPr>
            <a:spLocks noGrp="1"/>
          </p:cNvSpPr>
          <p:nvPr>
            <p:ph type="title"/>
          </p:nvPr>
        </p:nvSpPr>
        <p:spPr/>
        <p:txBody>
          <a:bodyPr/>
          <a:lstStyle/>
          <a:p>
            <a:r>
              <a:rPr lang="en-US" dirty="0"/>
              <a:t>Forms of symbiotic nutrition</a:t>
            </a:r>
          </a:p>
        </p:txBody>
      </p:sp>
      <p:sp>
        <p:nvSpPr>
          <p:cNvPr id="3" name="Content Placeholder 2">
            <a:extLst>
              <a:ext uri="{FF2B5EF4-FFF2-40B4-BE49-F238E27FC236}">
                <a16:creationId xmlns:a16="http://schemas.microsoft.com/office/drawing/2014/main" xmlns="" id="{DF1AB0CD-0EE5-486D-812F-5B86D8E3D84E}"/>
              </a:ext>
            </a:extLst>
          </p:cNvPr>
          <p:cNvSpPr>
            <a:spLocks noGrp="1"/>
          </p:cNvSpPr>
          <p:nvPr>
            <p:ph idx="1"/>
          </p:nvPr>
        </p:nvSpPr>
        <p:spPr/>
        <p:txBody>
          <a:bodyPr>
            <a:normAutofit lnSpcReduction="10000"/>
          </a:bodyPr>
          <a:lstStyle/>
          <a:p>
            <a:r>
              <a:rPr lang="en-US" sz="4000" i="1" dirty="0"/>
              <a:t>Mutualism</a:t>
            </a:r>
            <a:r>
              <a:rPr lang="en-US" sz="4000" dirty="0"/>
              <a:t>: This is a feeding relationship between two organisms of different species in which both organisms benefit from the relationship and neither is harmed. E.g. cellulose digesting bacteria in the intestines of ruminant animals like cows, lichens found on the barks of trees (composed of fungi and algae)</a:t>
            </a:r>
          </a:p>
          <a:p>
            <a:endParaRPr lang="en-US" sz="4000" dirty="0"/>
          </a:p>
        </p:txBody>
      </p:sp>
      <p:sp>
        <p:nvSpPr>
          <p:cNvPr id="4" name="Date Placeholder 3">
            <a:extLst>
              <a:ext uri="{FF2B5EF4-FFF2-40B4-BE49-F238E27FC236}">
                <a16:creationId xmlns:a16="http://schemas.microsoft.com/office/drawing/2014/main" xmlns="" id="{8B41E205-0374-4FCB-8CB5-04034B65C63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E44FF0E-79EF-46E6-BA6D-9A687EFF9EF9}"/>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7DD206B6-D350-43F1-92D2-C5DF603DBEE6}"/>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4468260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90B85-CAA7-4B84-91A6-14E39AF66B0D}"/>
              </a:ext>
            </a:extLst>
          </p:cNvPr>
          <p:cNvSpPr>
            <a:spLocks noGrp="1"/>
          </p:cNvSpPr>
          <p:nvPr>
            <p:ph type="title"/>
          </p:nvPr>
        </p:nvSpPr>
        <p:spPr/>
        <p:txBody>
          <a:bodyPr>
            <a:normAutofit fontScale="90000"/>
          </a:bodyPr>
          <a:lstStyle/>
          <a:p>
            <a:pPr marL="0" marR="0">
              <a:lnSpc>
                <a:spcPct val="107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Composition of Bile</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EF358FB9-4299-4D13-8D28-46E3CF6FC439}"/>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Water (about 90%)</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Salts (about 7%)</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5257800" algn="l"/>
              </a:tabLs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Yellowish-green pigments (about 2.5%)</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C8503EDA-C391-45CE-A674-A8B2E473AB3F}"/>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95AA7FE1-5C18-4C61-8222-CEAD912B0303}"/>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305A216-8993-42ED-BFA6-FF53D628B1C6}"/>
              </a:ext>
            </a:extLst>
          </p:cNvPr>
          <p:cNvSpPr>
            <a:spLocks noGrp="1"/>
          </p:cNvSpPr>
          <p:nvPr>
            <p:ph type="sldNum" sz="quarter" idx="12"/>
          </p:nvPr>
        </p:nvSpPr>
        <p:spPr/>
        <p:txBody>
          <a:bodyPr/>
          <a:lstStyle/>
          <a:p>
            <a:fld id="{6D22F896-40B5-4ADD-8801-0D06FADFA095}" type="slidenum">
              <a:rPr lang="en-US" smtClean="0"/>
              <a:t>150</a:t>
            </a:fld>
            <a:endParaRPr lang="en-US" dirty="0"/>
          </a:p>
        </p:txBody>
      </p:sp>
    </p:spTree>
    <p:extLst>
      <p:ext uri="{BB962C8B-B14F-4D97-AF65-F5344CB8AC3E}">
        <p14:creationId xmlns:p14="http://schemas.microsoft.com/office/powerpoint/2010/main" val="29158779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EFDCEA-9154-4CB9-A661-B7057BF0F05E}"/>
              </a:ext>
            </a:extLst>
          </p:cNvPr>
          <p:cNvSpPr>
            <a:spLocks noGrp="1"/>
          </p:cNvSpPr>
          <p:nvPr>
            <p:ph type="title"/>
          </p:nvPr>
        </p:nvSpPr>
        <p:spPr/>
        <p:txBody>
          <a:bodyPr>
            <a:normAutofit fontScale="90000"/>
          </a:bodyPr>
          <a:lstStyle/>
          <a:p>
            <a:pPr marL="0" marR="0">
              <a:lnSpc>
                <a:spcPct val="107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Functions of Bile</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52E1275E-A9F2-42AE-A1EA-9CFC002191BA}"/>
              </a:ext>
            </a:extLst>
          </p:cNvPr>
          <p:cNvSpPr>
            <a:spLocks noGrp="1"/>
          </p:cNvSpPr>
          <p:nvPr>
            <p:ph idx="1"/>
          </p:nvPr>
        </p:nvSpPr>
        <p:spPr>
          <a:xfrm>
            <a:off x="685800" y="1413164"/>
            <a:ext cx="10820400" cy="4805522"/>
          </a:xfrm>
        </p:spPr>
        <p:txBody>
          <a:bodyPr>
            <a:normAutofit fontScale="92500" lnSpcReduction="20000"/>
          </a:bodyPr>
          <a:lstStyle/>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Helps to break down (physically) fat droplets (emulsification of fats) which enables the enzymes lipase to act on fats effectively.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Bile salts (Sodium hydrogen carbonate) reacts with fat soluble vitamins (A, D, E and K) to make them water soluble, ready for absorption in the ileum.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Sodium bicarbonate salts, being alkaline, they neutralizes the hydrochloric acid in the chyme and make it (chyme) alkaline in the duodenum. This alkaline medium provides a suitable environment required by enzymes in the pancreatic juice to act on the food</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rPr>
              <a:t>Gives color to the chyme which differs from the color of the food taken in and color of feces</a:t>
            </a:r>
            <a:endParaRPr lang="en-US" sz="3600" dirty="0"/>
          </a:p>
        </p:txBody>
      </p:sp>
      <p:sp>
        <p:nvSpPr>
          <p:cNvPr id="4" name="Date Placeholder 3">
            <a:extLst>
              <a:ext uri="{FF2B5EF4-FFF2-40B4-BE49-F238E27FC236}">
                <a16:creationId xmlns:a16="http://schemas.microsoft.com/office/drawing/2014/main" xmlns="" id="{548917FB-43D0-4591-8295-3C0941CD274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8D5DFFA-1E4C-49AF-B47C-411839B04921}"/>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84490F93-3B76-4562-9F2F-4E80C74C326D}"/>
              </a:ext>
            </a:extLst>
          </p:cNvPr>
          <p:cNvSpPr>
            <a:spLocks noGrp="1"/>
          </p:cNvSpPr>
          <p:nvPr>
            <p:ph type="sldNum" sz="quarter" idx="12"/>
          </p:nvPr>
        </p:nvSpPr>
        <p:spPr/>
        <p:txBody>
          <a:bodyPr/>
          <a:lstStyle/>
          <a:p>
            <a:fld id="{6D22F896-40B5-4ADD-8801-0D06FADFA095}" type="slidenum">
              <a:rPr lang="en-US" smtClean="0"/>
              <a:t>151</a:t>
            </a:fld>
            <a:endParaRPr lang="en-US" dirty="0"/>
          </a:p>
        </p:txBody>
      </p:sp>
    </p:spTree>
    <p:extLst>
      <p:ext uri="{BB962C8B-B14F-4D97-AF65-F5344CB8AC3E}">
        <p14:creationId xmlns:p14="http://schemas.microsoft.com/office/powerpoint/2010/main" val="85521444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CBEA1-01F8-4C33-8269-81DD62AF25AD}"/>
              </a:ext>
            </a:extLst>
          </p:cNvPr>
          <p:cNvSpPr>
            <a:spLocks noGrp="1"/>
          </p:cNvSpPr>
          <p:nvPr>
            <p:ph type="title"/>
          </p:nvPr>
        </p:nvSpPr>
        <p:spPr>
          <a:xfrm>
            <a:off x="2715491" y="764373"/>
            <a:ext cx="8790709" cy="1293028"/>
          </a:xfrm>
        </p:spPr>
        <p:txBody>
          <a:bodyPr>
            <a:normAutofit fontScale="90000"/>
          </a:bodyPr>
          <a:lstStyle/>
          <a:p>
            <a:pPr marL="228600" marR="0">
              <a:lnSpc>
                <a:spcPct val="107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Composition of Pancreatic Juice</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9A97DF7F-5DE9-406B-A205-B3DEFD3A6CD6}"/>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Pancreatic amylase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Pancreatic lipase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Trypsin</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Sodium hydrogen carbonate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3F116952-931E-40DC-9674-65BD62693A23}"/>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FBF8865-3BC5-4AAB-9148-6EE40E7B927A}"/>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C63C2DBA-A37F-404E-8F31-474EFA5B8A70}"/>
              </a:ext>
            </a:extLst>
          </p:cNvPr>
          <p:cNvSpPr>
            <a:spLocks noGrp="1"/>
          </p:cNvSpPr>
          <p:nvPr>
            <p:ph type="sldNum" sz="quarter" idx="12"/>
          </p:nvPr>
        </p:nvSpPr>
        <p:spPr/>
        <p:txBody>
          <a:bodyPr/>
          <a:lstStyle/>
          <a:p>
            <a:fld id="{6D22F896-40B5-4ADD-8801-0D06FADFA095}" type="slidenum">
              <a:rPr lang="en-US" smtClean="0"/>
              <a:t>152</a:t>
            </a:fld>
            <a:endParaRPr lang="en-US" dirty="0"/>
          </a:p>
        </p:txBody>
      </p:sp>
    </p:spTree>
    <p:extLst>
      <p:ext uri="{BB962C8B-B14F-4D97-AF65-F5344CB8AC3E}">
        <p14:creationId xmlns:p14="http://schemas.microsoft.com/office/powerpoint/2010/main" val="42952571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187D9-7250-40D8-80DF-0FE58DDEFF28}"/>
              </a:ext>
            </a:extLst>
          </p:cNvPr>
          <p:cNvSpPr>
            <a:spLocks noGrp="1"/>
          </p:cNvSpPr>
          <p:nvPr>
            <p:ph type="title"/>
          </p:nvPr>
        </p:nvSpPr>
        <p:spPr>
          <a:xfrm>
            <a:off x="1080655" y="764373"/>
            <a:ext cx="10425545" cy="1293028"/>
          </a:xfrm>
        </p:spPr>
        <p:txBody>
          <a:bodyPr>
            <a:normAutofit fontScale="90000"/>
          </a:bodyPr>
          <a:lstStyle/>
          <a:p>
            <a:pPr marL="0" marR="0">
              <a:lnSpc>
                <a:spcPct val="107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The role(s) of Components of Pancreatic Juice in Digestion</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Date Placeholder 3">
            <a:extLst>
              <a:ext uri="{FF2B5EF4-FFF2-40B4-BE49-F238E27FC236}">
                <a16:creationId xmlns:a16="http://schemas.microsoft.com/office/drawing/2014/main" xmlns="" id="{32074FB4-6B89-4135-8C2A-C481B9822797}"/>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6F957AF-AC5F-4DCC-8B86-61C0B0519B9C}"/>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930CBC91-C851-4B2D-8D53-03D004E5172D}"/>
              </a:ext>
            </a:extLst>
          </p:cNvPr>
          <p:cNvSpPr>
            <a:spLocks noGrp="1"/>
          </p:cNvSpPr>
          <p:nvPr>
            <p:ph type="sldNum" sz="quarter" idx="12"/>
          </p:nvPr>
        </p:nvSpPr>
        <p:spPr/>
        <p:txBody>
          <a:bodyPr/>
          <a:lstStyle/>
          <a:p>
            <a:fld id="{6D22F896-40B5-4ADD-8801-0D06FADFA095}" type="slidenum">
              <a:rPr lang="en-US" smtClean="0"/>
              <a:t>153</a:t>
            </a:fld>
            <a:endParaRPr lang="en-US" dirty="0"/>
          </a:p>
        </p:txBody>
      </p:sp>
      <p:pic>
        <p:nvPicPr>
          <p:cNvPr id="14" name="Content Placeholder 13">
            <a:extLst>
              <a:ext uri="{FF2B5EF4-FFF2-40B4-BE49-F238E27FC236}">
                <a16:creationId xmlns:a16="http://schemas.microsoft.com/office/drawing/2014/main" xmlns="" id="{C057F206-3F77-44F5-8D74-36CA474D7527}"/>
              </a:ext>
            </a:extLst>
          </p:cNvPr>
          <p:cNvPicPr>
            <a:picLocks noGrp="1" noChangeAspect="1"/>
          </p:cNvPicPr>
          <p:nvPr>
            <p:ph idx="1"/>
          </p:nvPr>
        </p:nvPicPr>
        <p:blipFill>
          <a:blip r:embed="rId2"/>
          <a:stretch>
            <a:fillRect/>
          </a:stretch>
        </p:blipFill>
        <p:spPr>
          <a:xfrm>
            <a:off x="657384" y="3158835"/>
            <a:ext cx="11101030" cy="1885734"/>
          </a:xfrm>
          <a:prstGeom prst="rect">
            <a:avLst/>
          </a:prstGeom>
        </p:spPr>
      </p:pic>
    </p:spTree>
    <p:extLst>
      <p:ext uri="{BB962C8B-B14F-4D97-AF65-F5344CB8AC3E}">
        <p14:creationId xmlns:p14="http://schemas.microsoft.com/office/powerpoint/2010/main" val="303240567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D4B8B-7CEC-4E4C-8829-F1C05F10E704}"/>
              </a:ext>
            </a:extLst>
          </p:cNvPr>
          <p:cNvSpPr>
            <a:spLocks noGrp="1"/>
          </p:cNvSpPr>
          <p:nvPr>
            <p:ph type="title"/>
          </p:nvPr>
        </p:nvSpPr>
        <p:spPr/>
        <p:txBody>
          <a:bodyPr/>
          <a:lstStyle/>
          <a:p>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The role(s) of Components of Pancreatic Juice in Digestion</a:t>
            </a:r>
            <a:endParaRPr lang="en-US" dirty="0"/>
          </a:p>
        </p:txBody>
      </p:sp>
      <p:pic>
        <p:nvPicPr>
          <p:cNvPr id="7" name="Content Placeholder 6">
            <a:extLst>
              <a:ext uri="{FF2B5EF4-FFF2-40B4-BE49-F238E27FC236}">
                <a16:creationId xmlns:a16="http://schemas.microsoft.com/office/drawing/2014/main" xmlns="" id="{15DDF0CC-1E16-4CF8-A2ED-CE6A61948268}"/>
              </a:ext>
            </a:extLst>
          </p:cNvPr>
          <p:cNvPicPr>
            <a:picLocks noGrp="1" noChangeAspect="1"/>
          </p:cNvPicPr>
          <p:nvPr>
            <p:ph idx="1"/>
          </p:nvPr>
        </p:nvPicPr>
        <p:blipFill>
          <a:blip r:embed="rId2"/>
          <a:stretch>
            <a:fillRect/>
          </a:stretch>
        </p:blipFill>
        <p:spPr>
          <a:xfrm>
            <a:off x="799412" y="3297382"/>
            <a:ext cx="10706788" cy="1837475"/>
          </a:xfrm>
          <a:prstGeom prst="rect">
            <a:avLst/>
          </a:prstGeom>
        </p:spPr>
      </p:pic>
      <p:sp>
        <p:nvSpPr>
          <p:cNvPr id="4" name="Date Placeholder 3">
            <a:extLst>
              <a:ext uri="{FF2B5EF4-FFF2-40B4-BE49-F238E27FC236}">
                <a16:creationId xmlns:a16="http://schemas.microsoft.com/office/drawing/2014/main" xmlns="" id="{CBE8B433-E6D5-4A30-B2D4-178F6DA49CC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170E630-B625-4F15-9945-3FC2A11257D3}"/>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BDBDE6B6-C173-4B53-BAC6-D2F901D6E7DC}"/>
              </a:ext>
            </a:extLst>
          </p:cNvPr>
          <p:cNvSpPr>
            <a:spLocks noGrp="1"/>
          </p:cNvSpPr>
          <p:nvPr>
            <p:ph type="sldNum" sz="quarter" idx="12"/>
          </p:nvPr>
        </p:nvSpPr>
        <p:spPr/>
        <p:txBody>
          <a:bodyPr/>
          <a:lstStyle/>
          <a:p>
            <a:fld id="{6D22F896-40B5-4ADD-8801-0D06FADFA095}" type="slidenum">
              <a:rPr lang="en-US" smtClean="0"/>
              <a:t>154</a:t>
            </a:fld>
            <a:endParaRPr lang="en-US" dirty="0"/>
          </a:p>
        </p:txBody>
      </p:sp>
    </p:spTree>
    <p:extLst>
      <p:ext uri="{BB962C8B-B14F-4D97-AF65-F5344CB8AC3E}">
        <p14:creationId xmlns:p14="http://schemas.microsoft.com/office/powerpoint/2010/main" val="346441430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E4321-5015-4CDA-9B9B-0E7DDF03A01F}"/>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xmlns="" id="{F277B2A1-63FE-4FE0-B53C-061E64249257}"/>
              </a:ext>
            </a:extLst>
          </p:cNvPr>
          <p:cNvSpPr>
            <a:spLocks noGrp="1"/>
          </p:cNvSpPr>
          <p:nvPr>
            <p:ph idx="1"/>
          </p:nvPr>
        </p:nvSpPr>
        <p:spPr/>
        <p:txBody>
          <a:bodyPr>
            <a:normAutofit/>
          </a:bodyPr>
          <a:lstStyle/>
          <a:p>
            <a:r>
              <a:rPr lang="en-US" sz="5400" dirty="0">
                <a:effectLst/>
                <a:latin typeface="Times New Roman" panose="02020603050405020304" pitchFamily="18" charset="0"/>
                <a:ea typeface="Calibri" panose="020F0502020204030204" pitchFamily="34" charset="0"/>
              </a:rPr>
              <a:t>When the digestion process in the duodenum is completed, the resulting mixture of food is moved by peristaltic movement into the ileum</a:t>
            </a:r>
            <a:endParaRPr lang="en-US" sz="6000" dirty="0"/>
          </a:p>
        </p:txBody>
      </p:sp>
      <p:sp>
        <p:nvSpPr>
          <p:cNvPr id="4" name="Date Placeholder 3">
            <a:extLst>
              <a:ext uri="{FF2B5EF4-FFF2-40B4-BE49-F238E27FC236}">
                <a16:creationId xmlns:a16="http://schemas.microsoft.com/office/drawing/2014/main" xmlns="" id="{1CA7A08D-452E-4994-9DB0-D9872E72591F}"/>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B0972DC-A296-4252-9C7B-97526151417F}"/>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7E03572-BC90-491F-96E8-A4C4672B6FD1}"/>
              </a:ext>
            </a:extLst>
          </p:cNvPr>
          <p:cNvSpPr>
            <a:spLocks noGrp="1"/>
          </p:cNvSpPr>
          <p:nvPr>
            <p:ph type="sldNum" sz="quarter" idx="12"/>
          </p:nvPr>
        </p:nvSpPr>
        <p:spPr/>
        <p:txBody>
          <a:bodyPr/>
          <a:lstStyle/>
          <a:p>
            <a:fld id="{6D22F896-40B5-4ADD-8801-0D06FADFA095}" type="slidenum">
              <a:rPr lang="en-US" smtClean="0"/>
              <a:t>155</a:t>
            </a:fld>
            <a:endParaRPr lang="en-US" dirty="0"/>
          </a:p>
        </p:txBody>
      </p:sp>
    </p:spTree>
    <p:extLst>
      <p:ext uri="{BB962C8B-B14F-4D97-AF65-F5344CB8AC3E}">
        <p14:creationId xmlns:p14="http://schemas.microsoft.com/office/powerpoint/2010/main" val="21584364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3474E-A8D0-45AF-8C00-8B36BBB5334B}"/>
              </a:ext>
            </a:extLst>
          </p:cNvPr>
          <p:cNvSpPr>
            <a:spLocks noGrp="1"/>
          </p:cNvSpPr>
          <p:nvPr>
            <p:ph type="title"/>
          </p:nvPr>
        </p:nvSpPr>
        <p:spPr/>
        <p:txBody>
          <a:bodyPr>
            <a:normAutofit fontScale="90000"/>
          </a:bodyPr>
          <a:lstStyle/>
          <a:p>
            <a:pPr marL="0" marR="0">
              <a:lnSpc>
                <a:spcPct val="107000"/>
              </a:lnSpc>
              <a:spcBef>
                <a:spcPts val="0"/>
              </a:spcBef>
              <a:spcAft>
                <a:spcPts val="800"/>
              </a:spcAft>
              <a:tabLst>
                <a:tab pos="5257800" algn="l"/>
              </a:tabLst>
            </a:pP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Digestion in the Ileum</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7331E9D0-9516-4767-9A54-7017DD692B51}"/>
              </a:ext>
            </a:extLst>
          </p:cNvPr>
          <p:cNvSpPr>
            <a:spLocks noGrp="1"/>
          </p:cNvSpPr>
          <p:nvPr>
            <p:ph idx="1"/>
          </p:nvPr>
        </p:nvSpPr>
        <p:spPr/>
        <p:txBody>
          <a:bodyPr>
            <a:normAutofit lnSpcReduction="10000"/>
          </a:bodyPr>
          <a:lstStyle/>
          <a:p>
            <a:pPr marL="0" marR="0">
              <a:lnSpc>
                <a:spcPct val="107000"/>
              </a:lnSpc>
              <a:spcBef>
                <a:spcPts val="0"/>
              </a:spcBef>
              <a:spcAft>
                <a:spcPts val="800"/>
              </a:spcAft>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The ileum is last part of the small intestine connecting duodenum and the large intestine. It is about six meters long in humans.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4400" dirty="0">
                <a:effectLst/>
                <a:latin typeface="Times New Roman" panose="02020603050405020304" pitchFamily="18" charset="0"/>
                <a:ea typeface="Calibri" panose="020F0502020204030204" pitchFamily="34" charset="0"/>
              </a:rPr>
              <a:t>The internal walls of the ileum (intestinal walls) secretes a juice known as </a:t>
            </a:r>
            <a:r>
              <a:rPr lang="en-US" sz="4400" b="1" i="1" dirty="0">
                <a:effectLst/>
                <a:latin typeface="Times New Roman" panose="02020603050405020304" pitchFamily="18" charset="0"/>
                <a:ea typeface="Calibri" panose="020F0502020204030204" pitchFamily="34" charset="0"/>
              </a:rPr>
              <a:t>intestinal juice</a:t>
            </a:r>
            <a:endParaRPr lang="en-US" sz="4000" dirty="0"/>
          </a:p>
        </p:txBody>
      </p:sp>
      <p:sp>
        <p:nvSpPr>
          <p:cNvPr id="4" name="Date Placeholder 3">
            <a:extLst>
              <a:ext uri="{FF2B5EF4-FFF2-40B4-BE49-F238E27FC236}">
                <a16:creationId xmlns:a16="http://schemas.microsoft.com/office/drawing/2014/main" xmlns="" id="{E1A6F898-C108-4ADB-88D5-D3F5CB84822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D5920E8-1325-43A4-8AFB-AFAC128CFA9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14978E8-BCA8-4C24-9833-925594CF42C7}"/>
              </a:ext>
            </a:extLst>
          </p:cNvPr>
          <p:cNvSpPr>
            <a:spLocks noGrp="1"/>
          </p:cNvSpPr>
          <p:nvPr>
            <p:ph type="sldNum" sz="quarter" idx="12"/>
          </p:nvPr>
        </p:nvSpPr>
        <p:spPr/>
        <p:txBody>
          <a:bodyPr/>
          <a:lstStyle/>
          <a:p>
            <a:fld id="{6D22F896-40B5-4ADD-8801-0D06FADFA095}" type="slidenum">
              <a:rPr lang="en-US" smtClean="0"/>
              <a:t>156</a:t>
            </a:fld>
            <a:endParaRPr lang="en-US" dirty="0"/>
          </a:p>
        </p:txBody>
      </p:sp>
    </p:spTree>
    <p:extLst>
      <p:ext uri="{BB962C8B-B14F-4D97-AF65-F5344CB8AC3E}">
        <p14:creationId xmlns:p14="http://schemas.microsoft.com/office/powerpoint/2010/main" val="394745994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75E57A-28C8-444F-B3C5-0A967F14D74F}"/>
              </a:ext>
            </a:extLst>
          </p:cNvPr>
          <p:cNvSpPr>
            <a:spLocks noGrp="1"/>
          </p:cNvSpPr>
          <p:nvPr>
            <p:ph type="title"/>
          </p:nvPr>
        </p:nvSpPr>
        <p:spPr>
          <a:xfrm>
            <a:off x="2701636" y="764373"/>
            <a:ext cx="8804564" cy="1293028"/>
          </a:xfrm>
        </p:spPr>
        <p:txBody>
          <a:bodyPr>
            <a:normAutofit fontScale="90000"/>
          </a:bodyPr>
          <a:lstStyle/>
          <a:p>
            <a:pPr marL="0" marR="0">
              <a:lnSpc>
                <a:spcPct val="107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Composition of Intestinal Juices</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F8C38934-938F-472B-A3B3-CB972B9B81F4}"/>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Erepsin</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enzyme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Maltase enzyme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Sucrase enzyme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Lactase enzyme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Lipase enzyme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DABCB90A-D6E0-4FE5-A046-4643EAAE18B0}"/>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49A0358-AF6F-49DA-8778-4025DE7D001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BE9E0C44-B620-43B2-98BB-4B91A70DBB42}"/>
              </a:ext>
            </a:extLst>
          </p:cNvPr>
          <p:cNvSpPr>
            <a:spLocks noGrp="1"/>
          </p:cNvSpPr>
          <p:nvPr>
            <p:ph type="sldNum" sz="quarter" idx="12"/>
          </p:nvPr>
        </p:nvSpPr>
        <p:spPr/>
        <p:txBody>
          <a:bodyPr/>
          <a:lstStyle/>
          <a:p>
            <a:fld id="{6D22F896-40B5-4ADD-8801-0D06FADFA095}" type="slidenum">
              <a:rPr lang="en-US" smtClean="0"/>
              <a:t>157</a:t>
            </a:fld>
            <a:endParaRPr lang="en-US" dirty="0"/>
          </a:p>
        </p:txBody>
      </p:sp>
    </p:spTree>
    <p:extLst>
      <p:ext uri="{BB962C8B-B14F-4D97-AF65-F5344CB8AC3E}">
        <p14:creationId xmlns:p14="http://schemas.microsoft.com/office/powerpoint/2010/main" val="425225545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15EC2-760A-4E36-9D23-3790DE518E6D}"/>
              </a:ext>
            </a:extLst>
          </p:cNvPr>
          <p:cNvSpPr>
            <a:spLocks noGrp="1"/>
          </p:cNvSpPr>
          <p:nvPr>
            <p:ph type="title"/>
          </p:nvPr>
        </p:nvSpPr>
        <p:spPr/>
        <p:txBody>
          <a:bodyPr/>
          <a:lstStyle/>
          <a:p>
            <a:r>
              <a:rPr lang="en-US" dirty="0"/>
              <a:t>Functions of the Digestive Enzymes of the Intestinal Juice</a:t>
            </a:r>
          </a:p>
        </p:txBody>
      </p:sp>
      <p:pic>
        <p:nvPicPr>
          <p:cNvPr id="7" name="Content Placeholder 6">
            <a:extLst>
              <a:ext uri="{FF2B5EF4-FFF2-40B4-BE49-F238E27FC236}">
                <a16:creationId xmlns:a16="http://schemas.microsoft.com/office/drawing/2014/main" xmlns="" id="{CD82C389-35BE-4357-8B52-C511FCC02F87}"/>
              </a:ext>
            </a:extLst>
          </p:cNvPr>
          <p:cNvPicPr>
            <a:picLocks noGrp="1" noChangeAspect="1"/>
          </p:cNvPicPr>
          <p:nvPr>
            <p:ph idx="1"/>
          </p:nvPr>
        </p:nvPicPr>
        <p:blipFill>
          <a:blip r:embed="rId2"/>
          <a:stretch>
            <a:fillRect/>
          </a:stretch>
        </p:blipFill>
        <p:spPr>
          <a:xfrm>
            <a:off x="802605" y="2949814"/>
            <a:ext cx="10574864" cy="2369126"/>
          </a:xfrm>
          <a:prstGeom prst="rect">
            <a:avLst/>
          </a:prstGeom>
        </p:spPr>
      </p:pic>
      <p:sp>
        <p:nvSpPr>
          <p:cNvPr id="4" name="Date Placeholder 3">
            <a:extLst>
              <a:ext uri="{FF2B5EF4-FFF2-40B4-BE49-F238E27FC236}">
                <a16:creationId xmlns:a16="http://schemas.microsoft.com/office/drawing/2014/main" xmlns="" id="{CA9EBA4E-E660-4075-967D-46A1EB48D0D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356F397-1948-45EF-AC71-F532F15D87D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C319220A-E359-43BA-8913-B046C910FEE5}"/>
              </a:ext>
            </a:extLst>
          </p:cNvPr>
          <p:cNvSpPr>
            <a:spLocks noGrp="1"/>
          </p:cNvSpPr>
          <p:nvPr>
            <p:ph type="sldNum" sz="quarter" idx="12"/>
          </p:nvPr>
        </p:nvSpPr>
        <p:spPr/>
        <p:txBody>
          <a:bodyPr/>
          <a:lstStyle/>
          <a:p>
            <a:fld id="{6D22F896-40B5-4ADD-8801-0D06FADFA095}" type="slidenum">
              <a:rPr lang="en-US" smtClean="0"/>
              <a:t>158</a:t>
            </a:fld>
            <a:endParaRPr lang="en-US" dirty="0"/>
          </a:p>
        </p:txBody>
      </p:sp>
    </p:spTree>
    <p:extLst>
      <p:ext uri="{BB962C8B-B14F-4D97-AF65-F5344CB8AC3E}">
        <p14:creationId xmlns:p14="http://schemas.microsoft.com/office/powerpoint/2010/main" val="3107666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75126F-4DD0-4100-95B2-B9B93843EEDE}"/>
              </a:ext>
            </a:extLst>
          </p:cNvPr>
          <p:cNvSpPr>
            <a:spLocks noGrp="1"/>
          </p:cNvSpPr>
          <p:nvPr>
            <p:ph type="title"/>
          </p:nvPr>
        </p:nvSpPr>
        <p:spPr/>
        <p:txBody>
          <a:bodyPr/>
          <a:lstStyle/>
          <a:p>
            <a:r>
              <a:rPr lang="en-US" dirty="0"/>
              <a:t>Functions of the Digestive Enzymes of the Intestinal Juice</a:t>
            </a:r>
          </a:p>
        </p:txBody>
      </p:sp>
      <p:pic>
        <p:nvPicPr>
          <p:cNvPr id="7" name="Content Placeholder 6">
            <a:extLst>
              <a:ext uri="{FF2B5EF4-FFF2-40B4-BE49-F238E27FC236}">
                <a16:creationId xmlns:a16="http://schemas.microsoft.com/office/drawing/2014/main" xmlns="" id="{B7C95834-1FF3-43BF-A0FB-657A9044D612}"/>
              </a:ext>
            </a:extLst>
          </p:cNvPr>
          <p:cNvPicPr>
            <a:picLocks noGrp="1" noChangeAspect="1"/>
          </p:cNvPicPr>
          <p:nvPr>
            <p:ph idx="1"/>
          </p:nvPr>
        </p:nvPicPr>
        <p:blipFill>
          <a:blip r:embed="rId2"/>
          <a:stretch>
            <a:fillRect/>
          </a:stretch>
        </p:blipFill>
        <p:spPr>
          <a:xfrm>
            <a:off x="604123" y="2992582"/>
            <a:ext cx="11098054" cy="2452254"/>
          </a:xfrm>
          <a:prstGeom prst="rect">
            <a:avLst/>
          </a:prstGeom>
        </p:spPr>
      </p:pic>
      <p:sp>
        <p:nvSpPr>
          <p:cNvPr id="4" name="Date Placeholder 3">
            <a:extLst>
              <a:ext uri="{FF2B5EF4-FFF2-40B4-BE49-F238E27FC236}">
                <a16:creationId xmlns:a16="http://schemas.microsoft.com/office/drawing/2014/main" xmlns="" id="{E3814EAE-0A35-4EFA-AAB5-C2A5BCC0B77A}"/>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4F5DB38-3311-41A6-A8EF-72086DAE5FD7}"/>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981D5E39-0EA1-4102-BE5C-0050ACBDB625}"/>
              </a:ext>
            </a:extLst>
          </p:cNvPr>
          <p:cNvSpPr>
            <a:spLocks noGrp="1"/>
          </p:cNvSpPr>
          <p:nvPr>
            <p:ph type="sldNum" sz="quarter" idx="12"/>
          </p:nvPr>
        </p:nvSpPr>
        <p:spPr/>
        <p:txBody>
          <a:bodyPr/>
          <a:lstStyle/>
          <a:p>
            <a:fld id="{6D22F896-40B5-4ADD-8801-0D06FADFA095}" type="slidenum">
              <a:rPr lang="en-US" smtClean="0"/>
              <a:t>159</a:t>
            </a:fld>
            <a:endParaRPr lang="en-US" dirty="0"/>
          </a:p>
        </p:txBody>
      </p:sp>
    </p:spTree>
    <p:extLst>
      <p:ext uri="{BB962C8B-B14F-4D97-AF65-F5344CB8AC3E}">
        <p14:creationId xmlns:p14="http://schemas.microsoft.com/office/powerpoint/2010/main" val="353826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3572CD-0FC2-4A6A-98A9-3F4112B91334}"/>
              </a:ext>
            </a:extLst>
          </p:cNvPr>
          <p:cNvSpPr>
            <a:spLocks noGrp="1"/>
          </p:cNvSpPr>
          <p:nvPr>
            <p:ph type="title"/>
          </p:nvPr>
        </p:nvSpPr>
        <p:spPr>
          <a:xfrm>
            <a:off x="0" y="764373"/>
            <a:ext cx="11506200" cy="1293028"/>
          </a:xfrm>
        </p:spPr>
        <p:txBody>
          <a:bodyPr/>
          <a:lstStyle/>
          <a:p>
            <a:r>
              <a:rPr lang="en-US" dirty="0"/>
              <a:t>Autotrophic Vs Heterotrophic Nutrition</a:t>
            </a:r>
          </a:p>
        </p:txBody>
      </p:sp>
      <p:sp>
        <p:nvSpPr>
          <p:cNvPr id="4" name="Date Placeholder 3">
            <a:extLst>
              <a:ext uri="{FF2B5EF4-FFF2-40B4-BE49-F238E27FC236}">
                <a16:creationId xmlns:a16="http://schemas.microsoft.com/office/drawing/2014/main" xmlns="" id="{65F5AC66-C833-46AB-9D31-35CEAE30734B}"/>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7C42A3CA-B899-4FE1-9C32-6D4E90B4B52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47E3793-72AB-4AAA-874A-6782263E0661}"/>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5122" name="Picture 2" descr="What Is Heterotrophic Nutrition And Autotrophic Nutrition - Nutrition Pics">
            <a:extLst>
              <a:ext uri="{FF2B5EF4-FFF2-40B4-BE49-F238E27FC236}">
                <a16:creationId xmlns:a16="http://schemas.microsoft.com/office/drawing/2014/main" xmlns="" id="{61437FDE-21F4-4F78-A7EB-691635F7C8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6589" y="2193925"/>
            <a:ext cx="6898822"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6352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370D13-87FA-493E-821A-B935DE5FEB74}"/>
              </a:ext>
            </a:extLst>
          </p:cNvPr>
          <p:cNvSpPr>
            <a:spLocks noGrp="1"/>
          </p:cNvSpPr>
          <p:nvPr>
            <p:ph type="title"/>
          </p:nvPr>
        </p:nvSpPr>
        <p:spPr/>
        <p:txBody>
          <a:bodyPr/>
          <a:lstStyle/>
          <a:p>
            <a:r>
              <a:rPr lang="en-US" dirty="0"/>
              <a:t>Functions of the Digestive Enzymes of the Intestinal Juice</a:t>
            </a:r>
          </a:p>
        </p:txBody>
      </p:sp>
      <p:pic>
        <p:nvPicPr>
          <p:cNvPr id="7" name="Content Placeholder 6">
            <a:extLst>
              <a:ext uri="{FF2B5EF4-FFF2-40B4-BE49-F238E27FC236}">
                <a16:creationId xmlns:a16="http://schemas.microsoft.com/office/drawing/2014/main" xmlns="" id="{7FCFAD55-ADBD-4DB8-8706-91E319285925}"/>
              </a:ext>
            </a:extLst>
          </p:cNvPr>
          <p:cNvPicPr>
            <a:picLocks noGrp="1" noChangeAspect="1"/>
          </p:cNvPicPr>
          <p:nvPr>
            <p:ph idx="1"/>
          </p:nvPr>
        </p:nvPicPr>
        <p:blipFill>
          <a:blip r:embed="rId2"/>
          <a:stretch>
            <a:fillRect/>
          </a:stretch>
        </p:blipFill>
        <p:spPr>
          <a:xfrm>
            <a:off x="1136722" y="3657600"/>
            <a:ext cx="10334824" cy="1143000"/>
          </a:xfrm>
          <a:prstGeom prst="rect">
            <a:avLst/>
          </a:prstGeom>
        </p:spPr>
      </p:pic>
      <p:sp>
        <p:nvSpPr>
          <p:cNvPr id="4" name="Date Placeholder 3">
            <a:extLst>
              <a:ext uri="{FF2B5EF4-FFF2-40B4-BE49-F238E27FC236}">
                <a16:creationId xmlns:a16="http://schemas.microsoft.com/office/drawing/2014/main" xmlns="" id="{82B4CCFB-077E-4996-8FA4-102F27DA732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99F7EEB6-7AC4-4233-925E-177A9C6AC5B9}"/>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8E56F52-3733-41F6-8F62-B126161D7741}"/>
              </a:ext>
            </a:extLst>
          </p:cNvPr>
          <p:cNvSpPr>
            <a:spLocks noGrp="1"/>
          </p:cNvSpPr>
          <p:nvPr>
            <p:ph type="sldNum" sz="quarter" idx="12"/>
          </p:nvPr>
        </p:nvSpPr>
        <p:spPr/>
        <p:txBody>
          <a:bodyPr/>
          <a:lstStyle/>
          <a:p>
            <a:fld id="{6D22F896-40B5-4ADD-8801-0D06FADFA095}" type="slidenum">
              <a:rPr lang="en-US" smtClean="0"/>
              <a:t>160</a:t>
            </a:fld>
            <a:endParaRPr lang="en-US" dirty="0"/>
          </a:p>
        </p:txBody>
      </p:sp>
    </p:spTree>
    <p:extLst>
      <p:ext uri="{BB962C8B-B14F-4D97-AF65-F5344CB8AC3E}">
        <p14:creationId xmlns:p14="http://schemas.microsoft.com/office/powerpoint/2010/main" val="392038671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4FEFC9-BB3A-4376-AF1E-1E254357F3EC}"/>
              </a:ext>
            </a:extLst>
          </p:cNvPr>
          <p:cNvSpPr>
            <a:spLocks noGrp="1"/>
          </p:cNvSpPr>
          <p:nvPr>
            <p:ph type="title"/>
          </p:nvPr>
        </p:nvSpPr>
        <p:spPr/>
        <p:txBody>
          <a:bodyPr>
            <a:normAutofit fontScale="90000"/>
          </a:bodyPr>
          <a:lstStyle/>
          <a:p>
            <a:pPr marL="276225" marR="0">
              <a:lnSpc>
                <a:spcPct val="107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Note:</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CAE28DE4-BC37-480A-A44C-2B1FF15FE021}"/>
              </a:ext>
            </a:extLst>
          </p:cNvPr>
          <p:cNvSpPr>
            <a:spLocks noGrp="1"/>
          </p:cNvSpPr>
          <p:nvPr>
            <p:ph idx="1"/>
          </p:nvPr>
        </p:nvSpPr>
        <p:spPr>
          <a:xfrm>
            <a:off x="685800" y="1662546"/>
            <a:ext cx="10820400" cy="4556140"/>
          </a:xfrm>
        </p:spPr>
        <p:txBody>
          <a:bodyPr>
            <a:normAutofit lnSpcReduction="10000"/>
          </a:bodyPr>
          <a:lstStyle/>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Glucose, galactose and fructose are the end products of digestion of carbohydrates.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Fatty acids and glycerol are the end products of digestion of lipids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Amino acids are the end products of digestion of protein.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rPr>
              <a:t>The end products of digestion are soluble molecules which are soluble in water, and therefore, absorbable</a:t>
            </a:r>
            <a:endParaRPr lang="en-US" sz="3200" dirty="0"/>
          </a:p>
        </p:txBody>
      </p:sp>
      <p:sp>
        <p:nvSpPr>
          <p:cNvPr id="4" name="Date Placeholder 3">
            <a:extLst>
              <a:ext uri="{FF2B5EF4-FFF2-40B4-BE49-F238E27FC236}">
                <a16:creationId xmlns:a16="http://schemas.microsoft.com/office/drawing/2014/main" xmlns="" id="{6AD25F93-1069-4B86-BE65-4D137F77D97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1C67009E-3473-4F6E-A778-25B303737658}"/>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8F38ADD4-4E9E-45B0-816A-FA76AE184598}"/>
              </a:ext>
            </a:extLst>
          </p:cNvPr>
          <p:cNvSpPr>
            <a:spLocks noGrp="1"/>
          </p:cNvSpPr>
          <p:nvPr>
            <p:ph type="sldNum" sz="quarter" idx="12"/>
          </p:nvPr>
        </p:nvSpPr>
        <p:spPr/>
        <p:txBody>
          <a:bodyPr/>
          <a:lstStyle/>
          <a:p>
            <a:fld id="{6D22F896-40B5-4ADD-8801-0D06FADFA095}" type="slidenum">
              <a:rPr lang="en-US" smtClean="0"/>
              <a:t>161</a:t>
            </a:fld>
            <a:endParaRPr lang="en-US" dirty="0"/>
          </a:p>
        </p:txBody>
      </p:sp>
    </p:spTree>
    <p:extLst>
      <p:ext uri="{BB962C8B-B14F-4D97-AF65-F5344CB8AC3E}">
        <p14:creationId xmlns:p14="http://schemas.microsoft.com/office/powerpoint/2010/main" val="202345167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0B4317-9797-4526-A3F8-0F1914E80D7B}"/>
              </a:ext>
            </a:extLst>
          </p:cNvPr>
          <p:cNvSpPr>
            <a:spLocks noGrp="1"/>
          </p:cNvSpPr>
          <p:nvPr>
            <p:ph type="title"/>
          </p:nvPr>
        </p:nvSpPr>
        <p:spPr/>
        <p:txBody>
          <a:bodyPr/>
          <a:lstStyle/>
          <a:p>
            <a:r>
              <a:rPr lang="en-US" dirty="0"/>
              <a:t>Summary of Digestion Process in Humans</a:t>
            </a:r>
          </a:p>
        </p:txBody>
      </p:sp>
      <p:graphicFrame>
        <p:nvGraphicFramePr>
          <p:cNvPr id="7" name="Content Placeholder 6">
            <a:extLst>
              <a:ext uri="{FF2B5EF4-FFF2-40B4-BE49-F238E27FC236}">
                <a16:creationId xmlns:a16="http://schemas.microsoft.com/office/drawing/2014/main" xmlns="" id="{FBA0EC9E-2C59-41D3-A191-131752F59AC7}"/>
              </a:ext>
            </a:extLst>
          </p:cNvPr>
          <p:cNvGraphicFramePr>
            <a:graphicFrameLocks noGrp="1"/>
          </p:cNvGraphicFramePr>
          <p:nvPr>
            <p:ph idx="1"/>
            <p:extLst>
              <p:ext uri="{D42A27DB-BD31-4B8C-83A1-F6EECF244321}">
                <p14:modId xmlns:p14="http://schemas.microsoft.com/office/powerpoint/2010/main" val="3192419565"/>
              </p:ext>
            </p:extLst>
          </p:nvPr>
        </p:nvGraphicFramePr>
        <p:xfrm>
          <a:off x="685801" y="2272145"/>
          <a:ext cx="10661070" cy="3821482"/>
        </p:xfrm>
        <a:graphic>
          <a:graphicData uri="http://schemas.openxmlformats.org/drawingml/2006/table">
            <a:tbl>
              <a:tblPr firstRow="1" firstCol="1" bandRow="1">
                <a:tableStyleId>{5C22544A-7EE6-4342-B048-85BDC9FD1C3A}</a:tableStyleId>
              </a:tblPr>
              <a:tblGrid>
                <a:gridCol w="1647030">
                  <a:extLst>
                    <a:ext uri="{9D8B030D-6E8A-4147-A177-3AD203B41FA5}">
                      <a16:colId xmlns:a16="http://schemas.microsoft.com/office/drawing/2014/main" xmlns="" val="176207561"/>
                    </a:ext>
                  </a:extLst>
                </a:gridCol>
                <a:gridCol w="1335676">
                  <a:extLst>
                    <a:ext uri="{9D8B030D-6E8A-4147-A177-3AD203B41FA5}">
                      <a16:colId xmlns:a16="http://schemas.microsoft.com/office/drawing/2014/main" xmlns="" val="2343563615"/>
                    </a:ext>
                  </a:extLst>
                </a:gridCol>
                <a:gridCol w="1449265">
                  <a:extLst>
                    <a:ext uri="{9D8B030D-6E8A-4147-A177-3AD203B41FA5}">
                      <a16:colId xmlns:a16="http://schemas.microsoft.com/office/drawing/2014/main" xmlns="" val="2812448720"/>
                    </a:ext>
                  </a:extLst>
                </a:gridCol>
                <a:gridCol w="1513158">
                  <a:extLst>
                    <a:ext uri="{9D8B030D-6E8A-4147-A177-3AD203B41FA5}">
                      <a16:colId xmlns:a16="http://schemas.microsoft.com/office/drawing/2014/main" xmlns="" val="3511593830"/>
                    </a:ext>
                  </a:extLst>
                </a:gridCol>
                <a:gridCol w="1523299">
                  <a:extLst>
                    <a:ext uri="{9D8B030D-6E8A-4147-A177-3AD203B41FA5}">
                      <a16:colId xmlns:a16="http://schemas.microsoft.com/office/drawing/2014/main" xmlns="" val="3578804719"/>
                    </a:ext>
                  </a:extLst>
                </a:gridCol>
                <a:gridCol w="1596321">
                  <a:extLst>
                    <a:ext uri="{9D8B030D-6E8A-4147-A177-3AD203B41FA5}">
                      <a16:colId xmlns:a16="http://schemas.microsoft.com/office/drawing/2014/main" xmlns="" val="2592131006"/>
                    </a:ext>
                  </a:extLst>
                </a:gridCol>
                <a:gridCol w="1596321">
                  <a:extLst>
                    <a:ext uri="{9D8B030D-6E8A-4147-A177-3AD203B41FA5}">
                      <a16:colId xmlns:a16="http://schemas.microsoft.com/office/drawing/2014/main" xmlns="" val="731038461"/>
                    </a:ext>
                  </a:extLst>
                </a:gridCol>
              </a:tblGrid>
              <a:tr h="1043692">
                <a:tc>
                  <a:txBody>
                    <a:bodyPr/>
                    <a:lstStyle/>
                    <a:p>
                      <a:pPr marL="0" marR="0">
                        <a:lnSpc>
                          <a:spcPct val="107000"/>
                        </a:lnSpc>
                        <a:spcBef>
                          <a:spcPts val="0"/>
                        </a:spcBef>
                        <a:spcAft>
                          <a:spcPts val="0"/>
                        </a:spcAft>
                        <a:tabLst>
                          <a:tab pos="5257800" algn="l"/>
                        </a:tabLst>
                      </a:pPr>
                      <a:r>
                        <a:rPr lang="en-US" sz="2000">
                          <a:effectLst/>
                        </a:rPr>
                        <a:t>Part of Alimentary Canal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dirty="0">
                          <a:effectLst/>
                        </a:rPr>
                        <a:t>pH condition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Source of digestive juice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Name of digestive juice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Enzymes produced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Food substance digested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End product of digestion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6132688"/>
                  </a:ext>
                </a:extLst>
              </a:tr>
              <a:tr h="1043942">
                <a:tc>
                  <a:txBody>
                    <a:bodyPr/>
                    <a:lstStyle/>
                    <a:p>
                      <a:pPr marL="0" marR="0">
                        <a:lnSpc>
                          <a:spcPct val="107000"/>
                        </a:lnSpc>
                        <a:spcBef>
                          <a:spcPts val="0"/>
                        </a:spcBef>
                        <a:spcAft>
                          <a:spcPts val="0"/>
                        </a:spcAft>
                        <a:tabLst>
                          <a:tab pos="5257800" algn="l"/>
                        </a:tabLst>
                      </a:pPr>
                      <a:r>
                        <a:rPr lang="en-US" sz="2000">
                          <a:effectLst/>
                        </a:rPr>
                        <a:t>Mouth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Slightly alkaline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Salivary gland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saliva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Salivary amylase (ptyalin)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Starch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Maltose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01556472"/>
                  </a:ext>
                </a:extLst>
              </a:tr>
              <a:tr h="1397981">
                <a:tc rowSpan="2">
                  <a:txBody>
                    <a:bodyPr/>
                    <a:lstStyle/>
                    <a:p>
                      <a:pPr marL="0" marR="0">
                        <a:lnSpc>
                          <a:spcPct val="107000"/>
                        </a:lnSpc>
                        <a:spcBef>
                          <a:spcPts val="0"/>
                        </a:spcBef>
                        <a:spcAft>
                          <a:spcPts val="0"/>
                        </a:spcAft>
                        <a:tabLst>
                          <a:tab pos="5257800" algn="l"/>
                        </a:tabLst>
                      </a:pPr>
                      <a:r>
                        <a:rPr lang="en-US" sz="2000">
                          <a:effectLst/>
                        </a:rPr>
                        <a:t>Stomach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tabLst>
                          <a:tab pos="5257800" algn="l"/>
                        </a:tabLst>
                      </a:pPr>
                      <a:r>
                        <a:rPr lang="en-US" sz="2000">
                          <a:effectLst/>
                        </a:rPr>
                        <a:t>Acidic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tabLst>
                          <a:tab pos="5257800" algn="l"/>
                        </a:tabLst>
                      </a:pPr>
                      <a:r>
                        <a:rPr lang="en-US" sz="2000">
                          <a:effectLst/>
                        </a:rPr>
                        <a:t>Gastric glands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tabLst>
                          <a:tab pos="5257800" algn="l"/>
                        </a:tabLst>
                      </a:pPr>
                      <a:r>
                        <a:rPr lang="en-US" sz="2000">
                          <a:effectLst/>
                        </a:rPr>
                        <a:t>Gastric juice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Rennin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Soluble milk protein (casein)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Insoluble milk protein (caseinogen)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80128078"/>
                  </a:ext>
                </a:extLst>
              </a:tr>
              <a:tr h="3358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tabLst>
                          <a:tab pos="5257800" algn="l"/>
                        </a:tabLst>
                      </a:pPr>
                      <a:r>
                        <a:rPr lang="en-US" sz="2000">
                          <a:effectLst/>
                        </a:rPr>
                        <a:t>Pepsin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Protein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dirty="0">
                          <a:effectLst/>
                        </a:rPr>
                        <a:t>Peptides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38177574"/>
                  </a:ext>
                </a:extLst>
              </a:tr>
            </a:tbl>
          </a:graphicData>
        </a:graphic>
      </p:graphicFrame>
      <p:sp>
        <p:nvSpPr>
          <p:cNvPr id="4" name="Date Placeholder 3">
            <a:extLst>
              <a:ext uri="{FF2B5EF4-FFF2-40B4-BE49-F238E27FC236}">
                <a16:creationId xmlns:a16="http://schemas.microsoft.com/office/drawing/2014/main" xmlns="" id="{603FB82E-B1F1-4FCF-A656-B9A65D23FAED}"/>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3C58A1EA-F3FC-4CA5-A412-3D6BCB27677C}"/>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AB39EFC-7C42-4FD8-BC36-ABCA2C1DE18D}"/>
              </a:ext>
            </a:extLst>
          </p:cNvPr>
          <p:cNvSpPr>
            <a:spLocks noGrp="1"/>
          </p:cNvSpPr>
          <p:nvPr>
            <p:ph type="sldNum" sz="quarter" idx="12"/>
          </p:nvPr>
        </p:nvSpPr>
        <p:spPr/>
        <p:txBody>
          <a:bodyPr/>
          <a:lstStyle/>
          <a:p>
            <a:fld id="{6D22F896-40B5-4ADD-8801-0D06FADFA095}" type="slidenum">
              <a:rPr lang="en-US" smtClean="0"/>
              <a:t>162</a:t>
            </a:fld>
            <a:endParaRPr lang="en-US" dirty="0"/>
          </a:p>
        </p:txBody>
      </p:sp>
    </p:spTree>
    <p:extLst>
      <p:ext uri="{BB962C8B-B14F-4D97-AF65-F5344CB8AC3E}">
        <p14:creationId xmlns:p14="http://schemas.microsoft.com/office/powerpoint/2010/main" val="110377112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FE0D5-40A6-47A4-A6C4-564D820A8306}"/>
              </a:ext>
            </a:extLst>
          </p:cNvPr>
          <p:cNvSpPr>
            <a:spLocks noGrp="1"/>
          </p:cNvSpPr>
          <p:nvPr>
            <p:ph type="title"/>
          </p:nvPr>
        </p:nvSpPr>
        <p:spPr/>
        <p:txBody>
          <a:bodyPr/>
          <a:lstStyle/>
          <a:p>
            <a:r>
              <a:rPr lang="en-US" dirty="0"/>
              <a:t>Summary of Digestion Process in Humans</a:t>
            </a:r>
          </a:p>
        </p:txBody>
      </p:sp>
      <p:graphicFrame>
        <p:nvGraphicFramePr>
          <p:cNvPr id="7" name="Content Placeholder 6">
            <a:extLst>
              <a:ext uri="{FF2B5EF4-FFF2-40B4-BE49-F238E27FC236}">
                <a16:creationId xmlns:a16="http://schemas.microsoft.com/office/drawing/2014/main" xmlns="" id="{65DEF688-59CF-46D4-8428-06427729F093}"/>
              </a:ext>
            </a:extLst>
          </p:cNvPr>
          <p:cNvGraphicFramePr>
            <a:graphicFrameLocks noGrp="1"/>
          </p:cNvGraphicFramePr>
          <p:nvPr>
            <p:ph idx="1"/>
            <p:extLst>
              <p:ext uri="{D42A27DB-BD31-4B8C-83A1-F6EECF244321}">
                <p14:modId xmlns:p14="http://schemas.microsoft.com/office/powerpoint/2010/main" val="3482077045"/>
              </p:ext>
            </p:extLst>
          </p:nvPr>
        </p:nvGraphicFramePr>
        <p:xfrm>
          <a:off x="685800" y="2075649"/>
          <a:ext cx="10820400" cy="4280194"/>
        </p:xfrm>
        <a:graphic>
          <a:graphicData uri="http://schemas.openxmlformats.org/drawingml/2006/table">
            <a:tbl>
              <a:tblPr firstRow="1" firstCol="1" bandRow="1">
                <a:tableStyleId>{5C22544A-7EE6-4342-B048-85BDC9FD1C3A}</a:tableStyleId>
              </a:tblPr>
              <a:tblGrid>
                <a:gridCol w="1671644">
                  <a:extLst>
                    <a:ext uri="{9D8B030D-6E8A-4147-A177-3AD203B41FA5}">
                      <a16:colId xmlns:a16="http://schemas.microsoft.com/office/drawing/2014/main" xmlns="" val="2251730728"/>
                    </a:ext>
                  </a:extLst>
                </a:gridCol>
                <a:gridCol w="1355639">
                  <a:extLst>
                    <a:ext uri="{9D8B030D-6E8A-4147-A177-3AD203B41FA5}">
                      <a16:colId xmlns:a16="http://schemas.microsoft.com/office/drawing/2014/main" xmlns="" val="1094840388"/>
                    </a:ext>
                  </a:extLst>
                </a:gridCol>
                <a:gridCol w="1470923">
                  <a:extLst>
                    <a:ext uri="{9D8B030D-6E8A-4147-A177-3AD203B41FA5}">
                      <a16:colId xmlns:a16="http://schemas.microsoft.com/office/drawing/2014/main" xmlns="" val="342920111"/>
                    </a:ext>
                  </a:extLst>
                </a:gridCol>
                <a:gridCol w="1535772">
                  <a:extLst>
                    <a:ext uri="{9D8B030D-6E8A-4147-A177-3AD203B41FA5}">
                      <a16:colId xmlns:a16="http://schemas.microsoft.com/office/drawing/2014/main" xmlns="" val="600326470"/>
                    </a:ext>
                  </a:extLst>
                </a:gridCol>
                <a:gridCol w="1546066">
                  <a:extLst>
                    <a:ext uri="{9D8B030D-6E8A-4147-A177-3AD203B41FA5}">
                      <a16:colId xmlns:a16="http://schemas.microsoft.com/office/drawing/2014/main" xmlns="" val="1411859670"/>
                    </a:ext>
                  </a:extLst>
                </a:gridCol>
                <a:gridCol w="1620178">
                  <a:extLst>
                    <a:ext uri="{9D8B030D-6E8A-4147-A177-3AD203B41FA5}">
                      <a16:colId xmlns:a16="http://schemas.microsoft.com/office/drawing/2014/main" xmlns="" val="3353774812"/>
                    </a:ext>
                  </a:extLst>
                </a:gridCol>
                <a:gridCol w="1620178">
                  <a:extLst>
                    <a:ext uri="{9D8B030D-6E8A-4147-A177-3AD203B41FA5}">
                      <a16:colId xmlns:a16="http://schemas.microsoft.com/office/drawing/2014/main" xmlns="" val="849616624"/>
                    </a:ext>
                  </a:extLst>
                </a:gridCol>
              </a:tblGrid>
              <a:tr h="364084">
                <a:tc rowSpan="3">
                  <a:txBody>
                    <a:bodyPr/>
                    <a:lstStyle/>
                    <a:p>
                      <a:pPr marL="0" marR="0">
                        <a:lnSpc>
                          <a:spcPct val="107000"/>
                        </a:lnSpc>
                        <a:spcBef>
                          <a:spcPts val="0"/>
                        </a:spcBef>
                        <a:spcAft>
                          <a:spcPts val="0"/>
                        </a:spcAft>
                        <a:tabLst>
                          <a:tab pos="5257800" algn="l"/>
                        </a:tabLst>
                      </a:pPr>
                      <a:r>
                        <a:rPr lang="en-US" sz="1800">
                          <a:effectLst/>
                        </a:rPr>
                        <a:t>Duodenum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lnSpc>
                          <a:spcPct val="107000"/>
                        </a:lnSpc>
                        <a:spcBef>
                          <a:spcPts val="0"/>
                        </a:spcBef>
                        <a:spcAft>
                          <a:spcPts val="0"/>
                        </a:spcAft>
                        <a:tabLst>
                          <a:tab pos="5257800" algn="l"/>
                        </a:tabLst>
                      </a:pPr>
                      <a:r>
                        <a:rPr lang="en-US" sz="1800">
                          <a:effectLst/>
                        </a:rPr>
                        <a:t>Alkaline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lnSpc>
                          <a:spcPct val="107000"/>
                        </a:lnSpc>
                        <a:spcBef>
                          <a:spcPts val="0"/>
                        </a:spcBef>
                        <a:spcAft>
                          <a:spcPts val="0"/>
                        </a:spcAft>
                        <a:tabLst>
                          <a:tab pos="5257800" algn="l"/>
                        </a:tabLst>
                      </a:pPr>
                      <a:r>
                        <a:rPr lang="en-US" sz="1800">
                          <a:effectLst/>
                        </a:rPr>
                        <a:t>Pancreas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lnSpc>
                          <a:spcPct val="107000"/>
                        </a:lnSpc>
                        <a:spcBef>
                          <a:spcPts val="0"/>
                        </a:spcBef>
                        <a:spcAft>
                          <a:spcPts val="0"/>
                        </a:spcAft>
                        <a:tabLst>
                          <a:tab pos="5257800" algn="l"/>
                        </a:tabLst>
                      </a:pPr>
                      <a:r>
                        <a:rPr lang="en-US" sz="1800">
                          <a:effectLst/>
                        </a:rPr>
                        <a:t>Pancreatic juice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Trypsin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Protein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Peptides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18467229"/>
                  </a:ext>
                </a:extLst>
              </a:tr>
              <a:tr h="60370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tabLst>
                          <a:tab pos="5257800" algn="l"/>
                        </a:tabLst>
                      </a:pPr>
                      <a:r>
                        <a:rPr lang="en-US" sz="1800">
                          <a:effectLst/>
                        </a:rPr>
                        <a:t>Pancreatic amylase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Starch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Maltose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36338562"/>
                  </a:ext>
                </a:extLst>
              </a:tr>
              <a:tr h="60370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tabLst>
                          <a:tab pos="5257800" algn="l"/>
                        </a:tabLst>
                      </a:pPr>
                      <a:r>
                        <a:rPr lang="en-US" sz="1800">
                          <a:effectLst/>
                        </a:rPr>
                        <a:t>Pancreatic lipase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Lipids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Fatty acids and glycerol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2716170"/>
                  </a:ext>
                </a:extLst>
              </a:tr>
              <a:tr h="293900">
                <a:tc rowSpan="5">
                  <a:txBody>
                    <a:bodyPr/>
                    <a:lstStyle/>
                    <a:p>
                      <a:pPr marL="0" marR="0">
                        <a:lnSpc>
                          <a:spcPct val="107000"/>
                        </a:lnSpc>
                        <a:spcBef>
                          <a:spcPts val="0"/>
                        </a:spcBef>
                        <a:spcAft>
                          <a:spcPts val="0"/>
                        </a:spcAft>
                        <a:tabLst>
                          <a:tab pos="5257800" algn="l"/>
                        </a:tabLst>
                      </a:pPr>
                      <a:r>
                        <a:rPr lang="en-US" sz="1800">
                          <a:effectLst/>
                        </a:rPr>
                        <a:t>Ileum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5">
                  <a:txBody>
                    <a:bodyPr/>
                    <a:lstStyle/>
                    <a:p>
                      <a:pPr marL="0" marR="0">
                        <a:lnSpc>
                          <a:spcPct val="107000"/>
                        </a:lnSpc>
                        <a:spcBef>
                          <a:spcPts val="0"/>
                        </a:spcBef>
                        <a:spcAft>
                          <a:spcPts val="0"/>
                        </a:spcAft>
                        <a:tabLst>
                          <a:tab pos="5257800" algn="l"/>
                        </a:tabLst>
                      </a:pPr>
                      <a:r>
                        <a:rPr lang="en-US" sz="1800">
                          <a:effectLst/>
                        </a:rPr>
                        <a:t>Alkaline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5">
                  <a:txBody>
                    <a:bodyPr/>
                    <a:lstStyle/>
                    <a:p>
                      <a:pPr marL="0" marR="0">
                        <a:lnSpc>
                          <a:spcPct val="107000"/>
                        </a:lnSpc>
                        <a:spcBef>
                          <a:spcPts val="0"/>
                        </a:spcBef>
                        <a:spcAft>
                          <a:spcPts val="0"/>
                        </a:spcAft>
                        <a:tabLst>
                          <a:tab pos="5257800" algn="l"/>
                        </a:tabLst>
                      </a:pPr>
                      <a:r>
                        <a:rPr lang="en-US" sz="1800">
                          <a:effectLst/>
                        </a:rPr>
                        <a:t>Intestinal glands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5">
                  <a:txBody>
                    <a:bodyPr/>
                    <a:lstStyle/>
                    <a:p>
                      <a:pPr marL="0" marR="0">
                        <a:lnSpc>
                          <a:spcPct val="107000"/>
                        </a:lnSpc>
                        <a:spcBef>
                          <a:spcPts val="0"/>
                        </a:spcBef>
                        <a:spcAft>
                          <a:spcPts val="0"/>
                        </a:spcAft>
                        <a:tabLst>
                          <a:tab pos="5257800" algn="l"/>
                        </a:tabLst>
                      </a:pPr>
                      <a:r>
                        <a:rPr lang="en-US" sz="1800">
                          <a:effectLst/>
                        </a:rPr>
                        <a:t>Intestinal juices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Erepsin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Peptides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Amino acids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73675267"/>
                  </a:ext>
                </a:extLst>
              </a:tr>
              <a:tr h="2939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tabLst>
                          <a:tab pos="5257800" algn="l"/>
                        </a:tabLst>
                      </a:pPr>
                      <a:r>
                        <a:rPr lang="en-US" sz="1800">
                          <a:effectLst/>
                        </a:rPr>
                        <a:t>Maltase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maltose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glucose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70012255"/>
                  </a:ext>
                </a:extLst>
              </a:tr>
              <a:tr h="60370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tabLst>
                          <a:tab pos="5257800" algn="l"/>
                        </a:tabLst>
                      </a:pPr>
                      <a:r>
                        <a:rPr lang="en-US" sz="1800" dirty="0">
                          <a:effectLst/>
                        </a:rPr>
                        <a:t>Sucrase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Sucrose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Glucose and fructose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01791056"/>
                  </a:ext>
                </a:extLst>
              </a:tr>
              <a:tr h="91350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tabLst>
                          <a:tab pos="5257800" algn="l"/>
                        </a:tabLst>
                      </a:pPr>
                      <a:r>
                        <a:rPr lang="en-US" sz="1800">
                          <a:effectLst/>
                        </a:rPr>
                        <a:t>Lactase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Lactose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Glucose and galactose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27612833"/>
                  </a:ext>
                </a:extLst>
              </a:tr>
              <a:tr h="60370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tabLst>
                          <a:tab pos="5257800" algn="l"/>
                        </a:tabLst>
                      </a:pPr>
                      <a:r>
                        <a:rPr lang="en-US" sz="1800">
                          <a:effectLst/>
                        </a:rPr>
                        <a:t>Lipase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a:effectLst/>
                        </a:rPr>
                        <a:t>Lipids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1800" dirty="0">
                          <a:effectLst/>
                        </a:rPr>
                        <a:t>Fatty acids and glycerol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7240207"/>
                  </a:ext>
                </a:extLst>
              </a:tr>
            </a:tbl>
          </a:graphicData>
        </a:graphic>
      </p:graphicFrame>
      <p:sp>
        <p:nvSpPr>
          <p:cNvPr id="4" name="Date Placeholder 3">
            <a:extLst>
              <a:ext uri="{FF2B5EF4-FFF2-40B4-BE49-F238E27FC236}">
                <a16:creationId xmlns:a16="http://schemas.microsoft.com/office/drawing/2014/main" xmlns="" id="{08BA73F6-FAFC-4355-B262-A8F968530D78}"/>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1EAA0A3-75FA-40AA-A61B-2683029E2D86}"/>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9F0D3AA-FDF6-4CC2-8C38-C60DB4144BA2}"/>
              </a:ext>
            </a:extLst>
          </p:cNvPr>
          <p:cNvSpPr>
            <a:spLocks noGrp="1"/>
          </p:cNvSpPr>
          <p:nvPr>
            <p:ph type="sldNum" sz="quarter" idx="12"/>
          </p:nvPr>
        </p:nvSpPr>
        <p:spPr/>
        <p:txBody>
          <a:bodyPr/>
          <a:lstStyle/>
          <a:p>
            <a:fld id="{6D22F896-40B5-4ADD-8801-0D06FADFA095}" type="slidenum">
              <a:rPr lang="en-US" smtClean="0"/>
              <a:t>163</a:t>
            </a:fld>
            <a:endParaRPr lang="en-US" dirty="0"/>
          </a:p>
        </p:txBody>
      </p:sp>
    </p:spTree>
    <p:extLst>
      <p:ext uri="{BB962C8B-B14F-4D97-AF65-F5344CB8AC3E}">
        <p14:creationId xmlns:p14="http://schemas.microsoft.com/office/powerpoint/2010/main" val="24224600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46D10B-8FCA-4391-BA87-AA9FB3652D7F}"/>
              </a:ext>
            </a:extLst>
          </p:cNvPr>
          <p:cNvSpPr>
            <a:spLocks noGrp="1"/>
          </p:cNvSpPr>
          <p:nvPr>
            <p:ph type="title"/>
          </p:nvPr>
        </p:nvSpPr>
        <p:spPr/>
        <p:txBody>
          <a:bodyPr/>
          <a:lstStyle/>
          <a:p>
            <a:r>
              <a:rPr lang="en-US" dirty="0"/>
              <a:t>Absorption of End Products of Digestion in the Ileum </a:t>
            </a:r>
          </a:p>
        </p:txBody>
      </p:sp>
      <p:sp>
        <p:nvSpPr>
          <p:cNvPr id="3" name="Content Placeholder 2">
            <a:extLst>
              <a:ext uri="{FF2B5EF4-FFF2-40B4-BE49-F238E27FC236}">
                <a16:creationId xmlns:a16="http://schemas.microsoft.com/office/drawing/2014/main" xmlns="" id="{F57A8240-0202-4C16-B4BD-215E5095C2A6}"/>
              </a:ext>
            </a:extLst>
          </p:cNvPr>
          <p:cNvSpPr>
            <a:spLocks noGrp="1"/>
          </p:cNvSpPr>
          <p:nvPr>
            <p:ph idx="1"/>
          </p:nvPr>
        </p:nvSpPr>
        <p:spPr/>
        <p:txBody>
          <a:bodyPr>
            <a:normAutofit/>
          </a:bodyPr>
          <a:lstStyle/>
          <a:p>
            <a:r>
              <a:rPr lang="en-US" sz="6600" dirty="0"/>
              <a:t>All the end products of digestion are absorbed into the blood stream in the ileum</a:t>
            </a:r>
          </a:p>
        </p:txBody>
      </p:sp>
      <p:sp>
        <p:nvSpPr>
          <p:cNvPr id="4" name="Date Placeholder 3">
            <a:extLst>
              <a:ext uri="{FF2B5EF4-FFF2-40B4-BE49-F238E27FC236}">
                <a16:creationId xmlns:a16="http://schemas.microsoft.com/office/drawing/2014/main" xmlns="" id="{5ACA95DE-0A34-4917-B191-81FA78A4F34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2A9C65D-C72A-4B75-B0C0-B0AA0AB9B5C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FC70759F-CFFE-4D31-86AA-73B782F63325}"/>
              </a:ext>
            </a:extLst>
          </p:cNvPr>
          <p:cNvSpPr>
            <a:spLocks noGrp="1"/>
          </p:cNvSpPr>
          <p:nvPr>
            <p:ph type="sldNum" sz="quarter" idx="12"/>
          </p:nvPr>
        </p:nvSpPr>
        <p:spPr/>
        <p:txBody>
          <a:bodyPr/>
          <a:lstStyle/>
          <a:p>
            <a:fld id="{6D22F896-40B5-4ADD-8801-0D06FADFA095}" type="slidenum">
              <a:rPr lang="en-US" smtClean="0"/>
              <a:t>164</a:t>
            </a:fld>
            <a:endParaRPr lang="en-US" dirty="0"/>
          </a:p>
        </p:txBody>
      </p:sp>
    </p:spTree>
    <p:extLst>
      <p:ext uri="{BB962C8B-B14F-4D97-AF65-F5344CB8AC3E}">
        <p14:creationId xmlns:p14="http://schemas.microsoft.com/office/powerpoint/2010/main" val="95365248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ADD2D1-E88A-40C5-9427-570CE3591A94}"/>
              </a:ext>
            </a:extLst>
          </p:cNvPr>
          <p:cNvSpPr>
            <a:spLocks noGrp="1"/>
          </p:cNvSpPr>
          <p:nvPr>
            <p:ph type="title"/>
          </p:nvPr>
        </p:nvSpPr>
        <p:spPr/>
        <p:txBody>
          <a:bodyPr/>
          <a:lstStyle/>
          <a:p>
            <a:r>
              <a:rPr lang="en-US" dirty="0"/>
              <a:t>Adaptations of Ileum to Absorptive Function</a:t>
            </a:r>
          </a:p>
        </p:txBody>
      </p:sp>
      <p:sp>
        <p:nvSpPr>
          <p:cNvPr id="3" name="Content Placeholder 2">
            <a:extLst>
              <a:ext uri="{FF2B5EF4-FFF2-40B4-BE49-F238E27FC236}">
                <a16:creationId xmlns:a16="http://schemas.microsoft.com/office/drawing/2014/main" xmlns="" id="{184DD3E2-67C0-46AA-80DC-E6C8AB8D7E90}"/>
              </a:ext>
            </a:extLst>
          </p:cNvPr>
          <p:cNvSpPr>
            <a:spLocks noGrp="1"/>
          </p:cNvSpPr>
          <p:nvPr>
            <p:ph idx="1"/>
          </p:nvPr>
        </p:nvSpPr>
        <p:spPr>
          <a:xfrm>
            <a:off x="685800" y="2057402"/>
            <a:ext cx="10820400" cy="4161284"/>
          </a:xfrm>
        </p:spPr>
        <p:txBody>
          <a:bodyPr>
            <a:normAutofit lnSpcReduction="10000"/>
          </a:bodyPr>
          <a:lstStyle/>
          <a:p>
            <a:pPr marL="342900" lvl="0" indent="-342900">
              <a:lnSpc>
                <a:spcPct val="106000"/>
              </a:lnSpc>
              <a:buFont typeface="Wingdings" panose="05000000000000000000" pitchFamily="2" charset="2"/>
              <a:buChar char=""/>
              <a:tabLst>
                <a:tab pos="5257800" algn="l"/>
              </a:tabLst>
            </a:pPr>
            <a:r>
              <a:rPr lang="en-US" sz="2800" dirty="0">
                <a:effectLst/>
                <a:latin typeface="Times New Roman" panose="02020603050405020304" pitchFamily="18" charset="0"/>
                <a:ea typeface="Calibri" panose="020F0502020204030204" pitchFamily="34" charset="0"/>
              </a:rPr>
              <a:t>It is </a:t>
            </a:r>
            <a:r>
              <a:rPr lang="en-US" sz="2800" b="1" i="1" dirty="0">
                <a:effectLst/>
                <a:latin typeface="Times New Roman" panose="02020603050405020304" pitchFamily="18" charset="0"/>
                <a:ea typeface="Calibri" panose="020F0502020204030204" pitchFamily="34" charset="0"/>
              </a:rPr>
              <a:t>long</a:t>
            </a:r>
            <a:r>
              <a:rPr lang="en-US" sz="2800" dirty="0">
                <a:effectLst/>
                <a:latin typeface="Times New Roman" panose="02020603050405020304" pitchFamily="18" charset="0"/>
                <a:ea typeface="Calibri" panose="020F0502020204030204" pitchFamily="34" charset="0"/>
              </a:rPr>
              <a:t>. The time taken for food to pass through it is therefore long and hence ensures maximum absorption of the end products of digestion.</a:t>
            </a:r>
            <a:endParaRPr lang="en-US" sz="2400" dirty="0">
              <a:effectLst/>
            </a:endParaRPr>
          </a:p>
          <a:p>
            <a:pPr marL="342900" lvl="0" indent="-342900">
              <a:lnSpc>
                <a:spcPct val="106000"/>
              </a:lnSpc>
              <a:buFont typeface="Wingdings" panose="05000000000000000000" pitchFamily="2" charset="2"/>
              <a:buChar char=""/>
              <a:tabLst>
                <a:tab pos="5257800" algn="l"/>
              </a:tabLst>
            </a:pPr>
            <a:r>
              <a:rPr lang="en-US" sz="2800" dirty="0">
                <a:effectLst/>
                <a:latin typeface="Times New Roman" panose="02020603050405020304" pitchFamily="18" charset="0"/>
                <a:ea typeface="Calibri" panose="020F0502020204030204" pitchFamily="34" charset="0"/>
              </a:rPr>
              <a:t>Its internal surface is covered by finger-like projections called </a:t>
            </a:r>
            <a:r>
              <a:rPr lang="en-US" sz="2800" b="1" i="1" dirty="0">
                <a:effectLst/>
                <a:latin typeface="Times New Roman" panose="02020603050405020304" pitchFamily="18" charset="0"/>
                <a:ea typeface="Calibri" panose="020F0502020204030204" pitchFamily="34" charset="0"/>
              </a:rPr>
              <a:t>Villi</a:t>
            </a:r>
            <a:r>
              <a:rPr lang="en-US" sz="2800" dirty="0">
                <a:effectLst/>
                <a:latin typeface="Times New Roman" panose="02020603050405020304" pitchFamily="18" charset="0"/>
                <a:ea typeface="Calibri" panose="020F0502020204030204" pitchFamily="34" charset="0"/>
              </a:rPr>
              <a:t> (</a:t>
            </a:r>
            <a:r>
              <a:rPr lang="en-US" sz="2800" b="1" i="1" dirty="0">
                <a:effectLst/>
                <a:latin typeface="Times New Roman" panose="02020603050405020304" pitchFamily="18" charset="0"/>
                <a:ea typeface="Calibri" panose="020F0502020204030204" pitchFamily="34" charset="0"/>
              </a:rPr>
              <a:t>Villus</a:t>
            </a:r>
            <a:r>
              <a:rPr lang="en-US" sz="2800" dirty="0">
                <a:effectLst/>
                <a:latin typeface="Times New Roman" panose="02020603050405020304" pitchFamily="18" charset="0"/>
                <a:ea typeface="Calibri" panose="020F0502020204030204" pitchFamily="34" charset="0"/>
              </a:rPr>
              <a:t> in singular form). These increase surface area for maximum absorption.</a:t>
            </a:r>
            <a:endParaRPr lang="en-US" sz="2400" dirty="0"/>
          </a:p>
          <a:p>
            <a:pPr marL="342900" lvl="0" indent="-342900">
              <a:lnSpc>
                <a:spcPct val="106000"/>
              </a:lnSpc>
              <a:buFont typeface="Wingdings" panose="05000000000000000000" pitchFamily="2" charset="2"/>
              <a:buChar char=""/>
              <a:tabLst>
                <a:tab pos="5257800" algn="l"/>
              </a:tabLst>
            </a:pPr>
            <a:r>
              <a:rPr lang="en-US" sz="2800" dirty="0">
                <a:effectLst/>
                <a:latin typeface="Times New Roman" panose="02020603050405020304" pitchFamily="18" charset="0"/>
                <a:ea typeface="Calibri" panose="020F0502020204030204" pitchFamily="34" charset="0"/>
              </a:rPr>
              <a:t>The inner lining of its walls are made up of a </a:t>
            </a:r>
            <a:r>
              <a:rPr lang="en-US" sz="2800" b="1" i="1" dirty="0">
                <a:effectLst/>
                <a:latin typeface="Times New Roman" panose="02020603050405020304" pitchFamily="18" charset="0"/>
                <a:ea typeface="Calibri" panose="020F0502020204030204" pitchFamily="34" charset="0"/>
              </a:rPr>
              <a:t>single layer of cells</a:t>
            </a:r>
            <a:r>
              <a:rPr lang="en-US" sz="2800" dirty="0">
                <a:effectLst/>
                <a:latin typeface="Times New Roman" panose="02020603050405020304" pitchFamily="18" charset="0"/>
                <a:ea typeface="Calibri" panose="020F0502020204030204" pitchFamily="34" charset="0"/>
              </a:rPr>
              <a:t>. This decreases the distance through which the food passes (by diffusion) into the blood stream, thus, increasing the rate of absorption of food</a:t>
            </a:r>
            <a:endParaRPr lang="en-US" sz="2400" dirty="0"/>
          </a:p>
        </p:txBody>
      </p:sp>
      <p:sp>
        <p:nvSpPr>
          <p:cNvPr id="4" name="Date Placeholder 3">
            <a:extLst>
              <a:ext uri="{FF2B5EF4-FFF2-40B4-BE49-F238E27FC236}">
                <a16:creationId xmlns:a16="http://schemas.microsoft.com/office/drawing/2014/main" xmlns="" id="{9411C6FF-9FE0-4A26-A922-5A916E8744A0}"/>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D8B6744-81C7-4443-A4FF-E4A9A45D627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173AADB3-D127-4B87-9A67-6AFADDC692E5}"/>
              </a:ext>
            </a:extLst>
          </p:cNvPr>
          <p:cNvSpPr>
            <a:spLocks noGrp="1"/>
          </p:cNvSpPr>
          <p:nvPr>
            <p:ph type="sldNum" sz="quarter" idx="12"/>
          </p:nvPr>
        </p:nvSpPr>
        <p:spPr/>
        <p:txBody>
          <a:bodyPr/>
          <a:lstStyle/>
          <a:p>
            <a:fld id="{6D22F896-40B5-4ADD-8801-0D06FADFA095}" type="slidenum">
              <a:rPr lang="en-US" smtClean="0"/>
              <a:t>165</a:t>
            </a:fld>
            <a:endParaRPr lang="en-US" dirty="0"/>
          </a:p>
        </p:txBody>
      </p:sp>
    </p:spTree>
    <p:extLst>
      <p:ext uri="{BB962C8B-B14F-4D97-AF65-F5344CB8AC3E}">
        <p14:creationId xmlns:p14="http://schemas.microsoft.com/office/powerpoint/2010/main" val="182748431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C46ED-5792-4101-A161-B27B4B60185D}"/>
              </a:ext>
            </a:extLst>
          </p:cNvPr>
          <p:cNvSpPr>
            <a:spLocks noGrp="1"/>
          </p:cNvSpPr>
          <p:nvPr>
            <p:ph type="title"/>
          </p:nvPr>
        </p:nvSpPr>
        <p:spPr/>
        <p:txBody>
          <a:bodyPr/>
          <a:lstStyle/>
          <a:p>
            <a:r>
              <a:rPr lang="en-US" dirty="0"/>
              <a:t>Adaptations of Ileum to Absorptive Function</a:t>
            </a:r>
          </a:p>
        </p:txBody>
      </p:sp>
      <p:sp>
        <p:nvSpPr>
          <p:cNvPr id="3" name="Content Placeholder 2">
            <a:extLst>
              <a:ext uri="{FF2B5EF4-FFF2-40B4-BE49-F238E27FC236}">
                <a16:creationId xmlns:a16="http://schemas.microsoft.com/office/drawing/2014/main" xmlns="" id="{4D788A9E-1BCA-4DCC-A6EE-680EDE82B9A4}"/>
              </a:ext>
            </a:extLst>
          </p:cNvPr>
          <p:cNvSpPr>
            <a:spLocks noGrp="1"/>
          </p:cNvSpPr>
          <p:nvPr>
            <p:ph idx="1"/>
          </p:nvPr>
        </p:nvSpPr>
        <p:spPr>
          <a:xfrm>
            <a:off x="685800" y="1939636"/>
            <a:ext cx="10820400" cy="4279049"/>
          </a:xfrm>
        </p:spPr>
        <p:txBody>
          <a:bodyPr>
            <a:normAutofit fontScale="92500" lnSpcReduction="20000"/>
          </a:bodyPr>
          <a:lstStyle/>
          <a:p>
            <a:pPr marL="342900" lvl="0" indent="-342900">
              <a:lnSpc>
                <a:spcPct val="106000"/>
              </a:lnSpc>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rPr>
              <a:t>Each villus is provided with a </a:t>
            </a:r>
            <a:r>
              <a:rPr lang="en-US" sz="3200" b="1" i="1" dirty="0">
                <a:effectLst/>
                <a:latin typeface="Times New Roman" panose="02020603050405020304" pitchFamily="18" charset="0"/>
                <a:ea typeface="Calibri" panose="020F0502020204030204" pitchFamily="34" charset="0"/>
              </a:rPr>
              <a:t>dense network of blood capillaries</a:t>
            </a:r>
            <a:r>
              <a:rPr lang="en-US" sz="3200" dirty="0">
                <a:effectLst/>
                <a:latin typeface="Times New Roman" panose="02020603050405020304" pitchFamily="18" charset="0"/>
                <a:ea typeface="Calibri" panose="020F0502020204030204" pitchFamily="34" charset="0"/>
              </a:rPr>
              <a:t> which increase the rate of absorption because the absorbed food is immediately transported away from the site of absorption.</a:t>
            </a:r>
            <a:endParaRPr lang="en-US" sz="2800" dirty="0">
              <a:effectLst/>
            </a:endParaRPr>
          </a:p>
          <a:p>
            <a:pPr marL="342900" lvl="0" indent="-342900">
              <a:lnSpc>
                <a:spcPct val="106000"/>
              </a:lnSpc>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rPr>
              <a:t>Presence of lymphatic vessel called </a:t>
            </a:r>
            <a:r>
              <a:rPr lang="en-US" sz="3200" b="1" i="1" dirty="0">
                <a:effectLst/>
                <a:latin typeface="Times New Roman" panose="02020603050405020304" pitchFamily="18" charset="0"/>
                <a:ea typeface="Calibri" panose="020F0502020204030204" pitchFamily="34" charset="0"/>
              </a:rPr>
              <a:t>lacteal</a:t>
            </a:r>
            <a:r>
              <a:rPr lang="en-US" sz="3200" dirty="0">
                <a:effectLst/>
                <a:latin typeface="Times New Roman" panose="02020603050405020304" pitchFamily="18" charset="0"/>
                <a:ea typeface="Calibri" panose="020F0502020204030204" pitchFamily="34" charset="0"/>
              </a:rPr>
              <a:t> inside the villus, which </a:t>
            </a:r>
            <a:r>
              <a:rPr lang="en-US" sz="3200" i="1" dirty="0">
                <a:effectLst/>
                <a:latin typeface="Times New Roman" panose="02020603050405020304" pitchFamily="18" charset="0"/>
                <a:ea typeface="Calibri" panose="020F0502020204030204" pitchFamily="34" charset="0"/>
              </a:rPr>
              <a:t>facilitates absorption of fatty acids and glycerol</a:t>
            </a:r>
            <a:r>
              <a:rPr lang="en-US" sz="3200" dirty="0">
                <a:effectLst/>
                <a:latin typeface="Times New Roman" panose="02020603050405020304" pitchFamily="18" charset="0"/>
                <a:ea typeface="Calibri" panose="020F0502020204030204" pitchFamily="34" charset="0"/>
              </a:rPr>
              <a:t> (end products of lipids.</a:t>
            </a:r>
            <a:endParaRPr lang="en-US" sz="2800" dirty="0"/>
          </a:p>
          <a:p>
            <a:pPr marL="342900" lvl="0" indent="-342900">
              <a:lnSpc>
                <a:spcPct val="106000"/>
              </a:lnSpc>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rPr>
              <a:t>The </a:t>
            </a:r>
            <a:r>
              <a:rPr lang="en-US" sz="3200" b="1" i="1" dirty="0">
                <a:effectLst/>
                <a:latin typeface="Times New Roman" panose="02020603050405020304" pitchFamily="18" charset="0"/>
                <a:ea typeface="Calibri" panose="020F0502020204030204" pitchFamily="34" charset="0"/>
              </a:rPr>
              <a:t>internal lining is folded to form ridges</a:t>
            </a:r>
            <a:r>
              <a:rPr lang="en-US" sz="3200" dirty="0">
                <a:effectLst/>
                <a:latin typeface="Times New Roman" panose="02020603050405020304" pitchFamily="18" charset="0"/>
                <a:ea typeface="Calibri" panose="020F0502020204030204" pitchFamily="34" charset="0"/>
              </a:rPr>
              <a:t>. This slows down the speed of food along the ileum to ensure that complete absorption of the end products of digestion takes place</a:t>
            </a:r>
            <a:endParaRPr lang="en-US" sz="2800" dirty="0"/>
          </a:p>
        </p:txBody>
      </p:sp>
      <p:sp>
        <p:nvSpPr>
          <p:cNvPr id="4" name="Date Placeholder 3">
            <a:extLst>
              <a:ext uri="{FF2B5EF4-FFF2-40B4-BE49-F238E27FC236}">
                <a16:creationId xmlns:a16="http://schemas.microsoft.com/office/drawing/2014/main" xmlns="" id="{256BC32A-5BB9-4BCD-B04A-C45A733F0250}"/>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8DC7B88-C6BD-41B4-A50A-D8E4C8E832EA}"/>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192FD3FE-6E72-4ECD-9435-B2B9B7951892}"/>
              </a:ext>
            </a:extLst>
          </p:cNvPr>
          <p:cNvSpPr>
            <a:spLocks noGrp="1"/>
          </p:cNvSpPr>
          <p:nvPr>
            <p:ph type="sldNum" sz="quarter" idx="12"/>
          </p:nvPr>
        </p:nvSpPr>
        <p:spPr/>
        <p:txBody>
          <a:bodyPr/>
          <a:lstStyle/>
          <a:p>
            <a:fld id="{6D22F896-40B5-4ADD-8801-0D06FADFA095}" type="slidenum">
              <a:rPr lang="en-US" smtClean="0"/>
              <a:t>166</a:t>
            </a:fld>
            <a:endParaRPr lang="en-US" dirty="0"/>
          </a:p>
        </p:txBody>
      </p:sp>
    </p:spTree>
    <p:extLst>
      <p:ext uri="{BB962C8B-B14F-4D97-AF65-F5344CB8AC3E}">
        <p14:creationId xmlns:p14="http://schemas.microsoft.com/office/powerpoint/2010/main" val="168561913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310E4-1EB4-4A5D-BF52-C2A196A7E370}"/>
              </a:ext>
            </a:extLst>
          </p:cNvPr>
          <p:cNvSpPr>
            <a:spLocks noGrp="1"/>
          </p:cNvSpPr>
          <p:nvPr>
            <p:ph type="title"/>
          </p:nvPr>
        </p:nvSpPr>
        <p:spPr/>
        <p:txBody>
          <a:bodyPr/>
          <a:lstStyle/>
          <a:p>
            <a:r>
              <a:rPr kumimoji="0" lang="en-US" sz="4000" b="0" i="0" u="none" strike="noStrike" kern="1200" cap="all" spc="0" normalizeH="0" baseline="0" noProof="0" dirty="0">
                <a:ln>
                  <a:noFill/>
                </a:ln>
                <a:solidFill>
                  <a:prstClr val="black"/>
                </a:solidFill>
                <a:effectLst/>
                <a:uLnTx/>
                <a:uFillTx/>
                <a:latin typeface="Century Gothic" panose="020B0502020202020204"/>
                <a:ea typeface="+mj-ea"/>
                <a:cs typeface="+mj-cs"/>
              </a:rPr>
              <a:t>Adaptations of Ileum to Absorptive Function</a:t>
            </a:r>
            <a:endParaRPr lang="en-US" dirty="0"/>
          </a:p>
        </p:txBody>
      </p:sp>
      <p:sp>
        <p:nvSpPr>
          <p:cNvPr id="3" name="Content Placeholder 2">
            <a:extLst>
              <a:ext uri="{FF2B5EF4-FFF2-40B4-BE49-F238E27FC236}">
                <a16:creationId xmlns:a16="http://schemas.microsoft.com/office/drawing/2014/main" xmlns="" id="{241BB72D-861E-4F6B-9DF5-8B5F65E980B3}"/>
              </a:ext>
            </a:extLst>
          </p:cNvPr>
          <p:cNvSpPr>
            <a:spLocks noGrp="1"/>
          </p:cNvSpPr>
          <p:nvPr>
            <p:ph idx="1"/>
          </p:nvPr>
        </p:nvSpPr>
        <p:spPr/>
        <p:txBody>
          <a:bodyPr>
            <a:normAutofit fontScale="92500"/>
          </a:bodyPr>
          <a:lstStyle/>
          <a:p>
            <a:pPr marL="342900" lvl="0" indent="-342900">
              <a:lnSpc>
                <a:spcPct val="106000"/>
              </a:lnSpc>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rPr>
              <a:t>It is </a:t>
            </a:r>
            <a:r>
              <a:rPr lang="en-US" sz="4000" b="1" i="1" dirty="0">
                <a:effectLst/>
                <a:latin typeface="Times New Roman" panose="02020603050405020304" pitchFamily="18" charset="0"/>
                <a:ea typeface="Calibri" panose="020F0502020204030204" pitchFamily="34" charset="0"/>
              </a:rPr>
              <a:t>coiled</a:t>
            </a:r>
            <a:r>
              <a:rPr lang="en-US" sz="4000" dirty="0">
                <a:effectLst/>
                <a:latin typeface="Times New Roman" panose="02020603050405020304" pitchFamily="18" charset="0"/>
                <a:ea typeface="Calibri" panose="020F0502020204030204" pitchFamily="34" charset="0"/>
              </a:rPr>
              <a:t> in order to slow down the speed of food along the ileum to ensure that complete absorption of the end products of digestion takes place.</a:t>
            </a:r>
            <a:endParaRPr lang="en-US" sz="3600" dirty="0">
              <a:effectLst/>
            </a:endParaRPr>
          </a:p>
          <a:p>
            <a:pPr marL="342900" lvl="0" indent="-342900">
              <a:lnSpc>
                <a:spcPct val="106000"/>
              </a:lnSpc>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rPr>
              <a:t>The surface of the villus is covered by </a:t>
            </a:r>
            <a:r>
              <a:rPr lang="en-US" sz="4000" b="1" i="1" dirty="0">
                <a:effectLst/>
                <a:latin typeface="Times New Roman" panose="02020603050405020304" pitchFamily="18" charset="0"/>
                <a:ea typeface="Calibri" panose="020F0502020204030204" pitchFamily="34" charset="0"/>
              </a:rPr>
              <a:t>microvilli </a:t>
            </a:r>
            <a:r>
              <a:rPr lang="en-US" sz="4000" dirty="0">
                <a:effectLst/>
                <a:latin typeface="Times New Roman" panose="02020603050405020304" pitchFamily="18" charset="0"/>
                <a:ea typeface="Calibri" panose="020F0502020204030204" pitchFamily="34" charset="0"/>
              </a:rPr>
              <a:t>which increases surface area for maximum absorption of end products of digestion</a:t>
            </a:r>
            <a:endParaRPr lang="en-US" sz="3600" dirty="0">
              <a:effectLst/>
            </a:endParaRPr>
          </a:p>
        </p:txBody>
      </p:sp>
      <p:sp>
        <p:nvSpPr>
          <p:cNvPr id="4" name="Date Placeholder 3">
            <a:extLst>
              <a:ext uri="{FF2B5EF4-FFF2-40B4-BE49-F238E27FC236}">
                <a16:creationId xmlns:a16="http://schemas.microsoft.com/office/drawing/2014/main" xmlns="" id="{7C0A3F4F-296B-47D7-B74B-EB2D68659C3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3B58D26C-7995-4129-8F3F-5CBB0AE331C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4A89369-3CA6-4A49-9FFE-D58E87DD17A1}"/>
              </a:ext>
            </a:extLst>
          </p:cNvPr>
          <p:cNvSpPr>
            <a:spLocks noGrp="1"/>
          </p:cNvSpPr>
          <p:nvPr>
            <p:ph type="sldNum" sz="quarter" idx="12"/>
          </p:nvPr>
        </p:nvSpPr>
        <p:spPr/>
        <p:txBody>
          <a:bodyPr/>
          <a:lstStyle/>
          <a:p>
            <a:fld id="{6D22F896-40B5-4ADD-8801-0D06FADFA095}" type="slidenum">
              <a:rPr lang="en-US" smtClean="0"/>
              <a:t>167</a:t>
            </a:fld>
            <a:endParaRPr lang="en-US" dirty="0"/>
          </a:p>
        </p:txBody>
      </p:sp>
    </p:spTree>
    <p:extLst>
      <p:ext uri="{BB962C8B-B14F-4D97-AF65-F5344CB8AC3E}">
        <p14:creationId xmlns:p14="http://schemas.microsoft.com/office/powerpoint/2010/main" val="372125246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BE559-4B4E-4D70-950C-DBAFB3AD3777}"/>
              </a:ext>
            </a:extLst>
          </p:cNvPr>
          <p:cNvSpPr>
            <a:spLocks noGrp="1"/>
          </p:cNvSpPr>
          <p:nvPr>
            <p:ph type="title"/>
          </p:nvPr>
        </p:nvSpPr>
        <p:spPr/>
        <p:txBody>
          <a:bodyPr>
            <a:normAutofit fontScale="90000"/>
          </a:bodyPr>
          <a:lstStyle/>
          <a:p>
            <a:pPr marL="504825" algn="ctr">
              <a:lnSpc>
                <a:spcPct val="106000"/>
              </a:lnSpc>
              <a:tabLst>
                <a:tab pos="5257800" algn="l"/>
              </a:tabLst>
            </a:pPr>
            <a:r>
              <a:rPr lang="en-US" sz="4000" b="1" i="1" dirty="0">
                <a:effectLst/>
                <a:latin typeface="Times New Roman" panose="02020603050405020304" pitchFamily="18" charset="0"/>
                <a:ea typeface="Calibri" panose="020F0502020204030204" pitchFamily="34" charset="0"/>
              </a:rPr>
              <a:t>Longitudinal Section of Villus</a:t>
            </a:r>
            <a:endParaRPr lang="en-US" dirty="0">
              <a:effectLst/>
            </a:endParaRPr>
          </a:p>
        </p:txBody>
      </p:sp>
      <p:sp>
        <p:nvSpPr>
          <p:cNvPr id="4" name="Date Placeholder 3">
            <a:extLst>
              <a:ext uri="{FF2B5EF4-FFF2-40B4-BE49-F238E27FC236}">
                <a16:creationId xmlns:a16="http://schemas.microsoft.com/office/drawing/2014/main" xmlns="" id="{63C50AD1-4D39-4199-A3DC-CED9FFDF21F7}"/>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9D10EF76-0D13-4CCE-BE7D-2D0C1F98052F}"/>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0A2BE85-54A2-4EF5-A2B0-73F9F9E3C682}"/>
              </a:ext>
            </a:extLst>
          </p:cNvPr>
          <p:cNvSpPr>
            <a:spLocks noGrp="1"/>
          </p:cNvSpPr>
          <p:nvPr>
            <p:ph type="sldNum" sz="quarter" idx="12"/>
          </p:nvPr>
        </p:nvSpPr>
        <p:spPr/>
        <p:txBody>
          <a:bodyPr/>
          <a:lstStyle/>
          <a:p>
            <a:fld id="{6D22F896-40B5-4ADD-8801-0D06FADFA095}" type="slidenum">
              <a:rPr lang="en-US" smtClean="0"/>
              <a:t>168</a:t>
            </a:fld>
            <a:endParaRPr lang="en-US" dirty="0"/>
          </a:p>
        </p:txBody>
      </p:sp>
      <p:pic>
        <p:nvPicPr>
          <p:cNvPr id="7" name="Content Placeholder 6">
            <a:extLst>
              <a:ext uri="{FF2B5EF4-FFF2-40B4-BE49-F238E27FC236}">
                <a16:creationId xmlns:a16="http://schemas.microsoft.com/office/drawing/2014/main" xmlns="" id="{B6C385B9-AE72-4BE9-82DF-3FF45E28715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76255" y="1953491"/>
            <a:ext cx="4170217" cy="4402354"/>
          </a:xfrm>
          <a:prstGeom prst="rect">
            <a:avLst/>
          </a:prstGeom>
          <a:noFill/>
          <a:ln>
            <a:noFill/>
          </a:ln>
        </p:spPr>
      </p:pic>
    </p:spTree>
    <p:extLst>
      <p:ext uri="{BB962C8B-B14F-4D97-AF65-F5344CB8AC3E}">
        <p14:creationId xmlns:p14="http://schemas.microsoft.com/office/powerpoint/2010/main" val="305656488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8556B0-ACDB-4532-AC6C-FA44CA10BE40}"/>
              </a:ext>
            </a:extLst>
          </p:cNvPr>
          <p:cNvSpPr>
            <a:spLocks noGrp="1"/>
          </p:cNvSpPr>
          <p:nvPr>
            <p:ph type="title"/>
          </p:nvPr>
        </p:nvSpPr>
        <p:spPr/>
        <p:txBody>
          <a:bodyPr>
            <a:normAutofit fontScale="90000"/>
          </a:bodyPr>
          <a:lstStyle/>
          <a:p>
            <a:pPr marL="0" marR="0">
              <a:lnSpc>
                <a:spcPct val="106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Cross Section of the ileum</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6AA11961-8A39-4CB9-9459-2DC175A4F875}"/>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xmlns="" id="{0C3E007A-6023-444B-B608-20755F629E5A}"/>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D59E2E6-C946-4FF1-B065-1075AA9994BA}"/>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C8520E00-E285-4D9F-B4BD-537F3C5A2F66}"/>
              </a:ext>
            </a:extLst>
          </p:cNvPr>
          <p:cNvSpPr>
            <a:spLocks noGrp="1"/>
          </p:cNvSpPr>
          <p:nvPr>
            <p:ph type="sldNum" sz="quarter" idx="12"/>
          </p:nvPr>
        </p:nvSpPr>
        <p:spPr/>
        <p:txBody>
          <a:bodyPr/>
          <a:lstStyle/>
          <a:p>
            <a:fld id="{6D22F896-40B5-4ADD-8801-0D06FADFA095}" type="slidenum">
              <a:rPr lang="en-US" smtClean="0"/>
              <a:t>169</a:t>
            </a:fld>
            <a:endParaRPr lang="en-US" dirty="0"/>
          </a:p>
        </p:txBody>
      </p:sp>
      <p:grpSp>
        <p:nvGrpSpPr>
          <p:cNvPr id="7" name="Group 6">
            <a:extLst>
              <a:ext uri="{FF2B5EF4-FFF2-40B4-BE49-F238E27FC236}">
                <a16:creationId xmlns:a16="http://schemas.microsoft.com/office/drawing/2014/main" xmlns="" id="{6E4AF3EC-8224-4BCC-93E4-C07BE8E8228C}"/>
              </a:ext>
            </a:extLst>
          </p:cNvPr>
          <p:cNvGrpSpPr/>
          <p:nvPr/>
        </p:nvGrpSpPr>
        <p:grpSpPr>
          <a:xfrm>
            <a:off x="2687782" y="2056895"/>
            <a:ext cx="7342909" cy="4161789"/>
            <a:chOff x="0" y="0"/>
            <a:chExt cx="3486150" cy="1952625"/>
          </a:xfrm>
        </p:grpSpPr>
        <p:sp>
          <p:nvSpPr>
            <p:cNvPr id="8" name="Flowchart: Connector 7">
              <a:extLst>
                <a:ext uri="{FF2B5EF4-FFF2-40B4-BE49-F238E27FC236}">
                  <a16:creationId xmlns:a16="http://schemas.microsoft.com/office/drawing/2014/main" xmlns="" id="{0DFCC03C-3AEC-4CC2-9FC4-BDC6E58437D6}"/>
                </a:ext>
              </a:extLst>
            </p:cNvPr>
            <p:cNvSpPr/>
            <p:nvPr/>
          </p:nvSpPr>
          <p:spPr>
            <a:xfrm>
              <a:off x="0" y="0"/>
              <a:ext cx="2105025" cy="1952625"/>
            </a:xfrm>
            <a:prstGeom prst="flowChartConnector">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xmlns="" id="{CCBA8535-C5B4-4056-8CEE-3B1D187600B1}"/>
                </a:ext>
              </a:extLst>
            </p:cNvPr>
            <p:cNvSpPr/>
            <p:nvPr/>
          </p:nvSpPr>
          <p:spPr>
            <a:xfrm>
              <a:off x="200025" y="209550"/>
              <a:ext cx="1704975" cy="1562100"/>
            </a:xfrm>
            <a:prstGeom prst="flowChartConnector">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 name="Freeform 85">
              <a:extLst>
                <a:ext uri="{FF2B5EF4-FFF2-40B4-BE49-F238E27FC236}">
                  <a16:creationId xmlns:a16="http://schemas.microsoft.com/office/drawing/2014/main" xmlns="" id="{A441732F-62FA-4D9B-A826-40CF4D8FD77F}"/>
                </a:ext>
              </a:extLst>
            </p:cNvPr>
            <p:cNvSpPr/>
            <p:nvPr/>
          </p:nvSpPr>
          <p:spPr>
            <a:xfrm>
              <a:off x="419100" y="342900"/>
              <a:ext cx="1257300" cy="1285875"/>
            </a:xfrm>
            <a:custGeom>
              <a:avLst/>
              <a:gdLst>
                <a:gd name="connsiteX0" fmla="*/ 438150 w 1076892"/>
                <a:gd name="connsiteY0" fmla="*/ 266700 h 1032028"/>
                <a:gd name="connsiteX1" fmla="*/ 485775 w 1076892"/>
                <a:gd name="connsiteY1" fmla="*/ 257175 h 1032028"/>
                <a:gd name="connsiteX2" fmla="*/ 457200 w 1076892"/>
                <a:gd name="connsiteY2" fmla="*/ 171450 h 1032028"/>
                <a:gd name="connsiteX3" fmla="*/ 466725 w 1076892"/>
                <a:gd name="connsiteY3" fmla="*/ 47625 h 1032028"/>
                <a:gd name="connsiteX4" fmla="*/ 504825 w 1076892"/>
                <a:gd name="connsiteY4" fmla="*/ 28575 h 1032028"/>
                <a:gd name="connsiteX5" fmla="*/ 561975 w 1076892"/>
                <a:gd name="connsiteY5" fmla="*/ 0 h 1032028"/>
                <a:gd name="connsiteX6" fmla="*/ 619125 w 1076892"/>
                <a:gd name="connsiteY6" fmla="*/ 9525 h 1032028"/>
                <a:gd name="connsiteX7" fmla="*/ 638175 w 1076892"/>
                <a:gd name="connsiteY7" fmla="*/ 66675 h 1032028"/>
                <a:gd name="connsiteX8" fmla="*/ 647700 w 1076892"/>
                <a:gd name="connsiteY8" fmla="*/ 95250 h 1032028"/>
                <a:gd name="connsiteX9" fmla="*/ 657225 w 1076892"/>
                <a:gd name="connsiteY9" fmla="*/ 123825 h 1032028"/>
                <a:gd name="connsiteX10" fmla="*/ 666750 w 1076892"/>
                <a:gd name="connsiteY10" fmla="*/ 209550 h 1032028"/>
                <a:gd name="connsiteX11" fmla="*/ 676275 w 1076892"/>
                <a:gd name="connsiteY11" fmla="*/ 400050 h 1032028"/>
                <a:gd name="connsiteX12" fmla="*/ 695325 w 1076892"/>
                <a:gd name="connsiteY12" fmla="*/ 428625 h 1032028"/>
                <a:gd name="connsiteX13" fmla="*/ 723900 w 1076892"/>
                <a:gd name="connsiteY13" fmla="*/ 438150 h 1032028"/>
                <a:gd name="connsiteX14" fmla="*/ 819150 w 1076892"/>
                <a:gd name="connsiteY14" fmla="*/ 419100 h 1032028"/>
                <a:gd name="connsiteX15" fmla="*/ 847725 w 1076892"/>
                <a:gd name="connsiteY15" fmla="*/ 400050 h 1032028"/>
                <a:gd name="connsiteX16" fmla="*/ 876300 w 1076892"/>
                <a:gd name="connsiteY16" fmla="*/ 342900 h 1032028"/>
                <a:gd name="connsiteX17" fmla="*/ 914400 w 1076892"/>
                <a:gd name="connsiteY17" fmla="*/ 285750 h 1032028"/>
                <a:gd name="connsiteX18" fmla="*/ 952500 w 1076892"/>
                <a:gd name="connsiteY18" fmla="*/ 276225 h 1032028"/>
                <a:gd name="connsiteX19" fmla="*/ 1000125 w 1076892"/>
                <a:gd name="connsiteY19" fmla="*/ 285750 h 1032028"/>
                <a:gd name="connsiteX20" fmla="*/ 1028700 w 1076892"/>
                <a:gd name="connsiteY20" fmla="*/ 295275 h 1032028"/>
                <a:gd name="connsiteX21" fmla="*/ 1047750 w 1076892"/>
                <a:gd name="connsiteY21" fmla="*/ 352425 h 1032028"/>
                <a:gd name="connsiteX22" fmla="*/ 1066800 w 1076892"/>
                <a:gd name="connsiteY22" fmla="*/ 381000 h 1032028"/>
                <a:gd name="connsiteX23" fmla="*/ 1066800 w 1076892"/>
                <a:gd name="connsiteY23" fmla="*/ 523875 h 1032028"/>
                <a:gd name="connsiteX24" fmla="*/ 1057275 w 1076892"/>
                <a:gd name="connsiteY24" fmla="*/ 552450 h 1032028"/>
                <a:gd name="connsiteX25" fmla="*/ 1000125 w 1076892"/>
                <a:gd name="connsiteY25" fmla="*/ 571500 h 1032028"/>
                <a:gd name="connsiteX26" fmla="*/ 962025 w 1076892"/>
                <a:gd name="connsiteY26" fmla="*/ 581025 h 1032028"/>
                <a:gd name="connsiteX27" fmla="*/ 933450 w 1076892"/>
                <a:gd name="connsiteY27" fmla="*/ 590550 h 1032028"/>
                <a:gd name="connsiteX28" fmla="*/ 781050 w 1076892"/>
                <a:gd name="connsiteY28" fmla="*/ 600075 h 1032028"/>
                <a:gd name="connsiteX29" fmla="*/ 771525 w 1076892"/>
                <a:gd name="connsiteY29" fmla="*/ 695325 h 1032028"/>
                <a:gd name="connsiteX30" fmla="*/ 800100 w 1076892"/>
                <a:gd name="connsiteY30" fmla="*/ 704850 h 1032028"/>
                <a:gd name="connsiteX31" fmla="*/ 828675 w 1076892"/>
                <a:gd name="connsiteY31" fmla="*/ 723900 h 1032028"/>
                <a:gd name="connsiteX32" fmla="*/ 895350 w 1076892"/>
                <a:gd name="connsiteY32" fmla="*/ 742950 h 1032028"/>
                <a:gd name="connsiteX33" fmla="*/ 952500 w 1076892"/>
                <a:gd name="connsiteY33" fmla="*/ 771525 h 1032028"/>
                <a:gd name="connsiteX34" fmla="*/ 971550 w 1076892"/>
                <a:gd name="connsiteY34" fmla="*/ 800100 h 1032028"/>
                <a:gd name="connsiteX35" fmla="*/ 971550 w 1076892"/>
                <a:gd name="connsiteY35" fmla="*/ 857250 h 1032028"/>
                <a:gd name="connsiteX36" fmla="*/ 942975 w 1076892"/>
                <a:gd name="connsiteY36" fmla="*/ 876300 h 1032028"/>
                <a:gd name="connsiteX37" fmla="*/ 923925 w 1076892"/>
                <a:gd name="connsiteY37" fmla="*/ 904875 h 1032028"/>
                <a:gd name="connsiteX38" fmla="*/ 800100 w 1076892"/>
                <a:gd name="connsiteY38" fmla="*/ 914400 h 1032028"/>
                <a:gd name="connsiteX39" fmla="*/ 742950 w 1076892"/>
                <a:gd name="connsiteY39" fmla="*/ 876300 h 1032028"/>
                <a:gd name="connsiteX40" fmla="*/ 695325 w 1076892"/>
                <a:gd name="connsiteY40" fmla="*/ 819150 h 1032028"/>
                <a:gd name="connsiteX41" fmla="*/ 685800 w 1076892"/>
                <a:gd name="connsiteY41" fmla="*/ 790575 h 1032028"/>
                <a:gd name="connsiteX42" fmla="*/ 638175 w 1076892"/>
                <a:gd name="connsiteY42" fmla="*/ 742950 h 1032028"/>
                <a:gd name="connsiteX43" fmla="*/ 600075 w 1076892"/>
                <a:gd name="connsiteY43" fmla="*/ 733425 h 1032028"/>
                <a:gd name="connsiteX44" fmla="*/ 523875 w 1076892"/>
                <a:gd name="connsiteY44" fmla="*/ 704850 h 1032028"/>
                <a:gd name="connsiteX45" fmla="*/ 495300 w 1076892"/>
                <a:gd name="connsiteY45" fmla="*/ 723900 h 1032028"/>
                <a:gd name="connsiteX46" fmla="*/ 485775 w 1076892"/>
                <a:gd name="connsiteY46" fmla="*/ 752475 h 1032028"/>
                <a:gd name="connsiteX47" fmla="*/ 514350 w 1076892"/>
                <a:gd name="connsiteY47" fmla="*/ 876300 h 1032028"/>
                <a:gd name="connsiteX48" fmla="*/ 523875 w 1076892"/>
                <a:gd name="connsiteY48" fmla="*/ 914400 h 1032028"/>
                <a:gd name="connsiteX49" fmla="*/ 542925 w 1076892"/>
                <a:gd name="connsiteY49" fmla="*/ 971550 h 1032028"/>
                <a:gd name="connsiteX50" fmla="*/ 533400 w 1076892"/>
                <a:gd name="connsiteY50" fmla="*/ 1000125 h 1032028"/>
                <a:gd name="connsiteX51" fmla="*/ 438150 w 1076892"/>
                <a:gd name="connsiteY51" fmla="*/ 1019175 h 1032028"/>
                <a:gd name="connsiteX52" fmla="*/ 409575 w 1076892"/>
                <a:gd name="connsiteY52" fmla="*/ 1009650 h 1032028"/>
                <a:gd name="connsiteX53" fmla="*/ 390525 w 1076892"/>
                <a:gd name="connsiteY53" fmla="*/ 981075 h 1032028"/>
                <a:gd name="connsiteX54" fmla="*/ 361950 w 1076892"/>
                <a:gd name="connsiteY54" fmla="*/ 952500 h 1032028"/>
                <a:gd name="connsiteX55" fmla="*/ 352425 w 1076892"/>
                <a:gd name="connsiteY55" fmla="*/ 923925 h 1032028"/>
                <a:gd name="connsiteX56" fmla="*/ 333375 w 1076892"/>
                <a:gd name="connsiteY56" fmla="*/ 895350 h 1032028"/>
                <a:gd name="connsiteX57" fmla="*/ 361950 w 1076892"/>
                <a:gd name="connsiteY57" fmla="*/ 790575 h 1032028"/>
                <a:gd name="connsiteX58" fmla="*/ 390525 w 1076892"/>
                <a:gd name="connsiteY58" fmla="*/ 762000 h 1032028"/>
                <a:gd name="connsiteX59" fmla="*/ 371475 w 1076892"/>
                <a:gd name="connsiteY59" fmla="*/ 657225 h 1032028"/>
                <a:gd name="connsiteX60" fmla="*/ 314325 w 1076892"/>
                <a:gd name="connsiteY60" fmla="*/ 628650 h 1032028"/>
                <a:gd name="connsiteX61" fmla="*/ 228600 w 1076892"/>
                <a:gd name="connsiteY61" fmla="*/ 647700 h 1032028"/>
                <a:gd name="connsiteX62" fmla="*/ 171450 w 1076892"/>
                <a:gd name="connsiteY62" fmla="*/ 685800 h 1032028"/>
                <a:gd name="connsiteX63" fmla="*/ 142875 w 1076892"/>
                <a:gd name="connsiteY63" fmla="*/ 704850 h 1032028"/>
                <a:gd name="connsiteX64" fmla="*/ 95250 w 1076892"/>
                <a:gd name="connsiteY64" fmla="*/ 771525 h 1032028"/>
                <a:gd name="connsiteX65" fmla="*/ 28575 w 1076892"/>
                <a:gd name="connsiteY65" fmla="*/ 742950 h 1032028"/>
                <a:gd name="connsiteX66" fmla="*/ 19050 w 1076892"/>
                <a:gd name="connsiteY66" fmla="*/ 714375 h 1032028"/>
                <a:gd name="connsiteX67" fmla="*/ 0 w 1076892"/>
                <a:gd name="connsiteY67" fmla="*/ 685800 h 1032028"/>
                <a:gd name="connsiteX68" fmla="*/ 9525 w 1076892"/>
                <a:gd name="connsiteY68" fmla="*/ 619125 h 1032028"/>
                <a:gd name="connsiteX69" fmla="*/ 123825 w 1076892"/>
                <a:gd name="connsiteY69" fmla="*/ 590550 h 1032028"/>
                <a:gd name="connsiteX70" fmla="*/ 161925 w 1076892"/>
                <a:gd name="connsiteY70" fmla="*/ 581025 h 1032028"/>
                <a:gd name="connsiteX71" fmla="*/ 247650 w 1076892"/>
                <a:gd name="connsiteY71" fmla="*/ 542925 h 1032028"/>
                <a:gd name="connsiteX72" fmla="*/ 276225 w 1076892"/>
                <a:gd name="connsiteY72" fmla="*/ 533400 h 1032028"/>
                <a:gd name="connsiteX73" fmla="*/ 295275 w 1076892"/>
                <a:gd name="connsiteY73" fmla="*/ 476250 h 1032028"/>
                <a:gd name="connsiteX74" fmla="*/ 285750 w 1076892"/>
                <a:gd name="connsiteY74" fmla="*/ 447675 h 1032028"/>
                <a:gd name="connsiteX75" fmla="*/ 171450 w 1076892"/>
                <a:gd name="connsiteY75" fmla="*/ 390525 h 1032028"/>
                <a:gd name="connsiteX76" fmla="*/ 66675 w 1076892"/>
                <a:gd name="connsiteY76" fmla="*/ 371475 h 1032028"/>
                <a:gd name="connsiteX77" fmla="*/ 47625 w 1076892"/>
                <a:gd name="connsiteY77" fmla="*/ 342900 h 1032028"/>
                <a:gd name="connsiteX78" fmla="*/ 47625 w 1076892"/>
                <a:gd name="connsiteY78" fmla="*/ 276225 h 1032028"/>
                <a:gd name="connsiteX79" fmla="*/ 76200 w 1076892"/>
                <a:gd name="connsiteY79" fmla="*/ 266700 h 1032028"/>
                <a:gd name="connsiteX80" fmla="*/ 228600 w 1076892"/>
                <a:gd name="connsiteY80" fmla="*/ 285750 h 1032028"/>
                <a:gd name="connsiteX81" fmla="*/ 285750 w 1076892"/>
                <a:gd name="connsiteY81" fmla="*/ 323850 h 1032028"/>
                <a:gd name="connsiteX82" fmla="*/ 276225 w 1076892"/>
                <a:gd name="connsiteY82" fmla="*/ 352425 h 1032028"/>
                <a:gd name="connsiteX83" fmla="*/ 390525 w 1076892"/>
                <a:gd name="connsiteY83" fmla="*/ 352425 h 1032028"/>
                <a:gd name="connsiteX84" fmla="*/ 419100 w 1076892"/>
                <a:gd name="connsiteY84" fmla="*/ 295275 h 1032028"/>
                <a:gd name="connsiteX85" fmla="*/ 438150 w 1076892"/>
                <a:gd name="connsiteY85" fmla="*/ 266700 h 103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076892" h="1032028">
                  <a:moveTo>
                    <a:pt x="438150" y="266700"/>
                  </a:moveTo>
                  <a:cubicBezTo>
                    <a:pt x="449262" y="260350"/>
                    <a:pt x="477743" y="271231"/>
                    <a:pt x="485775" y="257175"/>
                  </a:cubicBezTo>
                  <a:cubicBezTo>
                    <a:pt x="501569" y="229535"/>
                    <a:pt x="470839" y="191909"/>
                    <a:pt x="457200" y="171450"/>
                  </a:cubicBezTo>
                  <a:cubicBezTo>
                    <a:pt x="460375" y="130175"/>
                    <a:pt x="453634" y="86898"/>
                    <a:pt x="466725" y="47625"/>
                  </a:cubicBezTo>
                  <a:cubicBezTo>
                    <a:pt x="471215" y="34155"/>
                    <a:pt x="492497" y="35620"/>
                    <a:pt x="504825" y="28575"/>
                  </a:cubicBezTo>
                  <a:cubicBezTo>
                    <a:pt x="556526" y="-968"/>
                    <a:pt x="509584" y="17464"/>
                    <a:pt x="561975" y="0"/>
                  </a:cubicBezTo>
                  <a:cubicBezTo>
                    <a:pt x="581025" y="3175"/>
                    <a:pt x="604591" y="-3193"/>
                    <a:pt x="619125" y="9525"/>
                  </a:cubicBezTo>
                  <a:cubicBezTo>
                    <a:pt x="634237" y="22748"/>
                    <a:pt x="631825" y="47625"/>
                    <a:pt x="638175" y="66675"/>
                  </a:cubicBezTo>
                  <a:lnTo>
                    <a:pt x="647700" y="95250"/>
                  </a:lnTo>
                  <a:lnTo>
                    <a:pt x="657225" y="123825"/>
                  </a:lnTo>
                  <a:cubicBezTo>
                    <a:pt x="660400" y="152400"/>
                    <a:pt x="664772" y="180867"/>
                    <a:pt x="666750" y="209550"/>
                  </a:cubicBezTo>
                  <a:cubicBezTo>
                    <a:pt x="671124" y="272979"/>
                    <a:pt x="668052" y="337005"/>
                    <a:pt x="676275" y="400050"/>
                  </a:cubicBezTo>
                  <a:cubicBezTo>
                    <a:pt x="677756" y="411401"/>
                    <a:pt x="686386" y="421474"/>
                    <a:pt x="695325" y="428625"/>
                  </a:cubicBezTo>
                  <a:cubicBezTo>
                    <a:pt x="703165" y="434897"/>
                    <a:pt x="714375" y="434975"/>
                    <a:pt x="723900" y="438150"/>
                  </a:cubicBezTo>
                  <a:cubicBezTo>
                    <a:pt x="748471" y="434640"/>
                    <a:pt x="792551" y="432400"/>
                    <a:pt x="819150" y="419100"/>
                  </a:cubicBezTo>
                  <a:cubicBezTo>
                    <a:pt x="829389" y="413980"/>
                    <a:pt x="838200" y="406400"/>
                    <a:pt x="847725" y="400050"/>
                  </a:cubicBezTo>
                  <a:cubicBezTo>
                    <a:pt x="871666" y="328226"/>
                    <a:pt x="839371" y="416758"/>
                    <a:pt x="876300" y="342900"/>
                  </a:cubicBezTo>
                  <a:cubicBezTo>
                    <a:pt x="891757" y="311986"/>
                    <a:pt x="876482" y="307417"/>
                    <a:pt x="914400" y="285750"/>
                  </a:cubicBezTo>
                  <a:cubicBezTo>
                    <a:pt x="925766" y="279255"/>
                    <a:pt x="939800" y="279400"/>
                    <a:pt x="952500" y="276225"/>
                  </a:cubicBezTo>
                  <a:cubicBezTo>
                    <a:pt x="968375" y="279400"/>
                    <a:pt x="984419" y="281823"/>
                    <a:pt x="1000125" y="285750"/>
                  </a:cubicBezTo>
                  <a:cubicBezTo>
                    <a:pt x="1009865" y="288185"/>
                    <a:pt x="1022864" y="287105"/>
                    <a:pt x="1028700" y="295275"/>
                  </a:cubicBezTo>
                  <a:cubicBezTo>
                    <a:pt x="1040372" y="311615"/>
                    <a:pt x="1036611" y="335717"/>
                    <a:pt x="1047750" y="352425"/>
                  </a:cubicBezTo>
                  <a:lnTo>
                    <a:pt x="1066800" y="381000"/>
                  </a:lnTo>
                  <a:cubicBezTo>
                    <a:pt x="1079094" y="454763"/>
                    <a:pt x="1081372" y="436442"/>
                    <a:pt x="1066800" y="523875"/>
                  </a:cubicBezTo>
                  <a:cubicBezTo>
                    <a:pt x="1065149" y="533779"/>
                    <a:pt x="1065445" y="546614"/>
                    <a:pt x="1057275" y="552450"/>
                  </a:cubicBezTo>
                  <a:cubicBezTo>
                    <a:pt x="1040935" y="564122"/>
                    <a:pt x="1019606" y="566630"/>
                    <a:pt x="1000125" y="571500"/>
                  </a:cubicBezTo>
                  <a:cubicBezTo>
                    <a:pt x="987425" y="574675"/>
                    <a:pt x="974612" y="577429"/>
                    <a:pt x="962025" y="581025"/>
                  </a:cubicBezTo>
                  <a:cubicBezTo>
                    <a:pt x="952371" y="583783"/>
                    <a:pt x="943435" y="589499"/>
                    <a:pt x="933450" y="590550"/>
                  </a:cubicBezTo>
                  <a:cubicBezTo>
                    <a:pt x="882831" y="595878"/>
                    <a:pt x="831850" y="596900"/>
                    <a:pt x="781050" y="600075"/>
                  </a:cubicBezTo>
                  <a:cubicBezTo>
                    <a:pt x="772148" y="626780"/>
                    <a:pt x="747815" y="665688"/>
                    <a:pt x="771525" y="695325"/>
                  </a:cubicBezTo>
                  <a:cubicBezTo>
                    <a:pt x="777797" y="703165"/>
                    <a:pt x="791120" y="700360"/>
                    <a:pt x="800100" y="704850"/>
                  </a:cubicBezTo>
                  <a:cubicBezTo>
                    <a:pt x="810339" y="709970"/>
                    <a:pt x="818153" y="719391"/>
                    <a:pt x="828675" y="723900"/>
                  </a:cubicBezTo>
                  <a:cubicBezTo>
                    <a:pt x="871401" y="742211"/>
                    <a:pt x="858279" y="724414"/>
                    <a:pt x="895350" y="742950"/>
                  </a:cubicBezTo>
                  <a:cubicBezTo>
                    <a:pt x="969208" y="779879"/>
                    <a:pt x="880676" y="747584"/>
                    <a:pt x="952500" y="771525"/>
                  </a:cubicBezTo>
                  <a:cubicBezTo>
                    <a:pt x="958850" y="781050"/>
                    <a:pt x="966430" y="789861"/>
                    <a:pt x="971550" y="800100"/>
                  </a:cubicBezTo>
                  <a:cubicBezTo>
                    <a:pt x="981319" y="819638"/>
                    <a:pt x="987181" y="837712"/>
                    <a:pt x="971550" y="857250"/>
                  </a:cubicBezTo>
                  <a:cubicBezTo>
                    <a:pt x="964399" y="866189"/>
                    <a:pt x="952500" y="869950"/>
                    <a:pt x="942975" y="876300"/>
                  </a:cubicBezTo>
                  <a:cubicBezTo>
                    <a:pt x="936625" y="885825"/>
                    <a:pt x="932020" y="896780"/>
                    <a:pt x="923925" y="904875"/>
                  </a:cubicBezTo>
                  <a:cubicBezTo>
                    <a:pt x="885505" y="943295"/>
                    <a:pt x="860180" y="920408"/>
                    <a:pt x="800100" y="914400"/>
                  </a:cubicBezTo>
                  <a:cubicBezTo>
                    <a:pt x="771341" y="904814"/>
                    <a:pt x="761726" y="906342"/>
                    <a:pt x="742950" y="876300"/>
                  </a:cubicBezTo>
                  <a:cubicBezTo>
                    <a:pt x="703986" y="813958"/>
                    <a:pt x="749625" y="837250"/>
                    <a:pt x="695325" y="819150"/>
                  </a:cubicBezTo>
                  <a:cubicBezTo>
                    <a:pt x="692150" y="809625"/>
                    <a:pt x="690290" y="799555"/>
                    <a:pt x="685800" y="790575"/>
                  </a:cubicBezTo>
                  <a:cubicBezTo>
                    <a:pt x="674255" y="767484"/>
                    <a:pt x="662420" y="753341"/>
                    <a:pt x="638175" y="742950"/>
                  </a:cubicBezTo>
                  <a:cubicBezTo>
                    <a:pt x="626143" y="737793"/>
                    <a:pt x="612775" y="736600"/>
                    <a:pt x="600075" y="733425"/>
                  </a:cubicBezTo>
                  <a:cubicBezTo>
                    <a:pt x="575113" y="716784"/>
                    <a:pt x="558566" y="700514"/>
                    <a:pt x="523875" y="704850"/>
                  </a:cubicBezTo>
                  <a:cubicBezTo>
                    <a:pt x="512516" y="706270"/>
                    <a:pt x="504825" y="717550"/>
                    <a:pt x="495300" y="723900"/>
                  </a:cubicBezTo>
                  <a:cubicBezTo>
                    <a:pt x="492125" y="733425"/>
                    <a:pt x="485775" y="742435"/>
                    <a:pt x="485775" y="752475"/>
                  </a:cubicBezTo>
                  <a:cubicBezTo>
                    <a:pt x="485775" y="818805"/>
                    <a:pt x="499260" y="815940"/>
                    <a:pt x="514350" y="876300"/>
                  </a:cubicBezTo>
                  <a:cubicBezTo>
                    <a:pt x="517525" y="889000"/>
                    <a:pt x="520113" y="901861"/>
                    <a:pt x="523875" y="914400"/>
                  </a:cubicBezTo>
                  <a:cubicBezTo>
                    <a:pt x="529645" y="933634"/>
                    <a:pt x="542925" y="971550"/>
                    <a:pt x="542925" y="971550"/>
                  </a:cubicBezTo>
                  <a:cubicBezTo>
                    <a:pt x="539750" y="981075"/>
                    <a:pt x="537890" y="991145"/>
                    <a:pt x="533400" y="1000125"/>
                  </a:cubicBezTo>
                  <a:cubicBezTo>
                    <a:pt x="507974" y="1050976"/>
                    <a:pt x="508216" y="1027933"/>
                    <a:pt x="438150" y="1019175"/>
                  </a:cubicBezTo>
                  <a:cubicBezTo>
                    <a:pt x="428625" y="1016000"/>
                    <a:pt x="417415" y="1015922"/>
                    <a:pt x="409575" y="1009650"/>
                  </a:cubicBezTo>
                  <a:cubicBezTo>
                    <a:pt x="400636" y="1002499"/>
                    <a:pt x="397854" y="989869"/>
                    <a:pt x="390525" y="981075"/>
                  </a:cubicBezTo>
                  <a:cubicBezTo>
                    <a:pt x="381901" y="970727"/>
                    <a:pt x="371475" y="962025"/>
                    <a:pt x="361950" y="952500"/>
                  </a:cubicBezTo>
                  <a:cubicBezTo>
                    <a:pt x="358775" y="942975"/>
                    <a:pt x="356915" y="932905"/>
                    <a:pt x="352425" y="923925"/>
                  </a:cubicBezTo>
                  <a:cubicBezTo>
                    <a:pt x="347305" y="913686"/>
                    <a:pt x="334411" y="906751"/>
                    <a:pt x="333375" y="895350"/>
                  </a:cubicBezTo>
                  <a:cubicBezTo>
                    <a:pt x="329103" y="848355"/>
                    <a:pt x="335506" y="822307"/>
                    <a:pt x="361950" y="790575"/>
                  </a:cubicBezTo>
                  <a:cubicBezTo>
                    <a:pt x="370574" y="780227"/>
                    <a:pt x="381000" y="771525"/>
                    <a:pt x="390525" y="762000"/>
                  </a:cubicBezTo>
                  <a:cubicBezTo>
                    <a:pt x="322329" y="739268"/>
                    <a:pt x="390666" y="772370"/>
                    <a:pt x="371475" y="657225"/>
                  </a:cubicBezTo>
                  <a:cubicBezTo>
                    <a:pt x="369303" y="644191"/>
                    <a:pt x="323277" y="631634"/>
                    <a:pt x="314325" y="628650"/>
                  </a:cubicBezTo>
                  <a:cubicBezTo>
                    <a:pt x="298819" y="631234"/>
                    <a:pt x="248699" y="636534"/>
                    <a:pt x="228600" y="647700"/>
                  </a:cubicBezTo>
                  <a:cubicBezTo>
                    <a:pt x="208586" y="658819"/>
                    <a:pt x="190500" y="673100"/>
                    <a:pt x="171450" y="685800"/>
                  </a:cubicBezTo>
                  <a:lnTo>
                    <a:pt x="142875" y="704850"/>
                  </a:lnTo>
                  <a:cubicBezTo>
                    <a:pt x="120650" y="771525"/>
                    <a:pt x="142875" y="755650"/>
                    <a:pt x="95250" y="771525"/>
                  </a:cubicBezTo>
                  <a:cubicBezTo>
                    <a:pt x="72371" y="765805"/>
                    <a:pt x="45020" y="763506"/>
                    <a:pt x="28575" y="742950"/>
                  </a:cubicBezTo>
                  <a:cubicBezTo>
                    <a:pt x="22303" y="735110"/>
                    <a:pt x="23540" y="723355"/>
                    <a:pt x="19050" y="714375"/>
                  </a:cubicBezTo>
                  <a:cubicBezTo>
                    <a:pt x="13930" y="704136"/>
                    <a:pt x="6350" y="695325"/>
                    <a:pt x="0" y="685800"/>
                  </a:cubicBezTo>
                  <a:cubicBezTo>
                    <a:pt x="3175" y="663575"/>
                    <a:pt x="-4258" y="636846"/>
                    <a:pt x="9525" y="619125"/>
                  </a:cubicBezTo>
                  <a:cubicBezTo>
                    <a:pt x="21250" y="604050"/>
                    <a:pt x="108177" y="593680"/>
                    <a:pt x="123825" y="590550"/>
                  </a:cubicBezTo>
                  <a:cubicBezTo>
                    <a:pt x="136662" y="587983"/>
                    <a:pt x="149225" y="584200"/>
                    <a:pt x="161925" y="581025"/>
                  </a:cubicBezTo>
                  <a:cubicBezTo>
                    <a:pt x="207208" y="550836"/>
                    <a:pt x="179640" y="565595"/>
                    <a:pt x="247650" y="542925"/>
                  </a:cubicBezTo>
                  <a:lnTo>
                    <a:pt x="276225" y="533400"/>
                  </a:lnTo>
                  <a:cubicBezTo>
                    <a:pt x="282575" y="514350"/>
                    <a:pt x="301625" y="495300"/>
                    <a:pt x="295275" y="476250"/>
                  </a:cubicBezTo>
                  <a:cubicBezTo>
                    <a:pt x="292100" y="466725"/>
                    <a:pt x="292850" y="454775"/>
                    <a:pt x="285750" y="447675"/>
                  </a:cubicBezTo>
                  <a:cubicBezTo>
                    <a:pt x="248821" y="410746"/>
                    <a:pt x="217931" y="406019"/>
                    <a:pt x="171450" y="390525"/>
                  </a:cubicBezTo>
                  <a:cubicBezTo>
                    <a:pt x="118591" y="372905"/>
                    <a:pt x="152838" y="382245"/>
                    <a:pt x="66675" y="371475"/>
                  </a:cubicBezTo>
                  <a:cubicBezTo>
                    <a:pt x="60325" y="361950"/>
                    <a:pt x="52745" y="353139"/>
                    <a:pt x="47625" y="342900"/>
                  </a:cubicBezTo>
                  <a:cubicBezTo>
                    <a:pt x="37518" y="322685"/>
                    <a:pt x="31027" y="296973"/>
                    <a:pt x="47625" y="276225"/>
                  </a:cubicBezTo>
                  <a:cubicBezTo>
                    <a:pt x="53897" y="268385"/>
                    <a:pt x="66675" y="269875"/>
                    <a:pt x="76200" y="266700"/>
                  </a:cubicBezTo>
                  <a:cubicBezTo>
                    <a:pt x="80155" y="267004"/>
                    <a:pt x="192253" y="265557"/>
                    <a:pt x="228600" y="285750"/>
                  </a:cubicBezTo>
                  <a:cubicBezTo>
                    <a:pt x="248614" y="296869"/>
                    <a:pt x="285750" y="323850"/>
                    <a:pt x="285750" y="323850"/>
                  </a:cubicBezTo>
                  <a:cubicBezTo>
                    <a:pt x="282575" y="333375"/>
                    <a:pt x="272496" y="343103"/>
                    <a:pt x="276225" y="352425"/>
                  </a:cubicBezTo>
                  <a:cubicBezTo>
                    <a:pt x="293509" y="395634"/>
                    <a:pt x="384777" y="353702"/>
                    <a:pt x="390525" y="352425"/>
                  </a:cubicBezTo>
                  <a:cubicBezTo>
                    <a:pt x="406580" y="328343"/>
                    <a:pt x="413466" y="323443"/>
                    <a:pt x="419100" y="295275"/>
                  </a:cubicBezTo>
                  <a:cubicBezTo>
                    <a:pt x="420345" y="289048"/>
                    <a:pt x="427038" y="273050"/>
                    <a:pt x="438150" y="266700"/>
                  </a:cubicBezTo>
                  <a:close/>
                </a:path>
              </a:pathLst>
            </a:cu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xmlns="" id="{D5E8DB14-71A7-43E7-A54C-6DA31EAA6E11}"/>
                </a:ext>
              </a:extLst>
            </p:cNvPr>
            <p:cNvCxnSpPr/>
            <p:nvPr/>
          </p:nvCxnSpPr>
          <p:spPr>
            <a:xfrm flipV="1">
              <a:off x="1647825" y="161925"/>
              <a:ext cx="666750" cy="9525"/>
            </a:xfrm>
            <a:prstGeom prst="line">
              <a:avLst/>
            </a:prstGeom>
            <a:noFill/>
            <a:ln w="6350" cap="flat" cmpd="sng" algn="ctr">
              <a:solidFill>
                <a:sysClr val="windowText" lastClr="000000"/>
              </a:solidFill>
              <a:prstDash val="solid"/>
              <a:miter lim="800000"/>
            </a:ln>
            <a:effectLst/>
          </p:spPr>
        </p:cxnSp>
        <p:cxnSp>
          <p:nvCxnSpPr>
            <p:cNvPr id="12" name="Straight Connector 11">
              <a:extLst>
                <a:ext uri="{FF2B5EF4-FFF2-40B4-BE49-F238E27FC236}">
                  <a16:creationId xmlns:a16="http://schemas.microsoft.com/office/drawing/2014/main" xmlns="" id="{F0F195FF-93AC-4625-BB8E-00533F23458E}"/>
                </a:ext>
              </a:extLst>
            </p:cNvPr>
            <p:cNvCxnSpPr/>
            <p:nvPr/>
          </p:nvCxnSpPr>
          <p:spPr>
            <a:xfrm>
              <a:off x="1857375" y="523875"/>
              <a:ext cx="476250" cy="9525"/>
            </a:xfrm>
            <a:prstGeom prst="line">
              <a:avLst/>
            </a:prstGeom>
            <a:noFill/>
            <a:ln w="6350" cap="flat" cmpd="sng" algn="ctr">
              <a:solidFill>
                <a:sysClr val="windowText" lastClr="000000"/>
              </a:solidFill>
              <a:prstDash val="solid"/>
              <a:miter lim="800000"/>
            </a:ln>
            <a:effectLst/>
          </p:spPr>
        </p:cxnSp>
        <p:cxnSp>
          <p:nvCxnSpPr>
            <p:cNvPr id="13" name="Straight Connector 12">
              <a:extLst>
                <a:ext uri="{FF2B5EF4-FFF2-40B4-BE49-F238E27FC236}">
                  <a16:creationId xmlns:a16="http://schemas.microsoft.com/office/drawing/2014/main" xmlns="" id="{92997FCF-F95C-4CA5-88D9-8C119036FBE7}"/>
                </a:ext>
              </a:extLst>
            </p:cNvPr>
            <p:cNvCxnSpPr/>
            <p:nvPr/>
          </p:nvCxnSpPr>
          <p:spPr>
            <a:xfrm>
              <a:off x="1085850" y="1114425"/>
              <a:ext cx="1257300" cy="19050"/>
            </a:xfrm>
            <a:prstGeom prst="line">
              <a:avLst/>
            </a:prstGeom>
            <a:noFill/>
            <a:ln w="6350" cap="flat" cmpd="sng" algn="ctr">
              <a:solidFill>
                <a:sysClr val="windowText" lastClr="000000"/>
              </a:solidFill>
              <a:prstDash val="solid"/>
              <a:miter lim="800000"/>
            </a:ln>
            <a:effectLst/>
          </p:spPr>
        </p:cxnSp>
        <p:sp>
          <p:nvSpPr>
            <p:cNvPr id="14" name="Rounded Rectangle 90">
              <a:extLst>
                <a:ext uri="{FF2B5EF4-FFF2-40B4-BE49-F238E27FC236}">
                  <a16:creationId xmlns:a16="http://schemas.microsoft.com/office/drawing/2014/main" xmlns="" id="{CF7EAE19-40CE-4E5D-891B-13E51A92ABE8}"/>
                </a:ext>
              </a:extLst>
            </p:cNvPr>
            <p:cNvSpPr/>
            <p:nvPr/>
          </p:nvSpPr>
          <p:spPr>
            <a:xfrm>
              <a:off x="2352675" y="9525"/>
              <a:ext cx="981075" cy="295275"/>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Fibrous layer</a:t>
              </a:r>
            </a:p>
          </p:txBody>
        </p:sp>
        <p:sp>
          <p:nvSpPr>
            <p:cNvPr id="15" name="Rounded Rectangle 91">
              <a:extLst>
                <a:ext uri="{FF2B5EF4-FFF2-40B4-BE49-F238E27FC236}">
                  <a16:creationId xmlns:a16="http://schemas.microsoft.com/office/drawing/2014/main" xmlns="" id="{720DB1DF-14D9-4663-8940-195E14BEC3F2}"/>
                </a:ext>
              </a:extLst>
            </p:cNvPr>
            <p:cNvSpPr/>
            <p:nvPr/>
          </p:nvSpPr>
          <p:spPr>
            <a:xfrm>
              <a:off x="2371725" y="390525"/>
              <a:ext cx="1114425" cy="295275"/>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Muscular layer</a:t>
              </a:r>
            </a:p>
          </p:txBody>
        </p:sp>
        <p:sp>
          <p:nvSpPr>
            <p:cNvPr id="16" name="Rounded Rectangle 92">
              <a:extLst>
                <a:ext uri="{FF2B5EF4-FFF2-40B4-BE49-F238E27FC236}">
                  <a16:creationId xmlns:a16="http://schemas.microsoft.com/office/drawing/2014/main" xmlns="" id="{C4FAC0F7-5CF3-4BC7-9794-AC5E442B6CA7}"/>
                </a:ext>
              </a:extLst>
            </p:cNvPr>
            <p:cNvSpPr/>
            <p:nvPr/>
          </p:nvSpPr>
          <p:spPr>
            <a:xfrm>
              <a:off x="2390775" y="704850"/>
              <a:ext cx="533400" cy="295275"/>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Villus</a:t>
              </a:r>
            </a:p>
          </p:txBody>
        </p:sp>
        <p:sp>
          <p:nvSpPr>
            <p:cNvPr id="17" name="Rounded Rectangle 93">
              <a:extLst>
                <a:ext uri="{FF2B5EF4-FFF2-40B4-BE49-F238E27FC236}">
                  <a16:creationId xmlns:a16="http://schemas.microsoft.com/office/drawing/2014/main" xmlns="" id="{4090D886-D3C0-4D9E-B68F-5EE74A1D4D5C}"/>
                </a:ext>
              </a:extLst>
            </p:cNvPr>
            <p:cNvSpPr/>
            <p:nvPr/>
          </p:nvSpPr>
          <p:spPr>
            <a:xfrm>
              <a:off x="2390775" y="971550"/>
              <a:ext cx="1047750" cy="295275"/>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Lumen/Cavity</a:t>
              </a:r>
            </a:p>
          </p:txBody>
        </p:sp>
      </p:grpSp>
    </p:spTree>
    <p:extLst>
      <p:ext uri="{BB962C8B-B14F-4D97-AF65-F5344CB8AC3E}">
        <p14:creationId xmlns:p14="http://schemas.microsoft.com/office/powerpoint/2010/main" val="7731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868098-2514-4FE9-A598-18BDBAD98E52}"/>
              </a:ext>
            </a:extLst>
          </p:cNvPr>
          <p:cNvSpPr>
            <a:spLocks noGrp="1"/>
          </p:cNvSpPr>
          <p:nvPr>
            <p:ph type="title"/>
          </p:nvPr>
        </p:nvSpPr>
        <p:spPr>
          <a:xfrm>
            <a:off x="2563091" y="176068"/>
            <a:ext cx="8610600" cy="1293028"/>
          </a:xfrm>
        </p:spPr>
        <p:txBody>
          <a:bodyPr/>
          <a:lstStyle/>
          <a:p>
            <a:r>
              <a:rPr lang="en-US" b="1" i="1" dirty="0"/>
              <a:t>Note: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045D696-9CAF-4249-8BA9-5424813F2494}"/>
              </a:ext>
            </a:extLst>
          </p:cNvPr>
          <p:cNvSpPr>
            <a:spLocks noGrp="1"/>
          </p:cNvSpPr>
          <p:nvPr>
            <p:ph idx="1"/>
          </p:nvPr>
        </p:nvSpPr>
        <p:spPr>
          <a:xfrm>
            <a:off x="685800" y="951057"/>
            <a:ext cx="10820400" cy="5267629"/>
          </a:xfrm>
        </p:spPr>
        <p:txBody>
          <a:bodyPr>
            <a:normAutofit lnSpcReduction="10000"/>
          </a:bodyPr>
          <a:lstStyle/>
          <a:p>
            <a:pPr marL="0" indent="0">
              <a:buNone/>
            </a:pPr>
            <a:r>
              <a:rPr lang="en-US" sz="2800" dirty="0"/>
              <a:t>Endoparasites have the following adaptations for their survival:</a:t>
            </a:r>
          </a:p>
          <a:p>
            <a:pPr lvl="0"/>
            <a:r>
              <a:rPr lang="en-US" sz="2800" dirty="0"/>
              <a:t>They have </a:t>
            </a:r>
            <a:r>
              <a:rPr lang="en-US" sz="2800" b="1" i="1" dirty="0"/>
              <a:t>cuticle</a:t>
            </a:r>
            <a:r>
              <a:rPr lang="en-US" sz="2800" dirty="0"/>
              <a:t> as an outer layer which is tough and cannot be digested by the enzymes secreted by host</a:t>
            </a:r>
          </a:p>
          <a:p>
            <a:pPr lvl="0"/>
            <a:r>
              <a:rPr lang="en-US" sz="2800" dirty="0"/>
              <a:t>They have </a:t>
            </a:r>
            <a:r>
              <a:rPr lang="en-US" sz="2800" b="1" i="1" dirty="0"/>
              <a:t>hooks</a:t>
            </a:r>
            <a:r>
              <a:rPr lang="en-US" sz="2800" dirty="0"/>
              <a:t> for attachment (holding) to the walls of the host</a:t>
            </a:r>
          </a:p>
          <a:p>
            <a:pPr lvl="0"/>
            <a:r>
              <a:rPr lang="en-US" sz="2800" dirty="0"/>
              <a:t>They have </a:t>
            </a:r>
            <a:r>
              <a:rPr lang="en-US" sz="2800" b="1" i="1" dirty="0"/>
              <a:t>Suckers</a:t>
            </a:r>
            <a:r>
              <a:rPr lang="en-US" sz="2800" dirty="0"/>
              <a:t> for sucking nutrients from their hosts.</a:t>
            </a:r>
          </a:p>
          <a:p>
            <a:pPr lvl="0"/>
            <a:r>
              <a:rPr lang="en-US" sz="2800" dirty="0"/>
              <a:t>They have </a:t>
            </a:r>
            <a:r>
              <a:rPr lang="en-US" sz="2800" b="1" i="1" dirty="0"/>
              <a:t>flattened bodies</a:t>
            </a:r>
            <a:r>
              <a:rPr lang="en-US" sz="2800" dirty="0"/>
              <a:t> to increase surface area for absorption of nutrients by diffusion and osmosis</a:t>
            </a:r>
          </a:p>
          <a:p>
            <a:pPr lvl="0"/>
            <a:r>
              <a:rPr lang="en-US" sz="2800" dirty="0"/>
              <a:t>They have </a:t>
            </a:r>
            <a:r>
              <a:rPr lang="en-US" sz="2800" b="1" i="1" dirty="0"/>
              <a:t>thin skin</a:t>
            </a:r>
            <a:r>
              <a:rPr lang="en-US" sz="2800" dirty="0"/>
              <a:t> for easy passage of nutrients</a:t>
            </a:r>
          </a:p>
          <a:p>
            <a:pPr lvl="0"/>
            <a:r>
              <a:rPr lang="en-US" sz="2800" dirty="0"/>
              <a:t>They do not have </a:t>
            </a:r>
            <a:r>
              <a:rPr lang="en-US" sz="2800" b="1" i="1" dirty="0"/>
              <a:t>alimentary canal</a:t>
            </a:r>
            <a:r>
              <a:rPr lang="en-US" sz="2800" dirty="0"/>
              <a:t> as they absorb readily digested nutrients</a:t>
            </a:r>
          </a:p>
        </p:txBody>
      </p:sp>
      <p:sp>
        <p:nvSpPr>
          <p:cNvPr id="4" name="Date Placeholder 3">
            <a:extLst>
              <a:ext uri="{FF2B5EF4-FFF2-40B4-BE49-F238E27FC236}">
                <a16:creationId xmlns:a16="http://schemas.microsoft.com/office/drawing/2014/main" xmlns="" id="{24CC4692-4918-448D-AB60-C3FB2D5420FE}"/>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5B62893-15BE-4104-B278-85D8D8345D64}"/>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18BEBC17-8D6B-4EC4-80B7-580415E5CFC4}"/>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13337459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3F9D12-3361-4FAE-AF99-29CD36D6DEC6}"/>
              </a:ext>
            </a:extLst>
          </p:cNvPr>
          <p:cNvSpPr>
            <a:spLocks noGrp="1"/>
          </p:cNvSpPr>
          <p:nvPr>
            <p:ph type="title"/>
          </p:nvPr>
        </p:nvSpPr>
        <p:spPr>
          <a:xfrm>
            <a:off x="2895600" y="764373"/>
            <a:ext cx="8610600" cy="1293028"/>
          </a:xfrm>
        </p:spPr>
        <p:txBody>
          <a:bodyPr/>
          <a:lstStyle/>
          <a:p>
            <a:r>
              <a:rPr lang="en-US" dirty="0"/>
              <a:t>Note</a:t>
            </a:r>
          </a:p>
        </p:txBody>
      </p:sp>
      <p:sp>
        <p:nvSpPr>
          <p:cNvPr id="3" name="Content Placeholder 2">
            <a:extLst>
              <a:ext uri="{FF2B5EF4-FFF2-40B4-BE49-F238E27FC236}">
                <a16:creationId xmlns:a16="http://schemas.microsoft.com/office/drawing/2014/main" xmlns="" id="{8472A2B6-6FDB-406F-B906-883F69489D7A}"/>
              </a:ext>
            </a:extLst>
          </p:cNvPr>
          <p:cNvSpPr>
            <a:spLocks noGrp="1"/>
          </p:cNvSpPr>
          <p:nvPr>
            <p:ph idx="1"/>
          </p:nvPr>
        </p:nvSpPr>
        <p:spPr>
          <a:xfrm>
            <a:off x="685800" y="1704110"/>
            <a:ext cx="10820400" cy="4514576"/>
          </a:xfrm>
        </p:spPr>
        <p:txBody>
          <a:bodyPr>
            <a:normAutofit/>
          </a:bodyPr>
          <a:lstStyle/>
          <a:p>
            <a:pPr marL="342900" lvl="0" indent="-342900">
              <a:lnSpc>
                <a:spcPct val="106000"/>
              </a:lnSpc>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rPr>
              <a:t>All the blood capillaries from the ileum are joined together to form a large blood vessel called </a:t>
            </a:r>
            <a:r>
              <a:rPr lang="en-US" sz="3200" b="1" i="1" dirty="0">
                <a:effectLst/>
                <a:latin typeface="Times New Roman" panose="02020603050405020304" pitchFamily="18" charset="0"/>
                <a:ea typeface="Calibri" panose="020F0502020204030204" pitchFamily="34" charset="0"/>
              </a:rPr>
              <a:t>hepatic portal vein</a:t>
            </a:r>
            <a:r>
              <a:rPr lang="en-US" sz="3200" dirty="0">
                <a:effectLst/>
                <a:latin typeface="Times New Roman" panose="02020603050405020304" pitchFamily="18" charset="0"/>
                <a:ea typeface="Calibri" panose="020F0502020204030204" pitchFamily="34" charset="0"/>
              </a:rPr>
              <a:t> leading to the liver. </a:t>
            </a:r>
            <a:endParaRPr lang="en-US" sz="2800" dirty="0">
              <a:effectLst/>
            </a:endParaRPr>
          </a:p>
          <a:p>
            <a:pPr marL="342900" lvl="0" indent="-342900">
              <a:lnSpc>
                <a:spcPct val="106000"/>
              </a:lnSpc>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rPr>
              <a:t>This enables the liver to detoxify any harmful material that might have been absorbed with the end products of digestion before it affects other sensitive organs of the body.</a:t>
            </a:r>
            <a:endParaRPr lang="en-US" sz="2800" dirty="0"/>
          </a:p>
          <a:p>
            <a:pPr marL="342900" lvl="0" indent="-342900">
              <a:lnSpc>
                <a:spcPct val="106000"/>
              </a:lnSpc>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rPr>
              <a:t>Fatty acids and glycerol are absorbed into the lacteals. Lacteals join together into the lymphatic system</a:t>
            </a:r>
            <a:endParaRPr lang="en-US" sz="2800" dirty="0"/>
          </a:p>
        </p:txBody>
      </p:sp>
      <p:sp>
        <p:nvSpPr>
          <p:cNvPr id="4" name="Date Placeholder 3">
            <a:extLst>
              <a:ext uri="{FF2B5EF4-FFF2-40B4-BE49-F238E27FC236}">
                <a16:creationId xmlns:a16="http://schemas.microsoft.com/office/drawing/2014/main" xmlns="" id="{68953C78-46F4-412A-B0E9-D57B3DFBACA8}"/>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1B427AF-8DC5-40E7-BA83-DA951279BD39}"/>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26DD9E48-7ECC-4653-A6EC-FEC223F531BC}"/>
              </a:ext>
            </a:extLst>
          </p:cNvPr>
          <p:cNvSpPr>
            <a:spLocks noGrp="1"/>
          </p:cNvSpPr>
          <p:nvPr>
            <p:ph type="sldNum" sz="quarter" idx="12"/>
          </p:nvPr>
        </p:nvSpPr>
        <p:spPr/>
        <p:txBody>
          <a:bodyPr/>
          <a:lstStyle/>
          <a:p>
            <a:fld id="{6D22F896-40B5-4ADD-8801-0D06FADFA095}" type="slidenum">
              <a:rPr lang="en-US" smtClean="0"/>
              <a:t>170</a:t>
            </a:fld>
            <a:endParaRPr lang="en-US" dirty="0"/>
          </a:p>
        </p:txBody>
      </p:sp>
    </p:spTree>
    <p:extLst>
      <p:ext uri="{BB962C8B-B14F-4D97-AF65-F5344CB8AC3E}">
        <p14:creationId xmlns:p14="http://schemas.microsoft.com/office/powerpoint/2010/main" val="256782010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99DB5-06A3-4C5C-AA8B-0C9D5654C9A6}"/>
              </a:ext>
            </a:extLst>
          </p:cNvPr>
          <p:cNvSpPr>
            <a:spLocks noGrp="1"/>
          </p:cNvSpPr>
          <p:nvPr>
            <p:ph type="title"/>
          </p:nvPr>
        </p:nvSpPr>
        <p:spPr/>
        <p:txBody>
          <a:bodyPr/>
          <a:lstStyle/>
          <a:p>
            <a:r>
              <a:rPr kumimoji="0" lang="en-US" sz="4000" b="0" i="0" u="none" strike="noStrike" kern="1200" cap="all" spc="0" normalizeH="0" baseline="0" noProof="0" dirty="0">
                <a:ln>
                  <a:noFill/>
                </a:ln>
                <a:solidFill>
                  <a:prstClr val="black"/>
                </a:solidFill>
                <a:effectLst/>
                <a:uLnTx/>
                <a:uFillTx/>
                <a:latin typeface="Century Gothic" panose="020B0502020202020204"/>
                <a:ea typeface="+mj-ea"/>
                <a:cs typeface="+mj-cs"/>
              </a:rPr>
              <a:t>Note</a:t>
            </a:r>
            <a:endParaRPr lang="en-US" dirty="0"/>
          </a:p>
        </p:txBody>
      </p:sp>
      <p:sp>
        <p:nvSpPr>
          <p:cNvPr id="3" name="Content Placeholder 2">
            <a:extLst>
              <a:ext uri="{FF2B5EF4-FFF2-40B4-BE49-F238E27FC236}">
                <a16:creationId xmlns:a16="http://schemas.microsoft.com/office/drawing/2014/main" xmlns="" id="{291B1C23-332E-40F1-8E6E-07BF82706F99}"/>
              </a:ext>
            </a:extLst>
          </p:cNvPr>
          <p:cNvSpPr>
            <a:spLocks noGrp="1"/>
          </p:cNvSpPr>
          <p:nvPr>
            <p:ph idx="1"/>
          </p:nvPr>
        </p:nvSpPr>
        <p:spPr/>
        <p:txBody>
          <a:bodyPr>
            <a:normAutofit fontScale="92500" lnSpcReduction="10000"/>
          </a:bodyPr>
          <a:lstStyle/>
          <a:p>
            <a:pPr marL="342900" lvl="0" indent="-342900">
              <a:lnSpc>
                <a:spcPct val="106000"/>
              </a:lnSpc>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rPr>
              <a:t>Amino acids, glucose, fructose and galactose are absorbed directly into the blood stream and carried away by hepatic portal vein to the liver.</a:t>
            </a:r>
            <a:endParaRPr lang="en-US" sz="3200" dirty="0">
              <a:effectLst/>
            </a:endParaRPr>
          </a:p>
          <a:p>
            <a:pPr marL="342900" lvl="0" indent="-342900">
              <a:lnSpc>
                <a:spcPct val="106000"/>
              </a:lnSpc>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rPr>
              <a:t>Fatty acids and glycerol recombine into fats/oils within the epithelial cells lining the internal surface of the ileum.</a:t>
            </a:r>
            <a:endParaRPr lang="en-US" sz="3200" dirty="0"/>
          </a:p>
          <a:p>
            <a:pPr marL="342900" lvl="0" indent="-342900">
              <a:lnSpc>
                <a:spcPct val="106000"/>
              </a:lnSpc>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rPr>
              <a:t>The fats are absorbed by lacteal and carried away from the small intestine through lymphatic system</a:t>
            </a:r>
            <a:endParaRPr lang="en-US" sz="3200" dirty="0"/>
          </a:p>
        </p:txBody>
      </p:sp>
      <p:sp>
        <p:nvSpPr>
          <p:cNvPr id="4" name="Date Placeholder 3">
            <a:extLst>
              <a:ext uri="{FF2B5EF4-FFF2-40B4-BE49-F238E27FC236}">
                <a16:creationId xmlns:a16="http://schemas.microsoft.com/office/drawing/2014/main" xmlns="" id="{5F47DDEB-C88B-41D7-A327-B4D1B195106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7A1DBF7D-ECF9-4F4D-B199-BFFC5507A990}"/>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5293482-0975-4807-B6D6-03AF7DF673D1}"/>
              </a:ext>
            </a:extLst>
          </p:cNvPr>
          <p:cNvSpPr>
            <a:spLocks noGrp="1"/>
          </p:cNvSpPr>
          <p:nvPr>
            <p:ph type="sldNum" sz="quarter" idx="12"/>
          </p:nvPr>
        </p:nvSpPr>
        <p:spPr/>
        <p:txBody>
          <a:bodyPr/>
          <a:lstStyle/>
          <a:p>
            <a:fld id="{6D22F896-40B5-4ADD-8801-0D06FADFA095}" type="slidenum">
              <a:rPr lang="en-US" smtClean="0"/>
              <a:t>171</a:t>
            </a:fld>
            <a:endParaRPr lang="en-US" dirty="0"/>
          </a:p>
        </p:txBody>
      </p:sp>
    </p:spTree>
    <p:extLst>
      <p:ext uri="{BB962C8B-B14F-4D97-AF65-F5344CB8AC3E}">
        <p14:creationId xmlns:p14="http://schemas.microsoft.com/office/powerpoint/2010/main" val="40805024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2BD028-7DF3-4EF9-A879-4AE3BC916B17}"/>
              </a:ext>
            </a:extLst>
          </p:cNvPr>
          <p:cNvSpPr>
            <a:spLocks noGrp="1"/>
          </p:cNvSpPr>
          <p:nvPr>
            <p:ph type="title"/>
          </p:nvPr>
        </p:nvSpPr>
        <p:spPr/>
        <p:txBody>
          <a:bodyPr>
            <a:normAutofit fontScale="90000"/>
          </a:bodyPr>
          <a:lstStyle/>
          <a:p>
            <a:pPr>
              <a:lnSpc>
                <a:spcPct val="106000"/>
              </a:lnSpc>
              <a:tabLst>
                <a:tab pos="5257800" algn="l"/>
              </a:tabLst>
            </a:pPr>
            <a:r>
              <a:rPr lang="en-US" sz="4000" b="1" i="1" dirty="0">
                <a:effectLst/>
                <a:latin typeface="Times New Roman" panose="02020603050405020304" pitchFamily="18" charset="0"/>
                <a:ea typeface="Calibri" panose="020F0502020204030204" pitchFamily="34" charset="0"/>
              </a:rPr>
              <a:t>Colon</a:t>
            </a:r>
            <a:r>
              <a:rPr lang="en-US" dirty="0">
                <a:effectLst/>
              </a:rPr>
              <a:t/>
            </a:r>
            <a:br>
              <a:rPr lang="en-US" dirty="0">
                <a:effectLst/>
              </a:rPr>
            </a:br>
            <a:endParaRPr lang="en-US" dirty="0"/>
          </a:p>
        </p:txBody>
      </p:sp>
      <p:sp>
        <p:nvSpPr>
          <p:cNvPr id="3" name="Content Placeholder 2">
            <a:extLst>
              <a:ext uri="{FF2B5EF4-FFF2-40B4-BE49-F238E27FC236}">
                <a16:creationId xmlns:a16="http://schemas.microsoft.com/office/drawing/2014/main" xmlns="" id="{2598E347-5516-4410-9233-F43751A9F955}"/>
              </a:ext>
            </a:extLst>
          </p:cNvPr>
          <p:cNvSpPr>
            <a:spLocks noGrp="1"/>
          </p:cNvSpPr>
          <p:nvPr>
            <p:ph idx="1"/>
          </p:nvPr>
        </p:nvSpPr>
        <p:spPr/>
        <p:txBody>
          <a:bodyPr>
            <a:normAutofit fontScale="92500" lnSpcReduction="10000"/>
          </a:bodyPr>
          <a:lstStyle/>
          <a:p>
            <a:pPr>
              <a:lnSpc>
                <a:spcPct val="106000"/>
              </a:lnSpc>
              <a:tabLst>
                <a:tab pos="5257800" algn="l"/>
              </a:tabLst>
            </a:pPr>
            <a:r>
              <a:rPr lang="en-US" sz="5400" dirty="0">
                <a:effectLst/>
                <a:latin typeface="Times New Roman" panose="02020603050405020304" pitchFamily="18" charset="0"/>
                <a:ea typeface="Calibri" panose="020F0502020204030204" pitchFamily="34" charset="0"/>
              </a:rPr>
              <a:t>The undigested food material is passed into the colon by peristalsis. There are no digestive enzymes in the large intestine (colon). </a:t>
            </a:r>
            <a:endParaRPr lang="en-US" sz="6000" dirty="0">
              <a:effectLst/>
            </a:endParaRPr>
          </a:p>
          <a:p>
            <a:r>
              <a:rPr lang="en-US" sz="5400" dirty="0">
                <a:effectLst/>
                <a:latin typeface="Times New Roman" panose="02020603050405020304" pitchFamily="18" charset="0"/>
                <a:ea typeface="Calibri" panose="020F0502020204030204" pitchFamily="34" charset="0"/>
              </a:rPr>
              <a:t>It has two main functions</a:t>
            </a:r>
            <a:endParaRPr lang="en-US" sz="6000" dirty="0"/>
          </a:p>
        </p:txBody>
      </p:sp>
      <p:sp>
        <p:nvSpPr>
          <p:cNvPr id="4" name="Date Placeholder 3">
            <a:extLst>
              <a:ext uri="{FF2B5EF4-FFF2-40B4-BE49-F238E27FC236}">
                <a16:creationId xmlns:a16="http://schemas.microsoft.com/office/drawing/2014/main" xmlns="" id="{8D98FD52-0147-429B-B11C-9FF954CDB98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4F882D1-E7F7-46D1-A3AC-DD4870C0125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D9FCE857-64FD-4B1E-91CC-69304DE7D3CC}"/>
              </a:ext>
            </a:extLst>
          </p:cNvPr>
          <p:cNvSpPr>
            <a:spLocks noGrp="1"/>
          </p:cNvSpPr>
          <p:nvPr>
            <p:ph type="sldNum" sz="quarter" idx="12"/>
          </p:nvPr>
        </p:nvSpPr>
        <p:spPr/>
        <p:txBody>
          <a:bodyPr/>
          <a:lstStyle/>
          <a:p>
            <a:fld id="{6D22F896-40B5-4ADD-8801-0D06FADFA095}" type="slidenum">
              <a:rPr lang="en-US" smtClean="0"/>
              <a:t>172</a:t>
            </a:fld>
            <a:endParaRPr lang="en-US" dirty="0"/>
          </a:p>
        </p:txBody>
      </p:sp>
    </p:spTree>
    <p:extLst>
      <p:ext uri="{BB962C8B-B14F-4D97-AF65-F5344CB8AC3E}">
        <p14:creationId xmlns:p14="http://schemas.microsoft.com/office/powerpoint/2010/main" val="48428236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2BEBBA-233F-4E6D-8FBD-A71EFD949DE5}"/>
              </a:ext>
            </a:extLst>
          </p:cNvPr>
          <p:cNvSpPr>
            <a:spLocks noGrp="1"/>
          </p:cNvSpPr>
          <p:nvPr>
            <p:ph type="title"/>
          </p:nvPr>
        </p:nvSpPr>
        <p:spPr/>
        <p:txBody>
          <a:bodyPr/>
          <a:lstStyle/>
          <a:p>
            <a:r>
              <a:rPr lang="en-US" dirty="0"/>
              <a:t>Functions of colon</a:t>
            </a:r>
          </a:p>
        </p:txBody>
      </p:sp>
      <p:sp>
        <p:nvSpPr>
          <p:cNvPr id="3" name="Content Placeholder 2">
            <a:extLst>
              <a:ext uri="{FF2B5EF4-FFF2-40B4-BE49-F238E27FC236}">
                <a16:creationId xmlns:a16="http://schemas.microsoft.com/office/drawing/2014/main" xmlns="" id="{D59140E2-54DD-4138-84BA-784BCEB2837C}"/>
              </a:ext>
            </a:extLst>
          </p:cNvPr>
          <p:cNvSpPr>
            <a:spLocks noGrp="1"/>
          </p:cNvSpPr>
          <p:nvPr>
            <p:ph idx="1"/>
          </p:nvPr>
        </p:nvSpPr>
        <p:spPr/>
        <p:txBody>
          <a:bodyPr>
            <a:normAutofit lnSpcReduction="10000"/>
          </a:bodyPr>
          <a:lstStyle/>
          <a:p>
            <a:pPr marL="342900" marR="0" lvl="0" indent="-342900">
              <a:lnSpc>
                <a:spcPct val="106000"/>
              </a:lnSpc>
              <a:spcBef>
                <a:spcPts val="0"/>
              </a:spcBef>
              <a:spcAft>
                <a:spcPts val="0"/>
              </a:spcAft>
              <a:buFont typeface="Symbol" panose="05050102010706020507" pitchFamily="18" charset="2"/>
              <a:buChar char=""/>
              <a:tabLst>
                <a:tab pos="5257800" algn="l"/>
              </a:tabLst>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Absorption of water</a:t>
            </a:r>
            <a:endParaRPr lang="en-US" sz="5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Symbol" panose="05050102010706020507" pitchFamily="18" charset="2"/>
              <a:buChar char=""/>
              <a:tabLst>
                <a:tab pos="5257800" algn="l"/>
              </a:tabLst>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Transportation of undigested waste materials to the rectum by peristalsis.</a:t>
            </a:r>
            <a:endParaRPr lang="en-US" sz="5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5400" dirty="0"/>
          </a:p>
        </p:txBody>
      </p:sp>
      <p:sp>
        <p:nvSpPr>
          <p:cNvPr id="4" name="Date Placeholder 3">
            <a:extLst>
              <a:ext uri="{FF2B5EF4-FFF2-40B4-BE49-F238E27FC236}">
                <a16:creationId xmlns:a16="http://schemas.microsoft.com/office/drawing/2014/main" xmlns="" id="{F0D626E0-1ABF-4B19-8D10-B7E2958EB48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93DDE33-2F00-4060-A03E-E5FBB01F4040}"/>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B31134C4-A612-45E1-BED0-B76065715D3A}"/>
              </a:ext>
            </a:extLst>
          </p:cNvPr>
          <p:cNvSpPr>
            <a:spLocks noGrp="1"/>
          </p:cNvSpPr>
          <p:nvPr>
            <p:ph type="sldNum" sz="quarter" idx="12"/>
          </p:nvPr>
        </p:nvSpPr>
        <p:spPr/>
        <p:txBody>
          <a:bodyPr/>
          <a:lstStyle/>
          <a:p>
            <a:fld id="{6D22F896-40B5-4ADD-8801-0D06FADFA095}" type="slidenum">
              <a:rPr lang="en-US" smtClean="0"/>
              <a:t>173</a:t>
            </a:fld>
            <a:endParaRPr lang="en-US" dirty="0"/>
          </a:p>
        </p:txBody>
      </p:sp>
    </p:spTree>
    <p:extLst>
      <p:ext uri="{BB962C8B-B14F-4D97-AF65-F5344CB8AC3E}">
        <p14:creationId xmlns:p14="http://schemas.microsoft.com/office/powerpoint/2010/main" val="172112052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59E34-A7CA-488C-ABB4-53132B4F8989}"/>
              </a:ext>
            </a:extLst>
          </p:cNvPr>
          <p:cNvSpPr>
            <a:spLocks noGrp="1"/>
          </p:cNvSpPr>
          <p:nvPr>
            <p:ph type="title"/>
          </p:nvPr>
        </p:nvSpPr>
        <p:spPr/>
        <p:txBody>
          <a:bodyPr/>
          <a:lstStyle/>
          <a:p>
            <a:r>
              <a:rPr lang="en-US" sz="4000" b="1" i="1" dirty="0">
                <a:effectLst/>
                <a:latin typeface="Times New Roman" panose="02020603050405020304" pitchFamily="18" charset="0"/>
                <a:ea typeface="Calibri" panose="020F0502020204030204" pitchFamily="34" charset="0"/>
              </a:rPr>
              <a:t>Note</a:t>
            </a:r>
            <a:endParaRPr lang="en-US" dirty="0"/>
          </a:p>
        </p:txBody>
      </p:sp>
      <p:sp>
        <p:nvSpPr>
          <p:cNvPr id="3" name="Content Placeholder 2">
            <a:extLst>
              <a:ext uri="{FF2B5EF4-FFF2-40B4-BE49-F238E27FC236}">
                <a16:creationId xmlns:a16="http://schemas.microsoft.com/office/drawing/2014/main" xmlns="" id="{EDDC03B4-65A8-426C-9B00-2C4093EEF72E}"/>
              </a:ext>
            </a:extLst>
          </p:cNvPr>
          <p:cNvSpPr>
            <a:spLocks noGrp="1"/>
          </p:cNvSpPr>
          <p:nvPr>
            <p:ph idx="1"/>
          </p:nvPr>
        </p:nvSpPr>
        <p:spPr/>
        <p:txBody>
          <a:bodyPr>
            <a:normAutofit/>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Waste materials in the large intestine are called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faeces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(stool) and contains: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0"/>
              </a:spcAft>
              <a:buFont typeface="Courier New" panose="02070309020205020404" pitchFamily="49" charset="0"/>
              <a:buChar char="o"/>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Undigested food materials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0"/>
              </a:spcAft>
              <a:buFont typeface="Courier New" panose="02070309020205020404" pitchFamily="49" charset="0"/>
              <a:buChar char="o"/>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Some substances like bile and intestinal juices/fluids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800"/>
              </a:spcAft>
              <a:buFont typeface="Courier New" panose="02070309020205020404" pitchFamily="49" charset="0"/>
              <a:buChar char="o"/>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Large quantities of bacteria</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2E62D330-B5E6-4F41-ABDB-B6B0BFB32F87}"/>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914DC60E-D753-48D6-B071-22501DE981F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2B953D1D-0C52-4161-BE22-D52378347828}"/>
              </a:ext>
            </a:extLst>
          </p:cNvPr>
          <p:cNvSpPr>
            <a:spLocks noGrp="1"/>
          </p:cNvSpPr>
          <p:nvPr>
            <p:ph type="sldNum" sz="quarter" idx="12"/>
          </p:nvPr>
        </p:nvSpPr>
        <p:spPr/>
        <p:txBody>
          <a:bodyPr/>
          <a:lstStyle/>
          <a:p>
            <a:fld id="{6D22F896-40B5-4ADD-8801-0D06FADFA095}" type="slidenum">
              <a:rPr lang="en-US" smtClean="0"/>
              <a:t>174</a:t>
            </a:fld>
            <a:endParaRPr lang="en-US" dirty="0"/>
          </a:p>
        </p:txBody>
      </p:sp>
    </p:spTree>
    <p:extLst>
      <p:ext uri="{BB962C8B-B14F-4D97-AF65-F5344CB8AC3E}">
        <p14:creationId xmlns:p14="http://schemas.microsoft.com/office/powerpoint/2010/main" val="11228045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E2E26-C78D-40A9-A92F-5DCA85C2669D}"/>
              </a:ext>
            </a:extLst>
          </p:cNvPr>
          <p:cNvSpPr>
            <a:spLocks noGrp="1"/>
          </p:cNvSpPr>
          <p:nvPr>
            <p:ph type="title"/>
          </p:nvPr>
        </p:nvSpPr>
        <p:spPr/>
        <p:txBody>
          <a:bodyPr/>
          <a:lstStyle/>
          <a:p>
            <a:r>
              <a:rPr kumimoji="0" lang="en-US" sz="4000" b="1" i="1" u="none" strike="noStrike" kern="1200" cap="all"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j-cs"/>
              </a:rPr>
              <a:t>Note</a:t>
            </a:r>
            <a:endParaRPr lang="en-US" dirty="0"/>
          </a:p>
        </p:txBody>
      </p:sp>
      <p:sp>
        <p:nvSpPr>
          <p:cNvPr id="3" name="Content Placeholder 2">
            <a:extLst>
              <a:ext uri="{FF2B5EF4-FFF2-40B4-BE49-F238E27FC236}">
                <a16:creationId xmlns:a16="http://schemas.microsoft.com/office/drawing/2014/main" xmlns="" id="{B20CC6D8-239A-4D7F-B50C-582203E25CEF}"/>
              </a:ext>
            </a:extLst>
          </p:cNvPr>
          <p:cNvSpPr>
            <a:spLocks noGrp="1"/>
          </p:cNvSpPr>
          <p:nvPr>
            <p:ph idx="1"/>
          </p:nvPr>
        </p:nvSpPr>
        <p:spPr/>
        <p:txBody>
          <a:bodyPr>
            <a:normAutofit fontScale="92500" lnSpcReduction="10000"/>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Colon is called large intestine because:</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It is thicker in diameter than the small intestine (ileum and duodenum)</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It has thicker walls than the small intestine</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671D0A4-863C-476D-ABF3-6F0D72B66273}"/>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5817039-EA07-4017-ACD8-EDDB3EF27BFA}"/>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01FBB52-4897-445F-A049-930B8EAF4B26}"/>
              </a:ext>
            </a:extLst>
          </p:cNvPr>
          <p:cNvSpPr>
            <a:spLocks noGrp="1"/>
          </p:cNvSpPr>
          <p:nvPr>
            <p:ph type="sldNum" sz="quarter" idx="12"/>
          </p:nvPr>
        </p:nvSpPr>
        <p:spPr/>
        <p:txBody>
          <a:bodyPr/>
          <a:lstStyle/>
          <a:p>
            <a:fld id="{6D22F896-40B5-4ADD-8801-0D06FADFA095}" type="slidenum">
              <a:rPr lang="en-US" smtClean="0"/>
              <a:t>175</a:t>
            </a:fld>
            <a:endParaRPr lang="en-US" dirty="0"/>
          </a:p>
        </p:txBody>
      </p:sp>
    </p:spTree>
    <p:extLst>
      <p:ext uri="{BB962C8B-B14F-4D97-AF65-F5344CB8AC3E}">
        <p14:creationId xmlns:p14="http://schemas.microsoft.com/office/powerpoint/2010/main" val="10337516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30FFAB-FD28-4BED-91B7-61553D53E40F}"/>
              </a:ext>
            </a:extLst>
          </p:cNvPr>
          <p:cNvSpPr>
            <a:spLocks noGrp="1"/>
          </p:cNvSpPr>
          <p:nvPr>
            <p:ph type="title"/>
          </p:nvPr>
        </p:nvSpPr>
        <p:spPr/>
        <p:txBody>
          <a:bodyPr/>
          <a:lstStyle/>
          <a:p>
            <a:r>
              <a:rPr kumimoji="0" lang="en-US" sz="4000" b="1" i="1" u="none" strike="noStrike" kern="1200" cap="all"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j-cs"/>
              </a:rPr>
              <a:t>Note</a:t>
            </a:r>
            <a:endParaRPr lang="en-US" dirty="0"/>
          </a:p>
        </p:txBody>
      </p:sp>
      <p:sp>
        <p:nvSpPr>
          <p:cNvPr id="3" name="Content Placeholder 2">
            <a:extLst>
              <a:ext uri="{FF2B5EF4-FFF2-40B4-BE49-F238E27FC236}">
                <a16:creationId xmlns:a16="http://schemas.microsoft.com/office/drawing/2014/main" xmlns="" id="{B49BFD6D-2576-4ABE-98A9-018C8BBCE261}"/>
              </a:ext>
            </a:extLst>
          </p:cNvPr>
          <p:cNvSpPr>
            <a:spLocks noGrp="1"/>
          </p:cNvSpPr>
          <p:nvPr>
            <p:ph idx="1"/>
          </p:nvPr>
        </p:nvSpPr>
        <p:spPr/>
        <p:txBody>
          <a:bodyPr>
            <a:normAutofit lnSpcReduction="10000"/>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If peristalsis in the large intestine takes place quickly much water will remain in the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faeces</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hence one develops diarrhea.</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If too much water is removed from the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faeces</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they become hard, thus developing </a:t>
            </a:r>
            <a:r>
              <a:rPr lang="en-US" sz="4400" i="1" dirty="0">
                <a:effectLst/>
                <a:latin typeface="Times New Roman" panose="02020603050405020304" pitchFamily="18" charset="0"/>
                <a:ea typeface="Calibri" panose="020F0502020204030204" pitchFamily="34" charset="0"/>
                <a:cs typeface="Times New Roman" panose="02020603050405020304" pitchFamily="18" charset="0"/>
              </a:rPr>
              <a:t>constipation</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5BED29EF-AD98-46CA-8278-6C6FC353731E}"/>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9F9F9B95-4486-4812-9246-416CA2B6F03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92CF4174-3B57-4DE4-A47F-8E36A1160696}"/>
              </a:ext>
            </a:extLst>
          </p:cNvPr>
          <p:cNvSpPr>
            <a:spLocks noGrp="1"/>
          </p:cNvSpPr>
          <p:nvPr>
            <p:ph type="sldNum" sz="quarter" idx="12"/>
          </p:nvPr>
        </p:nvSpPr>
        <p:spPr/>
        <p:txBody>
          <a:bodyPr/>
          <a:lstStyle/>
          <a:p>
            <a:fld id="{6D22F896-40B5-4ADD-8801-0D06FADFA095}" type="slidenum">
              <a:rPr lang="en-US" smtClean="0"/>
              <a:t>176</a:t>
            </a:fld>
            <a:endParaRPr lang="en-US" dirty="0"/>
          </a:p>
        </p:txBody>
      </p:sp>
    </p:spTree>
    <p:extLst>
      <p:ext uri="{BB962C8B-B14F-4D97-AF65-F5344CB8AC3E}">
        <p14:creationId xmlns:p14="http://schemas.microsoft.com/office/powerpoint/2010/main" val="290960234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D8F5C-FE9C-405B-B4B4-AFD3BD492DF0}"/>
              </a:ext>
            </a:extLst>
          </p:cNvPr>
          <p:cNvSpPr>
            <a:spLocks noGrp="1"/>
          </p:cNvSpPr>
          <p:nvPr>
            <p:ph type="title"/>
          </p:nvPr>
        </p:nvSpPr>
        <p:spPr/>
        <p:txBody>
          <a:bodyPr>
            <a:normAutofit fontScale="90000"/>
          </a:bodyPr>
          <a:lstStyle/>
          <a:p>
            <a:pPr marL="0" marR="0">
              <a:lnSpc>
                <a:spcPct val="106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THE DIGESTIVE SYSTEM OF RUMINANT ANIMALS</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Date Placeholder 3">
            <a:extLst>
              <a:ext uri="{FF2B5EF4-FFF2-40B4-BE49-F238E27FC236}">
                <a16:creationId xmlns:a16="http://schemas.microsoft.com/office/drawing/2014/main" xmlns="" id="{2510950F-5CB7-463F-8BB9-DB0C66DB9E9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A4E0D92-D6E2-4570-945C-7CBF28A025A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AE35539-9BAF-4E77-8E04-35E36D4D022B}"/>
              </a:ext>
            </a:extLst>
          </p:cNvPr>
          <p:cNvSpPr>
            <a:spLocks noGrp="1"/>
          </p:cNvSpPr>
          <p:nvPr>
            <p:ph type="sldNum" sz="quarter" idx="12"/>
          </p:nvPr>
        </p:nvSpPr>
        <p:spPr/>
        <p:txBody>
          <a:bodyPr/>
          <a:lstStyle/>
          <a:p>
            <a:fld id="{6D22F896-40B5-4ADD-8801-0D06FADFA095}" type="slidenum">
              <a:rPr lang="en-US" smtClean="0"/>
              <a:t>177</a:t>
            </a:fld>
            <a:endParaRPr lang="en-US" dirty="0"/>
          </a:p>
        </p:txBody>
      </p:sp>
      <p:pic>
        <p:nvPicPr>
          <p:cNvPr id="7" name="Content Placeholder 6">
            <a:extLst>
              <a:ext uri="{FF2B5EF4-FFF2-40B4-BE49-F238E27FC236}">
                <a16:creationId xmlns:a16="http://schemas.microsoft.com/office/drawing/2014/main" xmlns="" id="{A40019FE-5919-42BB-ACDD-139C88ACE725}"/>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672" t="5197" r="2320" b="4095"/>
          <a:stretch/>
        </p:blipFill>
        <p:spPr bwMode="auto">
          <a:xfrm>
            <a:off x="861792" y="1976081"/>
            <a:ext cx="5455879" cy="4258464"/>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xmlns="" id="{24E05582-A63A-4734-B71D-51AD7EB7952D}"/>
              </a:ext>
            </a:extLst>
          </p:cNvPr>
          <p:cNvPicPr/>
          <p:nvPr/>
        </p:nvPicPr>
        <p:blipFill rotWithShape="1">
          <a:blip r:embed="rId3">
            <a:extLst>
              <a:ext uri="{28A0092B-C50C-407E-A947-70E740481C1C}">
                <a14:useLocalDpi xmlns:a14="http://schemas.microsoft.com/office/drawing/2010/main" val="0"/>
              </a:ext>
            </a:extLst>
          </a:blip>
          <a:srcRect l="5587" t="5232" r="3537" b="4852"/>
          <a:stretch/>
        </p:blipFill>
        <p:spPr bwMode="auto">
          <a:xfrm>
            <a:off x="6317672" y="1846563"/>
            <a:ext cx="5188527" cy="4387982"/>
          </a:xfrm>
          <a:prstGeom prst="rect">
            <a:avLst/>
          </a:prstGeom>
          <a:noFill/>
          <a:ln>
            <a:noFill/>
          </a:ln>
          <a:extLst>
            <a:ext uri="{53640926-AAD7-44D8-BBD7-CCE9431645EC}">
              <a14:shadowObscured xmlns:a14="http://schemas.microsoft.com/office/drawing/2010/main"/>
            </a:ext>
          </a:extLst>
        </p:spPr>
      </p:pic>
      <p:sp>
        <p:nvSpPr>
          <p:cNvPr id="9" name="Rectangle: Rounded Corners 8">
            <a:extLst>
              <a:ext uri="{FF2B5EF4-FFF2-40B4-BE49-F238E27FC236}">
                <a16:creationId xmlns:a16="http://schemas.microsoft.com/office/drawing/2014/main" xmlns="" id="{D0ABD3A9-0460-4D2B-BA93-9EE84B34D124}"/>
              </a:ext>
            </a:extLst>
          </p:cNvPr>
          <p:cNvSpPr/>
          <p:nvPr/>
        </p:nvSpPr>
        <p:spPr>
          <a:xfrm>
            <a:off x="685800" y="1177636"/>
            <a:ext cx="5410200" cy="678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6000"/>
              </a:lnSpc>
              <a:spcBef>
                <a:spcPts val="0"/>
              </a:spcBef>
              <a:spcAft>
                <a:spcPts val="800"/>
              </a:spcAft>
              <a:tabLst>
                <a:tab pos="5257800" algn="l"/>
              </a:tabLst>
            </a:pP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Diagrams of the Four Chambers of Ruminant’s Stomach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242663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1879AF-7481-4756-BEA8-BD063BD5174E}"/>
              </a:ext>
            </a:extLst>
          </p:cNvPr>
          <p:cNvSpPr>
            <a:spLocks noGrp="1"/>
          </p:cNvSpPr>
          <p:nvPr>
            <p:ph type="title"/>
          </p:nvPr>
        </p:nvSpPr>
        <p:spPr/>
        <p:txBody>
          <a:bodyPr/>
          <a:lstStyle/>
          <a:p>
            <a:r>
              <a:rPr kumimoji="0" lang="en-US" sz="3600" b="1" i="1" u="none" strike="noStrike" kern="1200" cap="all"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DIGESTIVE SYSTEM OF RUMINANT ANIMALS</a:t>
            </a:r>
            <a:endParaRPr lang="en-US" dirty="0"/>
          </a:p>
        </p:txBody>
      </p:sp>
      <p:sp>
        <p:nvSpPr>
          <p:cNvPr id="3" name="Content Placeholder 2">
            <a:extLst>
              <a:ext uri="{FF2B5EF4-FFF2-40B4-BE49-F238E27FC236}">
                <a16:creationId xmlns:a16="http://schemas.microsoft.com/office/drawing/2014/main" xmlns="" id="{492F3A1F-C617-4AE3-A7EC-702236DF5F8C}"/>
              </a:ext>
            </a:extLst>
          </p:cNvPr>
          <p:cNvSpPr>
            <a:spLocks noGrp="1"/>
          </p:cNvSpPr>
          <p:nvPr>
            <p:ph idx="1"/>
          </p:nvPr>
        </p:nvSpPr>
        <p:spPr/>
        <p:txBody>
          <a:bodyPr>
            <a:normAutofit lnSpcReduction="10000"/>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Ruminant animals are animals that have rumens.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Rumen is an extension portion of the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oesophagus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where food is temporarily stored, then brought back into the mouth (regurgitated) periodically for further chewing.</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rPr>
              <a:t>Returning the food back to the mouth for further chewing is called </a:t>
            </a:r>
            <a:r>
              <a:rPr lang="en-US" sz="3200" b="1" i="1" dirty="0">
                <a:effectLst/>
                <a:latin typeface="Times New Roman" panose="02020603050405020304" pitchFamily="18" charset="0"/>
                <a:ea typeface="Calibri" panose="020F0502020204030204" pitchFamily="34" charset="0"/>
              </a:rPr>
              <a:t>chewing the cud</a:t>
            </a: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2800" dirty="0">
                <a:effectLst/>
                <a:latin typeface="Times New Roman" panose="02020603050405020304" pitchFamily="18" charset="0"/>
                <a:ea typeface="Calibri" panose="020F0502020204030204" pitchFamily="34" charset="0"/>
              </a:rPr>
              <a:t>Examples of ruminants include </a:t>
            </a:r>
            <a:r>
              <a:rPr lang="en-US" sz="2800" i="1" dirty="0">
                <a:effectLst/>
                <a:latin typeface="Times New Roman" panose="02020603050405020304" pitchFamily="18" charset="0"/>
                <a:ea typeface="Calibri" panose="020F0502020204030204" pitchFamily="34" charset="0"/>
              </a:rPr>
              <a:t>cows, goats, sheep, elephants and giraffes</a:t>
            </a:r>
            <a:endParaRPr lang="en-US" sz="2800" dirty="0"/>
          </a:p>
        </p:txBody>
      </p:sp>
      <p:sp>
        <p:nvSpPr>
          <p:cNvPr id="4" name="Date Placeholder 3">
            <a:extLst>
              <a:ext uri="{FF2B5EF4-FFF2-40B4-BE49-F238E27FC236}">
                <a16:creationId xmlns:a16="http://schemas.microsoft.com/office/drawing/2014/main" xmlns="" id="{733FFE6F-28FB-430B-ACD1-0D02EBD6FF0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26AB5E8-D527-498A-B0A0-8ED1FF377DE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CDD37CC7-D642-4D52-A594-80B2408823F7}"/>
              </a:ext>
            </a:extLst>
          </p:cNvPr>
          <p:cNvSpPr>
            <a:spLocks noGrp="1"/>
          </p:cNvSpPr>
          <p:nvPr>
            <p:ph type="sldNum" sz="quarter" idx="12"/>
          </p:nvPr>
        </p:nvSpPr>
        <p:spPr/>
        <p:txBody>
          <a:bodyPr/>
          <a:lstStyle/>
          <a:p>
            <a:fld id="{6D22F896-40B5-4ADD-8801-0D06FADFA095}" type="slidenum">
              <a:rPr lang="en-US" smtClean="0"/>
              <a:t>178</a:t>
            </a:fld>
            <a:endParaRPr lang="en-US" dirty="0"/>
          </a:p>
        </p:txBody>
      </p:sp>
    </p:spTree>
    <p:extLst>
      <p:ext uri="{BB962C8B-B14F-4D97-AF65-F5344CB8AC3E}">
        <p14:creationId xmlns:p14="http://schemas.microsoft.com/office/powerpoint/2010/main" val="210058647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3C1EE-1457-4BE9-BC64-D6AFAA9FD6BE}"/>
              </a:ext>
            </a:extLst>
          </p:cNvPr>
          <p:cNvSpPr>
            <a:spLocks noGrp="1"/>
          </p:cNvSpPr>
          <p:nvPr>
            <p:ph type="title"/>
          </p:nvPr>
        </p:nvSpPr>
        <p:spPr/>
        <p:txBody>
          <a:bodyPr/>
          <a:lstStyle/>
          <a:p>
            <a:r>
              <a:rPr kumimoji="0" lang="en-US" sz="3600" b="1" i="1" u="none" strike="noStrike" kern="1200" cap="all"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DIGESTIVE SYSTEM OF RUMINANT ANIMALS</a:t>
            </a:r>
            <a:endParaRPr lang="en-US" dirty="0"/>
          </a:p>
        </p:txBody>
      </p:sp>
      <p:sp>
        <p:nvSpPr>
          <p:cNvPr id="3" name="Content Placeholder 2">
            <a:extLst>
              <a:ext uri="{FF2B5EF4-FFF2-40B4-BE49-F238E27FC236}">
                <a16:creationId xmlns:a16="http://schemas.microsoft.com/office/drawing/2014/main" xmlns="" id="{5D1615DF-3BBE-4E2F-AF7D-D07D7C38842B}"/>
              </a:ext>
            </a:extLst>
          </p:cNvPr>
          <p:cNvSpPr>
            <a:spLocks noGrp="1"/>
          </p:cNvSpPr>
          <p:nvPr>
            <p:ph idx="1"/>
          </p:nvPr>
        </p:nvSpPr>
        <p:spPr/>
        <p:txBody>
          <a:bodyPr>
            <a:normAutofit fontScale="92500" lnSpcReduction="10000"/>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The stomach of ruminants has four chambers. These are: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0"/>
              </a:spcAft>
              <a:buFont typeface="Courier New" panose="02070309020205020404" pitchFamily="49" charset="0"/>
              <a:buChar char="o"/>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Rumen</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0"/>
              </a:spcAft>
              <a:buFont typeface="Courier New" panose="02070309020205020404" pitchFamily="49" charset="0"/>
              <a:buChar char="o"/>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Reticulum</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800"/>
              </a:spcAft>
              <a:buFont typeface="Courier New" panose="02070309020205020404" pitchFamily="49" charset="0"/>
              <a:buChar char="o"/>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Omasum</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800"/>
              </a:spcAft>
              <a:buFont typeface="Courier New" panose="02070309020205020404" pitchFamily="49" charset="0"/>
              <a:buChar char="o"/>
              <a:tabLst>
                <a:tab pos="5257800" algn="l"/>
              </a:tabLst>
            </a:pPr>
            <a:r>
              <a:rPr lang="en-US" sz="4400" dirty="0">
                <a:effectLst/>
                <a:latin typeface="Times New Roman" panose="02020603050405020304" pitchFamily="18" charset="0"/>
                <a:ea typeface="Calibri" panose="020F0502020204030204" pitchFamily="34" charset="0"/>
              </a:rPr>
              <a:t>Abomasum</a:t>
            </a:r>
            <a:endParaRPr lang="en-US" sz="6600" dirty="0"/>
          </a:p>
        </p:txBody>
      </p:sp>
      <p:sp>
        <p:nvSpPr>
          <p:cNvPr id="4" name="Date Placeholder 3">
            <a:extLst>
              <a:ext uri="{FF2B5EF4-FFF2-40B4-BE49-F238E27FC236}">
                <a16:creationId xmlns:a16="http://schemas.microsoft.com/office/drawing/2014/main" xmlns="" id="{FD541948-264A-45A9-95BF-A67D9FBE6970}"/>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26BC18E-FB64-4E84-9573-A21CFD8CF7D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8E9FBCC1-E559-412C-B813-D976920A4CF9}"/>
              </a:ext>
            </a:extLst>
          </p:cNvPr>
          <p:cNvSpPr>
            <a:spLocks noGrp="1"/>
          </p:cNvSpPr>
          <p:nvPr>
            <p:ph type="sldNum" sz="quarter" idx="12"/>
          </p:nvPr>
        </p:nvSpPr>
        <p:spPr/>
        <p:txBody>
          <a:bodyPr/>
          <a:lstStyle/>
          <a:p>
            <a:fld id="{6D22F896-40B5-4ADD-8801-0D06FADFA095}" type="slidenum">
              <a:rPr lang="en-US" smtClean="0"/>
              <a:t>179</a:t>
            </a:fld>
            <a:endParaRPr lang="en-US" dirty="0"/>
          </a:p>
        </p:txBody>
      </p:sp>
    </p:spTree>
    <p:extLst>
      <p:ext uri="{BB962C8B-B14F-4D97-AF65-F5344CB8AC3E}">
        <p14:creationId xmlns:p14="http://schemas.microsoft.com/office/powerpoint/2010/main" val="1680332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38A09D-5E61-4595-93C5-4AD0FF528371}"/>
              </a:ext>
            </a:extLst>
          </p:cNvPr>
          <p:cNvSpPr>
            <a:spLocks noGrp="1"/>
          </p:cNvSpPr>
          <p:nvPr>
            <p:ph type="title"/>
          </p:nvPr>
        </p:nvSpPr>
        <p:spPr/>
        <p:txBody>
          <a:bodyPr/>
          <a:lstStyle/>
          <a:p>
            <a:r>
              <a:rPr lang="en-US" i="1" dirty="0"/>
              <a:t>Importance of Nutrition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18537AD7-6933-461A-892D-1682107FB4B0}"/>
              </a:ext>
            </a:extLst>
          </p:cNvPr>
          <p:cNvSpPr>
            <a:spLocks noGrp="1"/>
          </p:cNvSpPr>
          <p:nvPr>
            <p:ph idx="1"/>
          </p:nvPr>
        </p:nvSpPr>
        <p:spPr>
          <a:xfrm>
            <a:off x="685800" y="1620982"/>
            <a:ext cx="10820400" cy="4597703"/>
          </a:xfrm>
        </p:spPr>
        <p:txBody>
          <a:bodyPr>
            <a:normAutofit/>
          </a:bodyPr>
          <a:lstStyle/>
          <a:p>
            <a:pPr lvl="0"/>
            <a:r>
              <a:rPr lang="en-US" sz="2800" dirty="0"/>
              <a:t>Nutrients are required for the growth and development of living organisms</a:t>
            </a:r>
          </a:p>
          <a:p>
            <a:pPr lvl="0"/>
            <a:r>
              <a:rPr lang="en-US" sz="2800" dirty="0"/>
              <a:t>Nutrients are required by the body of an organism for repair of the worn out and damaged tissues. </a:t>
            </a:r>
          </a:p>
          <a:p>
            <a:pPr lvl="0"/>
            <a:r>
              <a:rPr lang="en-US" sz="2800" dirty="0"/>
              <a:t>Nutrients are required by the body for protection against diseases and infections</a:t>
            </a:r>
          </a:p>
          <a:p>
            <a:pPr lvl="0"/>
            <a:r>
              <a:rPr lang="en-US" sz="2800" dirty="0"/>
              <a:t>Nutrients are required for maintenance of constant body temperature in warm blooded animals</a:t>
            </a:r>
          </a:p>
          <a:p>
            <a:pPr lvl="0"/>
            <a:r>
              <a:rPr lang="en-US" sz="2800" dirty="0"/>
              <a:t>Nutrients are needed by organisms for electrical transmission of nerve impulses</a:t>
            </a:r>
          </a:p>
        </p:txBody>
      </p:sp>
      <p:sp>
        <p:nvSpPr>
          <p:cNvPr id="4" name="Date Placeholder 3">
            <a:extLst>
              <a:ext uri="{FF2B5EF4-FFF2-40B4-BE49-F238E27FC236}">
                <a16:creationId xmlns:a16="http://schemas.microsoft.com/office/drawing/2014/main" xmlns="" id="{75BD3BF5-8F6D-4433-8096-0142095CA530}"/>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A905A2E-7ED2-45F2-94CB-CC7B0BB0E86D}"/>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8219873-1312-4EA6-A0E7-3E09C0AD4143}"/>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30747872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55196-6E5B-447A-950C-047A432EFBEE}"/>
              </a:ext>
            </a:extLst>
          </p:cNvPr>
          <p:cNvSpPr>
            <a:spLocks noGrp="1"/>
          </p:cNvSpPr>
          <p:nvPr>
            <p:ph type="title"/>
          </p:nvPr>
        </p:nvSpPr>
        <p:spPr/>
        <p:txBody>
          <a:bodyPr/>
          <a:lstStyle/>
          <a:p>
            <a:r>
              <a:rPr kumimoji="0" lang="en-US" sz="3600" b="1" i="1" u="none" strike="noStrike" kern="1200" cap="all"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DIGESTIVE SYSTEM OF RUMINANT ANIMALS</a:t>
            </a:r>
            <a:endParaRPr lang="en-US" dirty="0"/>
          </a:p>
        </p:txBody>
      </p:sp>
      <p:sp>
        <p:nvSpPr>
          <p:cNvPr id="3" name="Content Placeholder 2">
            <a:extLst>
              <a:ext uri="{FF2B5EF4-FFF2-40B4-BE49-F238E27FC236}">
                <a16:creationId xmlns:a16="http://schemas.microsoft.com/office/drawing/2014/main" xmlns="" id="{FF287283-C3AD-4F0B-BA49-3AFB9D2444CC}"/>
              </a:ext>
            </a:extLst>
          </p:cNvPr>
          <p:cNvSpPr>
            <a:spLocks noGrp="1"/>
          </p:cNvSpPr>
          <p:nvPr>
            <p:ph idx="1"/>
          </p:nvPr>
        </p:nvSpPr>
        <p:spPr/>
        <p:txBody>
          <a:bodyPr>
            <a:normAutofit/>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Abomasum is the true stomach which secretes gastric juices containing enzymes.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Rumen is also referred to as the first chamber of the ruminant’s stomach.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3200" dirty="0">
                <a:effectLst/>
                <a:latin typeface="Times New Roman" panose="02020603050405020304" pitchFamily="18" charset="0"/>
                <a:ea typeface="Calibri" panose="020F0502020204030204" pitchFamily="34" charset="0"/>
              </a:rPr>
              <a:t>After the food is partly chewed and swallowed it goes to the rumen. There are bacteria which secretes an enzyme called cellulase which digests cellulose</a:t>
            </a:r>
            <a:endParaRPr lang="en-US" sz="2800" dirty="0"/>
          </a:p>
        </p:txBody>
      </p:sp>
      <p:sp>
        <p:nvSpPr>
          <p:cNvPr id="4" name="Date Placeholder 3">
            <a:extLst>
              <a:ext uri="{FF2B5EF4-FFF2-40B4-BE49-F238E27FC236}">
                <a16:creationId xmlns:a16="http://schemas.microsoft.com/office/drawing/2014/main" xmlns="" id="{AE4BA7B0-6D8D-425A-AA50-9471B377AE8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0E9C7EAA-DCBA-4357-B49F-44AE446F4344}"/>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F5FDFB47-7BBB-4E44-B178-41CFF153A414}"/>
              </a:ext>
            </a:extLst>
          </p:cNvPr>
          <p:cNvSpPr>
            <a:spLocks noGrp="1"/>
          </p:cNvSpPr>
          <p:nvPr>
            <p:ph type="sldNum" sz="quarter" idx="12"/>
          </p:nvPr>
        </p:nvSpPr>
        <p:spPr/>
        <p:txBody>
          <a:bodyPr/>
          <a:lstStyle/>
          <a:p>
            <a:fld id="{6D22F896-40B5-4ADD-8801-0D06FADFA095}" type="slidenum">
              <a:rPr lang="en-US" smtClean="0"/>
              <a:t>180</a:t>
            </a:fld>
            <a:endParaRPr lang="en-US" dirty="0"/>
          </a:p>
        </p:txBody>
      </p:sp>
    </p:spTree>
    <p:extLst>
      <p:ext uri="{BB962C8B-B14F-4D97-AF65-F5344CB8AC3E}">
        <p14:creationId xmlns:p14="http://schemas.microsoft.com/office/powerpoint/2010/main" val="364474428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E434B-A7F5-41EF-9A13-60FD2109D3B2}"/>
              </a:ext>
            </a:extLst>
          </p:cNvPr>
          <p:cNvSpPr>
            <a:spLocks noGrp="1"/>
          </p:cNvSpPr>
          <p:nvPr>
            <p:ph type="title"/>
          </p:nvPr>
        </p:nvSpPr>
        <p:spPr/>
        <p:txBody>
          <a:bodyPr/>
          <a:lstStyle/>
          <a:p>
            <a:r>
              <a:rPr kumimoji="0" lang="en-US" sz="3600" b="1" i="1" u="none" strike="noStrike" kern="1200" cap="all"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DIGESTIVE SYSTEM OF RUMINANT ANIMALS</a:t>
            </a:r>
            <a:endParaRPr lang="en-US" dirty="0"/>
          </a:p>
        </p:txBody>
      </p:sp>
      <p:sp>
        <p:nvSpPr>
          <p:cNvPr id="3" name="Content Placeholder 2">
            <a:extLst>
              <a:ext uri="{FF2B5EF4-FFF2-40B4-BE49-F238E27FC236}">
                <a16:creationId xmlns:a16="http://schemas.microsoft.com/office/drawing/2014/main" xmlns="" id="{28427F27-C275-4307-9820-67BC80FCC6F3}"/>
              </a:ext>
            </a:extLst>
          </p:cNvPr>
          <p:cNvSpPr>
            <a:spLocks noGrp="1"/>
          </p:cNvSpPr>
          <p:nvPr>
            <p:ph idx="1"/>
          </p:nvPr>
        </p:nvSpPr>
        <p:spPr>
          <a:xfrm>
            <a:off x="685800" y="1898074"/>
            <a:ext cx="10820400" cy="4320612"/>
          </a:xfrm>
        </p:spPr>
        <p:txBody>
          <a:bodyPr>
            <a:normAutofit fontScale="92500" lnSpcReduction="20000"/>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When ruminant animals are resting, they regurgitate the partly chewed food from the rumen to the mouth for proper chewing. This process is called </a:t>
            </a:r>
            <a:r>
              <a:rPr lang="en-US" sz="3600" b="1" i="1" dirty="0">
                <a:effectLst/>
                <a:latin typeface="Times New Roman" panose="02020603050405020304" pitchFamily="18" charset="0"/>
                <a:ea typeface="Calibri" panose="020F0502020204030204" pitchFamily="34" charset="0"/>
                <a:cs typeface="Times New Roman" panose="02020603050405020304" pitchFamily="18" charset="0"/>
              </a:rPr>
              <a:t>rumination</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US" sz="3600" b="1" i="1" dirty="0">
                <a:effectLst/>
                <a:latin typeface="Times New Roman" panose="02020603050405020304" pitchFamily="18" charset="0"/>
                <a:ea typeface="Calibri" panose="020F0502020204030204" pitchFamily="34" charset="0"/>
                <a:cs typeface="Times New Roman" panose="02020603050405020304" pitchFamily="18" charset="0"/>
              </a:rPr>
              <a:t>chewing the cud</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After the food is properly chewed, it is swallowed again and it goes straight to the reticulum and then proceeds to the omasum and the abomasum.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rPr>
              <a:t>Abomasum, being the true stomach, secretes gastric juices which carries out normal digestion as in humans</a:t>
            </a:r>
            <a:endParaRPr lang="en-US" sz="3200" dirty="0"/>
          </a:p>
        </p:txBody>
      </p:sp>
      <p:sp>
        <p:nvSpPr>
          <p:cNvPr id="4" name="Date Placeholder 3">
            <a:extLst>
              <a:ext uri="{FF2B5EF4-FFF2-40B4-BE49-F238E27FC236}">
                <a16:creationId xmlns:a16="http://schemas.microsoft.com/office/drawing/2014/main" xmlns="" id="{A74A17CB-C53D-4DBE-96E9-53113374594B}"/>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ADDC792-DF29-447A-8BA7-B092769362F4}"/>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DFFA30DD-4595-4627-A8AB-C9DF0A5A4877}"/>
              </a:ext>
            </a:extLst>
          </p:cNvPr>
          <p:cNvSpPr>
            <a:spLocks noGrp="1"/>
          </p:cNvSpPr>
          <p:nvPr>
            <p:ph type="sldNum" sz="quarter" idx="12"/>
          </p:nvPr>
        </p:nvSpPr>
        <p:spPr/>
        <p:txBody>
          <a:bodyPr/>
          <a:lstStyle/>
          <a:p>
            <a:fld id="{6D22F896-40B5-4ADD-8801-0D06FADFA095}" type="slidenum">
              <a:rPr lang="en-US" smtClean="0"/>
              <a:t>181</a:t>
            </a:fld>
            <a:endParaRPr lang="en-US" dirty="0"/>
          </a:p>
        </p:txBody>
      </p:sp>
    </p:spTree>
    <p:extLst>
      <p:ext uri="{BB962C8B-B14F-4D97-AF65-F5344CB8AC3E}">
        <p14:creationId xmlns:p14="http://schemas.microsoft.com/office/powerpoint/2010/main" val="24310480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D2BF73-9ADA-4DDF-A6DC-77C2785E12FE}"/>
              </a:ext>
            </a:extLst>
          </p:cNvPr>
          <p:cNvSpPr>
            <a:spLocks noGrp="1"/>
          </p:cNvSpPr>
          <p:nvPr>
            <p:ph type="title"/>
          </p:nvPr>
        </p:nvSpPr>
        <p:spPr/>
        <p:txBody>
          <a:bodyPr/>
          <a:lstStyle/>
          <a:p>
            <a:r>
              <a:rPr kumimoji="0" lang="en-US" sz="3600" b="1" i="1" u="none" strike="noStrike" kern="1200" cap="all"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Note</a:t>
            </a:r>
            <a:endParaRPr lang="en-US" dirty="0"/>
          </a:p>
        </p:txBody>
      </p:sp>
      <p:sp>
        <p:nvSpPr>
          <p:cNvPr id="3" name="Content Placeholder 2">
            <a:extLst>
              <a:ext uri="{FF2B5EF4-FFF2-40B4-BE49-F238E27FC236}">
                <a16:creationId xmlns:a16="http://schemas.microsoft.com/office/drawing/2014/main" xmlns="" id="{206C073E-FBB0-423E-89B5-85EF0A10764A}"/>
              </a:ext>
            </a:extLst>
          </p:cNvPr>
          <p:cNvSpPr>
            <a:spLocks noGrp="1"/>
          </p:cNvSpPr>
          <p:nvPr>
            <p:ph idx="1"/>
          </p:nvPr>
        </p:nvSpPr>
        <p:spPr/>
        <p:txBody>
          <a:bodyPr>
            <a:normAutofit/>
          </a:bodyPr>
          <a:lstStyle/>
          <a:p>
            <a:r>
              <a:rPr lang="en-US" sz="5400" dirty="0">
                <a:effectLst/>
                <a:latin typeface="Times New Roman" panose="02020603050405020304" pitchFamily="18" charset="0"/>
                <a:ea typeface="Calibri" panose="020F0502020204030204" pitchFamily="34" charset="0"/>
              </a:rPr>
              <a:t>Ruminant digestive tract is also referred to as </a:t>
            </a:r>
            <a:r>
              <a:rPr lang="en-US" sz="5400" b="1" i="1" dirty="0">
                <a:effectLst/>
                <a:latin typeface="Times New Roman" panose="02020603050405020304" pitchFamily="18" charset="0"/>
                <a:ea typeface="Calibri" panose="020F0502020204030204" pitchFamily="34" charset="0"/>
              </a:rPr>
              <a:t>poly-gastric digestive tract</a:t>
            </a:r>
            <a:r>
              <a:rPr lang="en-US" sz="5400" dirty="0">
                <a:effectLst/>
                <a:latin typeface="Times New Roman" panose="02020603050405020304" pitchFamily="18" charset="0"/>
                <a:ea typeface="Calibri" panose="020F0502020204030204" pitchFamily="34" charset="0"/>
              </a:rPr>
              <a:t> while non-ruminant digestive tract is referred to as </a:t>
            </a:r>
            <a:r>
              <a:rPr lang="en-US" sz="5400" b="1" i="1" dirty="0">
                <a:effectLst/>
                <a:latin typeface="Times New Roman" panose="02020603050405020304" pitchFamily="18" charset="0"/>
                <a:ea typeface="Calibri" panose="020F0502020204030204" pitchFamily="34" charset="0"/>
              </a:rPr>
              <a:t>mono-gastric digestive tract</a:t>
            </a:r>
            <a:endParaRPr lang="en-US" sz="4800" dirty="0"/>
          </a:p>
        </p:txBody>
      </p:sp>
      <p:sp>
        <p:nvSpPr>
          <p:cNvPr id="4" name="Date Placeholder 3">
            <a:extLst>
              <a:ext uri="{FF2B5EF4-FFF2-40B4-BE49-F238E27FC236}">
                <a16:creationId xmlns:a16="http://schemas.microsoft.com/office/drawing/2014/main" xmlns="" id="{68C70DED-C827-421C-813C-DF7DE6610FA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3A6E5583-B6AB-46F3-805B-3C9DEE4BDBEC}"/>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F220674-900D-40F0-B97E-AEC7FB5B4E7B}"/>
              </a:ext>
            </a:extLst>
          </p:cNvPr>
          <p:cNvSpPr>
            <a:spLocks noGrp="1"/>
          </p:cNvSpPr>
          <p:nvPr>
            <p:ph type="sldNum" sz="quarter" idx="12"/>
          </p:nvPr>
        </p:nvSpPr>
        <p:spPr/>
        <p:txBody>
          <a:bodyPr/>
          <a:lstStyle/>
          <a:p>
            <a:fld id="{6D22F896-40B5-4ADD-8801-0D06FADFA095}" type="slidenum">
              <a:rPr lang="en-US" smtClean="0"/>
              <a:t>182</a:t>
            </a:fld>
            <a:endParaRPr lang="en-US" dirty="0"/>
          </a:p>
        </p:txBody>
      </p:sp>
    </p:spTree>
    <p:extLst>
      <p:ext uri="{BB962C8B-B14F-4D97-AF65-F5344CB8AC3E}">
        <p14:creationId xmlns:p14="http://schemas.microsoft.com/office/powerpoint/2010/main" val="32935228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E1BDD7-6749-400B-9115-586E8136D7AD}"/>
              </a:ext>
            </a:extLst>
          </p:cNvPr>
          <p:cNvSpPr>
            <a:spLocks noGrp="1"/>
          </p:cNvSpPr>
          <p:nvPr>
            <p:ph type="title"/>
          </p:nvPr>
        </p:nvSpPr>
        <p:spPr>
          <a:xfrm>
            <a:off x="1163782" y="764373"/>
            <a:ext cx="10342418" cy="1293028"/>
          </a:xfrm>
        </p:spPr>
        <p:txBody>
          <a:bodyPr>
            <a:normAutofit fontScale="90000"/>
          </a:bodyPr>
          <a:lstStyle/>
          <a:p>
            <a:pPr marL="0" marR="0">
              <a:lnSpc>
                <a:spcPct val="106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Differences between Ruminant and Non-ruminant Digestive systems</a:t>
            </a:r>
            <a:endParaRPr lang="en-US" dirty="0"/>
          </a:p>
        </p:txBody>
      </p:sp>
      <p:graphicFrame>
        <p:nvGraphicFramePr>
          <p:cNvPr id="7" name="Content Placeholder 6">
            <a:extLst>
              <a:ext uri="{FF2B5EF4-FFF2-40B4-BE49-F238E27FC236}">
                <a16:creationId xmlns:a16="http://schemas.microsoft.com/office/drawing/2014/main" xmlns="" id="{40EC1F6B-F1F7-46A1-87DB-6A8882E429A8}"/>
              </a:ext>
            </a:extLst>
          </p:cNvPr>
          <p:cNvGraphicFramePr>
            <a:graphicFrameLocks noGrp="1"/>
          </p:cNvGraphicFramePr>
          <p:nvPr>
            <p:ph idx="1"/>
            <p:extLst>
              <p:ext uri="{D42A27DB-BD31-4B8C-83A1-F6EECF244321}">
                <p14:modId xmlns:p14="http://schemas.microsoft.com/office/powerpoint/2010/main" val="1589095654"/>
              </p:ext>
            </p:extLst>
          </p:nvPr>
        </p:nvGraphicFramePr>
        <p:xfrm>
          <a:off x="1163782" y="2057401"/>
          <a:ext cx="10342418" cy="4036226"/>
        </p:xfrm>
        <a:graphic>
          <a:graphicData uri="http://schemas.openxmlformats.org/drawingml/2006/table">
            <a:tbl>
              <a:tblPr firstRow="1" firstCol="1" bandRow="1">
                <a:tableStyleId>{5C22544A-7EE6-4342-B048-85BDC9FD1C3A}</a:tableStyleId>
              </a:tblPr>
              <a:tblGrid>
                <a:gridCol w="5171209">
                  <a:extLst>
                    <a:ext uri="{9D8B030D-6E8A-4147-A177-3AD203B41FA5}">
                      <a16:colId xmlns:a16="http://schemas.microsoft.com/office/drawing/2014/main" xmlns="" val="325901829"/>
                    </a:ext>
                  </a:extLst>
                </a:gridCol>
                <a:gridCol w="5171209">
                  <a:extLst>
                    <a:ext uri="{9D8B030D-6E8A-4147-A177-3AD203B41FA5}">
                      <a16:colId xmlns:a16="http://schemas.microsoft.com/office/drawing/2014/main" xmlns="" val="303399895"/>
                    </a:ext>
                  </a:extLst>
                </a:gridCol>
              </a:tblGrid>
              <a:tr h="661009">
                <a:tc>
                  <a:txBody>
                    <a:bodyPr/>
                    <a:lstStyle/>
                    <a:p>
                      <a:pPr marL="0" marR="0">
                        <a:lnSpc>
                          <a:spcPct val="106000"/>
                        </a:lnSpc>
                        <a:spcBef>
                          <a:spcPts val="0"/>
                        </a:spcBef>
                        <a:spcAft>
                          <a:spcPts val="0"/>
                        </a:spcAft>
                        <a:tabLst>
                          <a:tab pos="5257800" algn="l"/>
                        </a:tabLst>
                      </a:pPr>
                      <a:r>
                        <a:rPr lang="en-US" sz="2800" i="1" dirty="0">
                          <a:effectLst/>
                        </a:rPr>
                        <a:t>Ruminant (Poly-gastric)</a:t>
                      </a:r>
                      <a:endParaRPr lang="en-US" sz="2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tabLst>
                          <a:tab pos="5257800" algn="l"/>
                        </a:tabLst>
                      </a:pPr>
                      <a:r>
                        <a:rPr lang="en-US" sz="2800" i="1" dirty="0">
                          <a:effectLst/>
                        </a:rPr>
                        <a:t>Non-ruminant (Mono-gastric)</a:t>
                      </a:r>
                      <a:endParaRPr lang="en-US" sz="2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87105763"/>
                  </a:ext>
                </a:extLst>
              </a:tr>
              <a:tr h="661465">
                <a:tc>
                  <a:txBody>
                    <a:bodyPr/>
                    <a:lstStyle/>
                    <a:p>
                      <a:pPr marL="0" marR="0">
                        <a:lnSpc>
                          <a:spcPct val="106000"/>
                        </a:lnSpc>
                        <a:spcBef>
                          <a:spcPts val="0"/>
                        </a:spcBef>
                        <a:spcAft>
                          <a:spcPts val="0"/>
                        </a:spcAft>
                        <a:tabLst>
                          <a:tab pos="5257800" algn="l"/>
                        </a:tabLst>
                      </a:pPr>
                      <a:r>
                        <a:rPr lang="en-US" sz="2800">
                          <a:effectLst/>
                        </a:rPr>
                        <a:t>Complex digestive tract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tabLst>
                          <a:tab pos="5257800" algn="l"/>
                        </a:tabLst>
                      </a:pPr>
                      <a:r>
                        <a:rPr lang="en-US" sz="2800">
                          <a:effectLst/>
                        </a:rPr>
                        <a:t>Simple digestive tract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17740799"/>
                  </a:ext>
                </a:extLst>
              </a:tr>
              <a:tr h="1357104">
                <a:tc>
                  <a:txBody>
                    <a:bodyPr/>
                    <a:lstStyle/>
                    <a:p>
                      <a:pPr marL="0" marR="0">
                        <a:lnSpc>
                          <a:spcPct val="106000"/>
                        </a:lnSpc>
                        <a:spcBef>
                          <a:spcPts val="0"/>
                        </a:spcBef>
                        <a:spcAft>
                          <a:spcPts val="0"/>
                        </a:spcAft>
                        <a:tabLst>
                          <a:tab pos="5257800" algn="l"/>
                        </a:tabLst>
                      </a:pPr>
                      <a:r>
                        <a:rPr lang="en-US" sz="2800" dirty="0">
                          <a:effectLst/>
                        </a:rPr>
                        <a:t>Manufacture vitamin B complex through rumen micro-flora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tabLst>
                          <a:tab pos="5257800" algn="l"/>
                        </a:tabLst>
                      </a:pPr>
                      <a:r>
                        <a:rPr lang="en-US" sz="2800">
                          <a:effectLst/>
                        </a:rPr>
                        <a:t>Cannot manufacture vitamin B complex as it does not have rumen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88030933"/>
                  </a:ext>
                </a:extLst>
              </a:tr>
              <a:tr h="1356648">
                <a:tc>
                  <a:txBody>
                    <a:bodyPr/>
                    <a:lstStyle/>
                    <a:p>
                      <a:pPr marL="0" marR="0">
                        <a:lnSpc>
                          <a:spcPct val="106000"/>
                        </a:lnSpc>
                        <a:spcBef>
                          <a:spcPts val="0"/>
                        </a:spcBef>
                        <a:spcAft>
                          <a:spcPts val="0"/>
                        </a:spcAft>
                        <a:tabLst>
                          <a:tab pos="5257800" algn="l"/>
                        </a:tabLst>
                      </a:pPr>
                      <a:r>
                        <a:rPr lang="en-US" sz="2800">
                          <a:effectLst/>
                        </a:rPr>
                        <a:t>Utilizes low quality protein and non-protein nitrogen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tabLst>
                          <a:tab pos="5257800" algn="l"/>
                        </a:tabLst>
                      </a:pPr>
                      <a:r>
                        <a:rPr lang="en-US" sz="2800" dirty="0">
                          <a:effectLst/>
                        </a:rPr>
                        <a:t>Cannot utilize non-protein nitrogen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349219459"/>
                  </a:ext>
                </a:extLst>
              </a:tr>
            </a:tbl>
          </a:graphicData>
        </a:graphic>
      </p:graphicFrame>
      <p:sp>
        <p:nvSpPr>
          <p:cNvPr id="4" name="Date Placeholder 3">
            <a:extLst>
              <a:ext uri="{FF2B5EF4-FFF2-40B4-BE49-F238E27FC236}">
                <a16:creationId xmlns:a16="http://schemas.microsoft.com/office/drawing/2014/main" xmlns="" id="{0AC58015-93EB-402E-B380-E25046DAAC7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B1BBA39-1BDF-4AE9-A45B-E9A9ECD45184}"/>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96886067-CC8A-4F32-80C9-90990E287BFE}"/>
              </a:ext>
            </a:extLst>
          </p:cNvPr>
          <p:cNvSpPr>
            <a:spLocks noGrp="1"/>
          </p:cNvSpPr>
          <p:nvPr>
            <p:ph type="sldNum" sz="quarter" idx="12"/>
          </p:nvPr>
        </p:nvSpPr>
        <p:spPr/>
        <p:txBody>
          <a:bodyPr/>
          <a:lstStyle/>
          <a:p>
            <a:fld id="{6D22F896-40B5-4ADD-8801-0D06FADFA095}" type="slidenum">
              <a:rPr lang="en-US" smtClean="0"/>
              <a:t>183</a:t>
            </a:fld>
            <a:endParaRPr lang="en-US" dirty="0"/>
          </a:p>
        </p:txBody>
      </p:sp>
    </p:spTree>
    <p:extLst>
      <p:ext uri="{BB962C8B-B14F-4D97-AF65-F5344CB8AC3E}">
        <p14:creationId xmlns:p14="http://schemas.microsoft.com/office/powerpoint/2010/main" val="15964622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5F331-5073-4AC8-8461-921B6E9DEEE4}"/>
              </a:ext>
            </a:extLst>
          </p:cNvPr>
          <p:cNvSpPr>
            <a:spLocks noGrp="1"/>
          </p:cNvSpPr>
          <p:nvPr>
            <p:ph type="title"/>
          </p:nvPr>
        </p:nvSpPr>
        <p:spPr>
          <a:xfrm>
            <a:off x="2895600" y="575396"/>
            <a:ext cx="8610600" cy="1293028"/>
          </a:xfrm>
        </p:spPr>
        <p:txBody>
          <a:bodyPr>
            <a:normAutofit fontScale="90000"/>
          </a:bodyPr>
          <a:lstStyle/>
          <a:p>
            <a:r>
              <a:rPr kumimoji="0" lang="en-US" sz="3600" b="1" i="1" u="none" strike="noStrike" kern="1200" cap="all"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Differences between Ruminant and Non-ruminant Digestive systems</a:t>
            </a:r>
            <a:endParaRPr lang="en-US" dirty="0"/>
          </a:p>
        </p:txBody>
      </p:sp>
      <p:graphicFrame>
        <p:nvGraphicFramePr>
          <p:cNvPr id="7" name="Content Placeholder 6">
            <a:extLst>
              <a:ext uri="{FF2B5EF4-FFF2-40B4-BE49-F238E27FC236}">
                <a16:creationId xmlns:a16="http://schemas.microsoft.com/office/drawing/2014/main" xmlns="" id="{B8956A75-4CEF-4E88-AA21-1A356D275A6E}"/>
              </a:ext>
            </a:extLst>
          </p:cNvPr>
          <p:cNvGraphicFramePr>
            <a:graphicFrameLocks noGrp="1"/>
          </p:cNvGraphicFramePr>
          <p:nvPr>
            <p:ph idx="1"/>
            <p:extLst>
              <p:ext uri="{D42A27DB-BD31-4B8C-83A1-F6EECF244321}">
                <p14:modId xmlns:p14="http://schemas.microsoft.com/office/powerpoint/2010/main" val="1295787027"/>
              </p:ext>
            </p:extLst>
          </p:nvPr>
        </p:nvGraphicFramePr>
        <p:xfrm>
          <a:off x="685800" y="1626309"/>
          <a:ext cx="10820400" cy="4749437"/>
        </p:xfrm>
        <a:graphic>
          <a:graphicData uri="http://schemas.openxmlformats.org/drawingml/2006/table">
            <a:tbl>
              <a:tblPr firstRow="1" firstCol="1" bandRow="1">
                <a:tableStyleId>{5C22544A-7EE6-4342-B048-85BDC9FD1C3A}</a:tableStyleId>
              </a:tblPr>
              <a:tblGrid>
                <a:gridCol w="5410200">
                  <a:extLst>
                    <a:ext uri="{9D8B030D-6E8A-4147-A177-3AD203B41FA5}">
                      <a16:colId xmlns:a16="http://schemas.microsoft.com/office/drawing/2014/main" xmlns="" val="978897460"/>
                    </a:ext>
                  </a:extLst>
                </a:gridCol>
                <a:gridCol w="5410200">
                  <a:extLst>
                    <a:ext uri="{9D8B030D-6E8A-4147-A177-3AD203B41FA5}">
                      <a16:colId xmlns:a16="http://schemas.microsoft.com/office/drawing/2014/main" xmlns="" val="1090821193"/>
                    </a:ext>
                  </a:extLst>
                </a:gridCol>
              </a:tblGrid>
              <a:tr h="666577">
                <a:tc>
                  <a:txBody>
                    <a:bodyPr/>
                    <a:lstStyle/>
                    <a:p>
                      <a:pPr marL="0" marR="0">
                        <a:lnSpc>
                          <a:spcPct val="106000"/>
                        </a:lnSpc>
                        <a:spcBef>
                          <a:spcPts val="0"/>
                        </a:spcBef>
                        <a:spcAft>
                          <a:spcPts val="0"/>
                        </a:spcAft>
                        <a:tabLst>
                          <a:tab pos="5257800" algn="l"/>
                        </a:tabLst>
                      </a:pPr>
                      <a:r>
                        <a:rPr lang="en-US" sz="2800">
                          <a:effectLst/>
                        </a:rPr>
                        <a:t>Digests large quantities of roughages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tabLst>
                          <a:tab pos="5257800" algn="l"/>
                        </a:tabLst>
                      </a:pPr>
                      <a:r>
                        <a:rPr lang="en-US" sz="2800">
                          <a:effectLst/>
                        </a:rPr>
                        <a:t>Does not digest roughage (except horses)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65560396"/>
                  </a:ext>
                </a:extLst>
              </a:tr>
              <a:tr h="667037">
                <a:tc>
                  <a:txBody>
                    <a:bodyPr/>
                    <a:lstStyle/>
                    <a:p>
                      <a:pPr marL="0" marR="0">
                        <a:lnSpc>
                          <a:spcPct val="106000"/>
                        </a:lnSpc>
                        <a:spcBef>
                          <a:spcPts val="0"/>
                        </a:spcBef>
                        <a:spcAft>
                          <a:spcPts val="0"/>
                        </a:spcAft>
                        <a:tabLst>
                          <a:tab pos="5257800" algn="l"/>
                        </a:tabLst>
                      </a:pPr>
                      <a:r>
                        <a:rPr lang="en-US" sz="2800" dirty="0">
                          <a:effectLst/>
                        </a:rPr>
                        <a:t>Prominent microbial digestion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tabLst>
                          <a:tab pos="5257800" algn="l"/>
                        </a:tabLst>
                      </a:pPr>
                      <a:r>
                        <a:rPr lang="en-US" sz="2800">
                          <a:effectLst/>
                        </a:rPr>
                        <a:t>Enzymatic digestion only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05967977"/>
                  </a:ext>
                </a:extLst>
              </a:tr>
              <a:tr h="667037">
                <a:tc>
                  <a:txBody>
                    <a:bodyPr/>
                    <a:lstStyle/>
                    <a:p>
                      <a:pPr marL="0" marR="0">
                        <a:lnSpc>
                          <a:spcPct val="106000"/>
                        </a:lnSpc>
                        <a:spcBef>
                          <a:spcPts val="0"/>
                        </a:spcBef>
                        <a:spcAft>
                          <a:spcPts val="0"/>
                        </a:spcAft>
                        <a:tabLst>
                          <a:tab pos="5257800" algn="l"/>
                        </a:tabLst>
                      </a:pPr>
                      <a:r>
                        <a:rPr lang="en-US" sz="2800" dirty="0">
                          <a:effectLst/>
                        </a:rPr>
                        <a:t>Long digestive system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tabLst>
                          <a:tab pos="5257800" algn="l"/>
                        </a:tabLst>
                      </a:pPr>
                      <a:r>
                        <a:rPr lang="en-US" sz="2800">
                          <a:effectLst/>
                        </a:rPr>
                        <a:t>Short digestive system than ruminant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6793304"/>
                  </a:ext>
                </a:extLst>
              </a:tr>
              <a:tr h="667037">
                <a:tc>
                  <a:txBody>
                    <a:bodyPr/>
                    <a:lstStyle/>
                    <a:p>
                      <a:pPr marL="0" marR="0">
                        <a:lnSpc>
                          <a:spcPct val="106000"/>
                        </a:lnSpc>
                        <a:spcBef>
                          <a:spcPts val="0"/>
                        </a:spcBef>
                        <a:spcAft>
                          <a:spcPts val="0"/>
                        </a:spcAft>
                        <a:tabLst>
                          <a:tab pos="5257800" algn="l"/>
                        </a:tabLst>
                      </a:pPr>
                      <a:r>
                        <a:rPr lang="en-US" sz="2800">
                          <a:effectLst/>
                        </a:rPr>
                        <a:t>pH range between 4-7 in the stomach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tabLst>
                          <a:tab pos="5257800" algn="l"/>
                        </a:tabLst>
                      </a:pPr>
                      <a:r>
                        <a:rPr lang="en-US" sz="2800">
                          <a:effectLst/>
                        </a:rPr>
                        <a:t>pH range between 3.2-4 in the stomach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6451779"/>
                  </a:ext>
                </a:extLst>
              </a:tr>
              <a:tr h="1368537">
                <a:tc>
                  <a:txBody>
                    <a:bodyPr/>
                    <a:lstStyle/>
                    <a:p>
                      <a:pPr marL="0" marR="0">
                        <a:lnSpc>
                          <a:spcPct val="106000"/>
                        </a:lnSpc>
                        <a:spcBef>
                          <a:spcPts val="0"/>
                        </a:spcBef>
                        <a:spcAft>
                          <a:spcPts val="0"/>
                        </a:spcAft>
                        <a:tabLst>
                          <a:tab pos="5257800" algn="l"/>
                        </a:tabLst>
                      </a:pPr>
                      <a:r>
                        <a:rPr lang="en-US" sz="2800">
                          <a:effectLst/>
                        </a:rPr>
                        <a:t>Stomach composed of four chambers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0"/>
                        </a:spcAft>
                        <a:tabLst>
                          <a:tab pos="5257800" algn="l"/>
                        </a:tabLst>
                      </a:pPr>
                      <a:r>
                        <a:rPr lang="en-US" sz="2800" dirty="0">
                          <a:effectLst/>
                        </a:rPr>
                        <a:t>The stomach composed of only one chamber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43914728"/>
                  </a:ext>
                </a:extLst>
              </a:tr>
            </a:tbl>
          </a:graphicData>
        </a:graphic>
      </p:graphicFrame>
      <p:sp>
        <p:nvSpPr>
          <p:cNvPr id="4" name="Date Placeholder 3">
            <a:extLst>
              <a:ext uri="{FF2B5EF4-FFF2-40B4-BE49-F238E27FC236}">
                <a16:creationId xmlns:a16="http://schemas.microsoft.com/office/drawing/2014/main" xmlns="" id="{D7FAF34F-645A-4940-A2DF-218C20EACA9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FFADB4F-6E9A-4247-9602-83FE943C91FC}"/>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9690CB9A-9D41-4425-942D-4BA44C548B2E}"/>
              </a:ext>
            </a:extLst>
          </p:cNvPr>
          <p:cNvSpPr>
            <a:spLocks noGrp="1"/>
          </p:cNvSpPr>
          <p:nvPr>
            <p:ph type="sldNum" sz="quarter" idx="12"/>
          </p:nvPr>
        </p:nvSpPr>
        <p:spPr/>
        <p:txBody>
          <a:bodyPr/>
          <a:lstStyle/>
          <a:p>
            <a:fld id="{6D22F896-40B5-4ADD-8801-0D06FADFA095}" type="slidenum">
              <a:rPr lang="en-US" smtClean="0"/>
              <a:t>184</a:t>
            </a:fld>
            <a:endParaRPr lang="en-US" dirty="0"/>
          </a:p>
        </p:txBody>
      </p:sp>
    </p:spTree>
    <p:extLst>
      <p:ext uri="{BB962C8B-B14F-4D97-AF65-F5344CB8AC3E}">
        <p14:creationId xmlns:p14="http://schemas.microsoft.com/office/powerpoint/2010/main" val="252961142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154A98-99D7-4BE6-A359-58493E07C6D0}"/>
              </a:ext>
            </a:extLst>
          </p:cNvPr>
          <p:cNvSpPr>
            <a:spLocks noGrp="1"/>
          </p:cNvSpPr>
          <p:nvPr>
            <p:ph type="title"/>
          </p:nvPr>
        </p:nvSpPr>
        <p:spPr/>
        <p:txBody>
          <a:bodyPr>
            <a:normAutofit fontScale="90000"/>
          </a:bodyPr>
          <a:lstStyle/>
          <a:p>
            <a:pPr marL="0" marR="0">
              <a:lnSpc>
                <a:spcPct val="106000"/>
              </a:lnSpc>
              <a:spcBef>
                <a:spcPts val="0"/>
              </a:spcBef>
              <a:spcAft>
                <a:spcPts val="800"/>
              </a:spcAft>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DISORDERS AND DISEASES OF THE HUMAN DIGESTIVE SYSTEM</a:t>
            </a:r>
            <a:endParaRPr lang="en-US" dirty="0"/>
          </a:p>
        </p:txBody>
      </p:sp>
      <p:sp>
        <p:nvSpPr>
          <p:cNvPr id="3" name="Content Placeholder 2">
            <a:extLst>
              <a:ext uri="{FF2B5EF4-FFF2-40B4-BE49-F238E27FC236}">
                <a16:creationId xmlns:a16="http://schemas.microsoft.com/office/drawing/2014/main" xmlns="" id="{E9104D5F-F2EC-4DBE-973E-890C0D575D07}"/>
              </a:ext>
            </a:extLst>
          </p:cNvPr>
          <p:cNvSpPr>
            <a:spLocks noGrp="1"/>
          </p:cNvSpPr>
          <p:nvPr>
            <p:ph idx="1"/>
          </p:nvPr>
        </p:nvSpPr>
        <p:spPr/>
        <p:txBody>
          <a:bodyPr>
            <a:normAutofit lnSpcReduction="10000"/>
          </a:bodyPr>
          <a:lstStyle/>
          <a:p>
            <a:r>
              <a:rPr lang="en-US" sz="4800" dirty="0">
                <a:effectLst/>
                <a:latin typeface="Times New Roman" panose="02020603050405020304" pitchFamily="18" charset="0"/>
                <a:ea typeface="Calibri" panose="020F0502020204030204" pitchFamily="34" charset="0"/>
              </a:rPr>
              <a:t>These include diseases and disorders that affect the teeth, the </a:t>
            </a:r>
            <a:r>
              <a:rPr lang="en-US" sz="4800" dirty="0" err="1">
                <a:effectLst/>
                <a:latin typeface="Times New Roman" panose="02020603050405020304" pitchFamily="18" charset="0"/>
                <a:ea typeface="Calibri" panose="020F0502020204030204" pitchFamily="34" charset="0"/>
              </a:rPr>
              <a:t>oesophagus</a:t>
            </a:r>
            <a:r>
              <a:rPr lang="en-US" sz="4800" dirty="0">
                <a:effectLst/>
                <a:latin typeface="Times New Roman" panose="02020603050405020304" pitchFamily="18" charset="0"/>
                <a:ea typeface="Calibri" panose="020F0502020204030204" pitchFamily="34" charset="0"/>
              </a:rPr>
              <a:t>, the stomach, the small intestine and the large intestine. Examples: dental caries, heartburn, ulcers, constipation and flatulence</a:t>
            </a:r>
            <a:endParaRPr lang="en-US" sz="4400" dirty="0"/>
          </a:p>
        </p:txBody>
      </p:sp>
      <p:sp>
        <p:nvSpPr>
          <p:cNvPr id="4" name="Date Placeholder 3">
            <a:extLst>
              <a:ext uri="{FF2B5EF4-FFF2-40B4-BE49-F238E27FC236}">
                <a16:creationId xmlns:a16="http://schemas.microsoft.com/office/drawing/2014/main" xmlns="" id="{B60C97EE-0B32-43C7-9749-78BBFB0B2398}"/>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28DF6E8-52A6-4A5A-A233-881BD6D22DD4}"/>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DD7B84D6-556B-470D-B471-C8D56FD59091}"/>
              </a:ext>
            </a:extLst>
          </p:cNvPr>
          <p:cNvSpPr>
            <a:spLocks noGrp="1"/>
          </p:cNvSpPr>
          <p:nvPr>
            <p:ph type="sldNum" sz="quarter" idx="12"/>
          </p:nvPr>
        </p:nvSpPr>
        <p:spPr/>
        <p:txBody>
          <a:bodyPr/>
          <a:lstStyle/>
          <a:p>
            <a:fld id="{6D22F896-40B5-4ADD-8801-0D06FADFA095}" type="slidenum">
              <a:rPr lang="en-US" smtClean="0"/>
              <a:t>185</a:t>
            </a:fld>
            <a:endParaRPr lang="en-US" dirty="0"/>
          </a:p>
        </p:txBody>
      </p:sp>
    </p:spTree>
    <p:extLst>
      <p:ext uri="{BB962C8B-B14F-4D97-AF65-F5344CB8AC3E}">
        <p14:creationId xmlns:p14="http://schemas.microsoft.com/office/powerpoint/2010/main" val="7867835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7A1DEB-5E5C-49AF-ABEF-60C602262459}"/>
              </a:ext>
            </a:extLst>
          </p:cNvPr>
          <p:cNvSpPr>
            <a:spLocks noGrp="1"/>
          </p:cNvSpPr>
          <p:nvPr>
            <p:ph type="title"/>
          </p:nvPr>
        </p:nvSpPr>
        <p:spPr/>
        <p:txBody>
          <a:bodyPr/>
          <a:lstStyle/>
          <a:p>
            <a:r>
              <a:rPr lang="en-US" dirty="0"/>
              <a:t>Dental Caries</a:t>
            </a:r>
          </a:p>
        </p:txBody>
      </p:sp>
      <p:sp>
        <p:nvSpPr>
          <p:cNvPr id="3" name="Content Placeholder 2">
            <a:extLst>
              <a:ext uri="{FF2B5EF4-FFF2-40B4-BE49-F238E27FC236}">
                <a16:creationId xmlns:a16="http://schemas.microsoft.com/office/drawing/2014/main" xmlns="" id="{D81C5990-3CD6-4729-9517-7EC1B6026CC5}"/>
              </a:ext>
            </a:extLst>
          </p:cNvPr>
          <p:cNvSpPr>
            <a:spLocks noGrp="1"/>
          </p:cNvSpPr>
          <p:nvPr>
            <p:ph idx="1"/>
          </p:nvPr>
        </p:nvSpPr>
        <p:spPr/>
        <p:txBody>
          <a:bodyPr>
            <a:normAutofit lnSpcReduction="10000"/>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It is commonly referred to as tooth decay.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It occurs when the bacteria destroy the outer part of the tooth.</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rPr>
              <a:t>There are always bacteria present in the mouth. Bacteria combined with saliva and food remains collectively are referred to as </a:t>
            </a:r>
            <a:r>
              <a:rPr lang="en-US" sz="4000" b="1" i="1" dirty="0">
                <a:effectLst/>
                <a:latin typeface="Times New Roman" panose="02020603050405020304" pitchFamily="18" charset="0"/>
                <a:ea typeface="Calibri" panose="020F0502020204030204" pitchFamily="34" charset="0"/>
              </a:rPr>
              <a:t>plaque</a:t>
            </a:r>
            <a:endParaRPr lang="en-US" sz="3600" dirty="0"/>
          </a:p>
        </p:txBody>
      </p:sp>
      <p:sp>
        <p:nvSpPr>
          <p:cNvPr id="4" name="Date Placeholder 3">
            <a:extLst>
              <a:ext uri="{FF2B5EF4-FFF2-40B4-BE49-F238E27FC236}">
                <a16:creationId xmlns:a16="http://schemas.microsoft.com/office/drawing/2014/main" xmlns="" id="{4ACC922F-D5B6-4EF4-ADC2-783CB20FB1C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79A61B7F-A297-47CB-A462-ACCD9F7DE158}"/>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A05BA325-9144-43F1-92DC-D1F3316BFDD6}"/>
              </a:ext>
            </a:extLst>
          </p:cNvPr>
          <p:cNvSpPr>
            <a:spLocks noGrp="1"/>
          </p:cNvSpPr>
          <p:nvPr>
            <p:ph type="sldNum" sz="quarter" idx="12"/>
          </p:nvPr>
        </p:nvSpPr>
        <p:spPr/>
        <p:txBody>
          <a:bodyPr/>
          <a:lstStyle/>
          <a:p>
            <a:fld id="{6D22F896-40B5-4ADD-8801-0D06FADFA095}" type="slidenum">
              <a:rPr lang="en-US" smtClean="0"/>
              <a:t>186</a:t>
            </a:fld>
            <a:endParaRPr lang="en-US" dirty="0"/>
          </a:p>
        </p:txBody>
      </p:sp>
    </p:spTree>
    <p:extLst>
      <p:ext uri="{BB962C8B-B14F-4D97-AF65-F5344CB8AC3E}">
        <p14:creationId xmlns:p14="http://schemas.microsoft.com/office/powerpoint/2010/main" val="94020483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78911-DA67-4A66-9662-8EE623ADEC76}"/>
              </a:ext>
            </a:extLst>
          </p:cNvPr>
          <p:cNvSpPr>
            <a:spLocks noGrp="1"/>
          </p:cNvSpPr>
          <p:nvPr>
            <p:ph type="title"/>
          </p:nvPr>
        </p:nvSpPr>
        <p:spPr/>
        <p:txBody>
          <a:bodyPr/>
          <a:lstStyle/>
          <a:p>
            <a:r>
              <a:rPr lang="en-US" dirty="0"/>
              <a:t>Dental Caries</a:t>
            </a:r>
          </a:p>
        </p:txBody>
      </p:sp>
      <p:sp>
        <p:nvSpPr>
          <p:cNvPr id="3" name="Content Placeholder 2">
            <a:extLst>
              <a:ext uri="{FF2B5EF4-FFF2-40B4-BE49-F238E27FC236}">
                <a16:creationId xmlns:a16="http://schemas.microsoft.com/office/drawing/2014/main" xmlns="" id="{60659824-0B26-4BA3-A5BE-45C128C7E891}"/>
              </a:ext>
            </a:extLst>
          </p:cNvPr>
          <p:cNvSpPr>
            <a:spLocks noGrp="1"/>
          </p:cNvSpPr>
          <p:nvPr>
            <p:ph idx="1"/>
          </p:nvPr>
        </p:nvSpPr>
        <p:spPr/>
        <p:txBody>
          <a:bodyPr>
            <a:normAutofit lnSpcReduction="10000"/>
          </a:bodyPr>
          <a:lstStyle/>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The bacteria in the plaque convert the remains of food (especially sugar and starch) into acids.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rPr>
              <a:t>The acid dissolves the enamel of the tooth, forming a cavity. If the cavity is left untreated, it reaches the pulp cavity and nerve endings inside the tooth causing a painful infection</a:t>
            </a:r>
            <a:endParaRPr lang="en-US" sz="3600" dirty="0"/>
          </a:p>
        </p:txBody>
      </p:sp>
      <p:sp>
        <p:nvSpPr>
          <p:cNvPr id="4" name="Date Placeholder 3">
            <a:extLst>
              <a:ext uri="{FF2B5EF4-FFF2-40B4-BE49-F238E27FC236}">
                <a16:creationId xmlns:a16="http://schemas.microsoft.com/office/drawing/2014/main" xmlns="" id="{D9FD078D-3CA1-4844-AE74-D41E73CD355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86CA945-4D42-4FF0-A5E4-B3E7242A9B71}"/>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198073D-46B5-43BC-8CF6-4A2F74CF939C}"/>
              </a:ext>
            </a:extLst>
          </p:cNvPr>
          <p:cNvSpPr>
            <a:spLocks noGrp="1"/>
          </p:cNvSpPr>
          <p:nvPr>
            <p:ph type="sldNum" sz="quarter" idx="12"/>
          </p:nvPr>
        </p:nvSpPr>
        <p:spPr/>
        <p:txBody>
          <a:bodyPr/>
          <a:lstStyle/>
          <a:p>
            <a:fld id="{6D22F896-40B5-4ADD-8801-0D06FADFA095}" type="slidenum">
              <a:rPr lang="en-US" smtClean="0"/>
              <a:t>187</a:t>
            </a:fld>
            <a:endParaRPr lang="en-US" dirty="0"/>
          </a:p>
        </p:txBody>
      </p:sp>
    </p:spTree>
    <p:extLst>
      <p:ext uri="{BB962C8B-B14F-4D97-AF65-F5344CB8AC3E}">
        <p14:creationId xmlns:p14="http://schemas.microsoft.com/office/powerpoint/2010/main" val="408843962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E759CE-5FEC-4FD7-BCEA-E93896985AF7}"/>
              </a:ext>
            </a:extLst>
          </p:cNvPr>
          <p:cNvSpPr>
            <a:spLocks noGrp="1"/>
          </p:cNvSpPr>
          <p:nvPr>
            <p:ph type="title"/>
          </p:nvPr>
        </p:nvSpPr>
        <p:spPr/>
        <p:txBody>
          <a:bodyPr/>
          <a:lstStyle/>
          <a:p>
            <a:pPr algn="ctr"/>
            <a:r>
              <a:rPr lang="en-US" dirty="0"/>
              <a:t>Signs and symptoms of dental caries</a:t>
            </a:r>
          </a:p>
        </p:txBody>
      </p:sp>
      <p:sp>
        <p:nvSpPr>
          <p:cNvPr id="3" name="Content Placeholder 2">
            <a:extLst>
              <a:ext uri="{FF2B5EF4-FFF2-40B4-BE49-F238E27FC236}">
                <a16:creationId xmlns:a16="http://schemas.microsoft.com/office/drawing/2014/main" xmlns="" id="{9488EF35-0720-4C4A-A360-71FFF6F66C31}"/>
              </a:ext>
            </a:extLst>
          </p:cNvPr>
          <p:cNvSpPr>
            <a:spLocks noGrp="1"/>
          </p:cNvSpPr>
          <p:nvPr>
            <p:ph idx="1"/>
          </p:nvPr>
        </p:nvSpPr>
        <p:spPr/>
        <p:txBody>
          <a:bodyPr>
            <a:normAutofit/>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6600" dirty="0">
                <a:effectLst/>
                <a:latin typeface="Times New Roman" panose="02020603050405020304" pitchFamily="18" charset="0"/>
                <a:ea typeface="Calibri" panose="020F0502020204030204" pitchFamily="34" charset="0"/>
                <a:cs typeface="Times New Roman" panose="02020603050405020304" pitchFamily="18" charset="0"/>
              </a:rPr>
              <a:t>Tooth ache</a:t>
            </a:r>
            <a:endParaRPr lang="en-US" sz="6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6600" dirty="0">
                <a:effectLst/>
                <a:latin typeface="Times New Roman" panose="02020603050405020304" pitchFamily="18" charset="0"/>
                <a:ea typeface="Calibri" panose="020F0502020204030204" pitchFamily="34" charset="0"/>
                <a:cs typeface="Times New Roman" panose="02020603050405020304" pitchFamily="18" charset="0"/>
              </a:rPr>
              <a:t>Hole on the tooth</a:t>
            </a:r>
            <a:endParaRPr lang="en-US" sz="6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6600" dirty="0">
                <a:effectLst/>
                <a:latin typeface="Times New Roman" panose="02020603050405020304" pitchFamily="18" charset="0"/>
                <a:ea typeface="Calibri" panose="020F0502020204030204" pitchFamily="34" charset="0"/>
                <a:cs typeface="Times New Roman" panose="02020603050405020304" pitchFamily="18" charset="0"/>
              </a:rPr>
              <a:t>Swelling of the gum</a:t>
            </a:r>
            <a:endParaRPr lang="en-US" sz="6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6473859F-2FAD-45D3-B14B-6AE56A80CC6E}"/>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644EF17-90B1-48F4-A0C0-039BF87AC5A4}"/>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611A892-5C26-48E9-AB2F-9CFCA8DA46EF}"/>
              </a:ext>
            </a:extLst>
          </p:cNvPr>
          <p:cNvSpPr>
            <a:spLocks noGrp="1"/>
          </p:cNvSpPr>
          <p:nvPr>
            <p:ph type="sldNum" sz="quarter" idx="12"/>
          </p:nvPr>
        </p:nvSpPr>
        <p:spPr/>
        <p:txBody>
          <a:bodyPr/>
          <a:lstStyle/>
          <a:p>
            <a:fld id="{6D22F896-40B5-4ADD-8801-0D06FADFA095}" type="slidenum">
              <a:rPr lang="en-US" smtClean="0"/>
              <a:t>188</a:t>
            </a:fld>
            <a:endParaRPr lang="en-US" dirty="0"/>
          </a:p>
        </p:txBody>
      </p:sp>
    </p:spTree>
    <p:extLst>
      <p:ext uri="{BB962C8B-B14F-4D97-AF65-F5344CB8AC3E}">
        <p14:creationId xmlns:p14="http://schemas.microsoft.com/office/powerpoint/2010/main" val="1679430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76620-7EEC-4C4B-B409-3EA4897E8363}"/>
              </a:ext>
            </a:extLst>
          </p:cNvPr>
          <p:cNvSpPr>
            <a:spLocks noGrp="1"/>
          </p:cNvSpPr>
          <p:nvPr>
            <p:ph type="title"/>
          </p:nvPr>
        </p:nvSpPr>
        <p:spPr/>
        <p:txBody>
          <a:bodyPr>
            <a:normAutofit fontScale="90000"/>
          </a:bodyPr>
          <a:lstStyle/>
          <a:p>
            <a:pPr marL="228600" marR="0" algn="ctr">
              <a:lnSpc>
                <a:spcPct val="106000"/>
              </a:lnSpc>
              <a:spcBef>
                <a:spcPts val="0"/>
              </a:spcBef>
              <a:spcAft>
                <a:spcPts val="800"/>
              </a:spcAft>
              <a:tabLst>
                <a:tab pos="5257800" algn="l"/>
              </a:tabLst>
            </a:pP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Control measures against Dental Caries</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5E1BC855-E268-4085-B4B8-440E9A199799}"/>
              </a:ext>
            </a:extLst>
          </p:cNvPr>
          <p:cNvSpPr>
            <a:spLocks noGrp="1"/>
          </p:cNvSpPr>
          <p:nvPr>
            <p:ph idx="1"/>
          </p:nvPr>
        </p:nvSpPr>
        <p:spPr/>
        <p:txBody>
          <a:bodyPr>
            <a:normAutofit/>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Brush the teeth frequently and regularly in order to remove plaque</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Minimize the intake of sugary foods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Visit the dentists regularly for dental check-ups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71114EBD-F038-4AA4-8D6E-A2353C7D7CE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CDAECBE8-E8EF-4999-A4F8-EC2E16D1B225}"/>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E1C3BC7-FB6C-406B-9805-90E263C73856}"/>
              </a:ext>
            </a:extLst>
          </p:cNvPr>
          <p:cNvSpPr>
            <a:spLocks noGrp="1"/>
          </p:cNvSpPr>
          <p:nvPr>
            <p:ph type="sldNum" sz="quarter" idx="12"/>
          </p:nvPr>
        </p:nvSpPr>
        <p:spPr/>
        <p:txBody>
          <a:bodyPr/>
          <a:lstStyle/>
          <a:p>
            <a:fld id="{6D22F896-40B5-4ADD-8801-0D06FADFA095}" type="slidenum">
              <a:rPr lang="en-US" smtClean="0"/>
              <a:t>189</a:t>
            </a:fld>
            <a:endParaRPr lang="en-US" dirty="0"/>
          </a:p>
        </p:txBody>
      </p:sp>
    </p:spTree>
    <p:extLst>
      <p:ext uri="{BB962C8B-B14F-4D97-AF65-F5344CB8AC3E}">
        <p14:creationId xmlns:p14="http://schemas.microsoft.com/office/powerpoint/2010/main" val="1160543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5B6343-5FAD-45F4-AF87-7F36A3D42A20}"/>
              </a:ext>
            </a:extLst>
          </p:cNvPr>
          <p:cNvSpPr>
            <a:spLocks noGrp="1"/>
          </p:cNvSpPr>
          <p:nvPr>
            <p:ph type="title"/>
          </p:nvPr>
        </p:nvSpPr>
        <p:spPr/>
        <p:txBody>
          <a:bodyPr/>
          <a:lstStyle/>
          <a:p>
            <a:r>
              <a:rPr lang="en-US" b="1" i="1" dirty="0"/>
              <a:t>Note: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B3045766-80B5-4480-9A02-E2F6B06C93DA}"/>
              </a:ext>
            </a:extLst>
          </p:cNvPr>
          <p:cNvSpPr>
            <a:spLocks noGrp="1"/>
          </p:cNvSpPr>
          <p:nvPr>
            <p:ph idx="1"/>
          </p:nvPr>
        </p:nvSpPr>
        <p:spPr>
          <a:xfrm>
            <a:off x="685800" y="1731818"/>
            <a:ext cx="10820400" cy="4486867"/>
          </a:xfrm>
        </p:spPr>
        <p:txBody>
          <a:bodyPr>
            <a:normAutofit lnSpcReduction="10000"/>
          </a:bodyPr>
          <a:lstStyle/>
          <a:p>
            <a:r>
              <a:rPr lang="en-US" sz="3200" i="1" dirty="0"/>
              <a:t>Nutrients</a:t>
            </a:r>
            <a:r>
              <a:rPr lang="en-US" sz="3200" dirty="0"/>
              <a:t> are substances found in the food that are needed by the body of an organism for growth, repair and protection of the body.</a:t>
            </a:r>
          </a:p>
          <a:p>
            <a:r>
              <a:rPr lang="en-US" sz="3200" i="1" dirty="0"/>
              <a:t>Diet</a:t>
            </a:r>
            <a:r>
              <a:rPr lang="en-US" sz="3200" dirty="0"/>
              <a:t> refers to sum/total food substances taken by organisms in a given meal</a:t>
            </a:r>
          </a:p>
          <a:p>
            <a:r>
              <a:rPr lang="en-US" sz="3200" i="1" dirty="0"/>
              <a:t>Balanced diet</a:t>
            </a:r>
            <a:r>
              <a:rPr lang="en-US" sz="3200" dirty="0"/>
              <a:t> refers to the right amount of food substances taken in the correct proportions</a:t>
            </a:r>
          </a:p>
          <a:p>
            <a:r>
              <a:rPr lang="en-US" sz="3200" i="1" dirty="0"/>
              <a:t>Food</a:t>
            </a:r>
            <a:r>
              <a:rPr lang="en-US" sz="3200" dirty="0"/>
              <a:t> is any substance that contains nutrients that can be used by living organisms for maintenance of life processes. </a:t>
            </a:r>
          </a:p>
        </p:txBody>
      </p:sp>
      <p:sp>
        <p:nvSpPr>
          <p:cNvPr id="4" name="Date Placeholder 3">
            <a:extLst>
              <a:ext uri="{FF2B5EF4-FFF2-40B4-BE49-F238E27FC236}">
                <a16:creationId xmlns:a16="http://schemas.microsoft.com/office/drawing/2014/main" xmlns="" id="{2CCE4724-EC7F-42CC-8A3C-9BFE40FA904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91845B7-78FA-4DA2-9762-4232FED5EB3C}"/>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3E468A0-E915-4113-807F-79195DD948AA}"/>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59825775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54922E-E833-4FC6-AD2F-013ADFAA21AA}"/>
              </a:ext>
            </a:extLst>
          </p:cNvPr>
          <p:cNvSpPr>
            <a:spLocks noGrp="1"/>
          </p:cNvSpPr>
          <p:nvPr>
            <p:ph type="title"/>
          </p:nvPr>
        </p:nvSpPr>
        <p:spPr/>
        <p:txBody>
          <a:bodyPr>
            <a:normAutofit fontScale="90000"/>
          </a:bodyPr>
          <a:lstStyle/>
          <a:p>
            <a:pPr marL="228600" marR="0">
              <a:lnSpc>
                <a:spcPct val="106000"/>
              </a:lnSpc>
              <a:spcBef>
                <a:spcPts val="0"/>
              </a:spcBef>
              <a:spcAft>
                <a:spcPts val="800"/>
              </a:spcAft>
              <a:tabLst>
                <a:tab pos="5257800" algn="l"/>
              </a:tabLst>
            </a:pP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Treatment</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C5D47A64-F79A-4193-9087-59ECB4CC635E}"/>
              </a:ext>
            </a:extLst>
          </p:cNvPr>
          <p:cNvSpPr>
            <a:spLocks noGrp="1"/>
          </p:cNvSpPr>
          <p:nvPr>
            <p:ph idx="1"/>
          </p:nvPr>
        </p:nvSpPr>
        <p:spPr/>
        <p:txBody>
          <a:bodyPr>
            <a:normAutofit fontScale="92500"/>
          </a:bodyPr>
          <a:lstStyle/>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The damaged tooth/teeth can be filled or covered with an artificial crown.</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rPr>
              <a:t>The damaged tooth/teeth can be removed/pulled out</a:t>
            </a:r>
            <a:endParaRPr lang="en-US" sz="4800" dirty="0"/>
          </a:p>
        </p:txBody>
      </p:sp>
      <p:sp>
        <p:nvSpPr>
          <p:cNvPr id="4" name="Date Placeholder 3">
            <a:extLst>
              <a:ext uri="{FF2B5EF4-FFF2-40B4-BE49-F238E27FC236}">
                <a16:creationId xmlns:a16="http://schemas.microsoft.com/office/drawing/2014/main" xmlns="" id="{F38A604C-E0AE-4349-870E-07145AD5146A}"/>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344F8CE-3E00-4FD0-BA6F-F907F8E7AE2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7D5B04A1-A3F0-43B9-BCFB-7470625B3BFB}"/>
              </a:ext>
            </a:extLst>
          </p:cNvPr>
          <p:cNvSpPr>
            <a:spLocks noGrp="1"/>
          </p:cNvSpPr>
          <p:nvPr>
            <p:ph type="sldNum" sz="quarter" idx="12"/>
          </p:nvPr>
        </p:nvSpPr>
        <p:spPr/>
        <p:txBody>
          <a:bodyPr/>
          <a:lstStyle/>
          <a:p>
            <a:fld id="{6D22F896-40B5-4ADD-8801-0D06FADFA095}" type="slidenum">
              <a:rPr lang="en-US" smtClean="0"/>
              <a:t>190</a:t>
            </a:fld>
            <a:endParaRPr lang="en-US" dirty="0"/>
          </a:p>
        </p:txBody>
      </p:sp>
    </p:spTree>
    <p:extLst>
      <p:ext uri="{BB962C8B-B14F-4D97-AF65-F5344CB8AC3E}">
        <p14:creationId xmlns:p14="http://schemas.microsoft.com/office/powerpoint/2010/main" val="177295249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625C5C-C36B-42F8-BF48-74BFD4E1F0A0}"/>
              </a:ext>
            </a:extLst>
          </p:cNvPr>
          <p:cNvSpPr>
            <a:spLocks noGrp="1"/>
          </p:cNvSpPr>
          <p:nvPr>
            <p:ph type="title"/>
          </p:nvPr>
        </p:nvSpPr>
        <p:spPr/>
        <p:txBody>
          <a:bodyPr>
            <a:normAutofit fontScale="90000"/>
          </a:bodyPr>
          <a:lstStyle/>
          <a:p>
            <a:pPr marL="0" marR="0">
              <a:lnSpc>
                <a:spcPct val="106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Heartburn</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F574C9D7-91E7-434C-ABC0-03061F3771BE}"/>
              </a:ext>
            </a:extLst>
          </p:cNvPr>
          <p:cNvSpPr>
            <a:spLocks noGrp="1"/>
          </p:cNvSpPr>
          <p:nvPr>
            <p:ph idx="1"/>
          </p:nvPr>
        </p:nvSpPr>
        <p:spPr/>
        <p:txBody>
          <a:bodyPr>
            <a:normAutofit/>
          </a:bodyPr>
          <a:lstStyle/>
          <a:p>
            <a:pPr marL="0" marR="0">
              <a:lnSpc>
                <a:spcPct val="106000"/>
              </a:lnSpc>
              <a:spcBef>
                <a:spcPts val="0"/>
              </a:spcBef>
              <a:spcAft>
                <a:spcPts val="800"/>
              </a:spcAft>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This is a burning sensation which occurs in the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oesophagus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part of the digestive tract.</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4000" dirty="0">
                <a:effectLst/>
                <a:latin typeface="Times New Roman" panose="02020603050405020304" pitchFamily="18" charset="0"/>
                <a:ea typeface="Calibri" panose="020F0502020204030204" pitchFamily="34" charset="0"/>
              </a:rPr>
              <a:t>It is caused by excess acid in the stomach which leaks to the </a:t>
            </a:r>
            <a:r>
              <a:rPr lang="en-US" sz="4000" dirty="0" err="1">
                <a:effectLst/>
                <a:latin typeface="Times New Roman" panose="02020603050405020304" pitchFamily="18" charset="0"/>
                <a:ea typeface="Calibri" panose="020F0502020204030204" pitchFamily="34" charset="0"/>
              </a:rPr>
              <a:t>oesophagus</a:t>
            </a:r>
            <a:r>
              <a:rPr lang="en-US" sz="4000" dirty="0">
                <a:effectLst/>
                <a:latin typeface="Times New Roman" panose="02020603050405020304" pitchFamily="18" charset="0"/>
                <a:ea typeface="Calibri" panose="020F0502020204030204" pitchFamily="34" charset="0"/>
              </a:rPr>
              <a:t> causing discomfort or a burning feeling. </a:t>
            </a:r>
            <a:r>
              <a:rPr lang="en-US" sz="4000" i="1" dirty="0">
                <a:effectLst/>
                <a:latin typeface="Times New Roman" panose="02020603050405020304" pitchFamily="18" charset="0"/>
                <a:ea typeface="Calibri" panose="020F0502020204030204" pitchFamily="34" charset="0"/>
              </a:rPr>
              <a:t>This may be due to excessive intake of greasy foods and consumption of alcohol</a:t>
            </a:r>
            <a:endParaRPr lang="en-US" sz="3600" dirty="0"/>
          </a:p>
        </p:txBody>
      </p:sp>
      <p:sp>
        <p:nvSpPr>
          <p:cNvPr id="4" name="Date Placeholder 3">
            <a:extLst>
              <a:ext uri="{FF2B5EF4-FFF2-40B4-BE49-F238E27FC236}">
                <a16:creationId xmlns:a16="http://schemas.microsoft.com/office/drawing/2014/main" xmlns="" id="{240B23D7-F90F-453C-8BDB-51D05AC7E7D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3936158C-6271-4582-98E9-4D48B6988AD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76C84ADC-56F2-423B-AF0C-005D120FA7A4}"/>
              </a:ext>
            </a:extLst>
          </p:cNvPr>
          <p:cNvSpPr>
            <a:spLocks noGrp="1"/>
          </p:cNvSpPr>
          <p:nvPr>
            <p:ph type="sldNum" sz="quarter" idx="12"/>
          </p:nvPr>
        </p:nvSpPr>
        <p:spPr/>
        <p:txBody>
          <a:bodyPr/>
          <a:lstStyle/>
          <a:p>
            <a:fld id="{6D22F896-40B5-4ADD-8801-0D06FADFA095}" type="slidenum">
              <a:rPr lang="en-US" smtClean="0"/>
              <a:t>191</a:t>
            </a:fld>
            <a:endParaRPr lang="en-US" dirty="0"/>
          </a:p>
        </p:txBody>
      </p:sp>
    </p:spTree>
    <p:extLst>
      <p:ext uri="{BB962C8B-B14F-4D97-AF65-F5344CB8AC3E}">
        <p14:creationId xmlns:p14="http://schemas.microsoft.com/office/powerpoint/2010/main" val="406624082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10DBD6-5600-4633-9C2C-834128E27B37}"/>
              </a:ext>
            </a:extLst>
          </p:cNvPr>
          <p:cNvSpPr>
            <a:spLocks noGrp="1"/>
          </p:cNvSpPr>
          <p:nvPr>
            <p:ph type="title"/>
          </p:nvPr>
        </p:nvSpPr>
        <p:spPr/>
        <p:txBody>
          <a:bodyPr>
            <a:normAutofit fontScale="90000"/>
          </a:bodyPr>
          <a:lstStyle/>
          <a:p>
            <a:pPr marL="0" marR="0">
              <a:lnSpc>
                <a:spcPct val="106000"/>
              </a:lnSpc>
              <a:spcBef>
                <a:spcPts val="0"/>
              </a:spcBef>
              <a:spcAft>
                <a:spcPts val="800"/>
              </a:spcAft>
              <a:tabLst>
                <a:tab pos="5257800" algn="l"/>
              </a:tabLst>
            </a:pP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Signs and Symptoms of Heartburn</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AD8D2953-75FE-4790-A9A5-FCDBAE0F81E1}"/>
              </a:ext>
            </a:extLst>
          </p:cNvPr>
          <p:cNvSpPr>
            <a:spLocks noGrp="1"/>
          </p:cNvSpPr>
          <p:nvPr>
            <p:ph idx="1"/>
          </p:nvPr>
        </p:nvSpPr>
        <p:spPr/>
        <p:txBody>
          <a:bodyPr>
            <a:normAutofit/>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A burning feeling in the chest</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 A sour taste in the mouth</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Excessive belching</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Difficulty swallowing</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0CDA462-E254-4041-9208-5F968AF5736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13EBFC3-E336-4A02-855A-395086E43917}"/>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266A2216-13D8-4779-BF37-8C3A824F12B4}"/>
              </a:ext>
            </a:extLst>
          </p:cNvPr>
          <p:cNvSpPr>
            <a:spLocks noGrp="1"/>
          </p:cNvSpPr>
          <p:nvPr>
            <p:ph type="sldNum" sz="quarter" idx="12"/>
          </p:nvPr>
        </p:nvSpPr>
        <p:spPr/>
        <p:txBody>
          <a:bodyPr/>
          <a:lstStyle/>
          <a:p>
            <a:fld id="{6D22F896-40B5-4ADD-8801-0D06FADFA095}" type="slidenum">
              <a:rPr lang="en-US" smtClean="0"/>
              <a:t>192</a:t>
            </a:fld>
            <a:endParaRPr lang="en-US" dirty="0"/>
          </a:p>
        </p:txBody>
      </p:sp>
    </p:spTree>
    <p:extLst>
      <p:ext uri="{BB962C8B-B14F-4D97-AF65-F5344CB8AC3E}">
        <p14:creationId xmlns:p14="http://schemas.microsoft.com/office/powerpoint/2010/main" val="396528379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D9DD96-B854-412A-958A-EFF3E73064C6}"/>
              </a:ext>
            </a:extLst>
          </p:cNvPr>
          <p:cNvSpPr>
            <a:spLocks noGrp="1"/>
          </p:cNvSpPr>
          <p:nvPr>
            <p:ph type="title"/>
          </p:nvPr>
        </p:nvSpPr>
        <p:spPr/>
        <p:txBody>
          <a:bodyPr>
            <a:normAutofit fontScale="90000"/>
          </a:bodyPr>
          <a:lstStyle/>
          <a:p>
            <a:pPr marL="0" marR="0">
              <a:lnSpc>
                <a:spcPct val="106000"/>
              </a:lnSpc>
              <a:spcBef>
                <a:spcPts val="0"/>
              </a:spcBef>
              <a:spcAft>
                <a:spcPts val="800"/>
              </a:spcAft>
              <a:tabLst>
                <a:tab pos="5257800" algn="l"/>
              </a:tabLst>
            </a:pP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Treatment of Heartburn</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B0653863-9B16-48D9-8AA6-B6FCAD93FB14}"/>
              </a:ext>
            </a:extLst>
          </p:cNvPr>
          <p:cNvSpPr>
            <a:spLocks noGrp="1"/>
          </p:cNvSpPr>
          <p:nvPr>
            <p:ph idx="1"/>
          </p:nvPr>
        </p:nvSpPr>
        <p:spPr/>
        <p:txBody>
          <a:bodyPr>
            <a:normAutofit/>
          </a:bodyPr>
          <a:lstStyle/>
          <a:p>
            <a:r>
              <a:rPr lang="en-US" sz="8000" dirty="0">
                <a:effectLst/>
                <a:latin typeface="Times New Roman" panose="02020603050405020304" pitchFamily="18" charset="0"/>
                <a:ea typeface="Calibri" panose="020F0502020204030204" pitchFamily="34" charset="0"/>
              </a:rPr>
              <a:t>It is normally treated by taking anti-acids like ashes</a:t>
            </a:r>
            <a:endParaRPr lang="en-US" sz="7200" dirty="0"/>
          </a:p>
        </p:txBody>
      </p:sp>
      <p:sp>
        <p:nvSpPr>
          <p:cNvPr id="4" name="Date Placeholder 3">
            <a:extLst>
              <a:ext uri="{FF2B5EF4-FFF2-40B4-BE49-F238E27FC236}">
                <a16:creationId xmlns:a16="http://schemas.microsoft.com/office/drawing/2014/main" xmlns="" id="{E40611CE-6885-4A8E-B4F0-E36A9EA7F9AF}"/>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03CFB8F8-1A29-4F94-8CA1-088DC2718EF9}"/>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231160C-0425-42EB-8F11-88A079E0D885}"/>
              </a:ext>
            </a:extLst>
          </p:cNvPr>
          <p:cNvSpPr>
            <a:spLocks noGrp="1"/>
          </p:cNvSpPr>
          <p:nvPr>
            <p:ph type="sldNum" sz="quarter" idx="12"/>
          </p:nvPr>
        </p:nvSpPr>
        <p:spPr/>
        <p:txBody>
          <a:bodyPr/>
          <a:lstStyle/>
          <a:p>
            <a:fld id="{6D22F896-40B5-4ADD-8801-0D06FADFA095}" type="slidenum">
              <a:rPr lang="en-US" smtClean="0"/>
              <a:t>193</a:t>
            </a:fld>
            <a:endParaRPr lang="en-US" dirty="0"/>
          </a:p>
        </p:txBody>
      </p:sp>
    </p:spTree>
    <p:extLst>
      <p:ext uri="{BB962C8B-B14F-4D97-AF65-F5344CB8AC3E}">
        <p14:creationId xmlns:p14="http://schemas.microsoft.com/office/powerpoint/2010/main" val="177540352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1A9935-04BA-42F0-9E95-A0B67FB2B3B6}"/>
              </a:ext>
            </a:extLst>
          </p:cNvPr>
          <p:cNvSpPr>
            <a:spLocks noGrp="1"/>
          </p:cNvSpPr>
          <p:nvPr>
            <p:ph type="title"/>
          </p:nvPr>
        </p:nvSpPr>
        <p:spPr/>
        <p:txBody>
          <a:bodyPr/>
          <a:lstStyle/>
          <a:p>
            <a:r>
              <a:rPr lang="en-US" sz="4000" i="1" dirty="0">
                <a:effectLst/>
                <a:latin typeface="Times New Roman" panose="02020603050405020304" pitchFamily="18" charset="0"/>
                <a:ea typeface="Calibri" panose="020F0502020204030204" pitchFamily="34" charset="0"/>
              </a:rPr>
              <a:t>Note:</a:t>
            </a:r>
            <a:endParaRPr lang="en-US" dirty="0"/>
          </a:p>
        </p:txBody>
      </p:sp>
      <p:sp>
        <p:nvSpPr>
          <p:cNvPr id="3" name="Content Placeholder 2">
            <a:extLst>
              <a:ext uri="{FF2B5EF4-FFF2-40B4-BE49-F238E27FC236}">
                <a16:creationId xmlns:a16="http://schemas.microsoft.com/office/drawing/2014/main" xmlns="" id="{FDF43239-1318-4D6D-B305-9E6627450EAD}"/>
              </a:ext>
            </a:extLst>
          </p:cNvPr>
          <p:cNvSpPr>
            <a:spLocks noGrp="1"/>
          </p:cNvSpPr>
          <p:nvPr>
            <p:ph idx="1"/>
          </p:nvPr>
        </p:nvSpPr>
        <p:spPr/>
        <p:txBody>
          <a:bodyPr>
            <a:normAutofit lnSpcReduction="10000"/>
          </a:bodyPr>
          <a:lstStyle/>
          <a:p>
            <a:r>
              <a:rPr lang="en-US" sz="6000" dirty="0">
                <a:effectLst/>
                <a:latin typeface="Times New Roman" panose="02020603050405020304" pitchFamily="18" charset="0"/>
                <a:ea typeface="Calibri" panose="020F0502020204030204" pitchFamily="34" charset="0"/>
              </a:rPr>
              <a:t>If the conditions persists you need to consult a doctor. Do not keep on using anti-acids or medicines without doctor’s advice</a:t>
            </a:r>
            <a:endParaRPr lang="en-US" sz="5400" dirty="0"/>
          </a:p>
        </p:txBody>
      </p:sp>
      <p:sp>
        <p:nvSpPr>
          <p:cNvPr id="4" name="Date Placeholder 3">
            <a:extLst>
              <a:ext uri="{FF2B5EF4-FFF2-40B4-BE49-F238E27FC236}">
                <a16:creationId xmlns:a16="http://schemas.microsoft.com/office/drawing/2014/main" xmlns="" id="{8C653456-46CF-4052-86F6-D0AC1DBE99DB}"/>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C274D51-F949-4AA1-88F8-26FB7AA0981C}"/>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959BF18-503F-4E2D-A1F3-501003C9E42D}"/>
              </a:ext>
            </a:extLst>
          </p:cNvPr>
          <p:cNvSpPr>
            <a:spLocks noGrp="1"/>
          </p:cNvSpPr>
          <p:nvPr>
            <p:ph type="sldNum" sz="quarter" idx="12"/>
          </p:nvPr>
        </p:nvSpPr>
        <p:spPr/>
        <p:txBody>
          <a:bodyPr/>
          <a:lstStyle/>
          <a:p>
            <a:fld id="{6D22F896-40B5-4ADD-8801-0D06FADFA095}" type="slidenum">
              <a:rPr lang="en-US" smtClean="0"/>
              <a:t>194</a:t>
            </a:fld>
            <a:endParaRPr lang="en-US" dirty="0"/>
          </a:p>
        </p:txBody>
      </p:sp>
    </p:spTree>
    <p:extLst>
      <p:ext uri="{BB962C8B-B14F-4D97-AF65-F5344CB8AC3E}">
        <p14:creationId xmlns:p14="http://schemas.microsoft.com/office/powerpoint/2010/main" val="170415725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FEF0E5-5565-4DBD-B352-04158E665A1F}"/>
              </a:ext>
            </a:extLst>
          </p:cNvPr>
          <p:cNvSpPr>
            <a:spLocks noGrp="1"/>
          </p:cNvSpPr>
          <p:nvPr>
            <p:ph type="title"/>
          </p:nvPr>
        </p:nvSpPr>
        <p:spPr/>
        <p:txBody>
          <a:bodyPr>
            <a:normAutofit fontScale="90000"/>
          </a:bodyPr>
          <a:lstStyle/>
          <a:p>
            <a:pPr marL="0" marR="0">
              <a:lnSpc>
                <a:spcPct val="106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Stomach Ulcers</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48174BD3-C8AD-4F6A-83F0-0DA1BCE989C4}"/>
              </a:ext>
            </a:extLst>
          </p:cNvPr>
          <p:cNvSpPr>
            <a:spLocks noGrp="1"/>
          </p:cNvSpPr>
          <p:nvPr>
            <p:ph idx="1"/>
          </p:nvPr>
        </p:nvSpPr>
        <p:spPr/>
        <p:txBody>
          <a:bodyPr>
            <a:normAutofit/>
          </a:bodyPr>
          <a:lstStyle/>
          <a:p>
            <a:r>
              <a:rPr lang="en-US" sz="6600" dirty="0">
                <a:effectLst/>
                <a:latin typeface="Times New Roman" panose="02020603050405020304" pitchFamily="18" charset="0"/>
                <a:ea typeface="Calibri" panose="020F0502020204030204" pitchFamily="34" charset="0"/>
              </a:rPr>
              <a:t>Ulcers are chronic sores or wounds in the stomach or small intestine</a:t>
            </a:r>
            <a:endParaRPr lang="en-US" sz="6000" dirty="0"/>
          </a:p>
        </p:txBody>
      </p:sp>
      <p:sp>
        <p:nvSpPr>
          <p:cNvPr id="4" name="Date Placeholder 3">
            <a:extLst>
              <a:ext uri="{FF2B5EF4-FFF2-40B4-BE49-F238E27FC236}">
                <a16:creationId xmlns:a16="http://schemas.microsoft.com/office/drawing/2014/main" xmlns="" id="{A7C1ECC6-9085-4390-ADF9-ED8F8FF6AF5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7FF9B2F-FF3F-48D1-BDAA-53C4C0A567A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71955368-0146-4200-829D-BF862755B98A}"/>
              </a:ext>
            </a:extLst>
          </p:cNvPr>
          <p:cNvSpPr>
            <a:spLocks noGrp="1"/>
          </p:cNvSpPr>
          <p:nvPr>
            <p:ph type="sldNum" sz="quarter" idx="12"/>
          </p:nvPr>
        </p:nvSpPr>
        <p:spPr/>
        <p:txBody>
          <a:bodyPr/>
          <a:lstStyle/>
          <a:p>
            <a:fld id="{6D22F896-40B5-4ADD-8801-0D06FADFA095}" type="slidenum">
              <a:rPr lang="en-US" smtClean="0"/>
              <a:t>195</a:t>
            </a:fld>
            <a:endParaRPr lang="en-US" dirty="0"/>
          </a:p>
        </p:txBody>
      </p:sp>
    </p:spTree>
    <p:extLst>
      <p:ext uri="{BB962C8B-B14F-4D97-AF65-F5344CB8AC3E}">
        <p14:creationId xmlns:p14="http://schemas.microsoft.com/office/powerpoint/2010/main" val="280910287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5B9B7F-0B3A-4348-9C09-F59628995CBE}"/>
              </a:ext>
            </a:extLst>
          </p:cNvPr>
          <p:cNvSpPr>
            <a:spLocks noGrp="1"/>
          </p:cNvSpPr>
          <p:nvPr>
            <p:ph type="title"/>
          </p:nvPr>
        </p:nvSpPr>
        <p:spPr/>
        <p:txBody>
          <a:bodyPr>
            <a:normAutofit fontScale="90000"/>
          </a:bodyPr>
          <a:lstStyle/>
          <a:p>
            <a:pPr marL="0" marR="0">
              <a:lnSpc>
                <a:spcPct val="106000"/>
              </a:lnSpc>
              <a:spcBef>
                <a:spcPts val="0"/>
              </a:spcBef>
              <a:spcAft>
                <a:spcPts val="800"/>
              </a:spcAft>
              <a:tabLst>
                <a:tab pos="5257800" algn="l"/>
              </a:tabLst>
            </a:pP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Causes of Ulcers</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6DBD8C20-2E1C-4EA7-81FA-91C0DE3344EF}"/>
              </a:ext>
            </a:extLst>
          </p:cNvPr>
          <p:cNvSpPr>
            <a:spLocks noGrp="1"/>
          </p:cNvSpPr>
          <p:nvPr>
            <p:ph idx="1"/>
          </p:nvPr>
        </p:nvSpPr>
        <p:spPr/>
        <p:txBody>
          <a:bodyPr>
            <a:normAutofit fontScale="92500" lnSpcReduction="10000"/>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Presence of too much acid in the stomach</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Too much drinking of alcohol</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Erosion of the mucus coating the stomach, thus exposing it to the action of digestive enzymes and acids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Emotional stress and staying for long hours without eating</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97212AA2-B1DD-4BE7-AF3C-1E88EDFAC740}"/>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0E6BEB05-3255-4DB7-A85F-FDD9DD13AFE4}"/>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63B6BB6-EC9C-459F-BFA8-DF427A567C3B}"/>
              </a:ext>
            </a:extLst>
          </p:cNvPr>
          <p:cNvSpPr>
            <a:spLocks noGrp="1"/>
          </p:cNvSpPr>
          <p:nvPr>
            <p:ph type="sldNum" sz="quarter" idx="12"/>
          </p:nvPr>
        </p:nvSpPr>
        <p:spPr/>
        <p:txBody>
          <a:bodyPr/>
          <a:lstStyle/>
          <a:p>
            <a:fld id="{6D22F896-40B5-4ADD-8801-0D06FADFA095}" type="slidenum">
              <a:rPr lang="en-US" smtClean="0"/>
              <a:t>196</a:t>
            </a:fld>
            <a:endParaRPr lang="en-US" dirty="0"/>
          </a:p>
        </p:txBody>
      </p:sp>
    </p:spTree>
    <p:extLst>
      <p:ext uri="{BB962C8B-B14F-4D97-AF65-F5344CB8AC3E}">
        <p14:creationId xmlns:p14="http://schemas.microsoft.com/office/powerpoint/2010/main" val="252790768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D12DD-A2F1-4615-81F8-79EAFCC83AAC}"/>
              </a:ext>
            </a:extLst>
          </p:cNvPr>
          <p:cNvSpPr>
            <a:spLocks noGrp="1"/>
          </p:cNvSpPr>
          <p:nvPr>
            <p:ph type="title"/>
          </p:nvPr>
        </p:nvSpPr>
        <p:spPr/>
        <p:txBody>
          <a:bodyPr>
            <a:normAutofit fontScale="90000"/>
          </a:bodyPr>
          <a:lstStyle/>
          <a:p>
            <a:pPr marL="0" marR="0">
              <a:lnSpc>
                <a:spcPct val="106000"/>
              </a:lnSpc>
              <a:spcBef>
                <a:spcPts val="0"/>
              </a:spcBef>
              <a:spcAft>
                <a:spcPts val="800"/>
              </a:spcAft>
              <a:tabLst>
                <a:tab pos="5257800" algn="l"/>
              </a:tabLst>
            </a:pP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Signs and Symptoms of Ulcers</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94E8A7A9-1CEC-4782-BB0C-07A590DF6ECF}"/>
              </a:ext>
            </a:extLst>
          </p:cNvPr>
          <p:cNvSpPr>
            <a:spLocks noGrp="1"/>
          </p:cNvSpPr>
          <p:nvPr>
            <p:ph idx="1"/>
          </p:nvPr>
        </p:nvSpPr>
        <p:spPr/>
        <p:txBody>
          <a:bodyPr>
            <a:normAutofit/>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Burning pain in the stomach</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Nausea and vomiting</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Tiredness and weakness</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rPr>
              <a:t>Blood vomit or stool with blood</a:t>
            </a:r>
            <a:endParaRPr lang="en-US" sz="4800" dirty="0"/>
          </a:p>
        </p:txBody>
      </p:sp>
      <p:sp>
        <p:nvSpPr>
          <p:cNvPr id="4" name="Date Placeholder 3">
            <a:extLst>
              <a:ext uri="{FF2B5EF4-FFF2-40B4-BE49-F238E27FC236}">
                <a16:creationId xmlns:a16="http://schemas.microsoft.com/office/drawing/2014/main" xmlns="" id="{6107EC46-B256-4115-9DE3-C05F2D48BFE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AF9F125-1E62-485F-A33F-E4BB158CC9F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B61BCF4B-7E19-4C29-A12D-8AA284B1D56A}"/>
              </a:ext>
            </a:extLst>
          </p:cNvPr>
          <p:cNvSpPr>
            <a:spLocks noGrp="1"/>
          </p:cNvSpPr>
          <p:nvPr>
            <p:ph type="sldNum" sz="quarter" idx="12"/>
          </p:nvPr>
        </p:nvSpPr>
        <p:spPr/>
        <p:txBody>
          <a:bodyPr/>
          <a:lstStyle/>
          <a:p>
            <a:fld id="{6D22F896-40B5-4ADD-8801-0D06FADFA095}" type="slidenum">
              <a:rPr lang="en-US" smtClean="0"/>
              <a:t>197</a:t>
            </a:fld>
            <a:endParaRPr lang="en-US" dirty="0"/>
          </a:p>
        </p:txBody>
      </p:sp>
    </p:spTree>
    <p:extLst>
      <p:ext uri="{BB962C8B-B14F-4D97-AF65-F5344CB8AC3E}">
        <p14:creationId xmlns:p14="http://schemas.microsoft.com/office/powerpoint/2010/main" val="73207693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D304D-D66D-46FA-9AB2-74C065BD5BE6}"/>
              </a:ext>
            </a:extLst>
          </p:cNvPr>
          <p:cNvSpPr>
            <a:spLocks noGrp="1"/>
          </p:cNvSpPr>
          <p:nvPr>
            <p:ph type="title"/>
          </p:nvPr>
        </p:nvSpPr>
        <p:spPr/>
        <p:txBody>
          <a:bodyPr>
            <a:normAutofit fontScale="90000"/>
          </a:bodyPr>
          <a:lstStyle/>
          <a:p>
            <a:pPr marL="0" marR="0">
              <a:lnSpc>
                <a:spcPct val="106000"/>
              </a:lnSpc>
              <a:spcBef>
                <a:spcPts val="0"/>
              </a:spcBef>
              <a:spcAft>
                <a:spcPts val="800"/>
              </a:spcAft>
              <a:tabLst>
                <a:tab pos="5257800" algn="l"/>
              </a:tabLst>
            </a:pP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Treatment of Stomach Ulcers</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61678ADF-3744-435D-914F-31731A0F0B73}"/>
              </a:ext>
            </a:extLst>
          </p:cNvPr>
          <p:cNvSpPr>
            <a:spLocks noGrp="1"/>
          </p:cNvSpPr>
          <p:nvPr>
            <p:ph idx="1"/>
          </p:nvPr>
        </p:nvSpPr>
        <p:spPr>
          <a:xfrm>
            <a:off x="685800" y="1551710"/>
            <a:ext cx="10820400" cy="4666976"/>
          </a:xfrm>
        </p:spPr>
        <p:txBody>
          <a:bodyPr>
            <a:normAutofit fontScale="92500"/>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They can be treated and controlled by using medications that prevent action of bacteria on the stomach lining.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Avoid smoking, alcoholism, smoking, caffeinated drinks and acidic foods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Eat food regularly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Use anti-acids like magnesium (milk of magnesium), etc.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Avoid anger, tension and nervousness as these may worsen the condition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2228BA27-3C50-4838-B9E6-919ACDEA8C1F}"/>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69825A4-5D51-4904-A849-EE0762F5E2B6}"/>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D1AD7D3E-B7D7-4380-AD3B-F812E066AF38}"/>
              </a:ext>
            </a:extLst>
          </p:cNvPr>
          <p:cNvSpPr>
            <a:spLocks noGrp="1"/>
          </p:cNvSpPr>
          <p:nvPr>
            <p:ph type="sldNum" sz="quarter" idx="12"/>
          </p:nvPr>
        </p:nvSpPr>
        <p:spPr/>
        <p:txBody>
          <a:bodyPr/>
          <a:lstStyle/>
          <a:p>
            <a:fld id="{6D22F896-40B5-4ADD-8801-0D06FADFA095}" type="slidenum">
              <a:rPr lang="en-US" smtClean="0"/>
              <a:t>198</a:t>
            </a:fld>
            <a:endParaRPr lang="en-US" dirty="0"/>
          </a:p>
        </p:txBody>
      </p:sp>
    </p:spTree>
    <p:extLst>
      <p:ext uri="{BB962C8B-B14F-4D97-AF65-F5344CB8AC3E}">
        <p14:creationId xmlns:p14="http://schemas.microsoft.com/office/powerpoint/2010/main" val="127972965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0548F-73CE-4D2D-BD34-13A563CEFC1F}"/>
              </a:ext>
            </a:extLst>
          </p:cNvPr>
          <p:cNvSpPr>
            <a:spLocks noGrp="1"/>
          </p:cNvSpPr>
          <p:nvPr>
            <p:ph type="title"/>
          </p:nvPr>
        </p:nvSpPr>
        <p:spPr/>
        <p:txBody>
          <a:bodyPr>
            <a:normAutofit fontScale="90000"/>
          </a:bodyPr>
          <a:lstStyle/>
          <a:p>
            <a:pPr marL="0" marR="0">
              <a:lnSpc>
                <a:spcPct val="106000"/>
              </a:lnSpc>
              <a:spcBef>
                <a:spcPts val="0"/>
              </a:spcBef>
              <a:spcAft>
                <a:spcPts val="800"/>
              </a:spcAft>
              <a:tabLst>
                <a:tab pos="5257800" algn="l"/>
              </a:tabLst>
            </a:pP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Constipation</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269C4121-BCB6-48F0-8727-AEA3D0B0727E}"/>
              </a:ext>
            </a:extLst>
          </p:cNvPr>
          <p:cNvSpPr>
            <a:spLocks noGrp="1"/>
          </p:cNvSpPr>
          <p:nvPr>
            <p:ph idx="1"/>
          </p:nvPr>
        </p:nvSpPr>
        <p:spPr/>
        <p:txBody>
          <a:bodyPr>
            <a:normAutofit/>
          </a:bodyPr>
          <a:lstStyle/>
          <a:p>
            <a:r>
              <a:rPr lang="en-US" sz="7200" dirty="0">
                <a:effectLst/>
                <a:latin typeface="Times New Roman" panose="02020603050405020304" pitchFamily="18" charset="0"/>
                <a:ea typeface="Calibri" panose="020F0502020204030204" pitchFamily="34" charset="0"/>
              </a:rPr>
              <a:t>This is a dry and hard </a:t>
            </a:r>
            <a:r>
              <a:rPr lang="en-US" sz="7200" dirty="0" err="1">
                <a:effectLst/>
                <a:latin typeface="Times New Roman" panose="02020603050405020304" pitchFamily="18" charset="0"/>
                <a:ea typeface="Calibri" panose="020F0502020204030204" pitchFamily="34" charset="0"/>
              </a:rPr>
              <a:t>faeces</a:t>
            </a:r>
            <a:r>
              <a:rPr lang="en-US" sz="7200" dirty="0">
                <a:effectLst/>
                <a:latin typeface="Times New Roman" panose="02020603050405020304" pitchFamily="18" charset="0"/>
                <a:ea typeface="Calibri" panose="020F0502020204030204" pitchFamily="34" charset="0"/>
              </a:rPr>
              <a:t> which leads to difficulty bowel movement</a:t>
            </a:r>
            <a:endParaRPr lang="en-US" sz="6600" dirty="0"/>
          </a:p>
        </p:txBody>
      </p:sp>
      <p:sp>
        <p:nvSpPr>
          <p:cNvPr id="4" name="Date Placeholder 3">
            <a:extLst>
              <a:ext uri="{FF2B5EF4-FFF2-40B4-BE49-F238E27FC236}">
                <a16:creationId xmlns:a16="http://schemas.microsoft.com/office/drawing/2014/main" xmlns="" id="{86B1F3B2-1B53-4C8B-9D0B-8F526A3C8A7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3AA59BB-17B8-4F66-86EE-4869D8D12803}"/>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FD5C6EBD-BF04-4DDF-87E3-B6CEC9B622ED}"/>
              </a:ext>
            </a:extLst>
          </p:cNvPr>
          <p:cNvSpPr>
            <a:spLocks noGrp="1"/>
          </p:cNvSpPr>
          <p:nvPr>
            <p:ph type="sldNum" sz="quarter" idx="12"/>
          </p:nvPr>
        </p:nvSpPr>
        <p:spPr/>
        <p:txBody>
          <a:bodyPr/>
          <a:lstStyle/>
          <a:p>
            <a:fld id="{6D22F896-40B5-4ADD-8801-0D06FADFA095}" type="slidenum">
              <a:rPr lang="en-US" smtClean="0"/>
              <a:t>199</a:t>
            </a:fld>
            <a:endParaRPr lang="en-US" dirty="0"/>
          </a:p>
        </p:txBody>
      </p:sp>
    </p:spTree>
    <p:extLst>
      <p:ext uri="{BB962C8B-B14F-4D97-AF65-F5344CB8AC3E}">
        <p14:creationId xmlns:p14="http://schemas.microsoft.com/office/powerpoint/2010/main" val="73928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BE67D-B99B-497B-8F34-B25A92B9F2D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A72B1A3A-B7E4-453A-AC66-06FC851DF80E}"/>
              </a:ext>
            </a:extLst>
          </p:cNvPr>
          <p:cNvSpPr>
            <a:spLocks noGrp="1"/>
          </p:cNvSpPr>
          <p:nvPr>
            <p:ph idx="1"/>
          </p:nvPr>
        </p:nvSpPr>
        <p:spPr/>
        <p:txBody>
          <a:bodyPr>
            <a:normAutofit lnSpcReduction="10000"/>
          </a:bodyPr>
          <a:lstStyle/>
          <a:p>
            <a:r>
              <a:rPr lang="en-US" sz="6000" dirty="0"/>
              <a:t>Nutrition is the process by which living organisms obtain nutrients assimilate and use them in their own bodies</a:t>
            </a:r>
          </a:p>
        </p:txBody>
      </p:sp>
      <p:sp>
        <p:nvSpPr>
          <p:cNvPr id="4" name="Date Placeholder 3">
            <a:extLst>
              <a:ext uri="{FF2B5EF4-FFF2-40B4-BE49-F238E27FC236}">
                <a16:creationId xmlns:a16="http://schemas.microsoft.com/office/drawing/2014/main" xmlns="" id="{879316F0-8328-49B4-8E8B-D35DB976E7C9}"/>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47459F33-F4B4-4A5F-8081-761A83AD6D8F}"/>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721AA95E-69DF-4AD3-882B-6D0512C561EF}"/>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276190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69C8A8-7A53-4AB5-8DD7-67805BF7A634}"/>
              </a:ext>
            </a:extLst>
          </p:cNvPr>
          <p:cNvSpPr>
            <a:spLocks noGrp="1"/>
          </p:cNvSpPr>
          <p:nvPr>
            <p:ph type="title"/>
          </p:nvPr>
        </p:nvSpPr>
        <p:spPr/>
        <p:txBody>
          <a:bodyPr/>
          <a:lstStyle/>
          <a:p>
            <a:r>
              <a:rPr lang="en-US" dirty="0"/>
              <a:t>NUTRIENTS</a:t>
            </a:r>
            <a:br>
              <a:rPr lang="en-US" dirty="0"/>
            </a:br>
            <a:endParaRPr lang="en-US" dirty="0"/>
          </a:p>
        </p:txBody>
      </p:sp>
      <p:sp>
        <p:nvSpPr>
          <p:cNvPr id="3" name="Content Placeholder 2">
            <a:extLst>
              <a:ext uri="{FF2B5EF4-FFF2-40B4-BE49-F238E27FC236}">
                <a16:creationId xmlns:a16="http://schemas.microsoft.com/office/drawing/2014/main" xmlns="" id="{FEC2081D-980A-4849-BFEF-0B6E471047BA}"/>
              </a:ext>
            </a:extLst>
          </p:cNvPr>
          <p:cNvSpPr>
            <a:spLocks noGrp="1"/>
          </p:cNvSpPr>
          <p:nvPr>
            <p:ph idx="1"/>
          </p:nvPr>
        </p:nvSpPr>
        <p:spPr/>
        <p:txBody>
          <a:bodyPr>
            <a:normAutofit/>
          </a:bodyPr>
          <a:lstStyle/>
          <a:p>
            <a:r>
              <a:rPr lang="en-US" sz="4800" dirty="0"/>
              <a:t>These are substances found in the food that are needed by the body of an organism for growth, repair and protection of the body. </a:t>
            </a:r>
          </a:p>
        </p:txBody>
      </p:sp>
      <p:sp>
        <p:nvSpPr>
          <p:cNvPr id="4" name="Date Placeholder 3">
            <a:extLst>
              <a:ext uri="{FF2B5EF4-FFF2-40B4-BE49-F238E27FC236}">
                <a16:creationId xmlns:a16="http://schemas.microsoft.com/office/drawing/2014/main" xmlns="" id="{3C2E86A1-28B0-4EAF-AC96-4C996114B5C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4CDBC91-E109-4CCD-8972-56CA4998FD1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8180EF38-68FF-4BF1-B2C3-6505D097FAD3}"/>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401059926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7FC56-1BC5-4F9E-8DC7-353408B0724F}"/>
              </a:ext>
            </a:extLst>
          </p:cNvPr>
          <p:cNvSpPr>
            <a:spLocks noGrp="1"/>
          </p:cNvSpPr>
          <p:nvPr>
            <p:ph type="title"/>
          </p:nvPr>
        </p:nvSpPr>
        <p:spPr/>
        <p:txBody>
          <a:bodyPr>
            <a:normAutofit fontScale="90000"/>
          </a:bodyPr>
          <a:lstStyle/>
          <a:p>
            <a:pPr marL="0" marR="0">
              <a:lnSpc>
                <a:spcPct val="106000"/>
              </a:lnSpc>
              <a:spcBef>
                <a:spcPts val="0"/>
              </a:spcBef>
              <a:spcAft>
                <a:spcPts val="800"/>
              </a:spcAft>
              <a:tabLst>
                <a:tab pos="5257800" algn="l"/>
              </a:tabLst>
            </a:pP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Causes of Constipation</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8669C44C-8B63-48DC-A1F8-BB06BF5BD383}"/>
              </a:ext>
            </a:extLst>
          </p:cNvPr>
          <p:cNvSpPr>
            <a:spLocks noGrp="1"/>
          </p:cNvSpPr>
          <p:nvPr>
            <p:ph idx="1"/>
          </p:nvPr>
        </p:nvSpPr>
        <p:spPr/>
        <p:txBody>
          <a:bodyPr>
            <a:normAutofit fontScale="92500"/>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Inadequate amount of fiber in the diet</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Inadequate intake of liquids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Lack of exercises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Ignoring the urge to go for a long call</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99B90F0-1B53-45C9-90BF-6A9D594909F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E0AC737-0DE7-48E2-9E70-CB8424130FD9}"/>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22F67FE-74BA-4517-8F4B-ACA11EA39C45}"/>
              </a:ext>
            </a:extLst>
          </p:cNvPr>
          <p:cNvSpPr>
            <a:spLocks noGrp="1"/>
          </p:cNvSpPr>
          <p:nvPr>
            <p:ph type="sldNum" sz="quarter" idx="12"/>
          </p:nvPr>
        </p:nvSpPr>
        <p:spPr/>
        <p:txBody>
          <a:bodyPr/>
          <a:lstStyle/>
          <a:p>
            <a:fld id="{6D22F896-40B5-4ADD-8801-0D06FADFA095}" type="slidenum">
              <a:rPr lang="en-US" smtClean="0"/>
              <a:t>200</a:t>
            </a:fld>
            <a:endParaRPr lang="en-US" dirty="0"/>
          </a:p>
        </p:txBody>
      </p:sp>
    </p:spTree>
    <p:extLst>
      <p:ext uri="{BB962C8B-B14F-4D97-AF65-F5344CB8AC3E}">
        <p14:creationId xmlns:p14="http://schemas.microsoft.com/office/powerpoint/2010/main" val="114287448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606F1-6941-4659-8866-76A2E45D532C}"/>
              </a:ext>
            </a:extLst>
          </p:cNvPr>
          <p:cNvSpPr>
            <a:spLocks noGrp="1"/>
          </p:cNvSpPr>
          <p:nvPr>
            <p:ph type="title"/>
          </p:nvPr>
        </p:nvSpPr>
        <p:spPr/>
        <p:txBody>
          <a:bodyPr/>
          <a:lstStyle/>
          <a:p>
            <a:r>
              <a:rPr kumimoji="0" lang="en-US" sz="3600" b="0" i="1" u="none" strike="noStrike" kern="1200" cap="all"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Causes of Constipation</a:t>
            </a:r>
            <a:endParaRPr lang="en-US" dirty="0"/>
          </a:p>
        </p:txBody>
      </p:sp>
      <p:sp>
        <p:nvSpPr>
          <p:cNvPr id="3" name="Content Placeholder 2">
            <a:extLst>
              <a:ext uri="{FF2B5EF4-FFF2-40B4-BE49-F238E27FC236}">
                <a16:creationId xmlns:a16="http://schemas.microsoft.com/office/drawing/2014/main" xmlns="" id="{8F280A0F-5CA7-425B-ADE2-3C7920F9E2BB}"/>
              </a:ext>
            </a:extLst>
          </p:cNvPr>
          <p:cNvSpPr>
            <a:spLocks noGrp="1"/>
          </p:cNvSpPr>
          <p:nvPr>
            <p:ph idx="1"/>
          </p:nvPr>
        </p:nvSpPr>
        <p:spPr/>
        <p:txBody>
          <a:bodyPr>
            <a:normAutofit lnSpcReduction="10000"/>
          </a:bodyPr>
          <a:lstStyle/>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Life style changes such as pregnancy and old age</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4000" dirty="0">
                <a:effectLst/>
                <a:latin typeface="Times New Roman" panose="02020603050405020304" pitchFamily="18" charset="0"/>
                <a:ea typeface="Calibri" panose="020F0502020204030204" pitchFamily="34" charset="0"/>
              </a:rPr>
              <a:t>Abuse of laxatives. These are drugs which loosen the bowel by softening the stool and increase the amount of water in the colon. If used for a long time, these drugs interfere with the colon’s natural ability to contract during peristalsis</a:t>
            </a:r>
            <a:endParaRPr lang="en-US" sz="3600" dirty="0"/>
          </a:p>
        </p:txBody>
      </p:sp>
      <p:sp>
        <p:nvSpPr>
          <p:cNvPr id="4" name="Date Placeholder 3">
            <a:extLst>
              <a:ext uri="{FF2B5EF4-FFF2-40B4-BE49-F238E27FC236}">
                <a16:creationId xmlns:a16="http://schemas.microsoft.com/office/drawing/2014/main" xmlns="" id="{8CE59112-805F-4E1D-AD1E-5D901DBB7DA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A841081-6E1D-41B1-A581-501E71D1D9AD}"/>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73BD981C-1B66-4B8D-8A45-6721987196E9}"/>
              </a:ext>
            </a:extLst>
          </p:cNvPr>
          <p:cNvSpPr>
            <a:spLocks noGrp="1"/>
          </p:cNvSpPr>
          <p:nvPr>
            <p:ph type="sldNum" sz="quarter" idx="12"/>
          </p:nvPr>
        </p:nvSpPr>
        <p:spPr/>
        <p:txBody>
          <a:bodyPr/>
          <a:lstStyle/>
          <a:p>
            <a:fld id="{6D22F896-40B5-4ADD-8801-0D06FADFA095}" type="slidenum">
              <a:rPr lang="en-US" smtClean="0"/>
              <a:t>201</a:t>
            </a:fld>
            <a:endParaRPr lang="en-US" dirty="0"/>
          </a:p>
        </p:txBody>
      </p:sp>
    </p:spTree>
    <p:extLst>
      <p:ext uri="{BB962C8B-B14F-4D97-AF65-F5344CB8AC3E}">
        <p14:creationId xmlns:p14="http://schemas.microsoft.com/office/powerpoint/2010/main" val="183645630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65E2E-08CB-413F-9369-22875DCCA4AD}"/>
              </a:ext>
            </a:extLst>
          </p:cNvPr>
          <p:cNvSpPr>
            <a:spLocks noGrp="1"/>
          </p:cNvSpPr>
          <p:nvPr>
            <p:ph type="title"/>
          </p:nvPr>
        </p:nvSpPr>
        <p:spPr/>
        <p:txBody>
          <a:bodyPr>
            <a:normAutofit fontScale="90000"/>
          </a:bodyPr>
          <a:lstStyle/>
          <a:p>
            <a:pPr marL="0" marR="0">
              <a:lnSpc>
                <a:spcPct val="106000"/>
              </a:lnSpc>
              <a:spcBef>
                <a:spcPts val="0"/>
              </a:spcBef>
              <a:spcAft>
                <a:spcPts val="800"/>
              </a:spcAft>
              <a:tabLst>
                <a:tab pos="5257800" algn="l"/>
              </a:tabLst>
            </a:pP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Signs/symptoms of Constipation</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06D8D07A-491D-4190-BECF-394DD85172BF}"/>
              </a:ext>
            </a:extLst>
          </p:cNvPr>
          <p:cNvSpPr>
            <a:spLocks noGrp="1"/>
          </p:cNvSpPr>
          <p:nvPr>
            <p:ph idx="1"/>
          </p:nvPr>
        </p:nvSpPr>
        <p:spPr/>
        <p:txBody>
          <a:bodyPr>
            <a:normAutofit fontScale="92500" lnSpcReduction="10000"/>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Lack of bowel movements for three or more days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Hard stools that are difficult or painful to pass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The urge to go for a long call even after you have just gone</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1170A7F3-4721-40B2-B106-EC4A42C5497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5A6B08C9-4B3F-4165-ABBE-18D27A32219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A35B0001-7507-48C5-B309-54AE19639F68}"/>
              </a:ext>
            </a:extLst>
          </p:cNvPr>
          <p:cNvSpPr>
            <a:spLocks noGrp="1"/>
          </p:cNvSpPr>
          <p:nvPr>
            <p:ph type="sldNum" sz="quarter" idx="12"/>
          </p:nvPr>
        </p:nvSpPr>
        <p:spPr/>
        <p:txBody>
          <a:bodyPr/>
          <a:lstStyle/>
          <a:p>
            <a:fld id="{6D22F896-40B5-4ADD-8801-0D06FADFA095}" type="slidenum">
              <a:rPr lang="en-US" smtClean="0"/>
              <a:t>202</a:t>
            </a:fld>
            <a:endParaRPr lang="en-US" dirty="0"/>
          </a:p>
        </p:txBody>
      </p:sp>
    </p:spTree>
    <p:extLst>
      <p:ext uri="{BB962C8B-B14F-4D97-AF65-F5344CB8AC3E}">
        <p14:creationId xmlns:p14="http://schemas.microsoft.com/office/powerpoint/2010/main" val="262619387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A37DEF-AEDF-4CF3-A082-6191682C278E}"/>
              </a:ext>
            </a:extLst>
          </p:cNvPr>
          <p:cNvSpPr>
            <a:spLocks noGrp="1"/>
          </p:cNvSpPr>
          <p:nvPr>
            <p:ph type="title"/>
          </p:nvPr>
        </p:nvSpPr>
        <p:spPr>
          <a:xfrm>
            <a:off x="2479964" y="764373"/>
            <a:ext cx="9026236" cy="1293028"/>
          </a:xfrm>
        </p:spPr>
        <p:txBody>
          <a:bodyPr>
            <a:normAutofit fontScale="90000"/>
          </a:bodyPr>
          <a:lstStyle/>
          <a:p>
            <a:pPr marL="0" marR="0" algn="ctr">
              <a:lnSpc>
                <a:spcPct val="106000"/>
              </a:lnSpc>
              <a:spcBef>
                <a:spcPts val="0"/>
              </a:spcBef>
              <a:spcAft>
                <a:spcPts val="800"/>
              </a:spcAft>
              <a:tabLst>
                <a:tab pos="5257800" algn="l"/>
              </a:tabLst>
            </a:pP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Prevention and Control of Constipation</a:t>
            </a:r>
            <a:endParaRPr lang="en-US" dirty="0"/>
          </a:p>
        </p:txBody>
      </p:sp>
      <p:sp>
        <p:nvSpPr>
          <p:cNvPr id="3" name="Content Placeholder 2">
            <a:extLst>
              <a:ext uri="{FF2B5EF4-FFF2-40B4-BE49-F238E27FC236}">
                <a16:creationId xmlns:a16="http://schemas.microsoft.com/office/drawing/2014/main" xmlns="" id="{3F10E9CB-8742-4DE7-AB77-37E05D35E973}"/>
              </a:ext>
            </a:extLst>
          </p:cNvPr>
          <p:cNvSpPr>
            <a:spLocks noGrp="1"/>
          </p:cNvSpPr>
          <p:nvPr>
            <p:ph idx="1"/>
          </p:nvPr>
        </p:nvSpPr>
        <p:spPr/>
        <p:txBody>
          <a:bodyPr>
            <a:normAutofit lnSpcReduction="10000"/>
          </a:bodyPr>
          <a:lstStyle/>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Eat enough fiber</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Drink plenty of liquids every day</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Exercise frequently</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Go for a long call when you feel the urge to</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tabLst>
                <a:tab pos="5257800" algn="l"/>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Seek medical help if constipation is persistent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BF1A486A-A620-4F39-A703-E39A9BEB6D77}"/>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7B7D5159-0CBA-44FE-9347-2551C04CE77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78306352-44CB-453B-A79C-90EA52F15D6C}"/>
              </a:ext>
            </a:extLst>
          </p:cNvPr>
          <p:cNvSpPr>
            <a:spLocks noGrp="1"/>
          </p:cNvSpPr>
          <p:nvPr>
            <p:ph type="sldNum" sz="quarter" idx="12"/>
          </p:nvPr>
        </p:nvSpPr>
        <p:spPr/>
        <p:txBody>
          <a:bodyPr/>
          <a:lstStyle/>
          <a:p>
            <a:fld id="{6D22F896-40B5-4ADD-8801-0D06FADFA095}" type="slidenum">
              <a:rPr lang="en-US" smtClean="0"/>
              <a:t>203</a:t>
            </a:fld>
            <a:endParaRPr lang="en-US" dirty="0"/>
          </a:p>
        </p:txBody>
      </p:sp>
    </p:spTree>
    <p:extLst>
      <p:ext uri="{BB962C8B-B14F-4D97-AF65-F5344CB8AC3E}">
        <p14:creationId xmlns:p14="http://schemas.microsoft.com/office/powerpoint/2010/main" val="121876146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22043F-1B49-46BA-96D6-BCBAC686D899}"/>
              </a:ext>
            </a:extLst>
          </p:cNvPr>
          <p:cNvSpPr>
            <a:spLocks noGrp="1"/>
          </p:cNvSpPr>
          <p:nvPr>
            <p:ph type="title"/>
          </p:nvPr>
        </p:nvSpPr>
        <p:spPr/>
        <p:txBody>
          <a:bodyPr>
            <a:normAutofit fontScale="90000"/>
          </a:bodyPr>
          <a:lstStyle/>
          <a:p>
            <a:pPr marL="0" marR="0" indent="228600">
              <a:lnSpc>
                <a:spcPct val="107000"/>
              </a:lnSpc>
              <a:spcBef>
                <a:spcPts val="0"/>
              </a:spcBef>
              <a:spcAft>
                <a:spcPts val="800"/>
              </a:spcAft>
            </a:pPr>
            <a:r>
              <a:rPr lang="en-US" sz="4000" b="1" i="1" dirty="0">
                <a:effectLst/>
                <a:latin typeface="Times New Roman" panose="02020603050405020304" pitchFamily="18" charset="0"/>
                <a:ea typeface="Times New Roman" panose="02020603050405020304" pitchFamily="18" charset="0"/>
                <a:cs typeface="Times New Roman" panose="02020603050405020304" pitchFamily="18" charset="0"/>
              </a:rPr>
              <a:t>Cancer</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2B1DFFEC-C848-4426-8092-A12D77BEE27E}"/>
              </a:ext>
            </a:extLst>
          </p:cNvPr>
          <p:cNvSpPr>
            <a:spLocks noGrp="1"/>
          </p:cNvSpPr>
          <p:nvPr>
            <p:ph idx="1"/>
          </p:nvPr>
        </p:nvSpPr>
        <p:spPr/>
        <p:txBody>
          <a:bodyPr>
            <a:normAutofit/>
          </a:bodyPr>
          <a:lstStyle/>
          <a:p>
            <a:pPr marL="342900" marR="0" lvl="0" indent="-342900">
              <a:lnSpc>
                <a:spcPct val="107000"/>
              </a:lnSpc>
              <a:spcBef>
                <a:spcPts val="0"/>
              </a:spcBef>
              <a:spcAft>
                <a:spcPts val="800"/>
              </a:spcAft>
              <a:buFont typeface="Wingdings" panose="05000000000000000000" pitchFamily="2" charset="2"/>
              <a:buChar char=""/>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Cancer is a disease which affects the digestive tract include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There are two main types of cancer that affect the digestive system. These are: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Cancer of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oesophagus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Cancer of the colon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BE1E9A8F-BF35-4FAF-8DF6-5D22D7DD2CB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43BC99FD-EA3D-4200-B88E-E5AA888CEE53}"/>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DF5EEA6D-F381-407F-9C59-6DA573F1C9BB}"/>
              </a:ext>
            </a:extLst>
          </p:cNvPr>
          <p:cNvSpPr>
            <a:spLocks noGrp="1"/>
          </p:cNvSpPr>
          <p:nvPr>
            <p:ph type="sldNum" sz="quarter" idx="12"/>
          </p:nvPr>
        </p:nvSpPr>
        <p:spPr/>
        <p:txBody>
          <a:bodyPr/>
          <a:lstStyle/>
          <a:p>
            <a:fld id="{6D22F896-40B5-4ADD-8801-0D06FADFA095}" type="slidenum">
              <a:rPr lang="en-US" smtClean="0"/>
              <a:t>204</a:t>
            </a:fld>
            <a:endParaRPr lang="en-US" dirty="0"/>
          </a:p>
        </p:txBody>
      </p:sp>
    </p:spTree>
    <p:extLst>
      <p:ext uri="{BB962C8B-B14F-4D97-AF65-F5344CB8AC3E}">
        <p14:creationId xmlns:p14="http://schemas.microsoft.com/office/powerpoint/2010/main" val="72335360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CF984-6EFA-49B2-B63B-F33ED511E642}"/>
              </a:ext>
            </a:extLst>
          </p:cNvPr>
          <p:cNvSpPr>
            <a:spLocks noGrp="1"/>
          </p:cNvSpPr>
          <p:nvPr>
            <p:ph type="title"/>
          </p:nvPr>
        </p:nvSpPr>
        <p:spPr/>
        <p:txBody>
          <a:bodyPr/>
          <a:lstStyle/>
          <a:p>
            <a:r>
              <a:rPr lang="en-US" dirty="0"/>
              <a:t>Causative agents of cancer</a:t>
            </a:r>
          </a:p>
        </p:txBody>
      </p:sp>
      <p:sp>
        <p:nvSpPr>
          <p:cNvPr id="3" name="Content Placeholder 2">
            <a:extLst>
              <a:ext uri="{FF2B5EF4-FFF2-40B4-BE49-F238E27FC236}">
                <a16:creationId xmlns:a16="http://schemas.microsoft.com/office/drawing/2014/main" xmlns="" id="{C644D286-C1C4-4F19-8CB1-21E056953AEA}"/>
              </a:ext>
            </a:extLst>
          </p:cNvPr>
          <p:cNvSpPr>
            <a:spLocks noGrp="1"/>
          </p:cNvSpPr>
          <p:nvPr>
            <p:ph idx="1"/>
          </p:nvPr>
        </p:nvSpPr>
        <p:spPr/>
        <p:txBody>
          <a:bodyPr>
            <a:normAutofit/>
          </a:bodyPr>
          <a:lstStyle/>
          <a:p>
            <a:pPr marL="457200" marR="0">
              <a:lnSpc>
                <a:spcPct val="107000"/>
              </a:lnSpc>
              <a:spcBef>
                <a:spcPts val="0"/>
              </a:spcBef>
              <a:spcAft>
                <a:spcPts val="800"/>
              </a:spcAft>
            </a:pPr>
            <a:r>
              <a:rPr lang="en-US" sz="5400" dirty="0">
                <a:effectLst/>
                <a:latin typeface="Times New Roman" panose="02020603050405020304" pitchFamily="18" charset="0"/>
                <a:ea typeface="Times New Roman" panose="02020603050405020304" pitchFamily="18" charset="0"/>
                <a:cs typeface="Times New Roman" panose="02020603050405020304" pitchFamily="18" charset="0"/>
              </a:rPr>
              <a:t>Mutation of genes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5400" dirty="0">
                <a:effectLst/>
                <a:latin typeface="Times New Roman" panose="02020603050405020304" pitchFamily="18" charset="0"/>
                <a:ea typeface="Times New Roman" panose="02020603050405020304" pitchFamily="18" charset="0"/>
                <a:cs typeface="Times New Roman" panose="02020603050405020304" pitchFamily="18" charset="0"/>
              </a:rPr>
              <a:t>Cancer inducing foods we eat. They affect the colon when they come in contact over a long direction of time</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800" dirty="0"/>
          </a:p>
        </p:txBody>
      </p:sp>
      <p:sp>
        <p:nvSpPr>
          <p:cNvPr id="4" name="Date Placeholder 3">
            <a:extLst>
              <a:ext uri="{FF2B5EF4-FFF2-40B4-BE49-F238E27FC236}">
                <a16:creationId xmlns:a16="http://schemas.microsoft.com/office/drawing/2014/main" xmlns="" id="{0D64C66B-CE3B-49E4-BCDD-C2C2EFDA276D}"/>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9582B4A-F494-423B-8DA7-A39031A3C1A5}"/>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3609D03-DBE7-49AA-B78C-892D2BED86FF}"/>
              </a:ext>
            </a:extLst>
          </p:cNvPr>
          <p:cNvSpPr>
            <a:spLocks noGrp="1"/>
          </p:cNvSpPr>
          <p:nvPr>
            <p:ph type="sldNum" sz="quarter" idx="12"/>
          </p:nvPr>
        </p:nvSpPr>
        <p:spPr/>
        <p:txBody>
          <a:bodyPr/>
          <a:lstStyle/>
          <a:p>
            <a:fld id="{6D22F896-40B5-4ADD-8801-0D06FADFA095}" type="slidenum">
              <a:rPr lang="en-US" smtClean="0"/>
              <a:t>205</a:t>
            </a:fld>
            <a:endParaRPr lang="en-US" dirty="0"/>
          </a:p>
        </p:txBody>
      </p:sp>
    </p:spTree>
    <p:extLst>
      <p:ext uri="{BB962C8B-B14F-4D97-AF65-F5344CB8AC3E}">
        <p14:creationId xmlns:p14="http://schemas.microsoft.com/office/powerpoint/2010/main" val="274422906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131D08-C20A-4B62-898A-502D037CC471}"/>
              </a:ext>
            </a:extLst>
          </p:cNvPr>
          <p:cNvSpPr>
            <a:spLocks noGrp="1"/>
          </p:cNvSpPr>
          <p:nvPr>
            <p:ph type="title"/>
          </p:nvPr>
        </p:nvSpPr>
        <p:spPr/>
        <p:txBody>
          <a:bodyPr/>
          <a:lstStyle/>
          <a:p>
            <a:r>
              <a:rPr lang="en-US" sz="4000" i="1" dirty="0">
                <a:effectLst/>
                <a:latin typeface="Times New Roman" panose="02020603050405020304" pitchFamily="18" charset="0"/>
                <a:ea typeface="Times New Roman" panose="02020603050405020304" pitchFamily="18" charset="0"/>
              </a:rPr>
              <a:t>Treatment</a:t>
            </a:r>
            <a:endParaRPr lang="en-US" dirty="0"/>
          </a:p>
        </p:txBody>
      </p:sp>
      <p:sp>
        <p:nvSpPr>
          <p:cNvPr id="3" name="Content Placeholder 2">
            <a:extLst>
              <a:ext uri="{FF2B5EF4-FFF2-40B4-BE49-F238E27FC236}">
                <a16:creationId xmlns:a16="http://schemas.microsoft.com/office/drawing/2014/main" xmlns="" id="{20214D77-32BB-477B-9A4A-2094912A3604}"/>
              </a:ext>
            </a:extLst>
          </p:cNvPr>
          <p:cNvSpPr>
            <a:spLocks noGrp="1"/>
          </p:cNvSpPr>
          <p:nvPr>
            <p:ph idx="1"/>
          </p:nvPr>
        </p:nvSpPr>
        <p:spPr>
          <a:xfrm>
            <a:off x="685800" y="1759528"/>
            <a:ext cx="10820400" cy="4459158"/>
          </a:xfrm>
        </p:spPr>
        <p:txBody>
          <a:bodyPr>
            <a:normAutofit lnSpcReduction="1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It has not been up to date easy to treat or prevent cancer. The following methods are applied in treating it.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Chemotherapy – During treatment to supplement surgery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Radiation – Bombardment using radioactive particles to eliminate the cancerous cells</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800"/>
              </a:spcAft>
            </a:pPr>
            <a:r>
              <a:rPr lang="en-US" sz="3600" dirty="0">
                <a:effectLst/>
                <a:latin typeface="Times New Roman" panose="02020603050405020304" pitchFamily="18" charset="0"/>
                <a:ea typeface="Times New Roman" panose="02020603050405020304" pitchFamily="18" charset="0"/>
              </a:rPr>
              <a:t>Surgery – Removal of all cancerous cells</a:t>
            </a:r>
            <a:endParaRPr lang="en-US" sz="3200" dirty="0"/>
          </a:p>
        </p:txBody>
      </p:sp>
      <p:sp>
        <p:nvSpPr>
          <p:cNvPr id="4" name="Date Placeholder 3">
            <a:extLst>
              <a:ext uri="{FF2B5EF4-FFF2-40B4-BE49-F238E27FC236}">
                <a16:creationId xmlns:a16="http://schemas.microsoft.com/office/drawing/2014/main" xmlns="" id="{56A3F038-FBAB-4070-8624-86D6D1E37B1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3227157C-D9A7-43C1-942E-F90E61AB067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ACF381BA-F2B6-48CF-B477-FF253C677218}"/>
              </a:ext>
            </a:extLst>
          </p:cNvPr>
          <p:cNvSpPr>
            <a:spLocks noGrp="1"/>
          </p:cNvSpPr>
          <p:nvPr>
            <p:ph type="sldNum" sz="quarter" idx="12"/>
          </p:nvPr>
        </p:nvSpPr>
        <p:spPr/>
        <p:txBody>
          <a:bodyPr/>
          <a:lstStyle/>
          <a:p>
            <a:fld id="{6D22F896-40B5-4ADD-8801-0D06FADFA095}" type="slidenum">
              <a:rPr lang="en-US" smtClean="0"/>
              <a:t>206</a:t>
            </a:fld>
            <a:endParaRPr lang="en-US" dirty="0"/>
          </a:p>
        </p:txBody>
      </p:sp>
    </p:spTree>
    <p:extLst>
      <p:ext uri="{BB962C8B-B14F-4D97-AF65-F5344CB8AC3E}">
        <p14:creationId xmlns:p14="http://schemas.microsoft.com/office/powerpoint/2010/main" val="183272293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007C6-00ED-43C4-B6F7-43969EC2EDC3}"/>
              </a:ext>
            </a:extLst>
          </p:cNvPr>
          <p:cNvSpPr>
            <a:spLocks noGrp="1"/>
          </p:cNvSpPr>
          <p:nvPr>
            <p:ph type="title"/>
          </p:nvPr>
        </p:nvSpPr>
        <p:spPr/>
        <p:txBody>
          <a:bodyPr/>
          <a:lstStyle/>
          <a:p>
            <a:r>
              <a:rPr lang="en-US" sz="4000" i="1" dirty="0">
                <a:effectLst/>
                <a:latin typeface="Times New Roman" panose="02020603050405020304" pitchFamily="18" charset="0"/>
                <a:ea typeface="Times New Roman" panose="02020603050405020304" pitchFamily="18" charset="0"/>
              </a:rPr>
              <a:t>Note:</a:t>
            </a:r>
            <a:endParaRPr lang="en-US" dirty="0"/>
          </a:p>
        </p:txBody>
      </p:sp>
      <p:sp>
        <p:nvSpPr>
          <p:cNvPr id="3" name="Content Placeholder 2">
            <a:extLst>
              <a:ext uri="{FF2B5EF4-FFF2-40B4-BE49-F238E27FC236}">
                <a16:creationId xmlns:a16="http://schemas.microsoft.com/office/drawing/2014/main" xmlns="" id="{7AB1B080-D99C-418C-B93F-8D9504FC8470}"/>
              </a:ext>
            </a:extLst>
          </p:cNvPr>
          <p:cNvSpPr>
            <a:spLocks noGrp="1"/>
          </p:cNvSpPr>
          <p:nvPr>
            <p:ph idx="1"/>
          </p:nvPr>
        </p:nvSpPr>
        <p:spPr/>
        <p:txBody>
          <a:bodyPr>
            <a:normAutofit/>
          </a:bodyPr>
          <a:lstStyle/>
          <a:p>
            <a:pPr marL="457200" marR="0">
              <a:lnSpc>
                <a:spcPct val="107000"/>
              </a:lnSpc>
              <a:spcBef>
                <a:spcPts val="0"/>
              </a:spcBef>
              <a:spcAft>
                <a:spcPts val="800"/>
              </a:spcAft>
            </a:pPr>
            <a:r>
              <a:rPr lang="en-US" sz="5400" dirty="0">
                <a:effectLst/>
                <a:latin typeface="Times New Roman" panose="02020603050405020304" pitchFamily="18" charset="0"/>
                <a:ea typeface="Times New Roman" panose="02020603050405020304" pitchFamily="18" charset="0"/>
                <a:cs typeface="Times New Roman" panose="02020603050405020304" pitchFamily="18" charset="0"/>
              </a:rPr>
              <a:t>The outlined treatment are not 100% perfects, they will affect other cells or induce other cells to become cancerous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CF9DC5DD-27C5-4D4C-852D-E663C363519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1120BEB-6FC0-4C56-99D5-A790DD3067FC}"/>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1E1153A-B956-463E-BC87-A0AA80DD7EBC}"/>
              </a:ext>
            </a:extLst>
          </p:cNvPr>
          <p:cNvSpPr>
            <a:spLocks noGrp="1"/>
          </p:cNvSpPr>
          <p:nvPr>
            <p:ph type="sldNum" sz="quarter" idx="12"/>
          </p:nvPr>
        </p:nvSpPr>
        <p:spPr/>
        <p:txBody>
          <a:bodyPr/>
          <a:lstStyle/>
          <a:p>
            <a:fld id="{6D22F896-40B5-4ADD-8801-0D06FADFA095}" type="slidenum">
              <a:rPr lang="en-US" smtClean="0"/>
              <a:t>207</a:t>
            </a:fld>
            <a:endParaRPr lang="en-US" dirty="0"/>
          </a:p>
        </p:txBody>
      </p:sp>
    </p:spTree>
    <p:extLst>
      <p:ext uri="{BB962C8B-B14F-4D97-AF65-F5344CB8AC3E}">
        <p14:creationId xmlns:p14="http://schemas.microsoft.com/office/powerpoint/2010/main" val="1799313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C76EF-DC19-4E92-966D-0E8DF2AF93EC}"/>
              </a:ext>
            </a:extLst>
          </p:cNvPr>
          <p:cNvSpPr>
            <a:spLocks noGrp="1"/>
          </p:cNvSpPr>
          <p:nvPr>
            <p:ph type="title"/>
          </p:nvPr>
        </p:nvSpPr>
        <p:spPr/>
        <p:txBody>
          <a:bodyPr>
            <a:normAutofit fontScale="90000"/>
          </a:bodyPr>
          <a:lstStyle/>
          <a:p>
            <a:pPr marL="457200" marR="0">
              <a:lnSpc>
                <a:spcPct val="107000"/>
              </a:lnSpc>
              <a:spcBef>
                <a:spcPts val="0"/>
              </a:spcBef>
              <a:spcAft>
                <a:spcPts val="800"/>
              </a:spcAft>
            </a:pPr>
            <a:r>
              <a:rPr lang="en-US" sz="4000" i="1" dirty="0">
                <a:effectLst/>
                <a:latin typeface="Times New Roman" panose="02020603050405020304" pitchFamily="18" charset="0"/>
                <a:ea typeface="Times New Roman" panose="02020603050405020304" pitchFamily="18" charset="0"/>
                <a:cs typeface="Times New Roman" panose="02020603050405020304" pitchFamily="18" charset="0"/>
              </a:rPr>
              <a:t>Control</a:t>
            </a:r>
            <a:r>
              <a:rPr lang="en-US" sz="3600" dirty="0">
                <a:effectLst/>
                <a:latin typeface="Calibri" panose="020F0502020204030204" pitchFamily="34" charset="0"/>
                <a:ea typeface="Calibri" panose="020F0502020204030204" pitchFamily="34" charset="0"/>
                <a:cs typeface="Times New Roman" panose="02020603050405020304" pitchFamily="18" charset="0"/>
              </a:rPr>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8448433F-1D47-4111-9A59-A220A607224D}"/>
              </a:ext>
            </a:extLst>
          </p:cNvPr>
          <p:cNvSpPr>
            <a:spLocks noGrp="1"/>
          </p:cNvSpPr>
          <p:nvPr>
            <p:ph idx="1"/>
          </p:nvPr>
        </p:nvSpPr>
        <p:spPr/>
        <p:txBody>
          <a:bodyPr>
            <a:normAutofit lnSpcReduction="10000"/>
          </a:bodyPr>
          <a:lstStyle/>
          <a:p>
            <a:pPr marL="457200" marR="0">
              <a:lnSpc>
                <a:spcPct val="107000"/>
              </a:lnSpc>
              <a:spcBef>
                <a:spcPts val="0"/>
              </a:spcBef>
              <a:spcAft>
                <a:spcPts val="800"/>
              </a:spcAft>
            </a:pPr>
            <a:r>
              <a:rPr lang="en-US" sz="6600" dirty="0">
                <a:effectLst/>
                <a:latin typeface="Times New Roman" panose="02020603050405020304" pitchFamily="18" charset="0"/>
                <a:ea typeface="Times New Roman" panose="02020603050405020304" pitchFamily="18" charset="0"/>
                <a:cs typeface="Times New Roman" panose="02020603050405020304" pitchFamily="18" charset="0"/>
              </a:rPr>
              <a:t>Taking the fiber food in the food to come into contact with the cells leaving the colon wall</a:t>
            </a:r>
            <a:endParaRPr lang="en-US" sz="6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20636257-E122-4B52-8860-3C4E283506F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3BE9EC12-E813-4D98-9CE3-18F36E628675}"/>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DC43829-F776-446A-A2D4-33E560CE46EE}"/>
              </a:ext>
            </a:extLst>
          </p:cNvPr>
          <p:cNvSpPr>
            <a:spLocks noGrp="1"/>
          </p:cNvSpPr>
          <p:nvPr>
            <p:ph type="sldNum" sz="quarter" idx="12"/>
          </p:nvPr>
        </p:nvSpPr>
        <p:spPr/>
        <p:txBody>
          <a:bodyPr/>
          <a:lstStyle/>
          <a:p>
            <a:fld id="{6D22F896-40B5-4ADD-8801-0D06FADFA095}" type="slidenum">
              <a:rPr lang="en-US" smtClean="0"/>
              <a:t>208</a:t>
            </a:fld>
            <a:endParaRPr lang="en-US" dirty="0"/>
          </a:p>
        </p:txBody>
      </p:sp>
    </p:spTree>
    <p:extLst>
      <p:ext uri="{BB962C8B-B14F-4D97-AF65-F5344CB8AC3E}">
        <p14:creationId xmlns:p14="http://schemas.microsoft.com/office/powerpoint/2010/main" val="4138844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34250-242B-4E72-BC34-0FE188626F91}"/>
              </a:ext>
            </a:extLst>
          </p:cNvPr>
          <p:cNvSpPr>
            <a:spLocks noGrp="1"/>
          </p:cNvSpPr>
          <p:nvPr>
            <p:ph type="title"/>
          </p:nvPr>
        </p:nvSpPr>
        <p:spPr/>
        <p:txBody>
          <a:bodyPr/>
          <a:lstStyle/>
          <a:p>
            <a:r>
              <a:rPr lang="en-US" i="1" dirty="0"/>
              <a:t>Types of nutrients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EF4BBF9C-C734-4D95-A255-1B3F76B9FD33}"/>
              </a:ext>
            </a:extLst>
          </p:cNvPr>
          <p:cNvSpPr>
            <a:spLocks noGrp="1"/>
          </p:cNvSpPr>
          <p:nvPr>
            <p:ph idx="1"/>
          </p:nvPr>
        </p:nvSpPr>
        <p:spPr/>
        <p:txBody>
          <a:bodyPr>
            <a:normAutofit/>
          </a:bodyPr>
          <a:lstStyle/>
          <a:p>
            <a:pPr lvl="0"/>
            <a:r>
              <a:rPr lang="en-US" sz="3200" dirty="0"/>
              <a:t>Carbohydrates</a:t>
            </a:r>
          </a:p>
          <a:p>
            <a:pPr lvl="0"/>
            <a:r>
              <a:rPr lang="en-US" sz="3200" dirty="0"/>
              <a:t>Proteins</a:t>
            </a:r>
          </a:p>
          <a:p>
            <a:pPr lvl="0"/>
            <a:r>
              <a:rPr lang="en-US" sz="3200" dirty="0"/>
              <a:t>Lipids (fats and oils)</a:t>
            </a:r>
          </a:p>
          <a:p>
            <a:pPr lvl="0"/>
            <a:r>
              <a:rPr lang="en-US" sz="3200" dirty="0"/>
              <a:t>Vitamins</a:t>
            </a:r>
          </a:p>
          <a:p>
            <a:pPr lvl="0"/>
            <a:r>
              <a:rPr lang="en-US" sz="3200" dirty="0"/>
              <a:t>Mineral salts</a:t>
            </a:r>
          </a:p>
          <a:p>
            <a:pPr lvl="0"/>
            <a:r>
              <a:rPr lang="en-US" sz="3200" dirty="0"/>
              <a:t>Roughages</a:t>
            </a:r>
          </a:p>
          <a:p>
            <a:pPr lvl="0"/>
            <a:r>
              <a:rPr lang="en-US" sz="3200" dirty="0"/>
              <a:t>Water</a:t>
            </a:r>
          </a:p>
        </p:txBody>
      </p:sp>
      <p:sp>
        <p:nvSpPr>
          <p:cNvPr id="4" name="Date Placeholder 3">
            <a:extLst>
              <a:ext uri="{FF2B5EF4-FFF2-40B4-BE49-F238E27FC236}">
                <a16:creationId xmlns:a16="http://schemas.microsoft.com/office/drawing/2014/main" xmlns="" id="{A2251E06-E93E-45C5-A0BC-77BB5B1BE018}"/>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348B6A3-7E05-4EE6-923E-2177B6594E05}"/>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1BB1BEE3-8D29-4AE7-B70F-857969B52818}"/>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875103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9DF367-6BB9-41B5-A735-392D45F01C8B}"/>
              </a:ext>
            </a:extLst>
          </p:cNvPr>
          <p:cNvSpPr>
            <a:spLocks noGrp="1"/>
          </p:cNvSpPr>
          <p:nvPr>
            <p:ph type="title"/>
          </p:nvPr>
        </p:nvSpPr>
        <p:spPr>
          <a:xfrm>
            <a:off x="2895600" y="832700"/>
            <a:ext cx="8610600" cy="1293028"/>
          </a:xfrm>
        </p:spPr>
        <p:txBody>
          <a:bodyPr/>
          <a:lstStyle/>
          <a:p>
            <a:r>
              <a:rPr lang="en-US" b="1" i="1" dirty="0"/>
              <a:t>Note: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44C7B73A-295F-44ED-9714-6CB811AF79A3}"/>
              </a:ext>
            </a:extLst>
          </p:cNvPr>
          <p:cNvSpPr>
            <a:spLocks noGrp="1"/>
          </p:cNvSpPr>
          <p:nvPr>
            <p:ph idx="1"/>
          </p:nvPr>
        </p:nvSpPr>
        <p:spPr/>
        <p:txBody>
          <a:bodyPr>
            <a:normAutofit fontScale="92500"/>
          </a:bodyPr>
          <a:lstStyle/>
          <a:p>
            <a:pPr marL="0" lvl="0" indent="0">
              <a:buNone/>
            </a:pPr>
            <a:r>
              <a:rPr lang="en-US" sz="4000" dirty="0"/>
              <a:t>Quantity of food required by an individual organism depends on the following factors:</a:t>
            </a:r>
          </a:p>
          <a:p>
            <a:pPr lvl="0"/>
            <a:r>
              <a:rPr lang="en-US" sz="4000" dirty="0"/>
              <a:t>Age. That is, old or young</a:t>
            </a:r>
          </a:p>
          <a:p>
            <a:pPr lvl="0"/>
            <a:r>
              <a:rPr lang="en-US" sz="4000" dirty="0"/>
              <a:t>Sex. That is, male or female</a:t>
            </a:r>
          </a:p>
          <a:p>
            <a:pPr lvl="0"/>
            <a:r>
              <a:rPr lang="en-US" sz="4000" dirty="0"/>
              <a:t>Activity. That is, the kind of work one is doing</a:t>
            </a:r>
          </a:p>
          <a:p>
            <a:pPr lvl="0"/>
            <a:r>
              <a:rPr lang="en-US" sz="4000" dirty="0"/>
              <a:t>Body health status. That is, sick or normal</a:t>
            </a:r>
          </a:p>
        </p:txBody>
      </p:sp>
      <p:sp>
        <p:nvSpPr>
          <p:cNvPr id="4" name="Date Placeholder 3">
            <a:extLst>
              <a:ext uri="{FF2B5EF4-FFF2-40B4-BE49-F238E27FC236}">
                <a16:creationId xmlns:a16="http://schemas.microsoft.com/office/drawing/2014/main" xmlns="" id="{BDAEBA16-C77E-47F4-8975-90951F2A3A5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942D4505-E680-4841-99B9-F77BB007614D}"/>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D83F61A-1FF0-4253-BB2E-B5012EADA99B}"/>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872949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4E6512-6548-47FD-9AEC-81D48513A81D}"/>
              </a:ext>
            </a:extLst>
          </p:cNvPr>
          <p:cNvSpPr>
            <a:spLocks noGrp="1"/>
          </p:cNvSpPr>
          <p:nvPr>
            <p:ph type="title"/>
          </p:nvPr>
        </p:nvSpPr>
        <p:spPr/>
        <p:txBody>
          <a:bodyPr/>
          <a:lstStyle/>
          <a:p>
            <a:r>
              <a:rPr lang="en-US" b="1" i="1" dirty="0"/>
              <a:t>Note:</a:t>
            </a:r>
            <a:endParaRPr lang="en-US" dirty="0"/>
          </a:p>
        </p:txBody>
      </p:sp>
      <p:sp>
        <p:nvSpPr>
          <p:cNvPr id="3" name="Content Placeholder 2">
            <a:extLst>
              <a:ext uri="{FF2B5EF4-FFF2-40B4-BE49-F238E27FC236}">
                <a16:creationId xmlns:a16="http://schemas.microsoft.com/office/drawing/2014/main" xmlns="" id="{54CC326A-2F8D-4B53-825B-CC021523D221}"/>
              </a:ext>
            </a:extLst>
          </p:cNvPr>
          <p:cNvSpPr>
            <a:spLocks noGrp="1"/>
          </p:cNvSpPr>
          <p:nvPr>
            <p:ph idx="1"/>
          </p:nvPr>
        </p:nvSpPr>
        <p:spPr/>
        <p:txBody>
          <a:bodyPr>
            <a:normAutofit/>
          </a:bodyPr>
          <a:lstStyle/>
          <a:p>
            <a:pPr lvl="0"/>
            <a:r>
              <a:rPr lang="en-US" sz="4000" dirty="0"/>
              <a:t>The food taken does not yield all the food value because some values of food can be lost:</a:t>
            </a:r>
          </a:p>
          <a:p>
            <a:pPr lvl="0"/>
            <a:r>
              <a:rPr lang="en-US" sz="4000" dirty="0"/>
              <a:t>During cooking or preparation</a:t>
            </a:r>
          </a:p>
          <a:p>
            <a:pPr lvl="0"/>
            <a:r>
              <a:rPr lang="en-US" sz="4000" dirty="0"/>
              <a:t>Due to incomplete digestion</a:t>
            </a:r>
          </a:p>
          <a:p>
            <a:pPr lvl="0"/>
            <a:r>
              <a:rPr lang="en-US" sz="4000" dirty="0"/>
              <a:t>Due to incomplete absorption</a:t>
            </a:r>
          </a:p>
        </p:txBody>
      </p:sp>
      <p:sp>
        <p:nvSpPr>
          <p:cNvPr id="4" name="Date Placeholder 3">
            <a:extLst>
              <a:ext uri="{FF2B5EF4-FFF2-40B4-BE49-F238E27FC236}">
                <a16:creationId xmlns:a16="http://schemas.microsoft.com/office/drawing/2014/main" xmlns="" id="{35A018F0-1BC3-40D3-A054-2D588FA2809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CD59ECF5-E3FA-4504-AEEC-270B40CDE34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269FAC11-3EB3-421F-9451-71F43E1E1E86}"/>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257742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C475D1-67B5-4148-B05D-3B821CBEEABD}"/>
              </a:ext>
            </a:extLst>
          </p:cNvPr>
          <p:cNvSpPr>
            <a:spLocks noGrp="1"/>
          </p:cNvSpPr>
          <p:nvPr>
            <p:ph type="title"/>
          </p:nvPr>
        </p:nvSpPr>
        <p:spPr/>
        <p:txBody>
          <a:bodyPr/>
          <a:lstStyle/>
          <a:p>
            <a:r>
              <a:rPr lang="en-US" b="1" i="1" dirty="0"/>
              <a:t>Note:</a:t>
            </a:r>
            <a:endParaRPr lang="en-US" dirty="0"/>
          </a:p>
        </p:txBody>
      </p:sp>
      <p:sp>
        <p:nvSpPr>
          <p:cNvPr id="3" name="Content Placeholder 2">
            <a:extLst>
              <a:ext uri="{FF2B5EF4-FFF2-40B4-BE49-F238E27FC236}">
                <a16:creationId xmlns:a16="http://schemas.microsoft.com/office/drawing/2014/main" xmlns="" id="{6535F816-2599-48F1-A54C-DC7825A31523}"/>
              </a:ext>
            </a:extLst>
          </p:cNvPr>
          <p:cNvSpPr>
            <a:spLocks noGrp="1"/>
          </p:cNvSpPr>
          <p:nvPr>
            <p:ph idx="1"/>
          </p:nvPr>
        </p:nvSpPr>
        <p:spPr/>
        <p:txBody>
          <a:bodyPr>
            <a:normAutofit fontScale="92500"/>
          </a:bodyPr>
          <a:lstStyle/>
          <a:p>
            <a:pPr marL="0" lvl="0" indent="0">
              <a:buNone/>
            </a:pPr>
            <a:r>
              <a:rPr lang="en-US" sz="5400" dirty="0"/>
              <a:t>It is important to cook food in order to:</a:t>
            </a:r>
          </a:p>
          <a:p>
            <a:pPr lvl="0"/>
            <a:r>
              <a:rPr lang="en-US" sz="5400" dirty="0"/>
              <a:t>Kill harmful germs</a:t>
            </a:r>
          </a:p>
          <a:p>
            <a:pPr lvl="0"/>
            <a:r>
              <a:rPr lang="en-US" sz="5400" dirty="0"/>
              <a:t>Make the food more palatable</a:t>
            </a:r>
          </a:p>
          <a:p>
            <a:pPr lvl="0"/>
            <a:r>
              <a:rPr lang="en-US" sz="5400" dirty="0"/>
              <a:t>Soften the food for easy digestion</a:t>
            </a:r>
          </a:p>
        </p:txBody>
      </p:sp>
      <p:sp>
        <p:nvSpPr>
          <p:cNvPr id="4" name="Date Placeholder 3">
            <a:extLst>
              <a:ext uri="{FF2B5EF4-FFF2-40B4-BE49-F238E27FC236}">
                <a16:creationId xmlns:a16="http://schemas.microsoft.com/office/drawing/2014/main" xmlns="" id="{FFF75F99-86E8-4ADC-AEC4-395338135D3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ADD55C6-D131-4C02-B27D-6D0C45A358AD}"/>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B02AC62-71DA-4026-AA28-8CB9193376AB}"/>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09416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5CCF5F-201E-4FE9-9CD9-E045D7B03B03}"/>
              </a:ext>
            </a:extLst>
          </p:cNvPr>
          <p:cNvSpPr>
            <a:spLocks noGrp="1"/>
          </p:cNvSpPr>
          <p:nvPr>
            <p:ph type="title"/>
          </p:nvPr>
        </p:nvSpPr>
        <p:spPr/>
        <p:txBody>
          <a:bodyPr/>
          <a:lstStyle/>
          <a:p>
            <a:r>
              <a:rPr kumimoji="0" lang="en-US" sz="4000" b="1" i="1" u="none" strike="noStrike" kern="1200" cap="all" spc="0" normalizeH="0" baseline="0" noProof="0" dirty="0">
                <a:ln>
                  <a:noFill/>
                </a:ln>
                <a:solidFill>
                  <a:prstClr val="black"/>
                </a:solidFill>
                <a:effectLst/>
                <a:uLnTx/>
                <a:uFillTx/>
                <a:latin typeface="Century Gothic" panose="020B0502020202020204"/>
                <a:ea typeface="+mj-ea"/>
                <a:cs typeface="+mj-cs"/>
              </a:rPr>
              <a:t>Carbohydrates</a:t>
            </a:r>
            <a:endParaRPr lang="en-US" dirty="0"/>
          </a:p>
        </p:txBody>
      </p:sp>
      <p:sp>
        <p:nvSpPr>
          <p:cNvPr id="4" name="Date Placeholder 3">
            <a:extLst>
              <a:ext uri="{FF2B5EF4-FFF2-40B4-BE49-F238E27FC236}">
                <a16:creationId xmlns:a16="http://schemas.microsoft.com/office/drawing/2014/main" xmlns="" id="{866563BC-4E25-41DF-877E-D77A00C2BD5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A92EC92-9357-4C08-99EF-763C06F3B8A8}"/>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83B4B02E-E5F4-4A67-95F2-D2E666AF08C5}"/>
              </a:ext>
            </a:extLst>
          </p:cNvPr>
          <p:cNvSpPr>
            <a:spLocks noGrp="1"/>
          </p:cNvSpPr>
          <p:nvPr>
            <p:ph type="sldNum" sz="quarter" idx="12"/>
          </p:nvPr>
        </p:nvSpPr>
        <p:spPr/>
        <p:txBody>
          <a:bodyPr/>
          <a:lstStyle/>
          <a:p>
            <a:fld id="{6D22F896-40B5-4ADD-8801-0D06FADFA095}" type="slidenum">
              <a:rPr lang="en-US" smtClean="0"/>
              <a:t>25</a:t>
            </a:fld>
            <a:endParaRPr lang="en-US" dirty="0"/>
          </a:p>
        </p:txBody>
      </p:sp>
      <p:pic>
        <p:nvPicPr>
          <p:cNvPr id="1026" name="Picture 2" descr="All About Carbohydrates | Carbs | Kaizo Health | Chiro &amp; Rehab">
            <a:extLst>
              <a:ext uri="{FF2B5EF4-FFF2-40B4-BE49-F238E27FC236}">
                <a16:creationId xmlns:a16="http://schemas.microsoft.com/office/drawing/2014/main" xmlns="" id="{B1813032-1A8A-4697-A1AA-F3E72CED35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8355" y="2193925"/>
            <a:ext cx="6035290"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614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DEDB4-D0D7-49B5-8980-9DD8E568DFF4}"/>
              </a:ext>
            </a:extLst>
          </p:cNvPr>
          <p:cNvSpPr>
            <a:spLocks noGrp="1"/>
          </p:cNvSpPr>
          <p:nvPr>
            <p:ph type="title"/>
          </p:nvPr>
        </p:nvSpPr>
        <p:spPr/>
        <p:txBody>
          <a:bodyPr/>
          <a:lstStyle/>
          <a:p>
            <a:r>
              <a:rPr lang="en-US" b="1" i="1" dirty="0"/>
              <a:t>Carbohydrates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AC60D334-D3A5-4E79-979D-10C47A5E99FD}"/>
              </a:ext>
            </a:extLst>
          </p:cNvPr>
          <p:cNvSpPr>
            <a:spLocks noGrp="1"/>
          </p:cNvSpPr>
          <p:nvPr>
            <p:ph idx="1"/>
          </p:nvPr>
        </p:nvSpPr>
        <p:spPr/>
        <p:txBody>
          <a:bodyPr>
            <a:normAutofit fontScale="92500" lnSpcReduction="20000"/>
          </a:bodyPr>
          <a:lstStyle/>
          <a:p>
            <a:pPr lvl="0"/>
            <a:r>
              <a:rPr lang="en-US" sz="3600" dirty="0"/>
              <a:t>These are organic substances that contain Carbon, Hydrogen and Oxygen in the ratio of 1:2:1. That is </a:t>
            </a:r>
            <a:r>
              <a:rPr lang="en-US" sz="3600" i="1" dirty="0"/>
              <a:t>CH</a:t>
            </a:r>
            <a:r>
              <a:rPr lang="en-US" sz="3600" i="1" baseline="-25000" dirty="0"/>
              <a:t>2</a:t>
            </a:r>
            <a:r>
              <a:rPr lang="en-US" sz="3600" i="1" dirty="0"/>
              <a:t>O</a:t>
            </a:r>
            <a:endParaRPr lang="en-US" sz="3200" dirty="0"/>
          </a:p>
          <a:p>
            <a:pPr lvl="0"/>
            <a:r>
              <a:rPr lang="en-US" sz="3600" dirty="0"/>
              <a:t>Their main function is to </a:t>
            </a:r>
            <a:r>
              <a:rPr lang="en-US" sz="3600" b="1" i="1" dirty="0"/>
              <a:t>provide energy </a:t>
            </a:r>
            <a:r>
              <a:rPr lang="en-US" sz="3600" dirty="0"/>
              <a:t>in the body</a:t>
            </a:r>
            <a:endParaRPr lang="en-US" sz="3200" dirty="0"/>
          </a:p>
          <a:p>
            <a:pPr lvl="0"/>
            <a:r>
              <a:rPr lang="en-US" sz="3600" dirty="0"/>
              <a:t>They can be classified into three main groups. That is:</a:t>
            </a:r>
            <a:endParaRPr lang="en-US" sz="3200" dirty="0"/>
          </a:p>
          <a:p>
            <a:pPr lvl="1"/>
            <a:r>
              <a:rPr lang="en-US" sz="3200" dirty="0"/>
              <a:t>Monosaccharides</a:t>
            </a:r>
            <a:endParaRPr lang="en-US" sz="2800" dirty="0"/>
          </a:p>
          <a:p>
            <a:pPr lvl="1"/>
            <a:r>
              <a:rPr lang="en-US" sz="3200" dirty="0"/>
              <a:t>Disaccharides</a:t>
            </a:r>
            <a:endParaRPr lang="en-US" sz="2800" dirty="0"/>
          </a:p>
          <a:p>
            <a:pPr lvl="1"/>
            <a:r>
              <a:rPr lang="en-US" sz="3600" dirty="0"/>
              <a:t>Polysaccharides</a:t>
            </a:r>
            <a:endParaRPr lang="en-US" sz="3200" dirty="0"/>
          </a:p>
        </p:txBody>
      </p:sp>
      <p:sp>
        <p:nvSpPr>
          <p:cNvPr id="4" name="Date Placeholder 3">
            <a:extLst>
              <a:ext uri="{FF2B5EF4-FFF2-40B4-BE49-F238E27FC236}">
                <a16:creationId xmlns:a16="http://schemas.microsoft.com/office/drawing/2014/main" xmlns="" id="{1DB08142-6ACA-495A-95B4-9D45E31D412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79C52A3-6F3B-4C66-861D-19FC320FB365}"/>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245C2798-335F-4A67-9DE3-99991ADC0466}"/>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080452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75A92-C581-49FB-B8D6-1EF25EA2C421}"/>
              </a:ext>
            </a:extLst>
          </p:cNvPr>
          <p:cNvSpPr>
            <a:spLocks noGrp="1"/>
          </p:cNvSpPr>
          <p:nvPr>
            <p:ph type="title"/>
          </p:nvPr>
        </p:nvSpPr>
        <p:spPr/>
        <p:txBody>
          <a:bodyPr/>
          <a:lstStyle/>
          <a:p>
            <a:r>
              <a:rPr kumimoji="0" lang="en-US" sz="4000" b="1" i="1" u="none" strike="noStrike" kern="1200" cap="all" spc="0" normalizeH="0" baseline="0" noProof="0" dirty="0">
                <a:ln>
                  <a:noFill/>
                </a:ln>
                <a:solidFill>
                  <a:prstClr val="black"/>
                </a:solidFill>
                <a:effectLst/>
                <a:uLnTx/>
                <a:uFillTx/>
                <a:latin typeface="Century Gothic" panose="020B0502020202020204"/>
                <a:ea typeface="+mj-ea"/>
                <a:cs typeface="+mj-cs"/>
              </a:rPr>
              <a:t>Carbohydrates</a:t>
            </a:r>
            <a:endParaRPr lang="en-US" dirty="0"/>
          </a:p>
        </p:txBody>
      </p:sp>
      <p:sp>
        <p:nvSpPr>
          <p:cNvPr id="4" name="Date Placeholder 3">
            <a:extLst>
              <a:ext uri="{FF2B5EF4-FFF2-40B4-BE49-F238E27FC236}">
                <a16:creationId xmlns:a16="http://schemas.microsoft.com/office/drawing/2014/main" xmlns="" id="{C1150BE2-3D78-4E57-8EA6-82760506945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1DD1D9A-9E88-4FE0-B046-EC944F2412E0}"/>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2F8B0EC2-7714-41CB-B419-83709BEE0FDF}"/>
              </a:ext>
            </a:extLst>
          </p:cNvPr>
          <p:cNvSpPr>
            <a:spLocks noGrp="1"/>
          </p:cNvSpPr>
          <p:nvPr>
            <p:ph type="sldNum" sz="quarter" idx="12"/>
          </p:nvPr>
        </p:nvSpPr>
        <p:spPr/>
        <p:txBody>
          <a:bodyPr/>
          <a:lstStyle/>
          <a:p>
            <a:fld id="{6D22F896-40B5-4ADD-8801-0D06FADFA095}" type="slidenum">
              <a:rPr lang="en-US" smtClean="0"/>
              <a:t>27</a:t>
            </a:fld>
            <a:endParaRPr lang="en-US" dirty="0"/>
          </a:p>
        </p:txBody>
      </p:sp>
      <p:pic>
        <p:nvPicPr>
          <p:cNvPr id="2050" name="Picture 2" descr="Carbohydrates: sources and importance">
            <a:extLst>
              <a:ext uri="{FF2B5EF4-FFF2-40B4-BE49-F238E27FC236}">
                <a16:creationId xmlns:a16="http://schemas.microsoft.com/office/drawing/2014/main" xmlns="" id="{75D16127-8CC0-42FE-A653-3A12E59F3A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5673" y="2074421"/>
            <a:ext cx="8610600" cy="4219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661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1E6425-CE49-493B-BCA7-A0B3628C38E8}"/>
              </a:ext>
            </a:extLst>
          </p:cNvPr>
          <p:cNvSpPr>
            <a:spLocks noGrp="1"/>
          </p:cNvSpPr>
          <p:nvPr>
            <p:ph type="title"/>
          </p:nvPr>
        </p:nvSpPr>
        <p:spPr/>
        <p:txBody>
          <a:bodyPr/>
          <a:lstStyle/>
          <a:p>
            <a:r>
              <a:rPr lang="en-US" i="1" dirty="0"/>
              <a:t>Monosaccharide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12B7579-DE3A-444C-8FEA-8BDC6977BA47}"/>
              </a:ext>
            </a:extLst>
          </p:cNvPr>
          <p:cNvSpPr>
            <a:spLocks noGrp="1"/>
          </p:cNvSpPr>
          <p:nvPr>
            <p:ph idx="1"/>
          </p:nvPr>
        </p:nvSpPr>
        <p:spPr/>
        <p:txBody>
          <a:bodyPr>
            <a:normAutofit lnSpcReduction="10000"/>
          </a:bodyPr>
          <a:lstStyle/>
          <a:p>
            <a:pPr lvl="0"/>
            <a:r>
              <a:rPr lang="en-US" sz="4000" dirty="0"/>
              <a:t>These are the simplest form of carbohydrates with a general chemical formula of </a:t>
            </a:r>
            <a:r>
              <a:rPr lang="en-US" sz="4000" i="1" dirty="0"/>
              <a:t>C</a:t>
            </a:r>
            <a:r>
              <a:rPr lang="en-US" sz="4000" i="1" baseline="-25000" dirty="0"/>
              <a:t>6</a:t>
            </a:r>
            <a:r>
              <a:rPr lang="en-US" sz="4000" i="1" dirty="0"/>
              <a:t>H</a:t>
            </a:r>
            <a:r>
              <a:rPr lang="en-US" sz="4000" i="1" baseline="-25000" dirty="0"/>
              <a:t>12</a:t>
            </a:r>
            <a:r>
              <a:rPr lang="en-US" sz="4000" i="1" dirty="0"/>
              <a:t>O</a:t>
            </a:r>
            <a:r>
              <a:rPr lang="en-US" sz="4000" i="1" baseline="-25000" dirty="0"/>
              <a:t>6</a:t>
            </a:r>
            <a:endParaRPr lang="en-US" sz="4000" dirty="0"/>
          </a:p>
          <a:p>
            <a:pPr lvl="0"/>
            <a:r>
              <a:rPr lang="en-US" sz="4000" dirty="0"/>
              <a:t>They are also known as </a:t>
            </a:r>
            <a:r>
              <a:rPr lang="en-US" sz="4000" i="1" dirty="0"/>
              <a:t>simple sugars</a:t>
            </a:r>
            <a:r>
              <a:rPr lang="en-US" sz="4000" dirty="0"/>
              <a:t> or </a:t>
            </a:r>
            <a:r>
              <a:rPr lang="en-US" sz="4000" i="1" dirty="0"/>
              <a:t>reducing sugars</a:t>
            </a:r>
            <a:endParaRPr lang="en-US" sz="4000" dirty="0"/>
          </a:p>
          <a:p>
            <a:pPr lvl="0"/>
            <a:r>
              <a:rPr lang="en-US" sz="4000" dirty="0"/>
              <a:t>They are the end products of digestion in the alimentary canal</a:t>
            </a:r>
          </a:p>
        </p:txBody>
      </p:sp>
      <p:sp>
        <p:nvSpPr>
          <p:cNvPr id="4" name="Date Placeholder 3">
            <a:extLst>
              <a:ext uri="{FF2B5EF4-FFF2-40B4-BE49-F238E27FC236}">
                <a16:creationId xmlns:a16="http://schemas.microsoft.com/office/drawing/2014/main" xmlns="" id="{225B5300-8393-4BF6-9B3F-A55F3E98555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70E5A243-779B-4805-A0B5-7A635E3F1A10}"/>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DEE6F983-357E-43D1-B533-45C8A9D108CA}"/>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455370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DB3F7-2A03-4C94-921A-72130A701A94}"/>
              </a:ext>
            </a:extLst>
          </p:cNvPr>
          <p:cNvSpPr>
            <a:spLocks noGrp="1"/>
          </p:cNvSpPr>
          <p:nvPr>
            <p:ph type="title"/>
          </p:nvPr>
        </p:nvSpPr>
        <p:spPr>
          <a:xfrm>
            <a:off x="1551709" y="764373"/>
            <a:ext cx="9954491" cy="1293028"/>
          </a:xfrm>
        </p:spPr>
        <p:txBody>
          <a:bodyPr>
            <a:normAutofit fontScale="90000"/>
          </a:bodyPr>
          <a:lstStyle/>
          <a:p>
            <a:r>
              <a:rPr lang="en-US" b="1" i="1" dirty="0"/>
              <a:t>Characteristics of Monosaccharides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3983A050-A3CC-419F-A2D2-CEE7FE7BE27B}"/>
              </a:ext>
            </a:extLst>
          </p:cNvPr>
          <p:cNvSpPr>
            <a:spLocks noGrp="1"/>
          </p:cNvSpPr>
          <p:nvPr>
            <p:ph idx="1"/>
          </p:nvPr>
        </p:nvSpPr>
        <p:spPr/>
        <p:txBody>
          <a:bodyPr>
            <a:normAutofit/>
          </a:bodyPr>
          <a:lstStyle/>
          <a:p>
            <a:pPr lvl="0"/>
            <a:r>
              <a:rPr lang="en-US" sz="2800" dirty="0"/>
              <a:t>They are colorless</a:t>
            </a:r>
          </a:p>
          <a:p>
            <a:pPr lvl="0"/>
            <a:r>
              <a:rPr lang="en-US" sz="2800" dirty="0"/>
              <a:t>They are soluble in water</a:t>
            </a:r>
          </a:p>
          <a:p>
            <a:pPr lvl="0"/>
            <a:r>
              <a:rPr lang="en-US" sz="2800" dirty="0"/>
              <a:t>They taste sweet</a:t>
            </a:r>
          </a:p>
          <a:p>
            <a:pPr lvl="0"/>
            <a:r>
              <a:rPr lang="en-US" sz="2800" dirty="0"/>
              <a:t>They can diffuse through semi-permeable membrane</a:t>
            </a:r>
          </a:p>
          <a:p>
            <a:pPr lvl="0"/>
            <a:r>
              <a:rPr lang="en-US" sz="2800" dirty="0"/>
              <a:t>Converts copper (II) sulphate to copper (I) oxide. That is, reduction, and therefore the name </a:t>
            </a:r>
            <a:r>
              <a:rPr lang="en-US" sz="2800" b="1" i="1" dirty="0"/>
              <a:t>Reducing sugar</a:t>
            </a:r>
            <a:endParaRPr lang="en-US" sz="2800" dirty="0"/>
          </a:p>
          <a:p>
            <a:pPr lvl="0"/>
            <a:r>
              <a:rPr lang="en-US" sz="2800" b="1" dirty="0"/>
              <a:t>Examples</a:t>
            </a:r>
            <a:r>
              <a:rPr lang="en-US" sz="2800" dirty="0"/>
              <a:t>: </a:t>
            </a:r>
            <a:r>
              <a:rPr lang="en-US" sz="2800" i="1" dirty="0"/>
              <a:t>glucose, fructose and galactose</a:t>
            </a:r>
            <a:endParaRPr lang="en-US" sz="2800" dirty="0"/>
          </a:p>
          <a:p>
            <a:pPr lvl="0"/>
            <a:r>
              <a:rPr lang="en-US" sz="2800" b="1" dirty="0"/>
              <a:t>Sources:</a:t>
            </a:r>
            <a:r>
              <a:rPr lang="en-US" sz="2800" dirty="0"/>
              <a:t> </a:t>
            </a:r>
            <a:r>
              <a:rPr lang="en-US" sz="2800" i="1" dirty="0"/>
              <a:t>onions, citrus fruits, sugar beets, </a:t>
            </a:r>
          </a:p>
        </p:txBody>
      </p:sp>
      <p:sp>
        <p:nvSpPr>
          <p:cNvPr id="4" name="Date Placeholder 3">
            <a:extLst>
              <a:ext uri="{FF2B5EF4-FFF2-40B4-BE49-F238E27FC236}">
                <a16:creationId xmlns:a16="http://schemas.microsoft.com/office/drawing/2014/main" xmlns="" id="{DAF78DCD-80DF-48F5-B8B5-C264D4C56489}"/>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C060039-B786-4CF0-8A9D-5900C7E80A9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FE0D33A0-7B14-4FFE-8744-FB04D2652170}"/>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208833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34899-68DA-4853-9B11-27B7030E2F0F}"/>
              </a:ext>
            </a:extLst>
          </p:cNvPr>
          <p:cNvSpPr>
            <a:spLocks noGrp="1"/>
          </p:cNvSpPr>
          <p:nvPr>
            <p:ph type="title"/>
          </p:nvPr>
        </p:nvSpPr>
        <p:spPr/>
        <p:txBody>
          <a:bodyPr/>
          <a:lstStyle/>
          <a:p>
            <a:r>
              <a:rPr lang="en-US" i="1" dirty="0"/>
              <a:t>Types of Nutrition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4B9F8936-4D5D-485C-A5A4-894AA2B2F1E5}"/>
              </a:ext>
            </a:extLst>
          </p:cNvPr>
          <p:cNvSpPr>
            <a:spLocks noGrp="1"/>
          </p:cNvSpPr>
          <p:nvPr>
            <p:ph idx="1"/>
          </p:nvPr>
        </p:nvSpPr>
        <p:spPr/>
        <p:txBody>
          <a:bodyPr>
            <a:normAutofit/>
          </a:bodyPr>
          <a:lstStyle/>
          <a:p>
            <a:pPr marL="0" indent="0">
              <a:buNone/>
            </a:pPr>
            <a:r>
              <a:rPr lang="en-US" sz="6000" dirty="0"/>
              <a:t>There are two main types of nutrition. These are:</a:t>
            </a:r>
          </a:p>
          <a:p>
            <a:pPr lvl="0"/>
            <a:r>
              <a:rPr lang="en-US" sz="6000" b="1" i="1" dirty="0"/>
              <a:t>Autotrophic</a:t>
            </a:r>
            <a:r>
              <a:rPr lang="en-US" sz="6000" dirty="0"/>
              <a:t> nutrition</a:t>
            </a:r>
          </a:p>
          <a:p>
            <a:pPr lvl="0"/>
            <a:r>
              <a:rPr lang="en-US" sz="6000" b="1" i="1" dirty="0"/>
              <a:t>Heterotrophic</a:t>
            </a:r>
            <a:r>
              <a:rPr lang="en-US" sz="6000" dirty="0"/>
              <a:t> nutrition</a:t>
            </a:r>
          </a:p>
        </p:txBody>
      </p:sp>
      <p:sp>
        <p:nvSpPr>
          <p:cNvPr id="4" name="Date Placeholder 3">
            <a:extLst>
              <a:ext uri="{FF2B5EF4-FFF2-40B4-BE49-F238E27FC236}">
                <a16:creationId xmlns:a16="http://schemas.microsoft.com/office/drawing/2014/main" xmlns="" id="{09213625-1483-4477-8107-D1213F79D8C7}"/>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8C14EE2-1EA4-4208-8B38-C72F77A52A8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F2B4653-7BF3-43DA-8CE4-DA227C4E6857}"/>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381549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BEF16-BF16-4051-B76A-B706345F1211}"/>
              </a:ext>
            </a:extLst>
          </p:cNvPr>
          <p:cNvSpPr>
            <a:spLocks noGrp="1"/>
          </p:cNvSpPr>
          <p:nvPr>
            <p:ph type="title"/>
          </p:nvPr>
        </p:nvSpPr>
        <p:spPr/>
        <p:txBody>
          <a:bodyPr/>
          <a:lstStyle/>
          <a:p>
            <a:r>
              <a:rPr lang="en-US" i="1" dirty="0"/>
              <a:t>Disaccharide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3D7EB05B-8048-468D-8967-B4F68974E1FF}"/>
              </a:ext>
            </a:extLst>
          </p:cNvPr>
          <p:cNvSpPr>
            <a:spLocks noGrp="1"/>
          </p:cNvSpPr>
          <p:nvPr>
            <p:ph idx="1"/>
          </p:nvPr>
        </p:nvSpPr>
        <p:spPr>
          <a:xfrm>
            <a:off x="685800" y="2331720"/>
            <a:ext cx="10820400" cy="4024125"/>
          </a:xfrm>
        </p:spPr>
        <p:txBody>
          <a:bodyPr>
            <a:normAutofit/>
          </a:bodyPr>
          <a:lstStyle/>
          <a:p>
            <a:pPr lvl="0"/>
            <a:r>
              <a:rPr lang="en-US" sz="2800" dirty="0"/>
              <a:t>They are formed when two molecules of monosaccharides combine accompanied by loss of a water molecule. That is </a:t>
            </a:r>
            <a:r>
              <a:rPr lang="en-US" sz="2800" i="1" dirty="0"/>
              <a:t>condensation reaction</a:t>
            </a:r>
          </a:p>
          <a:p>
            <a:pPr lvl="0"/>
            <a:r>
              <a:rPr lang="en-US" sz="2800" dirty="0"/>
              <a:t>They are also known as </a:t>
            </a:r>
            <a:r>
              <a:rPr lang="en-US" sz="2800" i="1" dirty="0"/>
              <a:t>complex sugars</a:t>
            </a:r>
            <a:r>
              <a:rPr lang="en-US" sz="2800" dirty="0"/>
              <a:t> or </a:t>
            </a:r>
            <a:r>
              <a:rPr lang="en-US" sz="2800" i="1" dirty="0"/>
              <a:t>non-reducing sugars. </a:t>
            </a:r>
          </a:p>
          <a:p>
            <a:endParaRPr lang="en-US" sz="2800" dirty="0"/>
          </a:p>
        </p:txBody>
      </p:sp>
      <p:sp>
        <p:nvSpPr>
          <p:cNvPr id="4" name="Date Placeholder 3">
            <a:extLst>
              <a:ext uri="{FF2B5EF4-FFF2-40B4-BE49-F238E27FC236}">
                <a16:creationId xmlns:a16="http://schemas.microsoft.com/office/drawing/2014/main" xmlns="" id="{BC1E0677-5AB0-4EBA-992A-BFB94AAB132D}"/>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077AB3D1-B0EC-4ADF-930E-56957BD846E3}"/>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AA75178B-922A-47FF-A75B-F1A1AAD38D0D}"/>
              </a:ext>
            </a:extLst>
          </p:cNvPr>
          <p:cNvSpPr>
            <a:spLocks noGrp="1"/>
          </p:cNvSpPr>
          <p:nvPr>
            <p:ph type="sldNum" sz="quarter" idx="12"/>
          </p:nvPr>
        </p:nvSpPr>
        <p:spPr/>
        <p:txBody>
          <a:bodyPr/>
          <a:lstStyle/>
          <a:p>
            <a:fld id="{6D22F896-40B5-4ADD-8801-0D06FADFA095}" type="slidenum">
              <a:rPr lang="en-US" smtClean="0"/>
              <a:t>30</a:t>
            </a:fld>
            <a:endParaRPr lang="en-US" dirty="0"/>
          </a:p>
        </p:txBody>
      </p:sp>
      <p:pic>
        <p:nvPicPr>
          <p:cNvPr id="10" name="Picture 9">
            <a:extLst>
              <a:ext uri="{FF2B5EF4-FFF2-40B4-BE49-F238E27FC236}">
                <a16:creationId xmlns:a16="http://schemas.microsoft.com/office/drawing/2014/main" xmlns="" id="{54FBF2F9-A023-4A10-A89E-3BABAF44C04D}"/>
              </a:ext>
            </a:extLst>
          </p:cNvPr>
          <p:cNvPicPr>
            <a:picLocks noChangeAspect="1"/>
          </p:cNvPicPr>
          <p:nvPr/>
        </p:nvPicPr>
        <p:blipFill rotWithShape="1">
          <a:blip r:embed="rId2"/>
          <a:srcRect l="3035" t="2312" r="55378"/>
          <a:stretch/>
        </p:blipFill>
        <p:spPr>
          <a:xfrm>
            <a:off x="685800" y="5133490"/>
            <a:ext cx="10175583" cy="948035"/>
          </a:xfrm>
          <a:prstGeom prst="rect">
            <a:avLst/>
          </a:prstGeom>
        </p:spPr>
      </p:pic>
    </p:spTree>
    <p:extLst>
      <p:ext uri="{BB962C8B-B14F-4D97-AF65-F5344CB8AC3E}">
        <p14:creationId xmlns:p14="http://schemas.microsoft.com/office/powerpoint/2010/main" val="360512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95AE8-E220-4C66-99EE-0F513973BF62}"/>
              </a:ext>
            </a:extLst>
          </p:cNvPr>
          <p:cNvSpPr>
            <a:spLocks noGrp="1"/>
          </p:cNvSpPr>
          <p:nvPr>
            <p:ph type="title"/>
          </p:nvPr>
        </p:nvSpPr>
        <p:spPr>
          <a:xfrm>
            <a:off x="2895600" y="639315"/>
            <a:ext cx="8610600" cy="1293028"/>
          </a:xfrm>
        </p:spPr>
        <p:txBody>
          <a:bodyPr>
            <a:normAutofit fontScale="90000"/>
          </a:bodyPr>
          <a:lstStyle/>
          <a:p>
            <a:r>
              <a:rPr lang="en-US" b="1" i="1" dirty="0"/>
              <a:t>Characteristics of Disaccharides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1BBD79E-88B3-407C-9477-1F9AC8B7B28F}"/>
              </a:ext>
            </a:extLst>
          </p:cNvPr>
          <p:cNvSpPr>
            <a:spLocks noGrp="1"/>
          </p:cNvSpPr>
          <p:nvPr>
            <p:ph idx="1"/>
          </p:nvPr>
        </p:nvSpPr>
        <p:spPr>
          <a:xfrm>
            <a:off x="685800" y="1302328"/>
            <a:ext cx="10820400" cy="4916358"/>
          </a:xfrm>
        </p:spPr>
        <p:txBody>
          <a:bodyPr>
            <a:normAutofit/>
          </a:bodyPr>
          <a:lstStyle/>
          <a:p>
            <a:pPr lvl="0"/>
            <a:r>
              <a:rPr lang="en-US" dirty="0"/>
              <a:t>They are colorless</a:t>
            </a:r>
          </a:p>
          <a:p>
            <a:pPr lvl="0"/>
            <a:r>
              <a:rPr lang="en-US" dirty="0"/>
              <a:t>They are very soluble in water</a:t>
            </a:r>
          </a:p>
          <a:p>
            <a:pPr lvl="0"/>
            <a:r>
              <a:rPr lang="en-US" dirty="0"/>
              <a:t>They taste very sweet</a:t>
            </a:r>
          </a:p>
          <a:p>
            <a:pPr lvl="0"/>
            <a:r>
              <a:rPr lang="en-US" dirty="0"/>
              <a:t>They diffuse slowly to semi-permeable membrane</a:t>
            </a:r>
          </a:p>
          <a:p>
            <a:pPr lvl="0"/>
            <a:r>
              <a:rPr lang="en-US" dirty="0"/>
              <a:t>Except for sucrose, they can convert copper (II) sulphate into copper (I) oxide</a:t>
            </a:r>
          </a:p>
          <a:p>
            <a:pPr lvl="0"/>
            <a:r>
              <a:rPr lang="en-US" dirty="0"/>
              <a:t>They can be broken down to monosaccharide by </a:t>
            </a:r>
            <a:r>
              <a:rPr lang="en-US" i="1" dirty="0"/>
              <a:t>hydrolysis</a:t>
            </a:r>
            <a:r>
              <a:rPr lang="en-US" dirty="0"/>
              <a:t> using dilute hydrochloric acid</a:t>
            </a:r>
          </a:p>
          <a:p>
            <a:pPr lvl="0"/>
            <a:r>
              <a:rPr lang="en-US" b="1" dirty="0"/>
              <a:t>Examples</a:t>
            </a:r>
            <a:r>
              <a:rPr lang="en-US" dirty="0"/>
              <a:t>: </a:t>
            </a:r>
            <a:r>
              <a:rPr lang="en-US" i="1" dirty="0"/>
              <a:t>Sucrose </a:t>
            </a:r>
            <a:r>
              <a:rPr lang="en-US" dirty="0"/>
              <a:t>(formed by combining glucose and fructose), </a:t>
            </a:r>
            <a:r>
              <a:rPr lang="en-US" i="1" dirty="0"/>
              <a:t>Lactose</a:t>
            </a:r>
            <a:r>
              <a:rPr lang="en-US" dirty="0"/>
              <a:t> (formed by combining glucose and galactose) and </a:t>
            </a:r>
            <a:r>
              <a:rPr lang="en-US" i="1" dirty="0"/>
              <a:t>Maltose</a:t>
            </a:r>
            <a:r>
              <a:rPr lang="en-US" dirty="0"/>
              <a:t> (formed by combining two glucose molecules)</a:t>
            </a:r>
          </a:p>
          <a:p>
            <a:pPr lvl="0"/>
            <a:r>
              <a:rPr lang="en-US" b="1" dirty="0"/>
              <a:t>Sources</a:t>
            </a:r>
            <a:r>
              <a:rPr lang="en-US" dirty="0"/>
              <a:t>:</a:t>
            </a:r>
            <a:r>
              <a:rPr lang="en-US" i="1" dirty="0"/>
              <a:t> Sucrose -</a:t>
            </a:r>
            <a:r>
              <a:rPr lang="en-US" b="1" i="1" dirty="0"/>
              <a:t>sugar cane</a:t>
            </a:r>
            <a:r>
              <a:rPr lang="en-US" i="1" dirty="0"/>
              <a:t>, Lactose –</a:t>
            </a:r>
            <a:r>
              <a:rPr lang="en-US" b="1" i="1" dirty="0"/>
              <a:t>milk</a:t>
            </a:r>
            <a:r>
              <a:rPr lang="en-US" i="1" dirty="0"/>
              <a:t>, Maltose –</a:t>
            </a:r>
            <a:r>
              <a:rPr lang="en-US" b="1" i="1" dirty="0"/>
              <a:t>Malt</a:t>
            </a:r>
            <a:r>
              <a:rPr lang="en-US" dirty="0"/>
              <a:t>. </a:t>
            </a:r>
          </a:p>
          <a:p>
            <a:endParaRPr lang="en-US" dirty="0"/>
          </a:p>
        </p:txBody>
      </p:sp>
      <p:sp>
        <p:nvSpPr>
          <p:cNvPr id="4" name="Date Placeholder 3">
            <a:extLst>
              <a:ext uri="{FF2B5EF4-FFF2-40B4-BE49-F238E27FC236}">
                <a16:creationId xmlns:a16="http://schemas.microsoft.com/office/drawing/2014/main" xmlns="" id="{B053FD9C-D7E2-4883-953D-810CD91F383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A95F53D-70EF-4552-B8D8-9CBFDFDF6F20}"/>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311EF5D-2DE1-4BCE-B840-F70EF39CA802}"/>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1878319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81F41-30F6-4507-A86C-BCBBF66FC4B5}"/>
              </a:ext>
            </a:extLst>
          </p:cNvPr>
          <p:cNvSpPr>
            <a:spLocks noGrp="1"/>
          </p:cNvSpPr>
          <p:nvPr>
            <p:ph type="title"/>
          </p:nvPr>
        </p:nvSpPr>
        <p:spPr/>
        <p:txBody>
          <a:bodyPr/>
          <a:lstStyle/>
          <a:p>
            <a:r>
              <a:rPr lang="en-US" i="1" dirty="0"/>
              <a:t>Polysaccharide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C6403F45-02A9-488F-9920-460BD72BE507}"/>
              </a:ext>
            </a:extLst>
          </p:cNvPr>
          <p:cNvSpPr>
            <a:spLocks noGrp="1"/>
          </p:cNvSpPr>
          <p:nvPr>
            <p:ph idx="1"/>
          </p:nvPr>
        </p:nvSpPr>
        <p:spPr/>
        <p:txBody>
          <a:bodyPr>
            <a:normAutofit lnSpcReduction="10000"/>
          </a:bodyPr>
          <a:lstStyle/>
          <a:p>
            <a:r>
              <a:rPr lang="en-US" sz="4000" dirty="0"/>
              <a:t>They are formed when many monosaccharide molecules are combined together in a dehydration reaction. </a:t>
            </a:r>
          </a:p>
          <a:p>
            <a:r>
              <a:rPr lang="en-US" sz="4000" dirty="0"/>
              <a:t>That is, several units of monosaccharides are linked together to form polysaccharides</a:t>
            </a:r>
          </a:p>
        </p:txBody>
      </p:sp>
      <p:sp>
        <p:nvSpPr>
          <p:cNvPr id="4" name="Date Placeholder 3">
            <a:extLst>
              <a:ext uri="{FF2B5EF4-FFF2-40B4-BE49-F238E27FC236}">
                <a16:creationId xmlns:a16="http://schemas.microsoft.com/office/drawing/2014/main" xmlns="" id="{E532FFE8-D791-424F-8556-8D0025A1391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3BCB6BC-692D-45B7-9DB7-E416356D3A93}"/>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0A94471-9BD0-41F0-93F9-B3C0C0826C02}"/>
              </a:ext>
            </a:extLst>
          </p:cNvPr>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1618426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102D97-897F-4481-B73F-2EE2B381A3C3}"/>
              </a:ext>
            </a:extLst>
          </p:cNvPr>
          <p:cNvSpPr>
            <a:spLocks noGrp="1"/>
          </p:cNvSpPr>
          <p:nvPr>
            <p:ph type="title"/>
          </p:nvPr>
        </p:nvSpPr>
        <p:spPr>
          <a:xfrm>
            <a:off x="2189018" y="883285"/>
            <a:ext cx="9317182" cy="1293028"/>
          </a:xfrm>
        </p:spPr>
        <p:txBody>
          <a:bodyPr>
            <a:normAutofit fontScale="90000"/>
          </a:bodyPr>
          <a:lstStyle/>
          <a:p>
            <a:r>
              <a:rPr lang="en-US" b="1" i="1" dirty="0"/>
              <a:t>Characteristics of Polysaccharides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DEF1F90F-472A-4E6D-BAA9-799F0240EA87}"/>
              </a:ext>
            </a:extLst>
          </p:cNvPr>
          <p:cNvSpPr>
            <a:spLocks noGrp="1"/>
          </p:cNvSpPr>
          <p:nvPr>
            <p:ph idx="1"/>
          </p:nvPr>
        </p:nvSpPr>
        <p:spPr/>
        <p:txBody>
          <a:bodyPr/>
          <a:lstStyle/>
          <a:p>
            <a:pPr lvl="0"/>
            <a:r>
              <a:rPr lang="en-US" dirty="0"/>
              <a:t>They are insoluble in water</a:t>
            </a:r>
          </a:p>
          <a:p>
            <a:pPr lvl="0"/>
            <a:r>
              <a:rPr lang="en-US" dirty="0"/>
              <a:t>Forms a gel when boiled and cooled</a:t>
            </a:r>
          </a:p>
          <a:p>
            <a:pPr lvl="0"/>
            <a:r>
              <a:rPr lang="en-US" dirty="0"/>
              <a:t>They give blue-black color with iodine solution and hence the basis for test of starch</a:t>
            </a:r>
          </a:p>
          <a:p>
            <a:pPr lvl="0"/>
            <a:r>
              <a:rPr lang="en-US" dirty="0"/>
              <a:t>They are tasteless</a:t>
            </a:r>
          </a:p>
          <a:p>
            <a:pPr lvl="0"/>
            <a:r>
              <a:rPr lang="en-US" b="1" dirty="0"/>
              <a:t>Examples</a:t>
            </a:r>
            <a:r>
              <a:rPr lang="en-US" dirty="0"/>
              <a:t>: </a:t>
            </a:r>
            <a:r>
              <a:rPr lang="en-US" i="1" dirty="0"/>
              <a:t>starch, glycogen, pectin, chitin and cellulose</a:t>
            </a:r>
            <a:endParaRPr lang="en-US" dirty="0"/>
          </a:p>
          <a:p>
            <a:pPr lvl="0"/>
            <a:r>
              <a:rPr lang="en-US" b="1" dirty="0"/>
              <a:t>Sources</a:t>
            </a:r>
            <a:r>
              <a:rPr lang="en-US" dirty="0"/>
              <a:t>: </a:t>
            </a:r>
          </a:p>
          <a:p>
            <a:r>
              <a:rPr lang="en-US" b="1" i="1" dirty="0"/>
              <a:t>Starch</a:t>
            </a:r>
            <a:r>
              <a:rPr lang="en-US" b="1" dirty="0"/>
              <a:t> </a:t>
            </a:r>
            <a:r>
              <a:rPr lang="en-US" dirty="0"/>
              <a:t>and </a:t>
            </a:r>
            <a:r>
              <a:rPr lang="en-US" b="1" i="1" dirty="0"/>
              <a:t>Cellulose</a:t>
            </a:r>
            <a:r>
              <a:rPr lang="en-US" dirty="0"/>
              <a:t> from </a:t>
            </a:r>
            <a:r>
              <a:rPr lang="en-US" i="1" dirty="0"/>
              <a:t>Irish potato, cassava, yams, rice and maize grains</a:t>
            </a:r>
            <a:endParaRPr lang="en-US" dirty="0"/>
          </a:p>
          <a:p>
            <a:r>
              <a:rPr lang="en-US" b="1" i="1" dirty="0"/>
              <a:t>Glycogen </a:t>
            </a:r>
            <a:r>
              <a:rPr lang="en-US" dirty="0"/>
              <a:t>from liver of mammals</a:t>
            </a:r>
          </a:p>
        </p:txBody>
      </p:sp>
      <p:sp>
        <p:nvSpPr>
          <p:cNvPr id="4" name="Date Placeholder 3">
            <a:extLst>
              <a:ext uri="{FF2B5EF4-FFF2-40B4-BE49-F238E27FC236}">
                <a16:creationId xmlns:a16="http://schemas.microsoft.com/office/drawing/2014/main" xmlns="" id="{54A3720F-2EC9-49DB-B2C9-9A84BC6F0BD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D73AD05-7FF2-4036-962E-B758C4E9FD39}"/>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852806D0-7092-4F66-B702-EE274ECE19EC}"/>
              </a:ext>
            </a:extLst>
          </p:cNvPr>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640401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5EA9F-0F33-402E-A7D1-69995DBA52D6}"/>
              </a:ext>
            </a:extLst>
          </p:cNvPr>
          <p:cNvSpPr>
            <a:spLocks noGrp="1"/>
          </p:cNvSpPr>
          <p:nvPr>
            <p:ph type="title"/>
          </p:nvPr>
        </p:nvSpPr>
        <p:spPr/>
        <p:txBody>
          <a:bodyPr/>
          <a:lstStyle/>
          <a:p>
            <a:r>
              <a:rPr lang="en-US" b="1" i="1" dirty="0"/>
              <a:t>Note: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E1AA45AF-D12C-4C34-A6BF-26862D17E46A}"/>
              </a:ext>
            </a:extLst>
          </p:cNvPr>
          <p:cNvSpPr>
            <a:spLocks noGrp="1"/>
          </p:cNvSpPr>
          <p:nvPr>
            <p:ph idx="1"/>
          </p:nvPr>
        </p:nvSpPr>
        <p:spPr/>
        <p:txBody>
          <a:bodyPr/>
          <a:lstStyle/>
          <a:p>
            <a:r>
              <a:rPr lang="en-US" i="1" dirty="0"/>
              <a:t>Condensation </a:t>
            </a:r>
            <a:r>
              <a:rPr lang="en-US" dirty="0"/>
              <a:t>is the process of bringing two molecules together, chemically with the release of water molecule. </a:t>
            </a:r>
          </a:p>
          <a:p>
            <a:r>
              <a:rPr lang="en-US" i="1" dirty="0"/>
              <a:t>Hydrolysis</a:t>
            </a:r>
            <a:r>
              <a:rPr lang="en-US" dirty="0"/>
              <a:t> is the process of breaking down complex/large molecules chemically by addition of water.</a:t>
            </a:r>
            <a:endParaRPr lang="en-US" i="1" dirty="0"/>
          </a:p>
          <a:p>
            <a:endParaRPr lang="en-US" dirty="0"/>
          </a:p>
        </p:txBody>
      </p:sp>
      <p:sp>
        <p:nvSpPr>
          <p:cNvPr id="4" name="Date Placeholder 3">
            <a:extLst>
              <a:ext uri="{FF2B5EF4-FFF2-40B4-BE49-F238E27FC236}">
                <a16:creationId xmlns:a16="http://schemas.microsoft.com/office/drawing/2014/main" xmlns="" id="{4E38DE23-3FF0-4293-A26D-028A67EBAC6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A8C71D1-178C-484F-B7B4-866138A11707}"/>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2E7DAC5A-EC75-4E23-9D23-74936C038C27}"/>
              </a:ext>
            </a:extLst>
          </p:cNvPr>
          <p:cNvSpPr>
            <a:spLocks noGrp="1"/>
          </p:cNvSpPr>
          <p:nvPr>
            <p:ph type="sldNum" sz="quarter" idx="12"/>
          </p:nvPr>
        </p:nvSpPr>
        <p:spPr/>
        <p:txBody>
          <a:bodyPr/>
          <a:lstStyle/>
          <a:p>
            <a:fld id="{6D22F896-40B5-4ADD-8801-0D06FADFA095}" type="slidenum">
              <a:rPr lang="en-US" smtClean="0"/>
              <a:t>34</a:t>
            </a:fld>
            <a:endParaRPr lang="en-US" dirty="0"/>
          </a:p>
        </p:txBody>
      </p:sp>
      <p:pic>
        <p:nvPicPr>
          <p:cNvPr id="7" name="Picture 6">
            <a:extLst>
              <a:ext uri="{FF2B5EF4-FFF2-40B4-BE49-F238E27FC236}">
                <a16:creationId xmlns:a16="http://schemas.microsoft.com/office/drawing/2014/main" xmlns="" id="{89DDDCEA-1C64-4EB9-A032-4382A8A19ED4}"/>
              </a:ext>
            </a:extLst>
          </p:cNvPr>
          <p:cNvPicPr>
            <a:picLocks noChangeAspect="1"/>
          </p:cNvPicPr>
          <p:nvPr/>
        </p:nvPicPr>
        <p:blipFill rotWithShape="1">
          <a:blip r:embed="rId2"/>
          <a:srcRect r="36435"/>
          <a:stretch/>
        </p:blipFill>
        <p:spPr>
          <a:xfrm>
            <a:off x="873667" y="3677655"/>
            <a:ext cx="10316164" cy="1794890"/>
          </a:xfrm>
          <a:prstGeom prst="rect">
            <a:avLst/>
          </a:prstGeom>
        </p:spPr>
      </p:pic>
    </p:spTree>
    <p:extLst>
      <p:ext uri="{BB962C8B-B14F-4D97-AF65-F5344CB8AC3E}">
        <p14:creationId xmlns:p14="http://schemas.microsoft.com/office/powerpoint/2010/main" val="1770184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9E26D2-1135-42A8-93DA-10C5E4733F22}"/>
              </a:ext>
            </a:extLst>
          </p:cNvPr>
          <p:cNvSpPr>
            <a:spLocks noGrp="1"/>
          </p:cNvSpPr>
          <p:nvPr>
            <p:ph type="title"/>
          </p:nvPr>
        </p:nvSpPr>
        <p:spPr/>
        <p:txBody>
          <a:bodyPr/>
          <a:lstStyle/>
          <a:p>
            <a:r>
              <a:rPr lang="en-US" dirty="0"/>
              <a:t>Condensation and Hydrolysis</a:t>
            </a:r>
          </a:p>
        </p:txBody>
      </p:sp>
      <p:pic>
        <p:nvPicPr>
          <p:cNvPr id="7" name="Content Placeholder 6">
            <a:extLst>
              <a:ext uri="{FF2B5EF4-FFF2-40B4-BE49-F238E27FC236}">
                <a16:creationId xmlns:a16="http://schemas.microsoft.com/office/drawing/2014/main" xmlns="" id="{781D51B0-A705-4ED1-B78F-76912D601C3B}"/>
              </a:ext>
            </a:extLst>
          </p:cNvPr>
          <p:cNvPicPr>
            <a:picLocks noGrp="1" noChangeAspect="1"/>
          </p:cNvPicPr>
          <p:nvPr>
            <p:ph idx="1"/>
          </p:nvPr>
        </p:nvPicPr>
        <p:blipFill rotWithShape="1">
          <a:blip r:embed="rId2"/>
          <a:srcRect r="39861"/>
          <a:stretch/>
        </p:blipFill>
        <p:spPr>
          <a:xfrm>
            <a:off x="883350" y="2075649"/>
            <a:ext cx="7879650" cy="4298494"/>
          </a:xfrm>
          <a:prstGeom prst="rect">
            <a:avLst/>
          </a:prstGeom>
        </p:spPr>
      </p:pic>
      <p:sp>
        <p:nvSpPr>
          <p:cNvPr id="4" name="Date Placeholder 3">
            <a:extLst>
              <a:ext uri="{FF2B5EF4-FFF2-40B4-BE49-F238E27FC236}">
                <a16:creationId xmlns:a16="http://schemas.microsoft.com/office/drawing/2014/main" xmlns="" id="{47AFF62C-5513-4D3D-8B61-CF96471893A3}"/>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4AB11BD9-C00B-48A2-B0CB-64DE6B6E5A6D}"/>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2421E93-6949-4AF9-A85A-307A97A6EC7B}"/>
              </a:ext>
            </a:extLst>
          </p:cNvPr>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263712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5A697F-BAAE-44E9-B61E-E39118FB8586}"/>
              </a:ext>
            </a:extLst>
          </p:cNvPr>
          <p:cNvSpPr>
            <a:spLocks noGrp="1"/>
          </p:cNvSpPr>
          <p:nvPr>
            <p:ph type="title"/>
          </p:nvPr>
        </p:nvSpPr>
        <p:spPr/>
        <p:txBody>
          <a:bodyPr>
            <a:normAutofit fontScale="90000"/>
          </a:bodyPr>
          <a:lstStyle/>
          <a:p>
            <a:r>
              <a:rPr lang="en-US" i="1" dirty="0"/>
              <a:t>Importance of Carbohydrates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34CE2A8F-0785-4919-B27A-8761D4192B72}"/>
              </a:ext>
            </a:extLst>
          </p:cNvPr>
          <p:cNvSpPr>
            <a:spLocks noGrp="1"/>
          </p:cNvSpPr>
          <p:nvPr>
            <p:ph idx="1"/>
          </p:nvPr>
        </p:nvSpPr>
        <p:spPr/>
        <p:txBody>
          <a:bodyPr>
            <a:normAutofit/>
          </a:bodyPr>
          <a:lstStyle/>
          <a:p>
            <a:pPr lvl="0"/>
            <a:r>
              <a:rPr lang="en-US" sz="6000" dirty="0"/>
              <a:t>Provides </a:t>
            </a:r>
            <a:r>
              <a:rPr lang="en-US" sz="6000" i="1" dirty="0"/>
              <a:t>energ</a:t>
            </a:r>
            <a:r>
              <a:rPr lang="en-US" sz="6000" dirty="0"/>
              <a:t>y</a:t>
            </a:r>
          </a:p>
          <a:p>
            <a:pPr lvl="0"/>
            <a:r>
              <a:rPr lang="en-US" sz="6000" dirty="0"/>
              <a:t>Provides </a:t>
            </a:r>
            <a:r>
              <a:rPr lang="en-US" sz="6000" i="1" dirty="0"/>
              <a:t>structural</a:t>
            </a:r>
            <a:r>
              <a:rPr lang="en-US" sz="6000" dirty="0"/>
              <a:t> substances</a:t>
            </a:r>
          </a:p>
          <a:p>
            <a:pPr lvl="0"/>
            <a:r>
              <a:rPr lang="en-US" sz="6000" dirty="0"/>
              <a:t>Provide </a:t>
            </a:r>
            <a:r>
              <a:rPr lang="en-US" sz="6000" i="1" dirty="0"/>
              <a:t>storage </a:t>
            </a:r>
            <a:r>
              <a:rPr lang="en-US" sz="6000" dirty="0"/>
              <a:t>structures </a:t>
            </a:r>
          </a:p>
        </p:txBody>
      </p:sp>
      <p:sp>
        <p:nvSpPr>
          <p:cNvPr id="4" name="Date Placeholder 3">
            <a:extLst>
              <a:ext uri="{FF2B5EF4-FFF2-40B4-BE49-F238E27FC236}">
                <a16:creationId xmlns:a16="http://schemas.microsoft.com/office/drawing/2014/main" xmlns="" id="{1340FD5E-6627-4C2D-96D2-25E68D9B980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C716D935-71B3-4DA9-A8B2-2C5B28091401}"/>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B96E0C3-6EDE-415D-AC5E-C324BC4302E1}"/>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706735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DEAE7E-99C5-4F18-BB13-88459F771323}"/>
              </a:ext>
            </a:extLst>
          </p:cNvPr>
          <p:cNvSpPr>
            <a:spLocks noGrp="1"/>
          </p:cNvSpPr>
          <p:nvPr>
            <p:ph type="title"/>
          </p:nvPr>
        </p:nvSpPr>
        <p:spPr>
          <a:xfrm>
            <a:off x="1330036" y="2535382"/>
            <a:ext cx="9698182" cy="2459182"/>
          </a:xfrm>
        </p:spPr>
        <p:txBody>
          <a:bodyPr>
            <a:normAutofit/>
          </a:bodyPr>
          <a:lstStyle/>
          <a:p>
            <a:r>
              <a:rPr lang="en-US" sz="4400" b="1" i="1" dirty="0"/>
              <a:t>Food Tests for Carbohydrates</a:t>
            </a:r>
            <a:r>
              <a:rPr lang="en-US" sz="4400" dirty="0"/>
              <a:t/>
            </a:r>
            <a:br>
              <a:rPr lang="en-US" sz="4400" dirty="0"/>
            </a:br>
            <a:endParaRPr lang="en-US" sz="4400" dirty="0"/>
          </a:p>
        </p:txBody>
      </p:sp>
      <p:sp>
        <p:nvSpPr>
          <p:cNvPr id="3" name="Date Placeholder 2">
            <a:extLst>
              <a:ext uri="{FF2B5EF4-FFF2-40B4-BE49-F238E27FC236}">
                <a16:creationId xmlns:a16="http://schemas.microsoft.com/office/drawing/2014/main" xmlns="" id="{CB73597B-E2D6-4F52-9BDE-021F8FCD0986}"/>
              </a:ext>
            </a:extLst>
          </p:cNvPr>
          <p:cNvSpPr>
            <a:spLocks noGrp="1"/>
          </p:cNvSpPr>
          <p:nvPr>
            <p:ph type="dt" sz="half" idx="10"/>
          </p:nvPr>
        </p:nvSpPr>
        <p:spPr/>
        <p:txBody>
          <a:bodyPr/>
          <a:lstStyle/>
          <a:p>
            <a:fld id="{79B50BC4-2829-4F5E-91CF-699CB9217E2F}" type="datetime1">
              <a:rPr lang="en-US" smtClean="0"/>
              <a:t>5/20/2021</a:t>
            </a:fld>
            <a:endParaRPr lang="en-US" dirty="0"/>
          </a:p>
        </p:txBody>
      </p:sp>
      <p:sp>
        <p:nvSpPr>
          <p:cNvPr id="4" name="Footer Placeholder 3">
            <a:extLst>
              <a:ext uri="{FF2B5EF4-FFF2-40B4-BE49-F238E27FC236}">
                <a16:creationId xmlns:a16="http://schemas.microsoft.com/office/drawing/2014/main" xmlns="" id="{EF6A201F-3218-4603-9289-2E18632E7973}"/>
              </a:ext>
            </a:extLst>
          </p:cNvPr>
          <p:cNvSpPr>
            <a:spLocks noGrp="1"/>
          </p:cNvSpPr>
          <p:nvPr>
            <p:ph type="ftr" sz="quarter" idx="11"/>
          </p:nvPr>
        </p:nvSpPr>
        <p:spPr/>
        <p:txBody>
          <a:bodyPr/>
          <a:lstStyle/>
          <a:p>
            <a:r>
              <a:rPr lang="en-US"/>
              <a:t>Dastan E. M. </a:t>
            </a:r>
            <a:endParaRPr lang="en-US" dirty="0"/>
          </a:p>
        </p:txBody>
      </p:sp>
      <p:sp>
        <p:nvSpPr>
          <p:cNvPr id="5" name="Slide Number Placeholder 4">
            <a:extLst>
              <a:ext uri="{FF2B5EF4-FFF2-40B4-BE49-F238E27FC236}">
                <a16:creationId xmlns:a16="http://schemas.microsoft.com/office/drawing/2014/main" xmlns="" id="{7CC37954-862C-4955-A0BF-B833F5A4B746}"/>
              </a:ext>
            </a:extLst>
          </p:cNvPr>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573212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A26D15-76D7-4371-828C-65E368D8903B}"/>
              </a:ext>
            </a:extLst>
          </p:cNvPr>
          <p:cNvSpPr>
            <a:spLocks noGrp="1"/>
          </p:cNvSpPr>
          <p:nvPr>
            <p:ph type="title"/>
          </p:nvPr>
        </p:nvSpPr>
        <p:spPr/>
        <p:txBody>
          <a:bodyPr/>
          <a:lstStyle/>
          <a:p>
            <a:r>
              <a:rPr lang="en-US" dirty="0"/>
              <a:t> </a:t>
            </a:r>
            <a:r>
              <a:rPr lang="en-US" i="1" dirty="0"/>
              <a:t>Test for Reducing Sugars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3BE3C403-84C3-4F8C-B8EF-0E96585F1AB1}"/>
              </a:ext>
            </a:extLst>
          </p:cNvPr>
          <p:cNvSpPr>
            <a:spLocks noGrp="1"/>
          </p:cNvSpPr>
          <p:nvPr>
            <p:ph idx="1"/>
          </p:nvPr>
        </p:nvSpPr>
        <p:spPr/>
        <p:txBody>
          <a:bodyPr>
            <a:normAutofit lnSpcReduction="10000"/>
          </a:bodyPr>
          <a:lstStyle/>
          <a:p>
            <a:r>
              <a:rPr lang="en-US" sz="3600" b="1" i="1" dirty="0"/>
              <a:t>Reagent</a:t>
            </a:r>
            <a:r>
              <a:rPr lang="en-US" sz="3600" dirty="0"/>
              <a:t> to be used is </a:t>
            </a:r>
            <a:r>
              <a:rPr lang="en-US" sz="3600" i="1" dirty="0"/>
              <a:t>Benedict’s Solution</a:t>
            </a:r>
            <a:r>
              <a:rPr lang="en-US" sz="3600" dirty="0"/>
              <a:t>.</a:t>
            </a:r>
          </a:p>
          <a:p>
            <a:r>
              <a:rPr lang="en-US" sz="3600" i="1" dirty="0"/>
              <a:t>Procedures:</a:t>
            </a:r>
            <a:endParaRPr lang="en-US" sz="3600" dirty="0"/>
          </a:p>
          <a:p>
            <a:pPr lvl="1"/>
            <a:r>
              <a:rPr lang="en-US" sz="3600" dirty="0"/>
              <a:t>Put 2cm</a:t>
            </a:r>
            <a:r>
              <a:rPr lang="en-US" sz="3600" baseline="30000" dirty="0"/>
              <a:t>3</a:t>
            </a:r>
            <a:r>
              <a:rPr lang="en-US" sz="3600" dirty="0"/>
              <a:t> of food sample solution in a test tube.</a:t>
            </a:r>
          </a:p>
          <a:p>
            <a:pPr lvl="1"/>
            <a:r>
              <a:rPr lang="en-US" sz="3600" dirty="0"/>
              <a:t>Add 2cm</a:t>
            </a:r>
            <a:r>
              <a:rPr lang="en-US" sz="3600" baseline="30000" dirty="0"/>
              <a:t>3</a:t>
            </a:r>
            <a:r>
              <a:rPr lang="en-US" sz="3600" dirty="0"/>
              <a:t> of Benedict’s solution into the food sample solution in (</a:t>
            </a:r>
            <a:r>
              <a:rPr lang="en-US" sz="3600" dirty="0" err="1"/>
              <a:t>i</a:t>
            </a:r>
            <a:r>
              <a:rPr lang="en-US" sz="3600" dirty="0"/>
              <a:t>) above.</a:t>
            </a:r>
          </a:p>
          <a:p>
            <a:pPr lvl="1"/>
            <a:r>
              <a:rPr lang="en-US" sz="3600" dirty="0"/>
              <a:t>Boil the mixture in (ii) above for about 3 minutes and allow it to cool.</a:t>
            </a:r>
          </a:p>
          <a:p>
            <a:endParaRPr lang="en-US" sz="3600" dirty="0"/>
          </a:p>
        </p:txBody>
      </p:sp>
      <p:sp>
        <p:nvSpPr>
          <p:cNvPr id="4" name="Date Placeholder 3">
            <a:extLst>
              <a:ext uri="{FF2B5EF4-FFF2-40B4-BE49-F238E27FC236}">
                <a16:creationId xmlns:a16="http://schemas.microsoft.com/office/drawing/2014/main" xmlns="" id="{FF81490C-9E66-4920-BD22-91804B9D2E0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00914C0-5E41-4CBF-AB3A-DCB9D7C4F5B6}"/>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95300ED2-FC4D-4523-BBF2-F7718C823C04}"/>
              </a:ext>
            </a:extLst>
          </p:cNvPr>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1808650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E07AC-89C5-4597-AADC-5CFA60DBAB44}"/>
              </a:ext>
            </a:extLst>
          </p:cNvPr>
          <p:cNvSpPr>
            <a:spLocks noGrp="1"/>
          </p:cNvSpPr>
          <p:nvPr>
            <p:ph type="title"/>
          </p:nvPr>
        </p:nvSpPr>
        <p:spPr/>
        <p:txBody>
          <a:bodyPr/>
          <a:lstStyle/>
          <a:p>
            <a:r>
              <a:rPr lang="en-US" i="1" dirty="0"/>
              <a:t>Test for Reducing Sugars</a:t>
            </a:r>
            <a:endParaRPr lang="en-US" dirty="0"/>
          </a:p>
        </p:txBody>
      </p:sp>
      <p:sp>
        <p:nvSpPr>
          <p:cNvPr id="3" name="Content Placeholder 2">
            <a:extLst>
              <a:ext uri="{FF2B5EF4-FFF2-40B4-BE49-F238E27FC236}">
                <a16:creationId xmlns:a16="http://schemas.microsoft.com/office/drawing/2014/main" xmlns="" id="{390A8C76-DD21-4FFF-A9E2-6099451A33C1}"/>
              </a:ext>
            </a:extLst>
          </p:cNvPr>
          <p:cNvSpPr>
            <a:spLocks noGrp="1"/>
          </p:cNvSpPr>
          <p:nvPr>
            <p:ph idx="1"/>
          </p:nvPr>
        </p:nvSpPr>
        <p:spPr/>
        <p:txBody>
          <a:bodyPr>
            <a:normAutofit/>
          </a:bodyPr>
          <a:lstStyle/>
          <a:p>
            <a:r>
              <a:rPr lang="en-US" sz="4000" i="1" dirty="0"/>
              <a:t>Observations:</a:t>
            </a:r>
            <a:endParaRPr lang="en-US" sz="4000" dirty="0"/>
          </a:p>
          <a:p>
            <a:pPr lvl="1"/>
            <a:r>
              <a:rPr lang="en-US" sz="4000" dirty="0"/>
              <a:t>A series of color change from blue to green to yellow and finally brick red or orange precipitates will be observed.</a:t>
            </a:r>
          </a:p>
          <a:p>
            <a:r>
              <a:rPr lang="en-US" sz="4000" i="1" dirty="0"/>
              <a:t>Inference:</a:t>
            </a:r>
            <a:endParaRPr lang="en-US" sz="4000" dirty="0"/>
          </a:p>
          <a:p>
            <a:pPr lvl="1"/>
            <a:r>
              <a:rPr lang="en-US" sz="4000" dirty="0"/>
              <a:t>Reducing sugar was present.</a:t>
            </a:r>
          </a:p>
          <a:p>
            <a:endParaRPr lang="en-US" sz="4000" dirty="0"/>
          </a:p>
        </p:txBody>
      </p:sp>
      <p:sp>
        <p:nvSpPr>
          <p:cNvPr id="4" name="Date Placeholder 3">
            <a:extLst>
              <a:ext uri="{FF2B5EF4-FFF2-40B4-BE49-F238E27FC236}">
                <a16:creationId xmlns:a16="http://schemas.microsoft.com/office/drawing/2014/main" xmlns="" id="{665A670A-22C9-4AC9-84E5-48C40D689478}"/>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B9DADDF-CE33-4D9C-9E98-722CC79FE674}"/>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7E796273-7CC5-4E58-AC50-77422565C463}"/>
              </a:ext>
            </a:extLst>
          </p:cNvPr>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247407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F5535E-79D0-400A-B8E3-86135AF6FFE4}"/>
              </a:ext>
            </a:extLst>
          </p:cNvPr>
          <p:cNvSpPr>
            <a:spLocks noGrp="1"/>
          </p:cNvSpPr>
          <p:nvPr>
            <p:ph type="title"/>
          </p:nvPr>
        </p:nvSpPr>
        <p:spPr/>
        <p:txBody>
          <a:bodyPr/>
          <a:lstStyle/>
          <a:p>
            <a:r>
              <a:rPr kumimoji="0" lang="en-US" sz="4000" b="0" i="1" u="none" strike="noStrike" kern="1200" cap="all" spc="0" normalizeH="0" baseline="0" noProof="0" dirty="0">
                <a:ln>
                  <a:noFill/>
                </a:ln>
                <a:solidFill>
                  <a:prstClr val="black"/>
                </a:solidFill>
                <a:effectLst/>
                <a:uLnTx/>
                <a:uFillTx/>
                <a:latin typeface="Century Gothic" panose="020B0502020202020204"/>
                <a:ea typeface="+mj-ea"/>
                <a:cs typeface="+mj-cs"/>
              </a:rPr>
              <a:t>Types of Nutrition</a:t>
            </a:r>
            <a:endParaRPr lang="en-US" dirty="0"/>
          </a:p>
        </p:txBody>
      </p:sp>
      <p:sp>
        <p:nvSpPr>
          <p:cNvPr id="4" name="Date Placeholder 3">
            <a:extLst>
              <a:ext uri="{FF2B5EF4-FFF2-40B4-BE49-F238E27FC236}">
                <a16:creationId xmlns:a16="http://schemas.microsoft.com/office/drawing/2014/main" xmlns="" id="{4A0034B8-2F73-490C-8AE7-EF9AA2DAA43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19F60EA-0640-4221-A027-C05AD875F9A6}"/>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570A999-3424-4FB1-8533-CC7FD3B002B4}"/>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2050" name="Picture 2" descr="Biology Champ | PHOTOSYNTHESIS- AUTOTROPHIC NUTRITION">
            <a:extLst>
              <a:ext uri="{FF2B5EF4-FFF2-40B4-BE49-F238E27FC236}">
                <a16:creationId xmlns:a16="http://schemas.microsoft.com/office/drawing/2014/main" xmlns="" id="{EB787844-03C3-4E3D-80F3-1396D2B29B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5925" y="2193925"/>
            <a:ext cx="5360149"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456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3A5AA8-3E6A-4B9A-80D0-C432918DA274}"/>
              </a:ext>
            </a:extLst>
          </p:cNvPr>
          <p:cNvSpPr>
            <a:spLocks noGrp="1"/>
          </p:cNvSpPr>
          <p:nvPr>
            <p:ph type="title"/>
          </p:nvPr>
        </p:nvSpPr>
        <p:spPr/>
        <p:txBody>
          <a:bodyPr/>
          <a:lstStyle/>
          <a:p>
            <a:r>
              <a:rPr lang="en-US" i="1" dirty="0"/>
              <a:t>Test for Non-reducing Sugars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10C3441-1E62-4B5F-AB6B-3D24CAD48CF7}"/>
              </a:ext>
            </a:extLst>
          </p:cNvPr>
          <p:cNvSpPr>
            <a:spLocks noGrp="1"/>
          </p:cNvSpPr>
          <p:nvPr>
            <p:ph idx="1"/>
          </p:nvPr>
        </p:nvSpPr>
        <p:spPr/>
        <p:txBody>
          <a:bodyPr>
            <a:normAutofit/>
          </a:bodyPr>
          <a:lstStyle/>
          <a:p>
            <a:r>
              <a:rPr lang="en-US" sz="6000" b="1" i="1" dirty="0"/>
              <a:t>Reagents </a:t>
            </a:r>
            <a:r>
              <a:rPr lang="en-US" sz="6000" dirty="0"/>
              <a:t>to be used are:</a:t>
            </a:r>
          </a:p>
          <a:p>
            <a:pPr lvl="1"/>
            <a:r>
              <a:rPr lang="en-US" sz="5400" i="1" dirty="0"/>
              <a:t>Dilute Hydrochloric acid, </a:t>
            </a:r>
          </a:p>
          <a:p>
            <a:pPr lvl="1"/>
            <a:r>
              <a:rPr lang="en-US" sz="5400" i="1" dirty="0"/>
              <a:t>Dilute Sodium Hydroxide and </a:t>
            </a:r>
          </a:p>
          <a:p>
            <a:pPr lvl="1"/>
            <a:r>
              <a:rPr lang="en-US" sz="5400" i="1" dirty="0"/>
              <a:t>Benedict’s solution</a:t>
            </a:r>
            <a:endParaRPr lang="en-US" sz="5400" dirty="0"/>
          </a:p>
        </p:txBody>
      </p:sp>
      <p:sp>
        <p:nvSpPr>
          <p:cNvPr id="4" name="Date Placeholder 3">
            <a:extLst>
              <a:ext uri="{FF2B5EF4-FFF2-40B4-BE49-F238E27FC236}">
                <a16:creationId xmlns:a16="http://schemas.microsoft.com/office/drawing/2014/main" xmlns="" id="{C1813B22-775C-4E65-8DF6-80F9622F477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567B2A1-6B77-4098-B24E-995579567254}"/>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1B47E0D8-85D3-41F6-B8BF-D3F03E983B46}"/>
              </a:ext>
            </a:extLst>
          </p:cNvPr>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1869724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E2E8F8-081A-4E58-82CD-BD57607962EC}"/>
              </a:ext>
            </a:extLst>
          </p:cNvPr>
          <p:cNvSpPr>
            <a:spLocks noGrp="1"/>
          </p:cNvSpPr>
          <p:nvPr>
            <p:ph type="title"/>
          </p:nvPr>
        </p:nvSpPr>
        <p:spPr/>
        <p:txBody>
          <a:bodyPr/>
          <a:lstStyle/>
          <a:p>
            <a:r>
              <a:rPr lang="en-US" i="1" dirty="0"/>
              <a:t>Test for Non-reducing Sugars</a:t>
            </a:r>
            <a:endParaRPr lang="en-US" dirty="0"/>
          </a:p>
        </p:txBody>
      </p:sp>
      <p:sp>
        <p:nvSpPr>
          <p:cNvPr id="3" name="Content Placeholder 2">
            <a:extLst>
              <a:ext uri="{FF2B5EF4-FFF2-40B4-BE49-F238E27FC236}">
                <a16:creationId xmlns:a16="http://schemas.microsoft.com/office/drawing/2014/main" xmlns="" id="{D2BC6D2F-50BE-41C4-A9B0-05DB58E9E664}"/>
              </a:ext>
            </a:extLst>
          </p:cNvPr>
          <p:cNvSpPr>
            <a:spLocks noGrp="1"/>
          </p:cNvSpPr>
          <p:nvPr>
            <p:ph idx="1"/>
          </p:nvPr>
        </p:nvSpPr>
        <p:spPr/>
        <p:txBody>
          <a:bodyPr>
            <a:normAutofit lnSpcReduction="10000"/>
          </a:bodyPr>
          <a:lstStyle/>
          <a:p>
            <a:r>
              <a:rPr lang="en-US" sz="2400" i="1" dirty="0"/>
              <a:t>Procedures:</a:t>
            </a:r>
            <a:endParaRPr lang="en-US" sz="2400" dirty="0"/>
          </a:p>
          <a:p>
            <a:pPr lvl="1"/>
            <a:r>
              <a:rPr lang="en-US" sz="2400" dirty="0"/>
              <a:t>Put 2cm</a:t>
            </a:r>
            <a:r>
              <a:rPr lang="en-US" sz="2400" baseline="30000" dirty="0"/>
              <a:t>3</a:t>
            </a:r>
            <a:r>
              <a:rPr lang="en-US" sz="2400" dirty="0"/>
              <a:t> of food sample solution into a test tube.</a:t>
            </a:r>
          </a:p>
          <a:p>
            <a:pPr lvl="1"/>
            <a:r>
              <a:rPr lang="en-US" sz="2400" dirty="0"/>
              <a:t>Add 1cm</a:t>
            </a:r>
            <a:r>
              <a:rPr lang="en-US" sz="2400" baseline="30000" dirty="0"/>
              <a:t>3</a:t>
            </a:r>
            <a:r>
              <a:rPr lang="en-US" sz="2400" dirty="0"/>
              <a:t> of dilute Hydrochloric acid into the solution in (</a:t>
            </a:r>
            <a:r>
              <a:rPr lang="en-US" sz="2400" dirty="0" err="1"/>
              <a:t>i</a:t>
            </a:r>
            <a:r>
              <a:rPr lang="en-US" sz="2400" dirty="0"/>
              <a:t>) above.</a:t>
            </a:r>
          </a:p>
          <a:p>
            <a:pPr lvl="1"/>
            <a:r>
              <a:rPr lang="en-US" sz="2400" dirty="0"/>
              <a:t>Boil the mixture in (ii) above for about three minutes and allow it to cool.</a:t>
            </a:r>
          </a:p>
          <a:p>
            <a:pPr lvl="1"/>
            <a:r>
              <a:rPr lang="en-US" sz="2400" dirty="0"/>
              <a:t>Add 2cm</a:t>
            </a:r>
            <a:r>
              <a:rPr lang="en-US" sz="2400" baseline="30000" dirty="0"/>
              <a:t>3</a:t>
            </a:r>
            <a:r>
              <a:rPr lang="en-US" sz="2400" dirty="0"/>
              <a:t> of dilute Sodium hydroxide solution into the mixture in (iii) above.</a:t>
            </a:r>
          </a:p>
          <a:p>
            <a:pPr lvl="1"/>
            <a:r>
              <a:rPr lang="en-US" sz="2400" dirty="0"/>
              <a:t>Add 2cm</a:t>
            </a:r>
            <a:r>
              <a:rPr lang="en-US" sz="2400" baseline="30000" dirty="0"/>
              <a:t>3</a:t>
            </a:r>
            <a:r>
              <a:rPr lang="en-US" sz="2400" dirty="0"/>
              <a:t> of Benedict’s solution into the mixture obtained in (iv) above.</a:t>
            </a:r>
          </a:p>
          <a:p>
            <a:pPr lvl="1"/>
            <a:r>
              <a:rPr lang="en-US" sz="2400" dirty="0"/>
              <a:t>Boil the mixture obtained in (v) above for about 3 minutes and allow it to cool.</a:t>
            </a:r>
          </a:p>
          <a:p>
            <a:endParaRPr lang="en-US" sz="2400" dirty="0"/>
          </a:p>
        </p:txBody>
      </p:sp>
      <p:sp>
        <p:nvSpPr>
          <p:cNvPr id="4" name="Date Placeholder 3">
            <a:extLst>
              <a:ext uri="{FF2B5EF4-FFF2-40B4-BE49-F238E27FC236}">
                <a16:creationId xmlns:a16="http://schemas.microsoft.com/office/drawing/2014/main" xmlns="" id="{81C22D02-44F4-4273-8379-D246150B0CF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5686033-4E10-4C69-8A48-FA72B09BA18A}"/>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8E969801-BB95-4932-9EA3-771C10E5A136}"/>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3085214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55AF6A-7DD3-4350-B38B-DA1610565E82}"/>
              </a:ext>
            </a:extLst>
          </p:cNvPr>
          <p:cNvSpPr>
            <a:spLocks noGrp="1"/>
          </p:cNvSpPr>
          <p:nvPr>
            <p:ph type="title"/>
          </p:nvPr>
        </p:nvSpPr>
        <p:spPr/>
        <p:txBody>
          <a:bodyPr/>
          <a:lstStyle/>
          <a:p>
            <a:r>
              <a:rPr lang="en-US" i="1" dirty="0"/>
              <a:t>Test for Non-reducing Sugars</a:t>
            </a:r>
            <a:endParaRPr lang="en-US" dirty="0"/>
          </a:p>
        </p:txBody>
      </p:sp>
      <p:sp>
        <p:nvSpPr>
          <p:cNvPr id="3" name="Content Placeholder 2">
            <a:extLst>
              <a:ext uri="{FF2B5EF4-FFF2-40B4-BE49-F238E27FC236}">
                <a16:creationId xmlns:a16="http://schemas.microsoft.com/office/drawing/2014/main" xmlns="" id="{143CD446-C0F8-46DE-A0B1-12E1D049E1DC}"/>
              </a:ext>
            </a:extLst>
          </p:cNvPr>
          <p:cNvSpPr>
            <a:spLocks noGrp="1"/>
          </p:cNvSpPr>
          <p:nvPr>
            <p:ph idx="1"/>
          </p:nvPr>
        </p:nvSpPr>
        <p:spPr/>
        <p:txBody>
          <a:bodyPr>
            <a:normAutofit/>
          </a:bodyPr>
          <a:lstStyle/>
          <a:p>
            <a:r>
              <a:rPr lang="en-US" sz="4000" i="1" dirty="0"/>
              <a:t>Observations:</a:t>
            </a:r>
            <a:endParaRPr lang="en-US" sz="4000" dirty="0"/>
          </a:p>
          <a:p>
            <a:pPr lvl="1"/>
            <a:r>
              <a:rPr lang="en-US" sz="4000" dirty="0"/>
              <a:t>A series of color change from blue to green to yellow and finally brick red or orange precipitates will be observed.</a:t>
            </a:r>
          </a:p>
          <a:p>
            <a:r>
              <a:rPr lang="en-US" sz="4000" i="1" dirty="0"/>
              <a:t>Inference:</a:t>
            </a:r>
            <a:endParaRPr lang="en-US" sz="4000" dirty="0"/>
          </a:p>
          <a:p>
            <a:pPr lvl="1"/>
            <a:r>
              <a:rPr lang="en-US" sz="4000" dirty="0"/>
              <a:t>Non-reducing sugar was present</a:t>
            </a:r>
          </a:p>
        </p:txBody>
      </p:sp>
      <p:sp>
        <p:nvSpPr>
          <p:cNvPr id="4" name="Date Placeholder 3">
            <a:extLst>
              <a:ext uri="{FF2B5EF4-FFF2-40B4-BE49-F238E27FC236}">
                <a16:creationId xmlns:a16="http://schemas.microsoft.com/office/drawing/2014/main" xmlns="" id="{B7872865-1753-4823-8F45-3132A100AED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1DE591FB-2761-4E66-8630-412DBBDF9520}"/>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BD2805C-ECA1-4159-A8ED-0F9B687F3A52}"/>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668026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17A8A5-C687-4EF8-BCD8-5BB7A5D73EDD}"/>
              </a:ext>
            </a:extLst>
          </p:cNvPr>
          <p:cNvSpPr>
            <a:spLocks noGrp="1"/>
          </p:cNvSpPr>
          <p:nvPr>
            <p:ph type="title"/>
          </p:nvPr>
        </p:nvSpPr>
        <p:spPr/>
        <p:txBody>
          <a:bodyPr/>
          <a:lstStyle/>
          <a:p>
            <a:r>
              <a:rPr lang="en-US" i="1" dirty="0"/>
              <a:t>Test for Starch</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8F40B69-CDAB-4528-90E6-872AB4C916D9}"/>
              </a:ext>
            </a:extLst>
          </p:cNvPr>
          <p:cNvSpPr>
            <a:spLocks noGrp="1"/>
          </p:cNvSpPr>
          <p:nvPr>
            <p:ph idx="1"/>
          </p:nvPr>
        </p:nvSpPr>
        <p:spPr/>
        <p:txBody>
          <a:bodyPr>
            <a:normAutofit fontScale="92500"/>
          </a:bodyPr>
          <a:lstStyle/>
          <a:p>
            <a:r>
              <a:rPr lang="en-US" sz="4000" b="1" i="1" dirty="0"/>
              <a:t>Reagent</a:t>
            </a:r>
            <a:r>
              <a:rPr lang="en-US" sz="4000" dirty="0"/>
              <a:t> used is </a:t>
            </a:r>
            <a:r>
              <a:rPr lang="en-US" sz="4000" i="1" dirty="0"/>
              <a:t>Iodine solution</a:t>
            </a:r>
            <a:r>
              <a:rPr lang="en-US" sz="4000" dirty="0"/>
              <a:t> (brown in color)</a:t>
            </a:r>
          </a:p>
          <a:p>
            <a:r>
              <a:rPr lang="en-US" sz="4000" i="1" dirty="0"/>
              <a:t>Procedures:</a:t>
            </a:r>
            <a:endParaRPr lang="en-US" sz="4000" dirty="0"/>
          </a:p>
          <a:p>
            <a:pPr lvl="1"/>
            <a:r>
              <a:rPr lang="en-US" sz="4000" dirty="0"/>
              <a:t>Put 2cm</a:t>
            </a:r>
            <a:r>
              <a:rPr lang="en-US" sz="4000" baseline="30000" dirty="0"/>
              <a:t>3</a:t>
            </a:r>
            <a:r>
              <a:rPr lang="en-US" sz="4000" dirty="0"/>
              <a:t> of cooked starch solution in a test tube.</a:t>
            </a:r>
          </a:p>
          <a:p>
            <a:pPr lvl="1"/>
            <a:r>
              <a:rPr lang="en-US" sz="4000" dirty="0"/>
              <a:t>Add three (03)drops of Iodine solution into the food sample solution in (</a:t>
            </a:r>
            <a:r>
              <a:rPr lang="en-US" sz="4000" dirty="0" err="1"/>
              <a:t>i</a:t>
            </a:r>
            <a:r>
              <a:rPr lang="en-US" sz="4000" dirty="0"/>
              <a:t>) above</a:t>
            </a:r>
          </a:p>
        </p:txBody>
      </p:sp>
      <p:sp>
        <p:nvSpPr>
          <p:cNvPr id="4" name="Date Placeholder 3">
            <a:extLst>
              <a:ext uri="{FF2B5EF4-FFF2-40B4-BE49-F238E27FC236}">
                <a16:creationId xmlns:a16="http://schemas.microsoft.com/office/drawing/2014/main" xmlns="" id="{E3D4A7ED-F93F-461C-88E5-08D78EB9064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42560AE-E43D-4BFE-8A1A-E5FA86B3FE90}"/>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2275F79-7041-456C-83FD-B8B7C116C684}"/>
              </a:ext>
            </a:extLst>
          </p:cNvPr>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564087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B8A22B-C6FA-49D2-8F72-D48034D72985}"/>
              </a:ext>
            </a:extLst>
          </p:cNvPr>
          <p:cNvSpPr>
            <a:spLocks noGrp="1"/>
          </p:cNvSpPr>
          <p:nvPr>
            <p:ph type="title"/>
          </p:nvPr>
        </p:nvSpPr>
        <p:spPr/>
        <p:txBody>
          <a:bodyPr/>
          <a:lstStyle/>
          <a:p>
            <a:r>
              <a:rPr lang="en-US" i="1" dirty="0"/>
              <a:t>Test for Starch</a:t>
            </a:r>
            <a:endParaRPr lang="en-US" dirty="0"/>
          </a:p>
        </p:txBody>
      </p:sp>
      <p:sp>
        <p:nvSpPr>
          <p:cNvPr id="3" name="Content Placeholder 2">
            <a:extLst>
              <a:ext uri="{FF2B5EF4-FFF2-40B4-BE49-F238E27FC236}">
                <a16:creationId xmlns:a16="http://schemas.microsoft.com/office/drawing/2014/main" xmlns="" id="{5D8C8820-E7A2-4D94-8E5E-E57C02444994}"/>
              </a:ext>
            </a:extLst>
          </p:cNvPr>
          <p:cNvSpPr>
            <a:spLocks noGrp="1"/>
          </p:cNvSpPr>
          <p:nvPr>
            <p:ph idx="1"/>
          </p:nvPr>
        </p:nvSpPr>
        <p:spPr/>
        <p:txBody>
          <a:bodyPr>
            <a:normAutofit/>
          </a:bodyPr>
          <a:lstStyle/>
          <a:p>
            <a:r>
              <a:rPr lang="en-US" sz="4000" i="1" dirty="0"/>
              <a:t>Observations:</a:t>
            </a:r>
            <a:endParaRPr lang="en-US" sz="4000" dirty="0"/>
          </a:p>
          <a:p>
            <a:pPr lvl="1"/>
            <a:r>
              <a:rPr lang="en-US" sz="4000" dirty="0"/>
              <a:t>Blue-black (deep blue) coloration will be observed.</a:t>
            </a:r>
          </a:p>
          <a:p>
            <a:r>
              <a:rPr lang="en-US" sz="4000" i="1" dirty="0"/>
              <a:t>Inference:</a:t>
            </a:r>
            <a:endParaRPr lang="en-US" sz="4000" dirty="0"/>
          </a:p>
          <a:p>
            <a:pPr lvl="1"/>
            <a:r>
              <a:rPr lang="en-US" sz="4000" dirty="0"/>
              <a:t>Starch was present</a:t>
            </a:r>
          </a:p>
        </p:txBody>
      </p:sp>
      <p:sp>
        <p:nvSpPr>
          <p:cNvPr id="4" name="Date Placeholder 3">
            <a:extLst>
              <a:ext uri="{FF2B5EF4-FFF2-40B4-BE49-F238E27FC236}">
                <a16:creationId xmlns:a16="http://schemas.microsoft.com/office/drawing/2014/main" xmlns="" id="{9BC076BC-0B99-4F95-B6AC-58F4AA9C667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9538DEA8-6C52-4BA0-91C6-9706E7F7C557}"/>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A7934CA-2C8B-4AC3-9007-DD507D6011FA}"/>
              </a:ext>
            </a:extLst>
          </p:cNvPr>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15500394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91D53-CC62-4D51-9FC3-36581DA42FBB}"/>
              </a:ext>
            </a:extLst>
          </p:cNvPr>
          <p:cNvSpPr>
            <a:spLocks noGrp="1"/>
          </p:cNvSpPr>
          <p:nvPr>
            <p:ph type="title"/>
          </p:nvPr>
        </p:nvSpPr>
        <p:spPr/>
        <p:txBody>
          <a:bodyPr/>
          <a:lstStyle/>
          <a:p>
            <a:r>
              <a:rPr lang="en-US" b="1" i="1" dirty="0"/>
              <a:t>Proteins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324B2944-ED1D-4A2B-BC54-0A13C9450D8B}"/>
              </a:ext>
            </a:extLst>
          </p:cNvPr>
          <p:cNvSpPr>
            <a:spLocks noGrp="1"/>
          </p:cNvSpPr>
          <p:nvPr>
            <p:ph idx="1"/>
          </p:nvPr>
        </p:nvSpPr>
        <p:spPr/>
        <p:txBody>
          <a:bodyPr>
            <a:normAutofit/>
          </a:bodyPr>
          <a:lstStyle/>
          <a:p>
            <a:pPr lvl="0"/>
            <a:r>
              <a:rPr lang="en-US" sz="4400" dirty="0"/>
              <a:t>These are large organic compounds composed of small units called amino acids. </a:t>
            </a:r>
          </a:p>
          <a:p>
            <a:pPr lvl="0"/>
            <a:r>
              <a:rPr lang="en-US" sz="4400" dirty="0"/>
              <a:t>Their elemental composition is carbon, hydrogen, oxygen, nitrogen and sometimes </a:t>
            </a:r>
            <a:r>
              <a:rPr lang="en-US" sz="4400" dirty="0" err="1"/>
              <a:t>sulphur</a:t>
            </a:r>
            <a:r>
              <a:rPr lang="en-US" sz="4400" dirty="0"/>
              <a:t> and phosphorus</a:t>
            </a:r>
          </a:p>
        </p:txBody>
      </p:sp>
      <p:sp>
        <p:nvSpPr>
          <p:cNvPr id="4" name="Date Placeholder 3">
            <a:extLst>
              <a:ext uri="{FF2B5EF4-FFF2-40B4-BE49-F238E27FC236}">
                <a16:creationId xmlns:a16="http://schemas.microsoft.com/office/drawing/2014/main" xmlns="" id="{EC515B5A-69E1-4800-B2EA-BFDFB27B4DE8}"/>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00F79A0-8F83-4959-9805-E5E75C59C7CC}"/>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DB42875C-5360-4415-B082-DDB58DE61EFF}"/>
              </a:ext>
            </a:extLst>
          </p:cNvPr>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3280445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B3BBFD-E8C9-443B-8293-3FE8FBB1BFD0}"/>
              </a:ext>
            </a:extLst>
          </p:cNvPr>
          <p:cNvSpPr>
            <a:spLocks noGrp="1"/>
          </p:cNvSpPr>
          <p:nvPr>
            <p:ph type="title"/>
          </p:nvPr>
        </p:nvSpPr>
        <p:spPr/>
        <p:txBody>
          <a:bodyPr/>
          <a:lstStyle/>
          <a:p>
            <a:r>
              <a:rPr lang="en-US" b="1" i="1" dirty="0"/>
              <a:t>Properties of Proteins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AA60C442-6830-4864-A964-71464B645DAE}"/>
              </a:ext>
            </a:extLst>
          </p:cNvPr>
          <p:cNvSpPr>
            <a:spLocks noGrp="1"/>
          </p:cNvSpPr>
          <p:nvPr>
            <p:ph idx="1"/>
          </p:nvPr>
        </p:nvSpPr>
        <p:spPr/>
        <p:txBody>
          <a:bodyPr>
            <a:normAutofit lnSpcReduction="10000"/>
          </a:bodyPr>
          <a:lstStyle/>
          <a:p>
            <a:pPr lvl="0"/>
            <a:r>
              <a:rPr lang="en-US" sz="3200" dirty="0"/>
              <a:t>They are insoluble in water</a:t>
            </a:r>
          </a:p>
          <a:p>
            <a:pPr lvl="0"/>
            <a:r>
              <a:rPr lang="en-US" sz="3200" dirty="0"/>
              <a:t>Coagulates/clumps on heating</a:t>
            </a:r>
          </a:p>
          <a:p>
            <a:pPr lvl="0"/>
            <a:r>
              <a:rPr lang="en-US" sz="3200" dirty="0"/>
              <a:t>They react with Million’s reagent to form a red color, hence, the basis for the </a:t>
            </a:r>
            <a:r>
              <a:rPr lang="en-US" sz="3200" dirty="0" err="1"/>
              <a:t>Millon’s</a:t>
            </a:r>
            <a:r>
              <a:rPr lang="en-US" sz="3200" dirty="0"/>
              <a:t> reagent test. </a:t>
            </a:r>
            <a:r>
              <a:rPr lang="en-US" sz="3200" i="1" dirty="0"/>
              <a:t>No longer used due to its toxicity. </a:t>
            </a:r>
            <a:endParaRPr lang="en-US" sz="3200" dirty="0"/>
          </a:p>
          <a:p>
            <a:pPr lvl="0"/>
            <a:r>
              <a:rPr lang="en-US" sz="3200" dirty="0"/>
              <a:t>Reacts with Sodium hydroxide (caustic soda) and copper II sulphate solution to produce purple color which intensifies on heating. This is the basis for BIURET TEST for proteins</a:t>
            </a:r>
          </a:p>
        </p:txBody>
      </p:sp>
      <p:sp>
        <p:nvSpPr>
          <p:cNvPr id="4" name="Date Placeholder 3">
            <a:extLst>
              <a:ext uri="{FF2B5EF4-FFF2-40B4-BE49-F238E27FC236}">
                <a16:creationId xmlns:a16="http://schemas.microsoft.com/office/drawing/2014/main" xmlns="" id="{20AD8900-F1D7-4FD9-A410-0C248B5290CB}"/>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72125F2-5902-4D37-A4CD-0C2D1258EC9F}"/>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44E7908-BF4C-47EF-B89E-6925D34249E2}"/>
              </a:ext>
            </a:extLst>
          </p:cNvPr>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579376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9A2BF3-F4C8-4B34-B714-92C7AE8DE54E}"/>
              </a:ext>
            </a:extLst>
          </p:cNvPr>
          <p:cNvSpPr>
            <a:spLocks noGrp="1"/>
          </p:cNvSpPr>
          <p:nvPr>
            <p:ph type="title"/>
          </p:nvPr>
        </p:nvSpPr>
        <p:spPr/>
        <p:txBody>
          <a:bodyPr/>
          <a:lstStyle/>
          <a:p>
            <a:r>
              <a:rPr lang="en-US" b="1" i="1" dirty="0"/>
              <a:t>Note: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41547DF-8671-419D-A2E1-C993990342CE}"/>
              </a:ext>
            </a:extLst>
          </p:cNvPr>
          <p:cNvSpPr>
            <a:spLocks noGrp="1"/>
          </p:cNvSpPr>
          <p:nvPr>
            <p:ph idx="1"/>
          </p:nvPr>
        </p:nvSpPr>
        <p:spPr/>
        <p:txBody>
          <a:bodyPr>
            <a:normAutofit/>
          </a:bodyPr>
          <a:lstStyle/>
          <a:p>
            <a:r>
              <a:rPr lang="en-US" sz="4000" i="1" dirty="0"/>
              <a:t>Amino Acids</a:t>
            </a:r>
            <a:r>
              <a:rPr lang="en-US" sz="4000" dirty="0"/>
              <a:t> are the building blocks/units of proteins. </a:t>
            </a:r>
            <a:endParaRPr lang="en-US" sz="3600" dirty="0"/>
          </a:p>
          <a:p>
            <a:r>
              <a:rPr lang="en-US" sz="4000" b="1" i="1" dirty="0"/>
              <a:t>Types of Amino Acids</a:t>
            </a:r>
            <a:endParaRPr lang="en-US" sz="3600" dirty="0"/>
          </a:p>
          <a:p>
            <a:pPr lvl="1"/>
            <a:r>
              <a:rPr lang="en-US" sz="3600" dirty="0"/>
              <a:t>There are two main types of amino acids. These are:</a:t>
            </a:r>
            <a:endParaRPr lang="en-US" sz="3200" dirty="0"/>
          </a:p>
          <a:p>
            <a:pPr lvl="2"/>
            <a:r>
              <a:rPr lang="en-US" sz="3200" dirty="0"/>
              <a:t>Essential amino acids</a:t>
            </a:r>
            <a:endParaRPr lang="en-US" sz="2800" dirty="0"/>
          </a:p>
          <a:p>
            <a:pPr lvl="2"/>
            <a:r>
              <a:rPr lang="en-US" sz="3200" dirty="0"/>
              <a:t>Non-essential amino acids</a:t>
            </a:r>
            <a:endParaRPr lang="en-US" sz="2800" dirty="0"/>
          </a:p>
        </p:txBody>
      </p:sp>
      <p:sp>
        <p:nvSpPr>
          <p:cNvPr id="4" name="Date Placeholder 3">
            <a:extLst>
              <a:ext uri="{FF2B5EF4-FFF2-40B4-BE49-F238E27FC236}">
                <a16:creationId xmlns:a16="http://schemas.microsoft.com/office/drawing/2014/main" xmlns="" id="{7AA2F041-3994-4D74-9402-BD90C547974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3194D53-F6E1-4A5A-9C4B-8C27E2B00426}"/>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903B0229-89D2-4E24-B3B6-75F0C3EE2DA3}"/>
              </a:ext>
            </a:extLst>
          </p:cNvPr>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2783801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E9D6ED-206B-43D8-9681-1020D5D77D83}"/>
              </a:ext>
            </a:extLst>
          </p:cNvPr>
          <p:cNvSpPr>
            <a:spLocks noGrp="1"/>
          </p:cNvSpPr>
          <p:nvPr>
            <p:ph type="title"/>
          </p:nvPr>
        </p:nvSpPr>
        <p:spPr/>
        <p:txBody>
          <a:bodyPr/>
          <a:lstStyle/>
          <a:p>
            <a:r>
              <a:rPr lang="en-US" dirty="0"/>
              <a:t>Amino Acids</a:t>
            </a:r>
          </a:p>
        </p:txBody>
      </p:sp>
      <p:sp>
        <p:nvSpPr>
          <p:cNvPr id="3" name="Content Placeholder 2">
            <a:extLst>
              <a:ext uri="{FF2B5EF4-FFF2-40B4-BE49-F238E27FC236}">
                <a16:creationId xmlns:a16="http://schemas.microsoft.com/office/drawing/2014/main" xmlns="" id="{D73B1C2F-DFDA-4471-B6F8-98B7289C7E91}"/>
              </a:ext>
            </a:extLst>
          </p:cNvPr>
          <p:cNvSpPr>
            <a:spLocks noGrp="1"/>
          </p:cNvSpPr>
          <p:nvPr>
            <p:ph idx="1"/>
          </p:nvPr>
        </p:nvSpPr>
        <p:spPr/>
        <p:txBody>
          <a:bodyPr>
            <a:normAutofit lnSpcReduction="10000"/>
          </a:bodyPr>
          <a:lstStyle/>
          <a:p>
            <a:r>
              <a:rPr lang="en-US" sz="4000" i="1" dirty="0"/>
              <a:t>Essential Amino Acids </a:t>
            </a:r>
            <a:r>
              <a:rPr lang="en-US" sz="4000" dirty="0"/>
              <a:t>are those amino acids that cannot be synthesized (formed) in the body. Hence they have to be obtained directly from foods. </a:t>
            </a:r>
          </a:p>
          <a:p>
            <a:r>
              <a:rPr lang="en-US" sz="4000" i="1" dirty="0"/>
              <a:t>Non-essential Amino Acids</a:t>
            </a:r>
            <a:r>
              <a:rPr lang="en-US" sz="4000" dirty="0"/>
              <a:t> are those amino acids that can be synthesized in our bodies</a:t>
            </a:r>
          </a:p>
        </p:txBody>
      </p:sp>
      <p:sp>
        <p:nvSpPr>
          <p:cNvPr id="4" name="Date Placeholder 3">
            <a:extLst>
              <a:ext uri="{FF2B5EF4-FFF2-40B4-BE49-F238E27FC236}">
                <a16:creationId xmlns:a16="http://schemas.microsoft.com/office/drawing/2014/main" xmlns="" id="{28EC0FA4-45EF-4CCE-9EBF-D33D8E67E16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31490F1-EEAB-4752-BE9E-AA34A5D7D9ED}"/>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123D9EF-C59E-4796-97CC-4917636A3476}"/>
              </a:ext>
            </a:extLst>
          </p:cNvPr>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12252695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79E41-0E3E-4DAC-BDA7-ECF07D6CB9C9}"/>
              </a:ext>
            </a:extLst>
          </p:cNvPr>
          <p:cNvSpPr>
            <a:spLocks noGrp="1"/>
          </p:cNvSpPr>
          <p:nvPr>
            <p:ph type="title"/>
          </p:nvPr>
        </p:nvSpPr>
        <p:spPr/>
        <p:txBody>
          <a:bodyPr/>
          <a:lstStyle/>
          <a:p>
            <a:r>
              <a:rPr lang="en-US" i="1" dirty="0"/>
              <a:t>CLASSIFICATION OF PROTEINS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0BC408FF-C1C7-4885-9B35-1C5D533181F3}"/>
              </a:ext>
            </a:extLst>
          </p:cNvPr>
          <p:cNvSpPr>
            <a:spLocks noGrp="1"/>
          </p:cNvSpPr>
          <p:nvPr>
            <p:ph idx="1"/>
          </p:nvPr>
        </p:nvSpPr>
        <p:spPr/>
        <p:txBody>
          <a:bodyPr>
            <a:normAutofit/>
          </a:bodyPr>
          <a:lstStyle/>
          <a:p>
            <a:pPr lvl="0"/>
            <a:r>
              <a:rPr lang="en-US" sz="3200" i="1" dirty="0"/>
              <a:t>First class proteins</a:t>
            </a:r>
            <a:endParaRPr lang="en-US" sz="3200" dirty="0"/>
          </a:p>
          <a:p>
            <a:pPr lvl="0"/>
            <a:r>
              <a:rPr lang="en-US" sz="3200" i="1" dirty="0"/>
              <a:t>Second class proteins</a:t>
            </a:r>
            <a:endParaRPr lang="en-US" sz="3200" dirty="0"/>
          </a:p>
          <a:p>
            <a:pPr lvl="1"/>
            <a:r>
              <a:rPr lang="en-US" sz="3200" i="1" dirty="0"/>
              <a:t>First Class Proteins </a:t>
            </a:r>
            <a:r>
              <a:rPr lang="en-US" sz="3200" dirty="0"/>
              <a:t>are proteins that contains all essential amino acids. E.g. animal proteins (milk, eggs, meat) and soy beans. </a:t>
            </a:r>
          </a:p>
          <a:p>
            <a:pPr lvl="1"/>
            <a:r>
              <a:rPr lang="en-US" sz="3200" i="1" dirty="0"/>
              <a:t>Second Class Proteins </a:t>
            </a:r>
            <a:r>
              <a:rPr lang="en-US" sz="3200" dirty="0"/>
              <a:t>are proteins that lack one or more essential amino acids. E.g. plant proteins like beans, peas, </a:t>
            </a:r>
            <a:r>
              <a:rPr lang="en-US" sz="3200" dirty="0" err="1"/>
              <a:t>etc</a:t>
            </a:r>
            <a:endParaRPr lang="en-US" sz="3200" dirty="0"/>
          </a:p>
        </p:txBody>
      </p:sp>
      <p:sp>
        <p:nvSpPr>
          <p:cNvPr id="4" name="Date Placeholder 3">
            <a:extLst>
              <a:ext uri="{FF2B5EF4-FFF2-40B4-BE49-F238E27FC236}">
                <a16:creationId xmlns:a16="http://schemas.microsoft.com/office/drawing/2014/main" xmlns="" id="{6FA318EA-2F98-42EF-A7A7-87C117E67D6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01052B51-6726-4C18-BC7D-666A10B44BB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659B24B-DC4C-4D9C-B06E-2B1184F0025E}"/>
              </a:ext>
            </a:extLst>
          </p:cNvPr>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12124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AECF1-0DAE-44B6-A4A7-62906FC01A64}"/>
              </a:ext>
            </a:extLst>
          </p:cNvPr>
          <p:cNvSpPr>
            <a:spLocks noGrp="1"/>
          </p:cNvSpPr>
          <p:nvPr>
            <p:ph type="title"/>
          </p:nvPr>
        </p:nvSpPr>
        <p:spPr/>
        <p:txBody>
          <a:bodyPr/>
          <a:lstStyle/>
          <a:p>
            <a:r>
              <a:rPr lang="en-US" b="1" i="1" dirty="0"/>
              <a:t>Autotrophic nutrition</a:t>
            </a:r>
            <a:endParaRPr lang="en-US" dirty="0"/>
          </a:p>
        </p:txBody>
      </p:sp>
      <p:sp>
        <p:nvSpPr>
          <p:cNvPr id="3" name="Content Placeholder 2">
            <a:extLst>
              <a:ext uri="{FF2B5EF4-FFF2-40B4-BE49-F238E27FC236}">
                <a16:creationId xmlns:a16="http://schemas.microsoft.com/office/drawing/2014/main" xmlns="" id="{010D0011-5415-4A20-97E4-1E18FF627DBE}"/>
              </a:ext>
            </a:extLst>
          </p:cNvPr>
          <p:cNvSpPr>
            <a:spLocks noGrp="1"/>
          </p:cNvSpPr>
          <p:nvPr>
            <p:ph idx="1"/>
          </p:nvPr>
        </p:nvSpPr>
        <p:spPr/>
        <p:txBody>
          <a:bodyPr>
            <a:normAutofit/>
          </a:bodyPr>
          <a:lstStyle/>
          <a:p>
            <a:r>
              <a:rPr lang="en-US" sz="3200" b="1" i="1" dirty="0"/>
              <a:t>Autotrophic nutrition</a:t>
            </a:r>
            <a:r>
              <a:rPr lang="en-US" sz="3200" dirty="0"/>
              <a:t> is the type of nutrition in which organisms manufacture their own food from simple inorganic substances like carbon dioxide and water using light or chemical energy. </a:t>
            </a:r>
          </a:p>
          <a:p>
            <a:r>
              <a:rPr lang="en-US" sz="3200" dirty="0"/>
              <a:t>E.g. Green plants and some bacteria. </a:t>
            </a:r>
          </a:p>
          <a:p>
            <a:r>
              <a:rPr lang="en-US" sz="3200" dirty="0"/>
              <a:t>The organism which manufacture its own food is referred to as </a:t>
            </a:r>
            <a:r>
              <a:rPr lang="en-US" sz="3200" i="1" dirty="0"/>
              <a:t>autotroph</a:t>
            </a:r>
          </a:p>
          <a:p>
            <a:r>
              <a:rPr lang="en-US" sz="3200" dirty="0"/>
              <a:t>It involves </a:t>
            </a:r>
            <a:r>
              <a:rPr lang="en-US" sz="3200" i="1" dirty="0"/>
              <a:t>chemosynthesis</a:t>
            </a:r>
            <a:r>
              <a:rPr lang="en-US" sz="3200" dirty="0"/>
              <a:t> and </a:t>
            </a:r>
            <a:r>
              <a:rPr lang="en-US" sz="3200" i="1" dirty="0"/>
              <a:t>photosynthesis</a:t>
            </a:r>
            <a:endParaRPr lang="en-US" sz="3200" dirty="0"/>
          </a:p>
          <a:p>
            <a:endParaRPr lang="en-US" sz="3200" dirty="0"/>
          </a:p>
        </p:txBody>
      </p:sp>
      <p:sp>
        <p:nvSpPr>
          <p:cNvPr id="4" name="Date Placeholder 3">
            <a:extLst>
              <a:ext uri="{FF2B5EF4-FFF2-40B4-BE49-F238E27FC236}">
                <a16:creationId xmlns:a16="http://schemas.microsoft.com/office/drawing/2014/main" xmlns="" id="{F390EF26-DCE7-44CB-A52D-5AAAFFA15B6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A096F2F-199E-4266-9F9E-360D76D31794}"/>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813210B5-98A7-4369-873C-77A9592E325D}"/>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7362382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63E94C-352B-4088-83D3-19E672D13C09}"/>
              </a:ext>
            </a:extLst>
          </p:cNvPr>
          <p:cNvSpPr>
            <a:spLocks noGrp="1"/>
          </p:cNvSpPr>
          <p:nvPr>
            <p:ph type="title"/>
          </p:nvPr>
        </p:nvSpPr>
        <p:spPr/>
        <p:txBody>
          <a:bodyPr/>
          <a:lstStyle/>
          <a:p>
            <a:r>
              <a:rPr lang="en-US" b="1" i="1" dirty="0"/>
              <a:t>Functions of Proteins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CFCA17DB-45A1-4961-B03A-54623E93F548}"/>
              </a:ext>
            </a:extLst>
          </p:cNvPr>
          <p:cNvSpPr>
            <a:spLocks noGrp="1"/>
          </p:cNvSpPr>
          <p:nvPr>
            <p:ph idx="1"/>
          </p:nvPr>
        </p:nvSpPr>
        <p:spPr/>
        <p:txBody>
          <a:bodyPr>
            <a:normAutofit/>
          </a:bodyPr>
          <a:lstStyle/>
          <a:p>
            <a:pPr lvl="0"/>
            <a:r>
              <a:rPr lang="en-US" sz="2400" dirty="0"/>
              <a:t>For body </a:t>
            </a:r>
            <a:r>
              <a:rPr lang="en-US" sz="2400" i="1" dirty="0"/>
              <a:t>growth</a:t>
            </a:r>
            <a:r>
              <a:rPr lang="en-US" sz="2400" dirty="0"/>
              <a:t> and </a:t>
            </a:r>
            <a:r>
              <a:rPr lang="en-US" sz="2400" i="1" dirty="0"/>
              <a:t>repair</a:t>
            </a:r>
            <a:endParaRPr lang="en-US" sz="2400" dirty="0"/>
          </a:p>
          <a:p>
            <a:pPr lvl="0"/>
            <a:r>
              <a:rPr lang="en-US" sz="2400" dirty="0"/>
              <a:t>Formation of </a:t>
            </a:r>
            <a:r>
              <a:rPr lang="en-US" sz="2400" i="1" dirty="0"/>
              <a:t>antibodies</a:t>
            </a:r>
            <a:r>
              <a:rPr lang="en-US" sz="2400" dirty="0"/>
              <a:t> which provide the body with </a:t>
            </a:r>
            <a:r>
              <a:rPr lang="en-US" sz="2400" i="1" dirty="0"/>
              <a:t>immunity</a:t>
            </a:r>
            <a:r>
              <a:rPr lang="en-US" sz="2400" dirty="0"/>
              <a:t> against diseases and infections</a:t>
            </a:r>
          </a:p>
          <a:p>
            <a:pPr lvl="0"/>
            <a:r>
              <a:rPr lang="en-US" sz="2400" dirty="0"/>
              <a:t>Formation of </a:t>
            </a:r>
            <a:r>
              <a:rPr lang="en-US" sz="2400" i="1" dirty="0" err="1"/>
              <a:t>haemoglobin</a:t>
            </a:r>
            <a:r>
              <a:rPr lang="en-US" sz="2400" dirty="0"/>
              <a:t> formed in red blood cells which help in </a:t>
            </a:r>
            <a:r>
              <a:rPr lang="en-US" sz="2400" i="1" dirty="0"/>
              <a:t>transportation of oxygen</a:t>
            </a:r>
            <a:r>
              <a:rPr lang="en-US" sz="2400" dirty="0"/>
              <a:t> gas in the body</a:t>
            </a:r>
          </a:p>
          <a:p>
            <a:pPr lvl="0"/>
            <a:r>
              <a:rPr lang="en-US" sz="2400" dirty="0"/>
              <a:t>Formation of </a:t>
            </a:r>
            <a:r>
              <a:rPr lang="en-US" sz="2400" i="1" dirty="0"/>
              <a:t>hormones</a:t>
            </a:r>
            <a:endParaRPr lang="en-US" sz="2400" dirty="0"/>
          </a:p>
          <a:p>
            <a:pPr lvl="0"/>
            <a:r>
              <a:rPr lang="en-US" sz="2400" dirty="0"/>
              <a:t>Formation of </a:t>
            </a:r>
            <a:r>
              <a:rPr lang="en-US" sz="2400" i="1" dirty="0"/>
              <a:t>enzymes</a:t>
            </a:r>
            <a:r>
              <a:rPr lang="en-US" sz="2400" dirty="0"/>
              <a:t> which speed up biochemical reaction in the body</a:t>
            </a:r>
          </a:p>
          <a:p>
            <a:pPr lvl="0"/>
            <a:r>
              <a:rPr lang="en-US" sz="2400" dirty="0"/>
              <a:t>Alternative source of energy. Protein can provide the body with energy if there is shortage of carbohydrates and lipids</a:t>
            </a:r>
          </a:p>
        </p:txBody>
      </p:sp>
      <p:sp>
        <p:nvSpPr>
          <p:cNvPr id="4" name="Date Placeholder 3">
            <a:extLst>
              <a:ext uri="{FF2B5EF4-FFF2-40B4-BE49-F238E27FC236}">
                <a16:creationId xmlns:a16="http://schemas.microsoft.com/office/drawing/2014/main" xmlns="" id="{F1B6D6F0-F1C2-493E-AC4B-E25605963E3D}"/>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1A7EFCD-EACF-48EE-B4E0-1496B17D2755}"/>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A7874A34-877A-4888-9730-9FC7EE88BC03}"/>
              </a:ext>
            </a:extLst>
          </p:cNvPr>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258971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898426-EF85-4316-AD43-A8E764B2AE30}"/>
              </a:ext>
            </a:extLst>
          </p:cNvPr>
          <p:cNvSpPr>
            <a:spLocks noGrp="1"/>
          </p:cNvSpPr>
          <p:nvPr>
            <p:ph type="title"/>
          </p:nvPr>
        </p:nvSpPr>
        <p:spPr/>
        <p:txBody>
          <a:bodyPr/>
          <a:lstStyle/>
          <a:p>
            <a:r>
              <a:rPr lang="en-US" b="1" i="1" dirty="0"/>
              <a:t>Natural sources of Proteins: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9DE8E706-7950-4691-95A2-D4DB69E26018}"/>
              </a:ext>
            </a:extLst>
          </p:cNvPr>
          <p:cNvSpPr>
            <a:spLocks noGrp="1"/>
          </p:cNvSpPr>
          <p:nvPr>
            <p:ph idx="1"/>
          </p:nvPr>
        </p:nvSpPr>
        <p:spPr/>
        <p:txBody>
          <a:bodyPr>
            <a:normAutofit/>
          </a:bodyPr>
          <a:lstStyle/>
          <a:p>
            <a:pPr lvl="0"/>
            <a:r>
              <a:rPr lang="en-US" sz="6600" dirty="0"/>
              <a:t>Animal proteins (milk, eggs, meat)</a:t>
            </a:r>
          </a:p>
          <a:p>
            <a:r>
              <a:rPr lang="en-US" sz="6600" dirty="0"/>
              <a:t>Plant proteins like beans, peas, </a:t>
            </a:r>
            <a:r>
              <a:rPr lang="en-US" sz="6600" dirty="0" err="1"/>
              <a:t>etc</a:t>
            </a:r>
            <a:endParaRPr lang="en-US" sz="6600" dirty="0"/>
          </a:p>
        </p:txBody>
      </p:sp>
      <p:sp>
        <p:nvSpPr>
          <p:cNvPr id="4" name="Date Placeholder 3">
            <a:extLst>
              <a:ext uri="{FF2B5EF4-FFF2-40B4-BE49-F238E27FC236}">
                <a16:creationId xmlns:a16="http://schemas.microsoft.com/office/drawing/2014/main" xmlns="" id="{CAFDFC81-270B-410F-A26E-40576780436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2DA4BC1-3733-4211-ACD1-36F236344FFF}"/>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7E5AB16-BC5E-40DB-AD06-496F58DC5BFC}"/>
              </a:ext>
            </a:extLst>
          </p:cNvPr>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19000555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B7C86A-C8B3-46A0-85FF-717E8396AC5B}"/>
              </a:ext>
            </a:extLst>
          </p:cNvPr>
          <p:cNvSpPr>
            <a:spLocks noGrp="1"/>
          </p:cNvSpPr>
          <p:nvPr>
            <p:ph type="title"/>
          </p:nvPr>
        </p:nvSpPr>
        <p:spPr/>
        <p:txBody>
          <a:bodyPr>
            <a:normAutofit fontScale="90000"/>
          </a:bodyPr>
          <a:lstStyle/>
          <a:p>
            <a:r>
              <a:rPr lang="en-US" b="1" i="1" dirty="0"/>
              <a:t>Food Test for Proteins (Biuret Test)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4880EE15-2D28-4365-9CBA-E3DEFA51BABA}"/>
              </a:ext>
            </a:extLst>
          </p:cNvPr>
          <p:cNvSpPr>
            <a:spLocks noGrp="1"/>
          </p:cNvSpPr>
          <p:nvPr>
            <p:ph idx="1"/>
          </p:nvPr>
        </p:nvSpPr>
        <p:spPr/>
        <p:txBody>
          <a:bodyPr>
            <a:normAutofit/>
          </a:bodyPr>
          <a:lstStyle/>
          <a:p>
            <a:r>
              <a:rPr lang="en-US" sz="5400" i="1" dirty="0"/>
              <a:t>Reagents</a:t>
            </a:r>
            <a:r>
              <a:rPr lang="en-US" sz="5400" dirty="0"/>
              <a:t> to be used are:</a:t>
            </a:r>
          </a:p>
          <a:p>
            <a:pPr lvl="1"/>
            <a:r>
              <a:rPr lang="en-US" sz="5400" dirty="0"/>
              <a:t>Dilute sodium hydroxide solution (colorless)</a:t>
            </a:r>
          </a:p>
          <a:p>
            <a:pPr lvl="1"/>
            <a:r>
              <a:rPr lang="en-US" sz="5400" dirty="0"/>
              <a:t>1% copper II sulphate solution (Blue in color)</a:t>
            </a:r>
          </a:p>
        </p:txBody>
      </p:sp>
      <p:sp>
        <p:nvSpPr>
          <p:cNvPr id="4" name="Date Placeholder 3">
            <a:extLst>
              <a:ext uri="{FF2B5EF4-FFF2-40B4-BE49-F238E27FC236}">
                <a16:creationId xmlns:a16="http://schemas.microsoft.com/office/drawing/2014/main" xmlns="" id="{F8EC6C41-8B2F-4FA0-9A29-90072875C87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35ACA2A7-BD95-4839-9AFB-82CABE3C2016}"/>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A6DD631-80AD-43E6-B3FA-BBB93FDC554E}"/>
              </a:ext>
            </a:extLst>
          </p:cNvPr>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3680564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56B36-EAB6-4021-85B9-F4ACA44502F4}"/>
              </a:ext>
            </a:extLst>
          </p:cNvPr>
          <p:cNvSpPr>
            <a:spLocks noGrp="1"/>
          </p:cNvSpPr>
          <p:nvPr>
            <p:ph type="title"/>
          </p:nvPr>
        </p:nvSpPr>
        <p:spPr/>
        <p:txBody>
          <a:bodyPr>
            <a:normAutofit fontScale="90000"/>
          </a:bodyPr>
          <a:lstStyle/>
          <a:p>
            <a:r>
              <a:rPr lang="en-US" b="1" i="1" dirty="0"/>
              <a:t>Food Test for Proteins (Biuret Test)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BC683FE-CFD1-4D11-90EC-92FF55F5D37E}"/>
              </a:ext>
            </a:extLst>
          </p:cNvPr>
          <p:cNvSpPr>
            <a:spLocks noGrp="1"/>
          </p:cNvSpPr>
          <p:nvPr>
            <p:ph idx="1"/>
          </p:nvPr>
        </p:nvSpPr>
        <p:spPr/>
        <p:txBody>
          <a:bodyPr>
            <a:normAutofit/>
          </a:bodyPr>
          <a:lstStyle/>
          <a:p>
            <a:r>
              <a:rPr lang="en-US" sz="3200" i="1" dirty="0"/>
              <a:t>Procedures:</a:t>
            </a:r>
            <a:endParaRPr lang="en-US" sz="3200" dirty="0"/>
          </a:p>
          <a:p>
            <a:pPr lvl="1"/>
            <a:r>
              <a:rPr lang="en-US" sz="3200" dirty="0"/>
              <a:t>Add 2cm</a:t>
            </a:r>
            <a:r>
              <a:rPr lang="en-US" sz="3200" baseline="30000" dirty="0"/>
              <a:t>3</a:t>
            </a:r>
            <a:r>
              <a:rPr lang="en-US" sz="3200" dirty="0"/>
              <a:t> of food sample solution in a test tube</a:t>
            </a:r>
          </a:p>
          <a:p>
            <a:pPr lvl="1"/>
            <a:r>
              <a:rPr lang="en-US" sz="3200" dirty="0"/>
              <a:t>Add 2cm</a:t>
            </a:r>
            <a:r>
              <a:rPr lang="en-US" sz="3200" baseline="30000" dirty="0"/>
              <a:t>3</a:t>
            </a:r>
            <a:r>
              <a:rPr lang="en-US" sz="3200" dirty="0"/>
              <a:t> dilute sodium hydroxide solution into the food sample solution in (</a:t>
            </a:r>
            <a:r>
              <a:rPr lang="en-US" sz="3200" dirty="0" err="1"/>
              <a:t>i</a:t>
            </a:r>
            <a:r>
              <a:rPr lang="en-US" sz="3200" dirty="0"/>
              <a:t>) above</a:t>
            </a:r>
          </a:p>
          <a:p>
            <a:pPr lvl="1"/>
            <a:r>
              <a:rPr lang="en-US" sz="3200" dirty="0"/>
              <a:t>Add 2cm</a:t>
            </a:r>
            <a:r>
              <a:rPr lang="en-US" sz="3200" baseline="30000" dirty="0"/>
              <a:t>3</a:t>
            </a:r>
            <a:r>
              <a:rPr lang="en-US" sz="3200" dirty="0"/>
              <a:t> of 1% copper II sulphate solution into the mixture obtained in (ii) above, drop wise. </a:t>
            </a:r>
          </a:p>
          <a:p>
            <a:pPr lvl="1"/>
            <a:r>
              <a:rPr lang="en-US" sz="3200" dirty="0"/>
              <a:t>Shake the mixture gently and allow it to settle</a:t>
            </a:r>
          </a:p>
          <a:p>
            <a:pPr lvl="1"/>
            <a:r>
              <a:rPr lang="en-US" sz="3200" dirty="0"/>
              <a:t>Observe the color change</a:t>
            </a:r>
          </a:p>
        </p:txBody>
      </p:sp>
      <p:sp>
        <p:nvSpPr>
          <p:cNvPr id="4" name="Date Placeholder 3">
            <a:extLst>
              <a:ext uri="{FF2B5EF4-FFF2-40B4-BE49-F238E27FC236}">
                <a16:creationId xmlns:a16="http://schemas.microsoft.com/office/drawing/2014/main" xmlns="" id="{9CA091A4-7943-40D5-B373-BDFD0E007D5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C0B982EC-3542-4D06-A8D1-67F217141746}"/>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7B97424-B77F-483D-A701-3D8F2C22F169}"/>
              </a:ext>
            </a:extLst>
          </p:cNvPr>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24844664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AEA3D2-3C39-4BD7-A8BA-877A17FCF865}"/>
              </a:ext>
            </a:extLst>
          </p:cNvPr>
          <p:cNvSpPr>
            <a:spLocks noGrp="1"/>
          </p:cNvSpPr>
          <p:nvPr>
            <p:ph type="title"/>
          </p:nvPr>
        </p:nvSpPr>
        <p:spPr/>
        <p:txBody>
          <a:bodyPr>
            <a:normAutofit fontScale="90000"/>
          </a:bodyPr>
          <a:lstStyle/>
          <a:p>
            <a:r>
              <a:rPr lang="en-US" b="1" i="1" dirty="0"/>
              <a:t>Food Test for Proteins (Biuret Test)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76AB655F-0B94-450D-B3E8-89C22CF4AB0E}"/>
              </a:ext>
            </a:extLst>
          </p:cNvPr>
          <p:cNvSpPr>
            <a:spLocks noGrp="1"/>
          </p:cNvSpPr>
          <p:nvPr>
            <p:ph idx="1"/>
          </p:nvPr>
        </p:nvSpPr>
        <p:spPr/>
        <p:txBody>
          <a:bodyPr>
            <a:normAutofit/>
          </a:bodyPr>
          <a:lstStyle/>
          <a:p>
            <a:r>
              <a:rPr lang="en-US" sz="3600" i="1" dirty="0"/>
              <a:t>Observation:</a:t>
            </a:r>
            <a:endParaRPr lang="en-US" sz="3600" dirty="0"/>
          </a:p>
          <a:p>
            <a:pPr lvl="1"/>
            <a:r>
              <a:rPr lang="en-US" sz="3600" dirty="0"/>
              <a:t>A purple (violet) color will be observed</a:t>
            </a:r>
          </a:p>
          <a:p>
            <a:r>
              <a:rPr lang="en-US" sz="3600" i="1" dirty="0"/>
              <a:t>Inference:</a:t>
            </a:r>
            <a:endParaRPr lang="en-US" sz="3600" dirty="0"/>
          </a:p>
          <a:p>
            <a:pPr lvl="1"/>
            <a:r>
              <a:rPr lang="en-US" sz="3600" dirty="0"/>
              <a:t>Protein is present</a:t>
            </a:r>
          </a:p>
          <a:p>
            <a:r>
              <a:rPr lang="en-US" sz="3600" b="1" i="1" dirty="0"/>
              <a:t>Note: </a:t>
            </a:r>
            <a:endParaRPr lang="en-US" sz="3600" dirty="0"/>
          </a:p>
          <a:p>
            <a:pPr lvl="1"/>
            <a:r>
              <a:rPr lang="en-US" sz="3600" i="1" dirty="0"/>
              <a:t>Food sample solution can be an egg albumen (egg-white), milk, groundnuts, etc. </a:t>
            </a:r>
            <a:endParaRPr lang="en-US" sz="3600" dirty="0"/>
          </a:p>
        </p:txBody>
      </p:sp>
      <p:sp>
        <p:nvSpPr>
          <p:cNvPr id="4" name="Date Placeholder 3">
            <a:extLst>
              <a:ext uri="{FF2B5EF4-FFF2-40B4-BE49-F238E27FC236}">
                <a16:creationId xmlns:a16="http://schemas.microsoft.com/office/drawing/2014/main" xmlns="" id="{622B0F96-E352-4CB4-916B-0195098B5D6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49DC3EBD-F828-4E25-8D95-1AA8A824EA77}"/>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2FBAFBED-1EBD-4A07-9CBC-18DB27A6684B}"/>
              </a:ext>
            </a:extLst>
          </p:cNvPr>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3683835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28303-82E1-4F5C-B1F4-A93520C84398}"/>
              </a:ext>
            </a:extLst>
          </p:cNvPr>
          <p:cNvSpPr>
            <a:spLocks noGrp="1"/>
          </p:cNvSpPr>
          <p:nvPr>
            <p:ph type="title"/>
          </p:nvPr>
        </p:nvSpPr>
        <p:spPr/>
        <p:txBody>
          <a:bodyPr/>
          <a:lstStyle/>
          <a:p>
            <a:r>
              <a:rPr lang="en-US" b="1" i="1" dirty="0"/>
              <a:t>FATS AND OILS (LIPIDS)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B58097E6-C8C0-47D6-8B33-543F24A8C1C1}"/>
              </a:ext>
            </a:extLst>
          </p:cNvPr>
          <p:cNvSpPr>
            <a:spLocks noGrp="1"/>
          </p:cNvSpPr>
          <p:nvPr>
            <p:ph idx="1"/>
          </p:nvPr>
        </p:nvSpPr>
        <p:spPr/>
        <p:txBody>
          <a:bodyPr>
            <a:normAutofit fontScale="92500"/>
          </a:bodyPr>
          <a:lstStyle/>
          <a:p>
            <a:r>
              <a:rPr lang="en-US" sz="3600" dirty="0"/>
              <a:t>Fats and oils are collectively called lipids</a:t>
            </a:r>
          </a:p>
          <a:p>
            <a:r>
              <a:rPr lang="en-US" sz="3600" dirty="0"/>
              <a:t>Fats and oils contain carbon and hydrogen in high proportions and low proportion of oxygen.</a:t>
            </a:r>
          </a:p>
          <a:p>
            <a:r>
              <a:rPr lang="en-US" sz="3600" dirty="0"/>
              <a:t>Fats are often stored in living tissues such as seeds of certain plants and adipose tissues of animals.</a:t>
            </a:r>
          </a:p>
          <a:p>
            <a:r>
              <a:rPr lang="en-US" sz="3600" dirty="0"/>
              <a:t>Lipids are energy supplying foods and are important food reserves</a:t>
            </a:r>
          </a:p>
        </p:txBody>
      </p:sp>
      <p:sp>
        <p:nvSpPr>
          <p:cNvPr id="4" name="Date Placeholder 3">
            <a:extLst>
              <a:ext uri="{FF2B5EF4-FFF2-40B4-BE49-F238E27FC236}">
                <a16:creationId xmlns:a16="http://schemas.microsoft.com/office/drawing/2014/main" xmlns="" id="{F15239EE-44F6-4F7D-A41D-3EABE1976A3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C9C8EF20-0C2A-458A-B874-E0BCEBD12A51}"/>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1F14D16-3DA1-421B-B60E-86086EE5FCE4}"/>
              </a:ext>
            </a:extLst>
          </p:cNvPr>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22101400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EAFDBE-77A0-44FF-8C26-AE20605B7655}"/>
              </a:ext>
            </a:extLst>
          </p:cNvPr>
          <p:cNvSpPr>
            <a:spLocks noGrp="1"/>
          </p:cNvSpPr>
          <p:nvPr>
            <p:ph type="title"/>
          </p:nvPr>
        </p:nvSpPr>
        <p:spPr/>
        <p:txBody>
          <a:bodyPr/>
          <a:lstStyle/>
          <a:p>
            <a:r>
              <a:rPr lang="en-US" b="1" i="1" dirty="0"/>
              <a:t>Natural sources of Lipids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CCF0EA78-F12A-4114-8C9B-54ABF18FDAEA}"/>
              </a:ext>
            </a:extLst>
          </p:cNvPr>
          <p:cNvSpPr>
            <a:spLocks noGrp="1"/>
          </p:cNvSpPr>
          <p:nvPr>
            <p:ph idx="1"/>
          </p:nvPr>
        </p:nvSpPr>
        <p:spPr/>
        <p:txBody>
          <a:bodyPr>
            <a:normAutofit/>
          </a:bodyPr>
          <a:lstStyle/>
          <a:p>
            <a:pPr lvl="0"/>
            <a:r>
              <a:rPr lang="en-US" sz="6000" dirty="0"/>
              <a:t>Plant sources like avocado, groundnuts, peanuts, coconuts, etc.</a:t>
            </a:r>
          </a:p>
          <a:p>
            <a:pPr lvl="0"/>
            <a:r>
              <a:rPr lang="en-US" sz="6000" dirty="0"/>
              <a:t>Animal sources like meat. </a:t>
            </a:r>
          </a:p>
        </p:txBody>
      </p:sp>
      <p:sp>
        <p:nvSpPr>
          <p:cNvPr id="4" name="Date Placeholder 3">
            <a:extLst>
              <a:ext uri="{FF2B5EF4-FFF2-40B4-BE49-F238E27FC236}">
                <a16:creationId xmlns:a16="http://schemas.microsoft.com/office/drawing/2014/main" xmlns="" id="{F83F0896-E10D-4E69-BEC5-E4A47E8AB013}"/>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1ED05726-889C-4398-A545-6A3AA732279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F3F5FC2D-0178-414C-A711-C2270EE824BB}"/>
              </a:ext>
            </a:extLst>
          </p:cNvPr>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1723353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19A7CA-113D-453A-86E5-AC89FED6D31D}"/>
              </a:ext>
            </a:extLst>
          </p:cNvPr>
          <p:cNvSpPr>
            <a:spLocks noGrp="1"/>
          </p:cNvSpPr>
          <p:nvPr>
            <p:ph type="title"/>
          </p:nvPr>
        </p:nvSpPr>
        <p:spPr/>
        <p:txBody>
          <a:bodyPr/>
          <a:lstStyle/>
          <a:p>
            <a:r>
              <a:rPr lang="en-US" b="1" i="1" dirty="0"/>
              <a:t>Properties of Fats and Oils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10E801A2-EA18-4EAD-9F8B-617D282306B5}"/>
              </a:ext>
            </a:extLst>
          </p:cNvPr>
          <p:cNvSpPr>
            <a:spLocks noGrp="1"/>
          </p:cNvSpPr>
          <p:nvPr>
            <p:ph idx="1"/>
          </p:nvPr>
        </p:nvSpPr>
        <p:spPr/>
        <p:txBody>
          <a:bodyPr>
            <a:normAutofit lnSpcReduction="10000"/>
          </a:bodyPr>
          <a:lstStyle/>
          <a:p>
            <a:pPr lvl="0"/>
            <a:r>
              <a:rPr lang="en-US" sz="2400" dirty="0"/>
              <a:t>They are insoluble in water but soluble in organic solvents (e.g. ether)</a:t>
            </a:r>
          </a:p>
          <a:p>
            <a:pPr lvl="0"/>
            <a:r>
              <a:rPr lang="en-US" sz="2400" dirty="0"/>
              <a:t>They are composed of fatty acids and glycerol (end products of digestion of fats and oils</a:t>
            </a:r>
          </a:p>
          <a:p>
            <a:pPr lvl="0"/>
            <a:r>
              <a:rPr lang="en-US" sz="2400" dirty="0"/>
              <a:t>Protect internal organs such as heart and kidneys if deposited around them</a:t>
            </a:r>
          </a:p>
          <a:p>
            <a:pPr lvl="0"/>
            <a:r>
              <a:rPr lang="en-US" sz="2400" dirty="0"/>
              <a:t>When shaken vigorously with water they form an </a:t>
            </a:r>
            <a:r>
              <a:rPr lang="en-US" sz="2400" i="1" dirty="0"/>
              <a:t>emulsion</a:t>
            </a:r>
            <a:endParaRPr lang="en-US" sz="2400" dirty="0"/>
          </a:p>
          <a:p>
            <a:pPr lvl="0"/>
            <a:r>
              <a:rPr lang="en-US" sz="2400" dirty="0"/>
              <a:t>When rubbed on a piece of paper, the paper becomes translucent. When the paper is dipped in ether, the translucency disappear because the oil dissolves in ether</a:t>
            </a:r>
          </a:p>
          <a:p>
            <a:pPr lvl="0"/>
            <a:r>
              <a:rPr lang="en-US" sz="2400" dirty="0"/>
              <a:t>They form a reddish ring with Sudan III solution on top of the solution in a test tube. This is the basis for food test for lipids</a:t>
            </a:r>
          </a:p>
        </p:txBody>
      </p:sp>
      <p:sp>
        <p:nvSpPr>
          <p:cNvPr id="4" name="Date Placeholder 3">
            <a:extLst>
              <a:ext uri="{FF2B5EF4-FFF2-40B4-BE49-F238E27FC236}">
                <a16:creationId xmlns:a16="http://schemas.microsoft.com/office/drawing/2014/main" xmlns="" id="{E680DB23-591B-43C3-B9C8-A6E0ABA7C1D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5EA17B8-8CBB-4E00-9015-BB7D8431892A}"/>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C7ED4A9C-2324-4D32-B559-242F161A2839}"/>
              </a:ext>
            </a:extLst>
          </p:cNvPr>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2983284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87FEC-FC1B-407D-AA19-A25B43B07EE2}"/>
              </a:ext>
            </a:extLst>
          </p:cNvPr>
          <p:cNvSpPr>
            <a:spLocks noGrp="1"/>
          </p:cNvSpPr>
          <p:nvPr>
            <p:ph type="title"/>
          </p:nvPr>
        </p:nvSpPr>
        <p:spPr/>
        <p:txBody>
          <a:bodyPr/>
          <a:lstStyle/>
          <a:p>
            <a:r>
              <a:rPr lang="en-US" b="1" i="1" dirty="0"/>
              <a:t>Uses of Fats and Oils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7330AD8E-7D35-4F2F-B3D5-AA314F6DAA91}"/>
              </a:ext>
            </a:extLst>
          </p:cNvPr>
          <p:cNvSpPr>
            <a:spLocks noGrp="1"/>
          </p:cNvSpPr>
          <p:nvPr>
            <p:ph idx="1"/>
          </p:nvPr>
        </p:nvSpPr>
        <p:spPr/>
        <p:txBody>
          <a:bodyPr>
            <a:normAutofit/>
          </a:bodyPr>
          <a:lstStyle/>
          <a:p>
            <a:pPr lvl="0"/>
            <a:r>
              <a:rPr lang="en-US" sz="5400" dirty="0"/>
              <a:t>They provide the body with energy</a:t>
            </a:r>
          </a:p>
          <a:p>
            <a:pPr lvl="0"/>
            <a:r>
              <a:rPr lang="en-US" sz="5400" dirty="0"/>
              <a:t>Being bad conductors of heat, they also insulate the body of animals from cold</a:t>
            </a:r>
          </a:p>
        </p:txBody>
      </p:sp>
      <p:sp>
        <p:nvSpPr>
          <p:cNvPr id="4" name="Date Placeholder 3">
            <a:extLst>
              <a:ext uri="{FF2B5EF4-FFF2-40B4-BE49-F238E27FC236}">
                <a16:creationId xmlns:a16="http://schemas.microsoft.com/office/drawing/2014/main" xmlns="" id="{79982729-6AAD-4CA2-9B38-2AF783A294C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52EB7E52-1EFE-4F15-AF05-C7488847FA09}"/>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8251EB9E-52A5-47A2-A80F-DE0895B493F9}"/>
              </a:ext>
            </a:extLst>
          </p:cNvPr>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2148909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D7EC4-2A19-4499-AFC6-806C31D57EB8}"/>
              </a:ext>
            </a:extLst>
          </p:cNvPr>
          <p:cNvSpPr>
            <a:spLocks noGrp="1"/>
          </p:cNvSpPr>
          <p:nvPr>
            <p:ph type="title"/>
          </p:nvPr>
        </p:nvSpPr>
        <p:spPr/>
        <p:txBody>
          <a:bodyPr/>
          <a:lstStyle/>
          <a:p>
            <a:r>
              <a:rPr lang="en-US" i="1" dirty="0"/>
              <a:t>Assignment: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EF7D9C64-7ADD-49EA-8379-F6820E0616B0}"/>
              </a:ext>
            </a:extLst>
          </p:cNvPr>
          <p:cNvSpPr>
            <a:spLocks noGrp="1"/>
          </p:cNvSpPr>
          <p:nvPr>
            <p:ph idx="1"/>
          </p:nvPr>
        </p:nvSpPr>
        <p:spPr/>
        <p:txBody>
          <a:bodyPr>
            <a:normAutofit lnSpcReduction="10000"/>
          </a:bodyPr>
          <a:lstStyle/>
          <a:p>
            <a:r>
              <a:rPr lang="en-US" sz="9600" i="1" dirty="0"/>
              <a:t>Distinguish between fats and oils. </a:t>
            </a:r>
            <a:endParaRPr lang="en-US" sz="9600" dirty="0"/>
          </a:p>
        </p:txBody>
      </p:sp>
      <p:sp>
        <p:nvSpPr>
          <p:cNvPr id="4" name="Date Placeholder 3">
            <a:extLst>
              <a:ext uri="{FF2B5EF4-FFF2-40B4-BE49-F238E27FC236}">
                <a16:creationId xmlns:a16="http://schemas.microsoft.com/office/drawing/2014/main" xmlns="" id="{3287EC96-4267-4864-B385-C9636A41843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DBDBB81-CF0F-4E6E-AFCE-FE3FD0FB337A}"/>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A81D7966-4B2F-4D93-8EE2-2230121E7F9B}"/>
              </a:ext>
            </a:extLst>
          </p:cNvPr>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159652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88168-ABC8-4F6B-9621-B06B456410FB}"/>
              </a:ext>
            </a:extLst>
          </p:cNvPr>
          <p:cNvSpPr>
            <a:spLocks noGrp="1"/>
          </p:cNvSpPr>
          <p:nvPr>
            <p:ph type="title"/>
          </p:nvPr>
        </p:nvSpPr>
        <p:spPr>
          <a:xfrm>
            <a:off x="1330036" y="764373"/>
            <a:ext cx="10176164" cy="1293028"/>
          </a:xfrm>
        </p:spPr>
        <p:txBody>
          <a:bodyPr/>
          <a:lstStyle/>
          <a:p>
            <a:r>
              <a:rPr lang="en-US" i="1" dirty="0"/>
              <a:t>Chemosynthesis and Photosynthesis </a:t>
            </a:r>
            <a:endParaRPr lang="en-US" dirty="0"/>
          </a:p>
        </p:txBody>
      </p:sp>
      <p:sp>
        <p:nvSpPr>
          <p:cNvPr id="3" name="Content Placeholder 2">
            <a:extLst>
              <a:ext uri="{FF2B5EF4-FFF2-40B4-BE49-F238E27FC236}">
                <a16:creationId xmlns:a16="http://schemas.microsoft.com/office/drawing/2014/main" xmlns="" id="{DD8E2EE0-9CC8-4CC0-92CA-97EBD31F7ACB}"/>
              </a:ext>
            </a:extLst>
          </p:cNvPr>
          <p:cNvSpPr>
            <a:spLocks noGrp="1"/>
          </p:cNvSpPr>
          <p:nvPr>
            <p:ph idx="1"/>
          </p:nvPr>
        </p:nvSpPr>
        <p:spPr/>
        <p:txBody>
          <a:bodyPr>
            <a:normAutofit fontScale="92500" lnSpcReduction="10000"/>
          </a:bodyPr>
          <a:lstStyle/>
          <a:p>
            <a:pPr lvl="0"/>
            <a:r>
              <a:rPr lang="en-US" sz="3600" i="1" u="sng" dirty="0"/>
              <a:t>Chemosynthesis</a:t>
            </a:r>
            <a:r>
              <a:rPr lang="en-US" sz="3600" dirty="0"/>
              <a:t> is the form of autotrophic nutrition in which organisms make their own food using carbon dioxide and water in the presence of energy obtained from chemicals like </a:t>
            </a:r>
            <a:r>
              <a:rPr lang="en-US" sz="3600" dirty="0" err="1"/>
              <a:t>sulphur</a:t>
            </a:r>
            <a:r>
              <a:rPr lang="en-US" sz="3600" dirty="0"/>
              <a:t>. E.g. some bacteria</a:t>
            </a:r>
          </a:p>
          <a:p>
            <a:pPr lvl="0"/>
            <a:r>
              <a:rPr lang="en-US" sz="3600" i="1" u="sng" dirty="0"/>
              <a:t>Photosynthesis</a:t>
            </a:r>
            <a:r>
              <a:rPr lang="en-US" sz="3600" dirty="0"/>
              <a:t> is the form of autotrophic nutrition in which organisms make their own food using carbon dioxide and water in the presence sunlight energy absorbed by chlorophylls. E.g. green plants.</a:t>
            </a:r>
          </a:p>
        </p:txBody>
      </p:sp>
      <p:sp>
        <p:nvSpPr>
          <p:cNvPr id="4" name="Date Placeholder 3">
            <a:extLst>
              <a:ext uri="{FF2B5EF4-FFF2-40B4-BE49-F238E27FC236}">
                <a16:creationId xmlns:a16="http://schemas.microsoft.com/office/drawing/2014/main" xmlns="" id="{A4CA300C-AF3E-4DBE-A135-7B1BFC7EC323}"/>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CA26E9A4-D5A8-4E8A-8013-F4233E50DEFF}"/>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7B477A5B-84E2-4345-8F12-3079A00CA29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17068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07555-E410-431E-9E33-59C2F8B32D75}"/>
              </a:ext>
            </a:extLst>
          </p:cNvPr>
          <p:cNvSpPr>
            <a:spLocks noGrp="1"/>
          </p:cNvSpPr>
          <p:nvPr>
            <p:ph type="title"/>
          </p:nvPr>
        </p:nvSpPr>
        <p:spPr/>
        <p:txBody>
          <a:bodyPr/>
          <a:lstStyle/>
          <a:p>
            <a:r>
              <a:rPr lang="en-US" b="1" i="1" dirty="0"/>
              <a:t>Test for Lipids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55F32DA8-7117-4730-9E03-BA603856589D}"/>
              </a:ext>
            </a:extLst>
          </p:cNvPr>
          <p:cNvSpPr>
            <a:spLocks noGrp="1"/>
          </p:cNvSpPr>
          <p:nvPr>
            <p:ph idx="1"/>
          </p:nvPr>
        </p:nvSpPr>
        <p:spPr/>
        <p:txBody>
          <a:bodyPr>
            <a:normAutofit lnSpcReduction="10000"/>
          </a:bodyPr>
          <a:lstStyle/>
          <a:p>
            <a:r>
              <a:rPr lang="en-US" sz="3600" i="1" dirty="0"/>
              <a:t>Reagent </a:t>
            </a:r>
            <a:r>
              <a:rPr lang="en-US" sz="3600" dirty="0"/>
              <a:t>to be used is</a:t>
            </a:r>
            <a:r>
              <a:rPr lang="en-US" sz="3600" i="1" dirty="0"/>
              <a:t> Sudan III solution</a:t>
            </a:r>
            <a:endParaRPr lang="en-US" sz="3600" dirty="0"/>
          </a:p>
          <a:p>
            <a:r>
              <a:rPr lang="en-US" sz="3600" i="1" dirty="0"/>
              <a:t>Procedures:</a:t>
            </a:r>
            <a:endParaRPr lang="en-US" sz="3600" dirty="0"/>
          </a:p>
          <a:p>
            <a:pPr lvl="0"/>
            <a:r>
              <a:rPr lang="en-US" sz="3600" dirty="0"/>
              <a:t>Add 2cm</a:t>
            </a:r>
            <a:r>
              <a:rPr lang="en-US" sz="3600" baseline="30000" dirty="0"/>
              <a:t>3</a:t>
            </a:r>
            <a:r>
              <a:rPr lang="en-US" sz="3600" dirty="0"/>
              <a:t> of food sample solution into a test tube.</a:t>
            </a:r>
          </a:p>
          <a:p>
            <a:pPr lvl="0"/>
            <a:r>
              <a:rPr lang="en-US" sz="3600" dirty="0"/>
              <a:t>Add 3 drops of Sudan III solution into the test tube in (</a:t>
            </a:r>
            <a:r>
              <a:rPr lang="en-US" sz="3600" dirty="0" err="1"/>
              <a:t>i</a:t>
            </a:r>
            <a:r>
              <a:rPr lang="en-US" sz="3600" dirty="0"/>
              <a:t>) above.</a:t>
            </a:r>
          </a:p>
          <a:p>
            <a:pPr lvl="0"/>
            <a:r>
              <a:rPr lang="en-US" sz="3600" dirty="0"/>
              <a:t>Shake the mixture gently and allow it to settle.</a:t>
            </a:r>
          </a:p>
        </p:txBody>
      </p:sp>
      <p:sp>
        <p:nvSpPr>
          <p:cNvPr id="4" name="Date Placeholder 3">
            <a:extLst>
              <a:ext uri="{FF2B5EF4-FFF2-40B4-BE49-F238E27FC236}">
                <a16:creationId xmlns:a16="http://schemas.microsoft.com/office/drawing/2014/main" xmlns="" id="{91FC1685-4C4C-42DE-9824-247BE4805C23}"/>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5F3DB74-6147-4FD8-96CF-2CD6CBB02633}"/>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13F5A73-F254-4259-9045-09A023F4B0D2}"/>
              </a:ext>
            </a:extLst>
          </p:cNvPr>
          <p:cNvSpPr>
            <a:spLocks noGrp="1"/>
          </p:cNvSpPr>
          <p:nvPr>
            <p:ph type="sldNum" sz="quarter" idx="12"/>
          </p:nvPr>
        </p:nvSpPr>
        <p:spPr/>
        <p:txBody>
          <a:bodyPr/>
          <a:lstStyle/>
          <a:p>
            <a:fld id="{6D22F896-40B5-4ADD-8801-0D06FADFA095}" type="slidenum">
              <a:rPr lang="en-US" smtClean="0"/>
              <a:t>60</a:t>
            </a:fld>
            <a:endParaRPr lang="en-US" dirty="0"/>
          </a:p>
        </p:txBody>
      </p:sp>
    </p:spTree>
    <p:extLst>
      <p:ext uri="{BB962C8B-B14F-4D97-AF65-F5344CB8AC3E}">
        <p14:creationId xmlns:p14="http://schemas.microsoft.com/office/powerpoint/2010/main" val="14950599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2A30F-B05C-408B-9D6B-9C466BB1B825}"/>
              </a:ext>
            </a:extLst>
          </p:cNvPr>
          <p:cNvSpPr>
            <a:spLocks noGrp="1"/>
          </p:cNvSpPr>
          <p:nvPr>
            <p:ph type="title"/>
          </p:nvPr>
        </p:nvSpPr>
        <p:spPr/>
        <p:txBody>
          <a:bodyPr/>
          <a:lstStyle/>
          <a:p>
            <a:r>
              <a:rPr lang="en-US" b="1" i="1" dirty="0"/>
              <a:t>Test for Lipids</a:t>
            </a:r>
            <a:endParaRPr lang="en-US" dirty="0"/>
          </a:p>
        </p:txBody>
      </p:sp>
      <p:sp>
        <p:nvSpPr>
          <p:cNvPr id="3" name="Content Placeholder 2">
            <a:extLst>
              <a:ext uri="{FF2B5EF4-FFF2-40B4-BE49-F238E27FC236}">
                <a16:creationId xmlns:a16="http://schemas.microsoft.com/office/drawing/2014/main" xmlns="" id="{11482DB3-C536-4843-80C4-459646E95F91}"/>
              </a:ext>
            </a:extLst>
          </p:cNvPr>
          <p:cNvSpPr>
            <a:spLocks noGrp="1"/>
          </p:cNvSpPr>
          <p:nvPr>
            <p:ph idx="1"/>
          </p:nvPr>
        </p:nvSpPr>
        <p:spPr/>
        <p:txBody>
          <a:bodyPr>
            <a:normAutofit/>
          </a:bodyPr>
          <a:lstStyle/>
          <a:p>
            <a:r>
              <a:rPr lang="en-US" sz="4800" i="1" dirty="0"/>
              <a:t>Observations:</a:t>
            </a:r>
            <a:endParaRPr lang="en-US" sz="4800" dirty="0"/>
          </a:p>
          <a:p>
            <a:pPr lvl="1"/>
            <a:r>
              <a:rPr lang="en-US" sz="4800" dirty="0"/>
              <a:t>A reddish ring is observed on top of the mixture in a test tube</a:t>
            </a:r>
          </a:p>
          <a:p>
            <a:r>
              <a:rPr lang="en-US" sz="4800" i="1" dirty="0"/>
              <a:t>Inference:</a:t>
            </a:r>
            <a:endParaRPr lang="en-US" sz="4800" dirty="0"/>
          </a:p>
          <a:p>
            <a:pPr lvl="1"/>
            <a:r>
              <a:rPr lang="en-US" sz="4800" dirty="0"/>
              <a:t>Lipid is present</a:t>
            </a:r>
          </a:p>
        </p:txBody>
      </p:sp>
      <p:sp>
        <p:nvSpPr>
          <p:cNvPr id="4" name="Date Placeholder 3">
            <a:extLst>
              <a:ext uri="{FF2B5EF4-FFF2-40B4-BE49-F238E27FC236}">
                <a16:creationId xmlns:a16="http://schemas.microsoft.com/office/drawing/2014/main" xmlns="" id="{C100D4F7-9CAA-4670-B84D-760406DF8019}"/>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028BFC68-6A7C-4E64-A045-911A829D9943}"/>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7680C92F-3D74-4F14-9218-75913D129A5D}"/>
              </a:ext>
            </a:extLst>
          </p:cNvPr>
          <p:cNvSpPr>
            <a:spLocks noGrp="1"/>
          </p:cNvSpPr>
          <p:nvPr>
            <p:ph type="sldNum" sz="quarter" idx="12"/>
          </p:nvPr>
        </p:nvSpPr>
        <p:spPr/>
        <p:txBody>
          <a:bodyPr/>
          <a:lstStyle/>
          <a:p>
            <a:fld id="{6D22F896-40B5-4ADD-8801-0D06FADFA095}" type="slidenum">
              <a:rPr lang="en-US" smtClean="0"/>
              <a:t>61</a:t>
            </a:fld>
            <a:endParaRPr lang="en-US" dirty="0"/>
          </a:p>
        </p:txBody>
      </p:sp>
    </p:spTree>
    <p:extLst>
      <p:ext uri="{BB962C8B-B14F-4D97-AF65-F5344CB8AC3E}">
        <p14:creationId xmlns:p14="http://schemas.microsoft.com/office/powerpoint/2010/main" val="2909558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07DD3C-548E-4B75-8196-34A1CC2C130A}"/>
              </a:ext>
            </a:extLst>
          </p:cNvPr>
          <p:cNvSpPr>
            <a:spLocks noGrp="1"/>
          </p:cNvSpPr>
          <p:nvPr>
            <p:ph type="title"/>
          </p:nvPr>
        </p:nvSpPr>
        <p:spPr/>
        <p:txBody>
          <a:bodyPr>
            <a:normAutofit fontScale="90000"/>
          </a:bodyPr>
          <a:lstStyle/>
          <a:p>
            <a:r>
              <a:rPr lang="en-US" b="1" i="1" dirty="0"/>
              <a:t>SUMMARY OF FOOD TEST REPORTING</a:t>
            </a:r>
            <a:r>
              <a:rPr lang="en-US" dirty="0"/>
              <a:t/>
            </a:r>
            <a:br>
              <a:rPr lang="en-US" dirty="0"/>
            </a:br>
            <a:endParaRPr lang="en-US" dirty="0"/>
          </a:p>
        </p:txBody>
      </p:sp>
      <p:graphicFrame>
        <p:nvGraphicFramePr>
          <p:cNvPr id="7" name="Content Placeholder 6">
            <a:extLst>
              <a:ext uri="{FF2B5EF4-FFF2-40B4-BE49-F238E27FC236}">
                <a16:creationId xmlns:a16="http://schemas.microsoft.com/office/drawing/2014/main" xmlns="" id="{6B958EF7-3620-4444-A0D0-B3436A9FE5A0}"/>
              </a:ext>
            </a:extLst>
          </p:cNvPr>
          <p:cNvGraphicFramePr>
            <a:graphicFrameLocks noGrp="1"/>
          </p:cNvGraphicFramePr>
          <p:nvPr>
            <p:ph idx="1"/>
            <p:extLst>
              <p:ext uri="{D42A27DB-BD31-4B8C-83A1-F6EECF244321}">
                <p14:modId xmlns:p14="http://schemas.microsoft.com/office/powerpoint/2010/main" val="98179966"/>
              </p:ext>
            </p:extLst>
          </p:nvPr>
        </p:nvGraphicFramePr>
        <p:xfrm>
          <a:off x="685800" y="1399309"/>
          <a:ext cx="10820400" cy="4956535"/>
        </p:xfrm>
        <a:graphic>
          <a:graphicData uri="http://schemas.openxmlformats.org/drawingml/2006/table">
            <a:tbl>
              <a:tblPr firstRow="1" firstCol="1" bandRow="1">
                <a:tableStyleId>{5C22544A-7EE6-4342-B048-85BDC9FD1C3A}</a:tableStyleId>
              </a:tblPr>
              <a:tblGrid>
                <a:gridCol w="2705100">
                  <a:extLst>
                    <a:ext uri="{9D8B030D-6E8A-4147-A177-3AD203B41FA5}">
                      <a16:colId xmlns:a16="http://schemas.microsoft.com/office/drawing/2014/main" xmlns="" val="3145215395"/>
                    </a:ext>
                  </a:extLst>
                </a:gridCol>
                <a:gridCol w="2705100">
                  <a:extLst>
                    <a:ext uri="{9D8B030D-6E8A-4147-A177-3AD203B41FA5}">
                      <a16:colId xmlns:a16="http://schemas.microsoft.com/office/drawing/2014/main" xmlns="" val="884736806"/>
                    </a:ext>
                  </a:extLst>
                </a:gridCol>
                <a:gridCol w="2705100">
                  <a:extLst>
                    <a:ext uri="{9D8B030D-6E8A-4147-A177-3AD203B41FA5}">
                      <a16:colId xmlns:a16="http://schemas.microsoft.com/office/drawing/2014/main" xmlns="" val="3521105863"/>
                    </a:ext>
                  </a:extLst>
                </a:gridCol>
                <a:gridCol w="2705100">
                  <a:extLst>
                    <a:ext uri="{9D8B030D-6E8A-4147-A177-3AD203B41FA5}">
                      <a16:colId xmlns:a16="http://schemas.microsoft.com/office/drawing/2014/main" xmlns="" val="2869175190"/>
                    </a:ext>
                  </a:extLst>
                </a:gridCol>
              </a:tblGrid>
              <a:tr h="297494">
                <a:tc>
                  <a:txBody>
                    <a:bodyPr/>
                    <a:lstStyle/>
                    <a:p>
                      <a:pPr marL="0" marR="0">
                        <a:lnSpc>
                          <a:spcPct val="107000"/>
                        </a:lnSpc>
                        <a:spcBef>
                          <a:spcPts val="0"/>
                        </a:spcBef>
                        <a:spcAft>
                          <a:spcPts val="0"/>
                        </a:spcAft>
                      </a:pPr>
                      <a:r>
                        <a:rPr lang="en-US" sz="1800">
                          <a:effectLst/>
                        </a:rPr>
                        <a:t>TEST FOR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PROCEDURES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OBSERVATIONS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INFERENCE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18175935"/>
                  </a:ext>
                </a:extLst>
              </a:tr>
              <a:tr h="925365">
                <a:tc rowSpan="2">
                  <a:txBody>
                    <a:bodyPr/>
                    <a:lstStyle/>
                    <a:p>
                      <a:pPr marL="0" marR="0">
                        <a:lnSpc>
                          <a:spcPct val="107000"/>
                        </a:lnSpc>
                        <a:spcBef>
                          <a:spcPts val="0"/>
                        </a:spcBef>
                        <a:spcAft>
                          <a:spcPts val="0"/>
                        </a:spcAft>
                      </a:pPr>
                      <a:r>
                        <a:rPr lang="en-US" sz="1800" dirty="0">
                          <a:effectLst/>
                        </a:rPr>
                        <a:t>STARCH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800" dirty="0">
                          <a:effectLst/>
                        </a:rPr>
                        <a:t>To 2cm</a:t>
                      </a:r>
                      <a:r>
                        <a:rPr lang="en-US" sz="1800" baseline="30000" dirty="0">
                          <a:effectLst/>
                        </a:rPr>
                        <a:t>3</a:t>
                      </a:r>
                      <a:r>
                        <a:rPr lang="en-US" sz="1800" dirty="0">
                          <a:effectLst/>
                        </a:rPr>
                        <a:t> of food sample solution Z in test tube, 3 drops of </a:t>
                      </a:r>
                      <a:r>
                        <a:rPr lang="en-US" sz="2000" dirty="0">
                          <a:effectLst/>
                        </a:rPr>
                        <a:t>Iodine</a:t>
                      </a:r>
                      <a:r>
                        <a:rPr lang="en-US" sz="1800" dirty="0">
                          <a:effectLst/>
                        </a:rPr>
                        <a:t> solution were added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 blue-black coloration was observed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Starch was present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98286742"/>
                  </a:ext>
                </a:extLst>
              </a:tr>
              <a:tr h="925365">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800">
                          <a:effectLst/>
                        </a:rPr>
                        <a:t>The mixture retained the brown color of Iodine solution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Starch was absent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17135825"/>
                  </a:ext>
                </a:extLst>
              </a:tr>
              <a:tr h="611542">
                <a:tc rowSpan="2">
                  <a:txBody>
                    <a:bodyPr/>
                    <a:lstStyle/>
                    <a:p>
                      <a:pPr marL="0" marR="0">
                        <a:lnSpc>
                          <a:spcPct val="107000"/>
                        </a:lnSpc>
                        <a:spcBef>
                          <a:spcPts val="0"/>
                        </a:spcBef>
                        <a:spcAft>
                          <a:spcPts val="0"/>
                        </a:spcAft>
                      </a:pPr>
                      <a:r>
                        <a:rPr lang="en-US" sz="1800">
                          <a:effectLst/>
                        </a:rPr>
                        <a:t>PROTEIN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800" dirty="0">
                          <a:effectLst/>
                        </a:rPr>
                        <a:t>To 2cm</a:t>
                      </a:r>
                      <a:r>
                        <a:rPr lang="en-US" sz="1800" baseline="30000" dirty="0">
                          <a:effectLst/>
                        </a:rPr>
                        <a:t>3</a:t>
                      </a:r>
                      <a:r>
                        <a:rPr lang="en-US" sz="1800" dirty="0">
                          <a:effectLst/>
                        </a:rPr>
                        <a:t> of the food sample solution Z in a test tube, 2cm</a:t>
                      </a:r>
                      <a:r>
                        <a:rPr lang="en-US" sz="1800" baseline="30000" dirty="0">
                          <a:effectLst/>
                        </a:rPr>
                        <a:t>3</a:t>
                      </a:r>
                      <a:r>
                        <a:rPr lang="en-US" sz="1800" dirty="0">
                          <a:effectLst/>
                        </a:rPr>
                        <a:t> of dilute Sodium Hydroxide solution were added followed by 2cm</a:t>
                      </a:r>
                      <a:r>
                        <a:rPr lang="en-US" sz="1800" baseline="30000" dirty="0">
                          <a:effectLst/>
                        </a:rPr>
                        <a:t>3</a:t>
                      </a:r>
                      <a:r>
                        <a:rPr lang="en-US" sz="1800" dirty="0">
                          <a:effectLst/>
                        </a:rPr>
                        <a:t> of 1%copper II sulphate solution drop wise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The purple coloration was observed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Protein was present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28273633"/>
                  </a:ext>
                </a:extLst>
              </a:tr>
              <a:tr h="219676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800">
                          <a:effectLst/>
                        </a:rPr>
                        <a:t>The mixture retained the blue color of 1% copper II sulphate solution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Protein was absent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54685748"/>
                  </a:ext>
                </a:extLst>
              </a:tr>
            </a:tbl>
          </a:graphicData>
        </a:graphic>
      </p:graphicFrame>
      <p:sp>
        <p:nvSpPr>
          <p:cNvPr id="4" name="Date Placeholder 3">
            <a:extLst>
              <a:ext uri="{FF2B5EF4-FFF2-40B4-BE49-F238E27FC236}">
                <a16:creationId xmlns:a16="http://schemas.microsoft.com/office/drawing/2014/main" xmlns="" id="{21B38CF8-107B-407D-BC97-1367E29CA72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479BB3A-07F9-4289-98E5-005323569B98}"/>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BC415CA0-D44E-448C-B78D-9F98C1E7F0CB}"/>
              </a:ext>
            </a:extLst>
          </p:cNvPr>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25986603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F2F36-3E71-48EE-BD60-5F66E3AF0F54}"/>
              </a:ext>
            </a:extLst>
          </p:cNvPr>
          <p:cNvSpPr>
            <a:spLocks noGrp="1"/>
          </p:cNvSpPr>
          <p:nvPr>
            <p:ph type="title"/>
          </p:nvPr>
        </p:nvSpPr>
        <p:spPr>
          <a:xfrm>
            <a:off x="2216727" y="764373"/>
            <a:ext cx="9289473" cy="1293028"/>
          </a:xfrm>
        </p:spPr>
        <p:txBody>
          <a:bodyPr/>
          <a:lstStyle/>
          <a:p>
            <a:r>
              <a:rPr lang="en-US" b="1" i="1" dirty="0"/>
              <a:t>SUMMARY OF FOOD TEST REPORTING</a:t>
            </a:r>
            <a:endParaRPr lang="en-US" dirty="0"/>
          </a:p>
        </p:txBody>
      </p:sp>
      <p:graphicFrame>
        <p:nvGraphicFramePr>
          <p:cNvPr id="7" name="Content Placeholder 6">
            <a:extLst>
              <a:ext uri="{FF2B5EF4-FFF2-40B4-BE49-F238E27FC236}">
                <a16:creationId xmlns:a16="http://schemas.microsoft.com/office/drawing/2014/main" xmlns="" id="{5D5A806B-15FC-4A87-90E3-F32422BD9EAB}"/>
              </a:ext>
            </a:extLst>
          </p:cNvPr>
          <p:cNvGraphicFramePr>
            <a:graphicFrameLocks noGrp="1"/>
          </p:cNvGraphicFramePr>
          <p:nvPr>
            <p:ph idx="1"/>
            <p:extLst>
              <p:ext uri="{D42A27DB-BD31-4B8C-83A1-F6EECF244321}">
                <p14:modId xmlns:p14="http://schemas.microsoft.com/office/powerpoint/2010/main" val="562144916"/>
              </p:ext>
            </p:extLst>
          </p:nvPr>
        </p:nvGraphicFramePr>
        <p:xfrm>
          <a:off x="685800" y="1731819"/>
          <a:ext cx="10820400" cy="4624027"/>
        </p:xfrm>
        <a:graphic>
          <a:graphicData uri="http://schemas.openxmlformats.org/drawingml/2006/table">
            <a:tbl>
              <a:tblPr firstRow="1" firstCol="1" bandRow="1">
                <a:tableStyleId>{5C22544A-7EE6-4342-B048-85BDC9FD1C3A}</a:tableStyleId>
              </a:tblPr>
              <a:tblGrid>
                <a:gridCol w="2705100">
                  <a:extLst>
                    <a:ext uri="{9D8B030D-6E8A-4147-A177-3AD203B41FA5}">
                      <a16:colId xmlns:a16="http://schemas.microsoft.com/office/drawing/2014/main" xmlns="" val="3744833929"/>
                    </a:ext>
                  </a:extLst>
                </a:gridCol>
                <a:gridCol w="2705100">
                  <a:extLst>
                    <a:ext uri="{9D8B030D-6E8A-4147-A177-3AD203B41FA5}">
                      <a16:colId xmlns:a16="http://schemas.microsoft.com/office/drawing/2014/main" xmlns="" val="1105136383"/>
                    </a:ext>
                  </a:extLst>
                </a:gridCol>
                <a:gridCol w="2705100">
                  <a:extLst>
                    <a:ext uri="{9D8B030D-6E8A-4147-A177-3AD203B41FA5}">
                      <a16:colId xmlns:a16="http://schemas.microsoft.com/office/drawing/2014/main" xmlns="" val="718246320"/>
                    </a:ext>
                  </a:extLst>
                </a:gridCol>
                <a:gridCol w="2705100">
                  <a:extLst>
                    <a:ext uri="{9D8B030D-6E8A-4147-A177-3AD203B41FA5}">
                      <a16:colId xmlns:a16="http://schemas.microsoft.com/office/drawing/2014/main" xmlns="" val="2258415017"/>
                    </a:ext>
                  </a:extLst>
                </a:gridCol>
              </a:tblGrid>
              <a:tr h="1080422">
                <a:tc rowSpan="2">
                  <a:txBody>
                    <a:bodyPr/>
                    <a:lstStyle/>
                    <a:p>
                      <a:pPr marL="0" marR="0">
                        <a:lnSpc>
                          <a:spcPct val="107000"/>
                        </a:lnSpc>
                        <a:spcBef>
                          <a:spcPts val="0"/>
                        </a:spcBef>
                        <a:spcAft>
                          <a:spcPts val="0"/>
                        </a:spcAft>
                      </a:pPr>
                      <a:r>
                        <a:rPr lang="en-US" sz="1600">
                          <a:effectLst/>
                        </a:rPr>
                        <a:t>LIPIDS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600" dirty="0">
                          <a:effectLst/>
                        </a:rPr>
                        <a:t>To 2cm</a:t>
                      </a:r>
                      <a:r>
                        <a:rPr lang="en-US" sz="1600" baseline="30000" dirty="0">
                          <a:effectLst/>
                        </a:rPr>
                        <a:t>3</a:t>
                      </a:r>
                      <a:r>
                        <a:rPr lang="en-US" sz="1600" dirty="0">
                          <a:effectLst/>
                        </a:rPr>
                        <a:t> of food sample solution Z in a test tube, 3 drops of Sudan III solution were added. Then the mixture was shaken and allowed to settle for one minute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 layer of red color of Sudan III solution was formed at the top of the solution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Lipid was present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91308269"/>
                  </a:ext>
                </a:extLst>
              </a:tr>
              <a:tr h="1368327">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a:effectLst/>
                        </a:rPr>
                        <a:t>A mixture retained the red color of Sudan III solution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Lipid was absent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38435067"/>
                  </a:ext>
                </a:extLst>
              </a:tr>
              <a:tr h="1354281">
                <a:tc rowSpan="2">
                  <a:txBody>
                    <a:bodyPr/>
                    <a:lstStyle/>
                    <a:p>
                      <a:pPr marL="0" marR="0">
                        <a:lnSpc>
                          <a:spcPct val="107000"/>
                        </a:lnSpc>
                        <a:spcBef>
                          <a:spcPts val="0"/>
                        </a:spcBef>
                        <a:spcAft>
                          <a:spcPts val="0"/>
                        </a:spcAft>
                      </a:pPr>
                      <a:r>
                        <a:rPr lang="en-US" sz="1600">
                          <a:effectLst/>
                        </a:rPr>
                        <a:t>REDUCING SUGAR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600" dirty="0">
                          <a:effectLst/>
                        </a:rPr>
                        <a:t>To 2cm</a:t>
                      </a:r>
                      <a:r>
                        <a:rPr lang="en-US" sz="1600" baseline="30000" dirty="0">
                          <a:effectLst/>
                        </a:rPr>
                        <a:t>3</a:t>
                      </a:r>
                      <a:r>
                        <a:rPr lang="en-US" sz="1600" dirty="0">
                          <a:effectLst/>
                        </a:rPr>
                        <a:t> of food sample solution Z in a test tube, 2cm</a:t>
                      </a:r>
                      <a:r>
                        <a:rPr lang="en-US" sz="1600" baseline="30000" dirty="0">
                          <a:effectLst/>
                        </a:rPr>
                        <a:t>3</a:t>
                      </a:r>
                      <a:r>
                        <a:rPr lang="en-US" sz="1600" dirty="0">
                          <a:effectLst/>
                        </a:rPr>
                        <a:t> of Benedict’s solution was added, then the mixture in a test tube was boiled for 3 minutes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The color changed from blue to green to yellow and finally brick red precipitate was formed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Reducing sugar was present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89547234"/>
                  </a:ext>
                </a:extLst>
              </a:tr>
              <a:tr h="820997">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a:effectLst/>
                        </a:rPr>
                        <a:t>The mixture retained the blue color of Benedict’s solution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Reducing sugar was absent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83108474"/>
                  </a:ext>
                </a:extLst>
              </a:tr>
            </a:tbl>
          </a:graphicData>
        </a:graphic>
      </p:graphicFrame>
      <p:sp>
        <p:nvSpPr>
          <p:cNvPr id="4" name="Date Placeholder 3">
            <a:extLst>
              <a:ext uri="{FF2B5EF4-FFF2-40B4-BE49-F238E27FC236}">
                <a16:creationId xmlns:a16="http://schemas.microsoft.com/office/drawing/2014/main" xmlns="" id="{DA6C9F57-01D3-4BCD-9A18-46FAA3BA4CAB}"/>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024C21D3-29A6-4B89-B4D4-AE29F2F74BE7}"/>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2AAE087-67A1-4977-9E1D-11C558C058E3}"/>
              </a:ext>
            </a:extLst>
          </p:cNvPr>
          <p:cNvSpPr>
            <a:spLocks noGrp="1"/>
          </p:cNvSpPr>
          <p:nvPr>
            <p:ph type="sldNum" sz="quarter" idx="12"/>
          </p:nvPr>
        </p:nvSpPr>
        <p:spPr/>
        <p:txBody>
          <a:bodyPr/>
          <a:lstStyle/>
          <a:p>
            <a:fld id="{6D22F896-40B5-4ADD-8801-0D06FADFA095}" type="slidenum">
              <a:rPr lang="en-US" smtClean="0"/>
              <a:t>63</a:t>
            </a:fld>
            <a:endParaRPr lang="en-US" dirty="0"/>
          </a:p>
        </p:txBody>
      </p:sp>
    </p:spTree>
    <p:extLst>
      <p:ext uri="{BB962C8B-B14F-4D97-AF65-F5344CB8AC3E}">
        <p14:creationId xmlns:p14="http://schemas.microsoft.com/office/powerpoint/2010/main" val="19386046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0428DF-56DF-476E-AFB2-085ED9C40645}"/>
              </a:ext>
            </a:extLst>
          </p:cNvPr>
          <p:cNvSpPr>
            <a:spLocks noGrp="1"/>
          </p:cNvSpPr>
          <p:nvPr>
            <p:ph type="title"/>
          </p:nvPr>
        </p:nvSpPr>
        <p:spPr>
          <a:xfrm>
            <a:off x="1648691" y="764373"/>
            <a:ext cx="9857509" cy="1293028"/>
          </a:xfrm>
        </p:spPr>
        <p:txBody>
          <a:bodyPr/>
          <a:lstStyle/>
          <a:p>
            <a:r>
              <a:rPr lang="en-US" b="1" i="1" dirty="0"/>
              <a:t>SUMMARY OF FOOD TEST REPORTING</a:t>
            </a:r>
            <a:endParaRPr lang="en-US" dirty="0"/>
          </a:p>
        </p:txBody>
      </p:sp>
      <p:graphicFrame>
        <p:nvGraphicFramePr>
          <p:cNvPr id="7" name="Content Placeholder 6">
            <a:extLst>
              <a:ext uri="{FF2B5EF4-FFF2-40B4-BE49-F238E27FC236}">
                <a16:creationId xmlns:a16="http://schemas.microsoft.com/office/drawing/2014/main" xmlns="" id="{B4DAAF20-4429-4429-931C-33D8FCE9E91F}"/>
              </a:ext>
            </a:extLst>
          </p:cNvPr>
          <p:cNvGraphicFramePr>
            <a:graphicFrameLocks noGrp="1"/>
          </p:cNvGraphicFramePr>
          <p:nvPr>
            <p:ph idx="1"/>
            <p:extLst>
              <p:ext uri="{D42A27DB-BD31-4B8C-83A1-F6EECF244321}">
                <p14:modId xmlns:p14="http://schemas.microsoft.com/office/powerpoint/2010/main" val="609328015"/>
              </p:ext>
            </p:extLst>
          </p:nvPr>
        </p:nvGraphicFramePr>
        <p:xfrm>
          <a:off x="685800" y="1759527"/>
          <a:ext cx="10820400" cy="4721906"/>
        </p:xfrm>
        <a:graphic>
          <a:graphicData uri="http://schemas.openxmlformats.org/drawingml/2006/table">
            <a:tbl>
              <a:tblPr firstRow="1" firstCol="1" bandRow="1">
                <a:tableStyleId>{5C22544A-7EE6-4342-B048-85BDC9FD1C3A}</a:tableStyleId>
              </a:tblPr>
              <a:tblGrid>
                <a:gridCol w="2705100">
                  <a:extLst>
                    <a:ext uri="{9D8B030D-6E8A-4147-A177-3AD203B41FA5}">
                      <a16:colId xmlns:a16="http://schemas.microsoft.com/office/drawing/2014/main" xmlns="" val="284867106"/>
                    </a:ext>
                  </a:extLst>
                </a:gridCol>
                <a:gridCol w="2705100">
                  <a:extLst>
                    <a:ext uri="{9D8B030D-6E8A-4147-A177-3AD203B41FA5}">
                      <a16:colId xmlns:a16="http://schemas.microsoft.com/office/drawing/2014/main" xmlns="" val="2557593669"/>
                    </a:ext>
                  </a:extLst>
                </a:gridCol>
                <a:gridCol w="2705100">
                  <a:extLst>
                    <a:ext uri="{9D8B030D-6E8A-4147-A177-3AD203B41FA5}">
                      <a16:colId xmlns:a16="http://schemas.microsoft.com/office/drawing/2014/main" xmlns="" val="1026299611"/>
                    </a:ext>
                  </a:extLst>
                </a:gridCol>
                <a:gridCol w="2705100">
                  <a:extLst>
                    <a:ext uri="{9D8B030D-6E8A-4147-A177-3AD203B41FA5}">
                      <a16:colId xmlns:a16="http://schemas.microsoft.com/office/drawing/2014/main" xmlns="" val="2731984637"/>
                    </a:ext>
                  </a:extLst>
                </a:gridCol>
              </a:tblGrid>
              <a:tr h="1341896">
                <a:tc rowSpan="2">
                  <a:txBody>
                    <a:bodyPr/>
                    <a:lstStyle/>
                    <a:p>
                      <a:pPr marL="0" marR="0">
                        <a:lnSpc>
                          <a:spcPct val="107000"/>
                        </a:lnSpc>
                        <a:spcBef>
                          <a:spcPts val="0"/>
                        </a:spcBef>
                        <a:spcAft>
                          <a:spcPts val="0"/>
                        </a:spcAft>
                      </a:pPr>
                      <a:r>
                        <a:rPr lang="en-US" sz="1800">
                          <a:effectLst/>
                        </a:rPr>
                        <a:t>NON-REDUCING SUGAR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800" dirty="0">
                          <a:effectLst/>
                        </a:rPr>
                        <a:t>To 2cm</a:t>
                      </a:r>
                      <a:r>
                        <a:rPr lang="en-US" sz="1800" baseline="30000" dirty="0">
                          <a:effectLst/>
                        </a:rPr>
                        <a:t>3</a:t>
                      </a:r>
                      <a:r>
                        <a:rPr lang="en-US" sz="1800" dirty="0">
                          <a:effectLst/>
                        </a:rPr>
                        <a:t> of food sample solution Z in a test tube, 1cm</a:t>
                      </a:r>
                      <a:r>
                        <a:rPr lang="en-US" sz="1800" baseline="30000" dirty="0">
                          <a:effectLst/>
                        </a:rPr>
                        <a:t>3</a:t>
                      </a:r>
                      <a:r>
                        <a:rPr lang="en-US" sz="1800" dirty="0">
                          <a:effectLst/>
                        </a:rPr>
                        <a:t> of Dilute hydrochloric acid was added and boiled for two minute and cooled. Then, 2cm</a:t>
                      </a:r>
                      <a:r>
                        <a:rPr lang="en-US" sz="1800" baseline="30000" dirty="0">
                          <a:effectLst/>
                        </a:rPr>
                        <a:t>3</a:t>
                      </a:r>
                      <a:r>
                        <a:rPr lang="en-US" sz="1800" dirty="0">
                          <a:effectLst/>
                        </a:rPr>
                        <a:t> of dilute sodium hydroxide solution was added to neutralize the mixture, followed by 2cm</a:t>
                      </a:r>
                      <a:r>
                        <a:rPr lang="en-US" sz="1800" baseline="30000" dirty="0">
                          <a:effectLst/>
                        </a:rPr>
                        <a:t>3</a:t>
                      </a:r>
                      <a:r>
                        <a:rPr lang="en-US" sz="1800" dirty="0">
                          <a:effectLst/>
                        </a:rPr>
                        <a:t> of Benedict’s solution, then the mixture in the test tube was boiled for 3 minutes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The color changed from blue to green to yellow and finally brick red precipitate was formed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Non-reducing sugar was present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67498048"/>
                  </a:ext>
                </a:extLst>
              </a:tr>
              <a:tr h="3254421">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800"/>
                        </a:spcAft>
                      </a:pPr>
                      <a:r>
                        <a:rPr lang="en-US" sz="2000">
                          <a:effectLst/>
                        </a:rPr>
                        <a:t>The mixture retained the blue color of Benedict’s solution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dirty="0">
                          <a:effectLst/>
                        </a:rPr>
                        <a:t>Non-reducing sugar was absent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20629670"/>
                  </a:ext>
                </a:extLst>
              </a:tr>
            </a:tbl>
          </a:graphicData>
        </a:graphic>
      </p:graphicFrame>
      <p:sp>
        <p:nvSpPr>
          <p:cNvPr id="4" name="Date Placeholder 3">
            <a:extLst>
              <a:ext uri="{FF2B5EF4-FFF2-40B4-BE49-F238E27FC236}">
                <a16:creationId xmlns:a16="http://schemas.microsoft.com/office/drawing/2014/main" xmlns="" id="{711DA22D-71C1-4521-A99C-2C10A86697E0}"/>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E242E03-3B58-4E83-BE5A-77D76E4281EB}"/>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C3CB0F47-041D-4624-B4EB-F600E2BBD336}"/>
              </a:ext>
            </a:extLst>
          </p:cNvPr>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27495146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F42AE-1A98-4568-AE37-CDE36DECFF6F}"/>
              </a:ext>
            </a:extLst>
          </p:cNvPr>
          <p:cNvSpPr>
            <a:spLocks noGrp="1"/>
          </p:cNvSpPr>
          <p:nvPr>
            <p:ph type="title"/>
          </p:nvPr>
        </p:nvSpPr>
        <p:spPr>
          <a:xfrm>
            <a:off x="2078182" y="764373"/>
            <a:ext cx="9428018" cy="1293028"/>
          </a:xfrm>
        </p:spPr>
        <p:txBody>
          <a:bodyPr/>
          <a:lstStyle/>
          <a:p>
            <a:r>
              <a:rPr lang="en-US" b="1" i="1" dirty="0"/>
              <a:t>VITAMINS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D47DB5DB-E61E-4CCE-B275-445746E674ED}"/>
              </a:ext>
            </a:extLst>
          </p:cNvPr>
          <p:cNvSpPr>
            <a:spLocks noGrp="1"/>
          </p:cNvSpPr>
          <p:nvPr>
            <p:ph idx="1"/>
          </p:nvPr>
        </p:nvSpPr>
        <p:spPr/>
        <p:txBody>
          <a:bodyPr>
            <a:normAutofit/>
          </a:bodyPr>
          <a:lstStyle/>
          <a:p>
            <a:r>
              <a:rPr lang="en-US" sz="3200" dirty="0"/>
              <a:t>These are organic substances present in small quantities in the food that we take.</a:t>
            </a:r>
          </a:p>
          <a:p>
            <a:r>
              <a:rPr lang="en-US" sz="3200" dirty="0"/>
              <a:t>They are essential for normal body functioning</a:t>
            </a:r>
          </a:p>
          <a:p>
            <a:r>
              <a:rPr lang="en-US" sz="3200" dirty="0"/>
              <a:t>They act as catalysts in several chemical processes in the body.</a:t>
            </a:r>
          </a:p>
          <a:p>
            <a:r>
              <a:rPr lang="en-US" sz="3200" dirty="0"/>
              <a:t>They are identified by letters A, B, C, D, E and K.</a:t>
            </a:r>
          </a:p>
        </p:txBody>
      </p:sp>
      <p:sp>
        <p:nvSpPr>
          <p:cNvPr id="4" name="Date Placeholder 3">
            <a:extLst>
              <a:ext uri="{FF2B5EF4-FFF2-40B4-BE49-F238E27FC236}">
                <a16:creationId xmlns:a16="http://schemas.microsoft.com/office/drawing/2014/main" xmlns="" id="{40905171-A133-4DA1-86F5-85FCCF468FD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C9BDAF2-A631-47FA-A2AE-DD6FC44AFFEA}"/>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7B3C8C4-BA52-4981-A656-8F7A65C72574}"/>
              </a:ext>
            </a:extLst>
          </p:cNvPr>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22287625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546B24-5536-4D17-B8FA-A06CFEA2DAB2}"/>
              </a:ext>
            </a:extLst>
          </p:cNvPr>
          <p:cNvSpPr>
            <a:spLocks noGrp="1"/>
          </p:cNvSpPr>
          <p:nvPr>
            <p:ph type="title"/>
          </p:nvPr>
        </p:nvSpPr>
        <p:spPr/>
        <p:txBody>
          <a:bodyPr/>
          <a:lstStyle/>
          <a:p>
            <a:r>
              <a:rPr lang="en-US" b="1" i="1" dirty="0"/>
              <a:t>Note: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7D812EC8-E243-4DF6-B87C-F8253C95D5E4}"/>
              </a:ext>
            </a:extLst>
          </p:cNvPr>
          <p:cNvSpPr>
            <a:spLocks noGrp="1"/>
          </p:cNvSpPr>
          <p:nvPr>
            <p:ph idx="1"/>
          </p:nvPr>
        </p:nvSpPr>
        <p:spPr/>
        <p:txBody>
          <a:bodyPr>
            <a:normAutofit/>
          </a:bodyPr>
          <a:lstStyle/>
          <a:p>
            <a:r>
              <a:rPr lang="en-US" sz="3600" dirty="0"/>
              <a:t>Vitamin B complex is composed of a group of water-soluble substances which are not chemically related but are grouped together because they occur in the same plant and animal foods. </a:t>
            </a:r>
          </a:p>
          <a:p>
            <a:r>
              <a:rPr lang="en-US" sz="3600" dirty="0"/>
              <a:t>Generally vitamin B is essential for normal growth. They include B</a:t>
            </a:r>
            <a:r>
              <a:rPr lang="en-US" sz="3600" baseline="-25000" dirty="0"/>
              <a:t>1</a:t>
            </a:r>
            <a:r>
              <a:rPr lang="en-US" sz="3600" dirty="0"/>
              <a:t>, B</a:t>
            </a:r>
            <a:r>
              <a:rPr lang="en-US" sz="3600" baseline="-25000" dirty="0"/>
              <a:t>2</a:t>
            </a:r>
            <a:r>
              <a:rPr lang="en-US" sz="3600" dirty="0"/>
              <a:t>, B</a:t>
            </a:r>
            <a:r>
              <a:rPr lang="en-US" sz="3600" baseline="-25000" dirty="0"/>
              <a:t>3</a:t>
            </a:r>
            <a:r>
              <a:rPr lang="en-US" sz="3600" dirty="0"/>
              <a:t>, B</a:t>
            </a:r>
            <a:r>
              <a:rPr lang="en-US" sz="3600" baseline="-25000" dirty="0"/>
              <a:t>6</a:t>
            </a:r>
            <a:r>
              <a:rPr lang="en-US" sz="3600" dirty="0"/>
              <a:t> and B</a:t>
            </a:r>
            <a:r>
              <a:rPr lang="en-US" sz="3600" baseline="-25000" dirty="0"/>
              <a:t>12</a:t>
            </a:r>
            <a:r>
              <a:rPr lang="en-US" sz="3600" dirty="0"/>
              <a:t>.</a:t>
            </a:r>
          </a:p>
        </p:txBody>
      </p:sp>
      <p:sp>
        <p:nvSpPr>
          <p:cNvPr id="4" name="Date Placeholder 3">
            <a:extLst>
              <a:ext uri="{FF2B5EF4-FFF2-40B4-BE49-F238E27FC236}">
                <a16:creationId xmlns:a16="http://schemas.microsoft.com/office/drawing/2014/main" xmlns="" id="{CBD71256-CA83-48CE-9276-6C190D2BD103}"/>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90B1A1A-7310-43C6-9527-353E5ED85908}"/>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F9538B63-D1B2-49F7-8B98-C8C94E7C146B}"/>
              </a:ext>
            </a:extLst>
          </p:cNvPr>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4034038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43B905-394B-4818-9813-3D972A112521}"/>
              </a:ext>
            </a:extLst>
          </p:cNvPr>
          <p:cNvSpPr>
            <a:spLocks noGrp="1"/>
          </p:cNvSpPr>
          <p:nvPr>
            <p:ph type="title"/>
          </p:nvPr>
        </p:nvSpPr>
        <p:spPr/>
        <p:txBody>
          <a:bodyPr/>
          <a:lstStyle/>
          <a:p>
            <a:r>
              <a:rPr lang="en-US" b="1" i="1" dirty="0"/>
              <a:t>Classification of vitamins: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CA31CC91-2A48-4F0A-93C5-F5B045A92ABD}"/>
              </a:ext>
            </a:extLst>
          </p:cNvPr>
          <p:cNvSpPr>
            <a:spLocks noGrp="1"/>
          </p:cNvSpPr>
          <p:nvPr>
            <p:ph idx="1"/>
          </p:nvPr>
        </p:nvSpPr>
        <p:spPr/>
        <p:txBody>
          <a:bodyPr>
            <a:normAutofit lnSpcReduction="10000"/>
          </a:bodyPr>
          <a:lstStyle/>
          <a:p>
            <a:r>
              <a:rPr lang="en-US" sz="4000" dirty="0"/>
              <a:t>Based on their solubility in water and fat, vitamins are classified into:</a:t>
            </a:r>
          </a:p>
          <a:p>
            <a:pPr lvl="0"/>
            <a:r>
              <a:rPr lang="en-US" sz="4000" dirty="0"/>
              <a:t>Water soluble vitamins. E.g. Vitamin B complex (B1, B2, B3, B6 and B12) and vitamin C</a:t>
            </a:r>
          </a:p>
          <a:p>
            <a:pPr lvl="0"/>
            <a:r>
              <a:rPr lang="en-US" sz="4000" dirty="0"/>
              <a:t>Fat soluble vitamins. E.g. Vitamins A, D, E and K</a:t>
            </a:r>
          </a:p>
        </p:txBody>
      </p:sp>
      <p:sp>
        <p:nvSpPr>
          <p:cNvPr id="4" name="Date Placeholder 3">
            <a:extLst>
              <a:ext uri="{FF2B5EF4-FFF2-40B4-BE49-F238E27FC236}">
                <a16:creationId xmlns:a16="http://schemas.microsoft.com/office/drawing/2014/main" xmlns="" id="{998BEB24-0E52-44E5-BA82-C9F90D2D0F00}"/>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34D4E8A-31F2-49F9-ACC5-D044552E824C}"/>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CF5842C5-5BF0-47BE-B037-24CF3CD8B4CD}"/>
              </a:ext>
            </a:extLst>
          </p:cNvPr>
          <p:cNvSpPr>
            <a:spLocks noGrp="1"/>
          </p:cNvSpPr>
          <p:nvPr>
            <p:ph type="sldNum" sz="quarter" idx="12"/>
          </p:nvPr>
        </p:nvSpPr>
        <p:spPr/>
        <p:txBody>
          <a:bodyPr/>
          <a:lstStyle/>
          <a:p>
            <a:fld id="{6D22F896-40B5-4ADD-8801-0D06FADFA095}" type="slidenum">
              <a:rPr lang="en-US" smtClean="0"/>
              <a:t>67</a:t>
            </a:fld>
            <a:endParaRPr lang="en-US" dirty="0"/>
          </a:p>
        </p:txBody>
      </p:sp>
    </p:spTree>
    <p:extLst>
      <p:ext uri="{BB962C8B-B14F-4D97-AF65-F5344CB8AC3E}">
        <p14:creationId xmlns:p14="http://schemas.microsoft.com/office/powerpoint/2010/main" val="9421039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E30FF5-FA8D-440E-843E-D8A2F4EDAB8E}"/>
              </a:ext>
            </a:extLst>
          </p:cNvPr>
          <p:cNvSpPr>
            <a:spLocks noGrp="1"/>
          </p:cNvSpPr>
          <p:nvPr>
            <p:ph type="title"/>
          </p:nvPr>
        </p:nvSpPr>
        <p:spPr>
          <a:xfrm>
            <a:off x="685800" y="764373"/>
            <a:ext cx="10820400" cy="1293028"/>
          </a:xfrm>
        </p:spPr>
        <p:txBody>
          <a:bodyPr>
            <a:normAutofit fontScale="90000"/>
          </a:bodyPr>
          <a:lstStyle/>
          <a:p>
            <a:r>
              <a:rPr lang="en-US" b="1" i="1" dirty="0"/>
              <a:t>Differences between Water-soluble and Fat-soluble vitamins</a:t>
            </a:r>
            <a:r>
              <a:rPr lang="en-US" dirty="0"/>
              <a:t/>
            </a:r>
            <a:br>
              <a:rPr lang="en-US" dirty="0"/>
            </a:br>
            <a:endParaRPr lang="en-US" dirty="0"/>
          </a:p>
        </p:txBody>
      </p:sp>
      <p:graphicFrame>
        <p:nvGraphicFramePr>
          <p:cNvPr id="7" name="Content Placeholder 6">
            <a:extLst>
              <a:ext uri="{FF2B5EF4-FFF2-40B4-BE49-F238E27FC236}">
                <a16:creationId xmlns:a16="http://schemas.microsoft.com/office/drawing/2014/main" xmlns="" id="{37C2C3AA-49AA-44C4-8EFC-C9A6978872ED}"/>
              </a:ext>
            </a:extLst>
          </p:cNvPr>
          <p:cNvGraphicFramePr>
            <a:graphicFrameLocks noGrp="1"/>
          </p:cNvGraphicFramePr>
          <p:nvPr>
            <p:ph idx="1"/>
            <p:extLst>
              <p:ext uri="{D42A27DB-BD31-4B8C-83A1-F6EECF244321}">
                <p14:modId xmlns:p14="http://schemas.microsoft.com/office/powerpoint/2010/main" val="2825879989"/>
              </p:ext>
            </p:extLst>
          </p:nvPr>
        </p:nvGraphicFramePr>
        <p:xfrm>
          <a:off x="942712" y="1910121"/>
          <a:ext cx="10550236" cy="4485480"/>
        </p:xfrm>
        <a:graphic>
          <a:graphicData uri="http://schemas.openxmlformats.org/drawingml/2006/table">
            <a:tbl>
              <a:tblPr firstRow="1" firstCol="1" bandRow="1">
                <a:tableStyleId>{5C22544A-7EE6-4342-B048-85BDC9FD1C3A}</a:tableStyleId>
              </a:tblPr>
              <a:tblGrid>
                <a:gridCol w="5275118">
                  <a:extLst>
                    <a:ext uri="{9D8B030D-6E8A-4147-A177-3AD203B41FA5}">
                      <a16:colId xmlns:a16="http://schemas.microsoft.com/office/drawing/2014/main" xmlns="" val="887534172"/>
                    </a:ext>
                  </a:extLst>
                </a:gridCol>
                <a:gridCol w="5275118">
                  <a:extLst>
                    <a:ext uri="{9D8B030D-6E8A-4147-A177-3AD203B41FA5}">
                      <a16:colId xmlns:a16="http://schemas.microsoft.com/office/drawing/2014/main" xmlns="" val="3445192348"/>
                    </a:ext>
                  </a:extLst>
                </a:gridCol>
              </a:tblGrid>
              <a:tr h="1494478">
                <a:tc>
                  <a:txBody>
                    <a:bodyPr/>
                    <a:lstStyle/>
                    <a:p>
                      <a:pPr marL="0" marR="0">
                        <a:lnSpc>
                          <a:spcPct val="107000"/>
                        </a:lnSpc>
                        <a:spcBef>
                          <a:spcPts val="0"/>
                        </a:spcBef>
                        <a:spcAft>
                          <a:spcPts val="0"/>
                        </a:spcAft>
                      </a:pPr>
                      <a:r>
                        <a:rPr lang="en-US" sz="3600" i="1" dirty="0">
                          <a:effectLst/>
                        </a:rPr>
                        <a:t>Water-soluble vitamins</a:t>
                      </a:r>
                      <a:endParaRPr lang="en-US" sz="32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i="1" dirty="0">
                          <a:effectLst/>
                        </a:rPr>
                        <a:t>Fat-soluble vitamins</a:t>
                      </a:r>
                      <a:endParaRPr lang="en-US" sz="32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40879876"/>
                  </a:ext>
                </a:extLst>
              </a:tr>
              <a:tr h="1495501">
                <a:tc>
                  <a:txBody>
                    <a:bodyPr/>
                    <a:lstStyle/>
                    <a:p>
                      <a:pPr marL="0" marR="0">
                        <a:lnSpc>
                          <a:spcPct val="107000"/>
                        </a:lnSpc>
                        <a:spcBef>
                          <a:spcPts val="0"/>
                        </a:spcBef>
                        <a:spcAft>
                          <a:spcPts val="0"/>
                        </a:spcAft>
                      </a:pPr>
                      <a:r>
                        <a:rPr lang="en-US" sz="3600">
                          <a:effectLst/>
                        </a:rPr>
                        <a:t>Can be dissolved in water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a:effectLst/>
                        </a:rPr>
                        <a:t>They can be dissolved in fat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35641877"/>
                  </a:ext>
                </a:extLst>
              </a:tr>
              <a:tr h="1495501">
                <a:tc>
                  <a:txBody>
                    <a:bodyPr/>
                    <a:lstStyle/>
                    <a:p>
                      <a:pPr marL="0" marR="0">
                        <a:lnSpc>
                          <a:spcPct val="107000"/>
                        </a:lnSpc>
                        <a:spcBef>
                          <a:spcPts val="0"/>
                        </a:spcBef>
                        <a:spcAft>
                          <a:spcPts val="0"/>
                        </a:spcAft>
                      </a:pPr>
                      <a:r>
                        <a:rPr lang="en-US" sz="3600" dirty="0">
                          <a:effectLst/>
                        </a:rPr>
                        <a:t>They can easily be destroyed by cooking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dirty="0">
                          <a:effectLst/>
                        </a:rPr>
                        <a:t>They are not lost during cooking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56939083"/>
                  </a:ext>
                </a:extLst>
              </a:tr>
            </a:tbl>
          </a:graphicData>
        </a:graphic>
      </p:graphicFrame>
      <p:sp>
        <p:nvSpPr>
          <p:cNvPr id="4" name="Date Placeholder 3">
            <a:extLst>
              <a:ext uri="{FF2B5EF4-FFF2-40B4-BE49-F238E27FC236}">
                <a16:creationId xmlns:a16="http://schemas.microsoft.com/office/drawing/2014/main" xmlns="" id="{AB556EC0-E47F-41C0-B143-6F98DB7AFF33}"/>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356DF7E5-7910-4928-A07A-E95972B7AD47}"/>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92F54C4-7019-46C7-9791-B7E6B1B750B7}"/>
              </a:ext>
            </a:extLst>
          </p:cNvPr>
          <p:cNvSpPr>
            <a:spLocks noGrp="1"/>
          </p:cNvSpPr>
          <p:nvPr>
            <p:ph type="sldNum" sz="quarter" idx="12"/>
          </p:nvPr>
        </p:nvSpPr>
        <p:spPr/>
        <p:txBody>
          <a:bodyPr/>
          <a:lstStyle/>
          <a:p>
            <a:fld id="{6D22F896-40B5-4ADD-8801-0D06FADFA095}" type="slidenum">
              <a:rPr lang="en-US" smtClean="0"/>
              <a:t>68</a:t>
            </a:fld>
            <a:endParaRPr lang="en-US" dirty="0"/>
          </a:p>
        </p:txBody>
      </p:sp>
    </p:spTree>
    <p:extLst>
      <p:ext uri="{BB962C8B-B14F-4D97-AF65-F5344CB8AC3E}">
        <p14:creationId xmlns:p14="http://schemas.microsoft.com/office/powerpoint/2010/main" val="1566746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A2574B-11E7-4A70-8C30-275909E3A3F7}"/>
              </a:ext>
            </a:extLst>
          </p:cNvPr>
          <p:cNvSpPr>
            <a:spLocks noGrp="1"/>
          </p:cNvSpPr>
          <p:nvPr>
            <p:ph type="title"/>
          </p:nvPr>
        </p:nvSpPr>
        <p:spPr/>
        <p:txBody>
          <a:bodyPr/>
          <a:lstStyle/>
          <a:p>
            <a:r>
              <a:rPr lang="en-US" b="1" i="1" dirty="0"/>
              <a:t>Data Table for Vitamins</a:t>
            </a:r>
            <a:r>
              <a:rPr lang="en-US" dirty="0"/>
              <a:t/>
            </a:r>
            <a:br>
              <a:rPr lang="en-US" dirty="0"/>
            </a:br>
            <a:endParaRPr lang="en-US" dirty="0"/>
          </a:p>
        </p:txBody>
      </p:sp>
      <p:graphicFrame>
        <p:nvGraphicFramePr>
          <p:cNvPr id="7" name="Content Placeholder 6">
            <a:extLst>
              <a:ext uri="{FF2B5EF4-FFF2-40B4-BE49-F238E27FC236}">
                <a16:creationId xmlns:a16="http://schemas.microsoft.com/office/drawing/2014/main" xmlns="" id="{E8FAEED4-A88F-415C-BB9B-B6C8DAEEF9FB}"/>
              </a:ext>
            </a:extLst>
          </p:cNvPr>
          <p:cNvGraphicFramePr>
            <a:graphicFrameLocks noGrp="1"/>
          </p:cNvGraphicFramePr>
          <p:nvPr>
            <p:ph idx="1"/>
            <p:extLst>
              <p:ext uri="{D42A27DB-BD31-4B8C-83A1-F6EECF244321}">
                <p14:modId xmlns:p14="http://schemas.microsoft.com/office/powerpoint/2010/main" val="3590553506"/>
              </p:ext>
            </p:extLst>
          </p:nvPr>
        </p:nvGraphicFramePr>
        <p:xfrm>
          <a:off x="768350" y="2057401"/>
          <a:ext cx="10412268" cy="4298444"/>
        </p:xfrm>
        <a:graphic>
          <a:graphicData uri="http://schemas.openxmlformats.org/drawingml/2006/table">
            <a:tbl>
              <a:tblPr firstRow="1" firstCol="1" bandRow="1">
                <a:tableStyleId>{5C22544A-7EE6-4342-B048-85BDC9FD1C3A}</a:tableStyleId>
              </a:tblPr>
              <a:tblGrid>
                <a:gridCol w="1807545">
                  <a:extLst>
                    <a:ext uri="{9D8B030D-6E8A-4147-A177-3AD203B41FA5}">
                      <a16:colId xmlns:a16="http://schemas.microsoft.com/office/drawing/2014/main" xmlns="" val="496801337"/>
                    </a:ext>
                  </a:extLst>
                </a:gridCol>
                <a:gridCol w="2628242">
                  <a:extLst>
                    <a:ext uri="{9D8B030D-6E8A-4147-A177-3AD203B41FA5}">
                      <a16:colId xmlns:a16="http://schemas.microsoft.com/office/drawing/2014/main" xmlns="" val="1623625040"/>
                    </a:ext>
                  </a:extLst>
                </a:gridCol>
                <a:gridCol w="2809500">
                  <a:extLst>
                    <a:ext uri="{9D8B030D-6E8A-4147-A177-3AD203B41FA5}">
                      <a16:colId xmlns:a16="http://schemas.microsoft.com/office/drawing/2014/main" xmlns="" val="3082150303"/>
                    </a:ext>
                  </a:extLst>
                </a:gridCol>
                <a:gridCol w="3166981">
                  <a:extLst>
                    <a:ext uri="{9D8B030D-6E8A-4147-A177-3AD203B41FA5}">
                      <a16:colId xmlns:a16="http://schemas.microsoft.com/office/drawing/2014/main" xmlns="" val="584175113"/>
                    </a:ext>
                  </a:extLst>
                </a:gridCol>
              </a:tblGrid>
              <a:tr h="374096">
                <a:tc>
                  <a:txBody>
                    <a:bodyPr/>
                    <a:lstStyle/>
                    <a:p>
                      <a:pPr marL="0" marR="0">
                        <a:lnSpc>
                          <a:spcPct val="107000"/>
                        </a:lnSpc>
                        <a:spcBef>
                          <a:spcPts val="0"/>
                        </a:spcBef>
                        <a:spcAft>
                          <a:spcPts val="0"/>
                        </a:spcAft>
                      </a:pPr>
                      <a:r>
                        <a:rPr lang="en-US" sz="2000" dirty="0">
                          <a:effectLst/>
                        </a:rPr>
                        <a:t>VITAMIN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NATURAL SOURCE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FUNCTIONS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DEFFIENCY DISEASE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81668949"/>
                  </a:ext>
                </a:extLst>
              </a:tr>
              <a:tr h="3924348">
                <a:tc>
                  <a:txBody>
                    <a:bodyPr/>
                    <a:lstStyle/>
                    <a:p>
                      <a:pPr marL="0" marR="0" algn="ctr">
                        <a:lnSpc>
                          <a:spcPct val="107000"/>
                        </a:lnSpc>
                        <a:spcBef>
                          <a:spcPts val="0"/>
                        </a:spcBef>
                        <a:spcAft>
                          <a:spcPts val="0"/>
                        </a:spcAft>
                      </a:pPr>
                      <a:r>
                        <a:rPr lang="en-US" sz="2000" dirty="0">
                          <a:effectLst/>
                        </a:rPr>
                        <a:t>A</a:t>
                      </a:r>
                      <a:endParaRPr lang="en-US" sz="1800" dirty="0">
                        <a:effectLst/>
                      </a:endParaRPr>
                    </a:p>
                    <a:p>
                      <a:pPr marL="0" marR="0" algn="ctr">
                        <a:lnSpc>
                          <a:spcPct val="107000"/>
                        </a:lnSpc>
                        <a:spcBef>
                          <a:spcPts val="0"/>
                        </a:spcBef>
                        <a:spcAft>
                          <a:spcPts val="0"/>
                        </a:spcAft>
                      </a:pPr>
                      <a:r>
                        <a:rPr lang="en-US" sz="2000" dirty="0">
                          <a:effectLst/>
                        </a:rPr>
                        <a:t>(Retinol)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Green vegetables and fruits (e.g. spinach), carrots, butter, liver, fish, eggs and tomatoes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2000" dirty="0">
                          <a:effectLst/>
                        </a:rPr>
                        <a:t>Normal growth in children</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Eyesight in dim light</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Protection of mucous membrane lining and the cornea of the eye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2000" dirty="0">
                          <a:effectLst/>
                        </a:rPr>
                        <a:t>Night blindness</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Retarded growth in children</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Infection of the throat and the skin</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Dry skin, cornea of the eye and the moist membrane of the respiratory surfaces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71557632"/>
                  </a:ext>
                </a:extLst>
              </a:tr>
            </a:tbl>
          </a:graphicData>
        </a:graphic>
      </p:graphicFrame>
      <p:sp>
        <p:nvSpPr>
          <p:cNvPr id="4" name="Date Placeholder 3">
            <a:extLst>
              <a:ext uri="{FF2B5EF4-FFF2-40B4-BE49-F238E27FC236}">
                <a16:creationId xmlns:a16="http://schemas.microsoft.com/office/drawing/2014/main" xmlns="" id="{2DEDEC78-B993-4A60-8F7A-1F5EBCE0F02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A1A666D2-5C13-46B7-8865-189EA06ACCE8}"/>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19296F2-5C93-46FE-AC07-3DBD4ABEF04D}"/>
              </a:ext>
            </a:extLst>
          </p:cNvPr>
          <p:cNvSpPr>
            <a:spLocks noGrp="1"/>
          </p:cNvSpPr>
          <p:nvPr>
            <p:ph type="sldNum" sz="quarter" idx="12"/>
          </p:nvPr>
        </p:nvSpPr>
        <p:spPr/>
        <p:txBody>
          <a:bodyPr/>
          <a:lstStyle/>
          <a:p>
            <a:fld id="{6D22F896-40B5-4ADD-8801-0D06FADFA095}" type="slidenum">
              <a:rPr lang="en-US" smtClean="0"/>
              <a:t>69</a:t>
            </a:fld>
            <a:endParaRPr lang="en-US" dirty="0"/>
          </a:p>
        </p:txBody>
      </p:sp>
    </p:spTree>
    <p:extLst>
      <p:ext uri="{BB962C8B-B14F-4D97-AF65-F5344CB8AC3E}">
        <p14:creationId xmlns:p14="http://schemas.microsoft.com/office/powerpoint/2010/main" val="241459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EF39EE-A965-4FB3-B66F-91B0A4A3BF99}"/>
              </a:ext>
            </a:extLst>
          </p:cNvPr>
          <p:cNvSpPr>
            <a:spLocks noGrp="1"/>
          </p:cNvSpPr>
          <p:nvPr>
            <p:ph type="title"/>
          </p:nvPr>
        </p:nvSpPr>
        <p:spPr>
          <a:xfrm>
            <a:off x="997527" y="764373"/>
            <a:ext cx="10508673" cy="1293028"/>
          </a:xfrm>
        </p:spPr>
        <p:txBody>
          <a:bodyPr/>
          <a:lstStyle/>
          <a:p>
            <a:r>
              <a:rPr kumimoji="0" lang="en-US" sz="4000" b="0" i="1" u="none" strike="noStrike" kern="1200" cap="all" spc="0" normalizeH="0" baseline="0" noProof="0" dirty="0">
                <a:ln>
                  <a:noFill/>
                </a:ln>
                <a:solidFill>
                  <a:prstClr val="black"/>
                </a:solidFill>
                <a:effectLst/>
                <a:uLnTx/>
                <a:uFillTx/>
                <a:latin typeface="Century Gothic" panose="020B0502020202020204"/>
                <a:ea typeface="+mj-ea"/>
                <a:cs typeface="+mj-cs"/>
              </a:rPr>
              <a:t>Chemosynthesis and Photosynthesis </a:t>
            </a:r>
            <a:endParaRPr lang="en-US" dirty="0"/>
          </a:p>
        </p:txBody>
      </p:sp>
      <p:sp>
        <p:nvSpPr>
          <p:cNvPr id="4" name="Date Placeholder 3">
            <a:extLst>
              <a:ext uri="{FF2B5EF4-FFF2-40B4-BE49-F238E27FC236}">
                <a16:creationId xmlns:a16="http://schemas.microsoft.com/office/drawing/2014/main" xmlns="" id="{8CBAFC0E-C470-4F86-8ECC-16F2E5E54A0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B311B98-B41B-48B2-8114-9BEA035D2FAC}"/>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469A1AC-BC12-42FC-916C-E74E07549DC3}"/>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3074" name="Picture 2" descr="Autotrophic Nutrition Vs. Heterotrophic Nutrition: 8 Major Differences With  Examples - Viva Differences">
            <a:extLst>
              <a:ext uri="{FF2B5EF4-FFF2-40B4-BE49-F238E27FC236}">
                <a16:creationId xmlns:a16="http://schemas.microsoft.com/office/drawing/2014/main" xmlns="" id="{F0307A01-7F8D-4A95-8895-ED4FD4C319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2023" y="2553263"/>
            <a:ext cx="4867954" cy="330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9057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A8AD19-9D5B-437C-8376-427647507E76}"/>
              </a:ext>
            </a:extLst>
          </p:cNvPr>
          <p:cNvSpPr>
            <a:spLocks noGrp="1"/>
          </p:cNvSpPr>
          <p:nvPr>
            <p:ph type="title"/>
          </p:nvPr>
        </p:nvSpPr>
        <p:spPr/>
        <p:txBody>
          <a:bodyPr/>
          <a:lstStyle/>
          <a:p>
            <a:r>
              <a:rPr lang="en-US" b="1" i="1" dirty="0"/>
              <a:t>Data Table for Vitamins</a:t>
            </a:r>
            <a:endParaRPr lang="en-US" dirty="0"/>
          </a:p>
        </p:txBody>
      </p:sp>
      <p:graphicFrame>
        <p:nvGraphicFramePr>
          <p:cNvPr id="7" name="Content Placeholder 6">
            <a:extLst>
              <a:ext uri="{FF2B5EF4-FFF2-40B4-BE49-F238E27FC236}">
                <a16:creationId xmlns:a16="http://schemas.microsoft.com/office/drawing/2014/main" xmlns="" id="{22BCC086-B792-499E-B57F-BA06BAAF6965}"/>
              </a:ext>
            </a:extLst>
          </p:cNvPr>
          <p:cNvGraphicFramePr>
            <a:graphicFrameLocks noGrp="1"/>
          </p:cNvGraphicFramePr>
          <p:nvPr>
            <p:ph idx="1"/>
            <p:extLst>
              <p:ext uri="{D42A27DB-BD31-4B8C-83A1-F6EECF244321}">
                <p14:modId xmlns:p14="http://schemas.microsoft.com/office/powerpoint/2010/main" val="1521981826"/>
              </p:ext>
            </p:extLst>
          </p:nvPr>
        </p:nvGraphicFramePr>
        <p:xfrm>
          <a:off x="768350" y="1814946"/>
          <a:ext cx="10737850" cy="4662054"/>
        </p:xfrm>
        <a:graphic>
          <a:graphicData uri="http://schemas.openxmlformats.org/drawingml/2006/table">
            <a:tbl>
              <a:tblPr firstRow="1" firstCol="1" bandRow="1">
                <a:tableStyleId>{5C22544A-7EE6-4342-B048-85BDC9FD1C3A}</a:tableStyleId>
              </a:tblPr>
              <a:tblGrid>
                <a:gridCol w="1864066">
                  <a:extLst>
                    <a:ext uri="{9D8B030D-6E8A-4147-A177-3AD203B41FA5}">
                      <a16:colId xmlns:a16="http://schemas.microsoft.com/office/drawing/2014/main" xmlns="" val="4291716717"/>
                    </a:ext>
                  </a:extLst>
                </a:gridCol>
                <a:gridCol w="2710425">
                  <a:extLst>
                    <a:ext uri="{9D8B030D-6E8A-4147-A177-3AD203B41FA5}">
                      <a16:colId xmlns:a16="http://schemas.microsoft.com/office/drawing/2014/main" xmlns="" val="1019571779"/>
                    </a:ext>
                  </a:extLst>
                </a:gridCol>
                <a:gridCol w="2897350">
                  <a:extLst>
                    <a:ext uri="{9D8B030D-6E8A-4147-A177-3AD203B41FA5}">
                      <a16:colId xmlns:a16="http://schemas.microsoft.com/office/drawing/2014/main" xmlns="" val="538210647"/>
                    </a:ext>
                  </a:extLst>
                </a:gridCol>
                <a:gridCol w="3266009">
                  <a:extLst>
                    <a:ext uri="{9D8B030D-6E8A-4147-A177-3AD203B41FA5}">
                      <a16:colId xmlns:a16="http://schemas.microsoft.com/office/drawing/2014/main" xmlns="" val="412513815"/>
                    </a:ext>
                  </a:extLst>
                </a:gridCol>
              </a:tblGrid>
              <a:tr h="2666378">
                <a:tc>
                  <a:txBody>
                    <a:bodyPr/>
                    <a:lstStyle/>
                    <a:p>
                      <a:pPr marL="0" marR="0" algn="ctr">
                        <a:lnSpc>
                          <a:spcPct val="107000"/>
                        </a:lnSpc>
                        <a:spcBef>
                          <a:spcPts val="0"/>
                        </a:spcBef>
                        <a:spcAft>
                          <a:spcPts val="0"/>
                        </a:spcAft>
                      </a:pPr>
                      <a:r>
                        <a:rPr lang="en-US" sz="2000">
                          <a:effectLst/>
                        </a:rPr>
                        <a:t>B</a:t>
                      </a:r>
                      <a:r>
                        <a:rPr lang="en-US" sz="2000" baseline="-25000">
                          <a:effectLst/>
                        </a:rPr>
                        <a:t>1</a:t>
                      </a:r>
                      <a:r>
                        <a:rPr lang="en-US" sz="2000">
                          <a:effectLst/>
                        </a:rPr>
                        <a:t> (Thiamine)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Yeast, milk, egg, beans, peas, unpolished cereals and groundnuts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Respiration, normal growth and proper functioning of the nervous system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2000">
                          <a:effectLst/>
                        </a:rPr>
                        <a:t>Beriberi with symptoms like:</a:t>
                      </a:r>
                      <a:endParaRPr lang="en-US" sz="1800">
                        <a:effectLst/>
                      </a:endParaRPr>
                    </a:p>
                    <a:p>
                      <a:pPr marL="342900" marR="0" lvl="0" indent="-342900">
                        <a:lnSpc>
                          <a:spcPct val="107000"/>
                        </a:lnSpc>
                        <a:spcBef>
                          <a:spcPts val="0"/>
                        </a:spcBef>
                        <a:spcAft>
                          <a:spcPts val="0"/>
                        </a:spcAft>
                        <a:buFont typeface="Symbol" panose="05050102010706020507" pitchFamily="18" charset="2"/>
                        <a:buChar char=""/>
                      </a:pPr>
                      <a:r>
                        <a:rPr lang="en-US" sz="2000">
                          <a:effectLst/>
                        </a:rPr>
                        <a:t>Loss of appetite</a:t>
                      </a:r>
                      <a:endParaRPr lang="en-US" sz="1800">
                        <a:effectLst/>
                      </a:endParaRPr>
                    </a:p>
                    <a:p>
                      <a:pPr marL="342900" marR="0" lvl="0" indent="-342900">
                        <a:lnSpc>
                          <a:spcPct val="107000"/>
                        </a:lnSpc>
                        <a:spcBef>
                          <a:spcPts val="0"/>
                        </a:spcBef>
                        <a:spcAft>
                          <a:spcPts val="0"/>
                        </a:spcAft>
                        <a:buFont typeface="Symbol" panose="05050102010706020507" pitchFamily="18" charset="2"/>
                        <a:buChar char=""/>
                      </a:pPr>
                      <a:r>
                        <a:rPr lang="en-US" sz="2000">
                          <a:effectLst/>
                        </a:rPr>
                        <a:t>Weakness of the limbs</a:t>
                      </a:r>
                      <a:endParaRPr lang="en-US" sz="1800">
                        <a:effectLst/>
                      </a:endParaRPr>
                    </a:p>
                    <a:p>
                      <a:pPr marL="342900" marR="0" lvl="0" indent="-342900">
                        <a:lnSpc>
                          <a:spcPct val="107000"/>
                        </a:lnSpc>
                        <a:spcBef>
                          <a:spcPts val="0"/>
                        </a:spcBef>
                        <a:spcAft>
                          <a:spcPts val="0"/>
                        </a:spcAft>
                        <a:buFont typeface="Symbol" panose="05050102010706020507" pitchFamily="18" charset="2"/>
                        <a:buChar char=""/>
                      </a:pPr>
                      <a:r>
                        <a:rPr lang="en-US" sz="2000">
                          <a:effectLst/>
                        </a:rPr>
                        <a:t>Lack of nervous sensation and mental disturbance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97016215"/>
                  </a:ext>
                </a:extLst>
              </a:tr>
              <a:tr h="1995676">
                <a:tc>
                  <a:txBody>
                    <a:bodyPr/>
                    <a:lstStyle/>
                    <a:p>
                      <a:pPr marL="0" marR="0" algn="ctr">
                        <a:lnSpc>
                          <a:spcPct val="107000"/>
                        </a:lnSpc>
                        <a:spcBef>
                          <a:spcPts val="0"/>
                        </a:spcBef>
                        <a:spcAft>
                          <a:spcPts val="0"/>
                        </a:spcAft>
                      </a:pPr>
                      <a:r>
                        <a:rPr lang="en-US" sz="2000">
                          <a:effectLst/>
                        </a:rPr>
                        <a:t>B</a:t>
                      </a:r>
                      <a:r>
                        <a:rPr lang="en-US" sz="2000" baseline="-25000">
                          <a:effectLst/>
                        </a:rPr>
                        <a:t>2 </a:t>
                      </a:r>
                      <a:r>
                        <a:rPr lang="en-US" sz="2000">
                          <a:effectLst/>
                        </a:rPr>
                        <a:t>(Riboflavin)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Fresh green vegetables, yeast, milk, soy beans, liver and meat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Respiration, normal growth and general body function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2000" dirty="0">
                          <a:effectLst/>
                        </a:rPr>
                        <a:t>Pellagra with the following symptoms:</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Cracked skin</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Sore in the tongue</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Retarded growth in children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86781809"/>
                  </a:ext>
                </a:extLst>
              </a:tr>
            </a:tbl>
          </a:graphicData>
        </a:graphic>
      </p:graphicFrame>
      <p:sp>
        <p:nvSpPr>
          <p:cNvPr id="4" name="Date Placeholder 3">
            <a:extLst>
              <a:ext uri="{FF2B5EF4-FFF2-40B4-BE49-F238E27FC236}">
                <a16:creationId xmlns:a16="http://schemas.microsoft.com/office/drawing/2014/main" xmlns="" id="{951AD9DF-732F-43D8-8F05-2D9ED18CD9DF}"/>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499AE17-ADCF-4BDF-9A57-481C21285171}"/>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C527D952-6E45-4E3C-801A-228F1A5C03AE}"/>
              </a:ext>
            </a:extLst>
          </p:cNvPr>
          <p:cNvSpPr>
            <a:spLocks noGrp="1"/>
          </p:cNvSpPr>
          <p:nvPr>
            <p:ph type="sldNum" sz="quarter" idx="12"/>
          </p:nvPr>
        </p:nvSpPr>
        <p:spPr/>
        <p:txBody>
          <a:bodyPr/>
          <a:lstStyle/>
          <a:p>
            <a:fld id="{6D22F896-40B5-4ADD-8801-0D06FADFA095}" type="slidenum">
              <a:rPr lang="en-US" smtClean="0"/>
              <a:t>70</a:t>
            </a:fld>
            <a:endParaRPr lang="en-US" dirty="0"/>
          </a:p>
        </p:txBody>
      </p:sp>
    </p:spTree>
    <p:extLst>
      <p:ext uri="{BB962C8B-B14F-4D97-AF65-F5344CB8AC3E}">
        <p14:creationId xmlns:p14="http://schemas.microsoft.com/office/powerpoint/2010/main" val="7284019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57FE4B-5907-4A32-A2F7-E6BFDA359390}"/>
              </a:ext>
            </a:extLst>
          </p:cNvPr>
          <p:cNvSpPr>
            <a:spLocks noGrp="1"/>
          </p:cNvSpPr>
          <p:nvPr>
            <p:ph type="title"/>
          </p:nvPr>
        </p:nvSpPr>
        <p:spPr/>
        <p:txBody>
          <a:bodyPr/>
          <a:lstStyle/>
          <a:p>
            <a:r>
              <a:rPr lang="en-US" b="1" i="1" dirty="0"/>
              <a:t>Data Table for Vitamins</a:t>
            </a:r>
            <a:endParaRPr lang="en-US" dirty="0"/>
          </a:p>
        </p:txBody>
      </p:sp>
      <p:graphicFrame>
        <p:nvGraphicFramePr>
          <p:cNvPr id="7" name="Content Placeholder 6">
            <a:extLst>
              <a:ext uri="{FF2B5EF4-FFF2-40B4-BE49-F238E27FC236}">
                <a16:creationId xmlns:a16="http://schemas.microsoft.com/office/drawing/2014/main" xmlns="" id="{2F1C11B2-B612-4434-9959-069BE8A5424E}"/>
              </a:ext>
            </a:extLst>
          </p:cNvPr>
          <p:cNvGraphicFramePr>
            <a:graphicFrameLocks noGrp="1"/>
          </p:cNvGraphicFramePr>
          <p:nvPr>
            <p:ph idx="1"/>
            <p:extLst>
              <p:ext uri="{D42A27DB-BD31-4B8C-83A1-F6EECF244321}">
                <p14:modId xmlns:p14="http://schemas.microsoft.com/office/powerpoint/2010/main" val="1900725530"/>
              </p:ext>
            </p:extLst>
          </p:nvPr>
        </p:nvGraphicFramePr>
        <p:xfrm>
          <a:off x="685800" y="2057401"/>
          <a:ext cx="10820400" cy="4298444"/>
        </p:xfrm>
        <a:graphic>
          <a:graphicData uri="http://schemas.openxmlformats.org/drawingml/2006/table">
            <a:tbl>
              <a:tblPr firstRow="1" firstCol="1" bandRow="1">
                <a:tableStyleId>{5C22544A-7EE6-4342-B048-85BDC9FD1C3A}</a:tableStyleId>
              </a:tblPr>
              <a:tblGrid>
                <a:gridCol w="1878397">
                  <a:extLst>
                    <a:ext uri="{9D8B030D-6E8A-4147-A177-3AD203B41FA5}">
                      <a16:colId xmlns:a16="http://schemas.microsoft.com/office/drawing/2014/main" xmlns="" val="123551730"/>
                    </a:ext>
                  </a:extLst>
                </a:gridCol>
                <a:gridCol w="2731262">
                  <a:extLst>
                    <a:ext uri="{9D8B030D-6E8A-4147-A177-3AD203B41FA5}">
                      <a16:colId xmlns:a16="http://schemas.microsoft.com/office/drawing/2014/main" xmlns="" val="1177927603"/>
                    </a:ext>
                  </a:extLst>
                </a:gridCol>
                <a:gridCol w="2919624">
                  <a:extLst>
                    <a:ext uri="{9D8B030D-6E8A-4147-A177-3AD203B41FA5}">
                      <a16:colId xmlns:a16="http://schemas.microsoft.com/office/drawing/2014/main" xmlns="" val="2234944161"/>
                    </a:ext>
                  </a:extLst>
                </a:gridCol>
                <a:gridCol w="3291117">
                  <a:extLst>
                    <a:ext uri="{9D8B030D-6E8A-4147-A177-3AD203B41FA5}">
                      <a16:colId xmlns:a16="http://schemas.microsoft.com/office/drawing/2014/main" xmlns="" val="3798871304"/>
                    </a:ext>
                  </a:extLst>
                </a:gridCol>
              </a:tblGrid>
              <a:tr h="1982475">
                <a:tc>
                  <a:txBody>
                    <a:bodyPr/>
                    <a:lstStyle/>
                    <a:p>
                      <a:pPr marL="0" marR="0" algn="ctr">
                        <a:lnSpc>
                          <a:spcPct val="107000"/>
                        </a:lnSpc>
                        <a:spcBef>
                          <a:spcPts val="0"/>
                        </a:spcBef>
                        <a:spcAft>
                          <a:spcPts val="0"/>
                        </a:spcAft>
                      </a:pPr>
                      <a:r>
                        <a:rPr lang="en-US" sz="2000">
                          <a:effectLst/>
                        </a:rPr>
                        <a:t>B12 (Cyanocobalamine)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Liver, egg, milk, meat and fish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2000">
                          <a:effectLst/>
                        </a:rPr>
                        <a:t>Formation of normal blood cells</a:t>
                      </a:r>
                      <a:endParaRPr lang="en-US" sz="1800">
                        <a:effectLst/>
                      </a:endParaRPr>
                    </a:p>
                    <a:p>
                      <a:pPr marL="342900" marR="0" lvl="0" indent="-342900">
                        <a:lnSpc>
                          <a:spcPct val="107000"/>
                        </a:lnSpc>
                        <a:spcBef>
                          <a:spcPts val="0"/>
                        </a:spcBef>
                        <a:spcAft>
                          <a:spcPts val="0"/>
                        </a:spcAft>
                        <a:buFont typeface="Symbol" panose="05050102010706020507" pitchFamily="18" charset="2"/>
                        <a:buChar char=""/>
                      </a:pPr>
                      <a:r>
                        <a:rPr lang="en-US" sz="2000">
                          <a:effectLst/>
                        </a:rPr>
                        <a:t>Protein synthesis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2000">
                          <a:effectLst/>
                        </a:rPr>
                        <a:t>Formation of abnormally large blood cells which lead to a type of anemia called pernicious.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36117265"/>
                  </a:ext>
                </a:extLst>
              </a:tr>
              <a:tr h="2315969">
                <a:tc>
                  <a:txBody>
                    <a:bodyPr/>
                    <a:lstStyle/>
                    <a:p>
                      <a:pPr marL="0" marR="0" algn="ctr">
                        <a:lnSpc>
                          <a:spcPct val="107000"/>
                        </a:lnSpc>
                        <a:spcBef>
                          <a:spcPts val="0"/>
                        </a:spcBef>
                        <a:spcAft>
                          <a:spcPts val="0"/>
                        </a:spcAft>
                      </a:pPr>
                      <a:r>
                        <a:rPr lang="en-US" sz="2000">
                          <a:effectLst/>
                        </a:rPr>
                        <a:t>C (Ascorbic Acid)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Citrus fruits, fresh green vegetables, liver and black currant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2000" dirty="0">
                          <a:effectLst/>
                        </a:rPr>
                        <a:t>Keeps the skin healthy</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Development of healthy blood vessels</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Maintaining food appetite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Scurvy with the following symptoms:</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Bleeding gums</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Poor healing of wounds</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Painful joints</a:t>
                      </a:r>
                      <a:endParaRPr lang="en-US" sz="1800" dirty="0">
                        <a:effectLst/>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rPr>
                        <a:t>Weak blood vessels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29690495"/>
                  </a:ext>
                </a:extLst>
              </a:tr>
            </a:tbl>
          </a:graphicData>
        </a:graphic>
      </p:graphicFrame>
      <p:sp>
        <p:nvSpPr>
          <p:cNvPr id="4" name="Date Placeholder 3">
            <a:extLst>
              <a:ext uri="{FF2B5EF4-FFF2-40B4-BE49-F238E27FC236}">
                <a16:creationId xmlns:a16="http://schemas.microsoft.com/office/drawing/2014/main" xmlns="" id="{ED7F8231-3778-48AC-9412-F906720F3C6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FA6F1CA-94B7-4FA6-984D-9EC5129827D0}"/>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E2F4C72-9734-4274-95A2-C1F99E07BAF4}"/>
              </a:ext>
            </a:extLst>
          </p:cNvPr>
          <p:cNvSpPr>
            <a:spLocks noGrp="1"/>
          </p:cNvSpPr>
          <p:nvPr>
            <p:ph type="sldNum" sz="quarter" idx="12"/>
          </p:nvPr>
        </p:nvSpPr>
        <p:spPr/>
        <p:txBody>
          <a:bodyPr/>
          <a:lstStyle/>
          <a:p>
            <a:fld id="{6D22F896-40B5-4ADD-8801-0D06FADFA095}" type="slidenum">
              <a:rPr lang="en-US" smtClean="0"/>
              <a:t>71</a:t>
            </a:fld>
            <a:endParaRPr lang="en-US" dirty="0"/>
          </a:p>
        </p:txBody>
      </p:sp>
    </p:spTree>
    <p:extLst>
      <p:ext uri="{BB962C8B-B14F-4D97-AF65-F5344CB8AC3E}">
        <p14:creationId xmlns:p14="http://schemas.microsoft.com/office/powerpoint/2010/main" val="16041563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60C825-C826-465C-8360-A571FC7BE96E}"/>
              </a:ext>
            </a:extLst>
          </p:cNvPr>
          <p:cNvSpPr>
            <a:spLocks noGrp="1"/>
          </p:cNvSpPr>
          <p:nvPr>
            <p:ph type="title"/>
          </p:nvPr>
        </p:nvSpPr>
        <p:spPr/>
        <p:txBody>
          <a:bodyPr/>
          <a:lstStyle/>
          <a:p>
            <a:r>
              <a:rPr lang="en-US" b="1" i="1" dirty="0"/>
              <a:t>Data Table for Vitamins</a:t>
            </a:r>
            <a:endParaRPr lang="en-US" dirty="0"/>
          </a:p>
        </p:txBody>
      </p:sp>
      <p:graphicFrame>
        <p:nvGraphicFramePr>
          <p:cNvPr id="7" name="Content Placeholder 6">
            <a:extLst>
              <a:ext uri="{FF2B5EF4-FFF2-40B4-BE49-F238E27FC236}">
                <a16:creationId xmlns:a16="http://schemas.microsoft.com/office/drawing/2014/main" xmlns="" id="{BB5713A8-A498-4BF5-B19E-2813D668B54A}"/>
              </a:ext>
            </a:extLst>
          </p:cNvPr>
          <p:cNvGraphicFramePr>
            <a:graphicFrameLocks noGrp="1"/>
          </p:cNvGraphicFramePr>
          <p:nvPr>
            <p:ph idx="1"/>
            <p:extLst>
              <p:ext uri="{D42A27DB-BD31-4B8C-83A1-F6EECF244321}">
                <p14:modId xmlns:p14="http://schemas.microsoft.com/office/powerpoint/2010/main" val="956914038"/>
              </p:ext>
            </p:extLst>
          </p:nvPr>
        </p:nvGraphicFramePr>
        <p:xfrm>
          <a:off x="685800" y="1925782"/>
          <a:ext cx="10820400" cy="4430063"/>
        </p:xfrm>
        <a:graphic>
          <a:graphicData uri="http://schemas.openxmlformats.org/drawingml/2006/table">
            <a:tbl>
              <a:tblPr firstRow="1" firstCol="1" bandRow="1">
                <a:tableStyleId>{5C22544A-7EE6-4342-B048-85BDC9FD1C3A}</a:tableStyleId>
              </a:tblPr>
              <a:tblGrid>
                <a:gridCol w="1878397">
                  <a:extLst>
                    <a:ext uri="{9D8B030D-6E8A-4147-A177-3AD203B41FA5}">
                      <a16:colId xmlns:a16="http://schemas.microsoft.com/office/drawing/2014/main" xmlns="" val="2241860715"/>
                    </a:ext>
                  </a:extLst>
                </a:gridCol>
                <a:gridCol w="2731262">
                  <a:extLst>
                    <a:ext uri="{9D8B030D-6E8A-4147-A177-3AD203B41FA5}">
                      <a16:colId xmlns:a16="http://schemas.microsoft.com/office/drawing/2014/main" xmlns="" val="3019800567"/>
                    </a:ext>
                  </a:extLst>
                </a:gridCol>
                <a:gridCol w="2919624">
                  <a:extLst>
                    <a:ext uri="{9D8B030D-6E8A-4147-A177-3AD203B41FA5}">
                      <a16:colId xmlns:a16="http://schemas.microsoft.com/office/drawing/2014/main" xmlns="" val="1811161711"/>
                    </a:ext>
                  </a:extLst>
                </a:gridCol>
                <a:gridCol w="3291117">
                  <a:extLst>
                    <a:ext uri="{9D8B030D-6E8A-4147-A177-3AD203B41FA5}">
                      <a16:colId xmlns:a16="http://schemas.microsoft.com/office/drawing/2014/main" xmlns="" val="1995846328"/>
                    </a:ext>
                  </a:extLst>
                </a:gridCol>
              </a:tblGrid>
              <a:tr h="2051280">
                <a:tc>
                  <a:txBody>
                    <a:bodyPr/>
                    <a:lstStyle/>
                    <a:p>
                      <a:pPr marL="0" marR="0" algn="ctr">
                        <a:lnSpc>
                          <a:spcPct val="107000"/>
                        </a:lnSpc>
                        <a:spcBef>
                          <a:spcPts val="0"/>
                        </a:spcBef>
                        <a:spcAft>
                          <a:spcPts val="0"/>
                        </a:spcAft>
                      </a:pPr>
                      <a:r>
                        <a:rPr lang="en-US" sz="2000">
                          <a:effectLst/>
                        </a:rPr>
                        <a:t>D (Calciferol)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Egg-yolk, milk, cod liver oil, mushroom, animal fat and can be made by skin when exposed to sunlight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Absorption of Calcium and phosphorus for building bones and teeth.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Malformation of bones which results in bowed up, a condition known as RICKETS in children. </a:t>
                      </a:r>
                      <a:endParaRPr lang="en-US" sz="1800">
                        <a:effectLst/>
                      </a:endParaRPr>
                    </a:p>
                    <a:p>
                      <a:pPr marL="0" marR="0">
                        <a:lnSpc>
                          <a:spcPct val="107000"/>
                        </a:lnSpc>
                        <a:spcBef>
                          <a:spcPts val="0"/>
                        </a:spcBef>
                        <a:spcAft>
                          <a:spcPts val="0"/>
                        </a:spcAft>
                      </a:pPr>
                      <a:r>
                        <a:rPr lang="en-US" sz="2000">
                          <a:effectLst/>
                        </a:rPr>
                        <a:t>Swollen joints in adults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2558425"/>
                  </a:ext>
                </a:extLst>
              </a:tr>
              <a:tr h="1016969">
                <a:tc>
                  <a:txBody>
                    <a:bodyPr/>
                    <a:lstStyle/>
                    <a:p>
                      <a:pPr marL="0" marR="0" algn="ctr">
                        <a:lnSpc>
                          <a:spcPct val="107000"/>
                        </a:lnSpc>
                        <a:spcBef>
                          <a:spcPts val="0"/>
                        </a:spcBef>
                        <a:spcAft>
                          <a:spcPts val="0"/>
                        </a:spcAft>
                      </a:pPr>
                      <a:r>
                        <a:rPr lang="en-US" sz="2000">
                          <a:effectLst/>
                        </a:rPr>
                        <a:t>E (Tocopherol)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Green vegetables, seed’s embryo and egg yolk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Normal functioning of the reproductive organs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Slow clotting of blood or prolonged bleeding in  case of injury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73448805"/>
                  </a:ext>
                </a:extLst>
              </a:tr>
              <a:tr h="1361814">
                <a:tc>
                  <a:txBody>
                    <a:bodyPr/>
                    <a:lstStyle/>
                    <a:p>
                      <a:pPr marL="0" marR="0" algn="ctr">
                        <a:lnSpc>
                          <a:spcPct val="107000"/>
                        </a:lnSpc>
                        <a:spcBef>
                          <a:spcPts val="0"/>
                        </a:spcBef>
                        <a:spcAft>
                          <a:spcPts val="0"/>
                        </a:spcAft>
                      </a:pPr>
                      <a:r>
                        <a:rPr lang="en-US" sz="2000">
                          <a:effectLst/>
                        </a:rPr>
                        <a:t>K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Fresh green vegetables, tomato, soy beans, and yeast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For blood clotting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Slow clotting of blood or prolonged bleeding in case of injury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05975705"/>
                  </a:ext>
                </a:extLst>
              </a:tr>
            </a:tbl>
          </a:graphicData>
        </a:graphic>
      </p:graphicFrame>
      <p:sp>
        <p:nvSpPr>
          <p:cNvPr id="4" name="Date Placeholder 3">
            <a:extLst>
              <a:ext uri="{FF2B5EF4-FFF2-40B4-BE49-F238E27FC236}">
                <a16:creationId xmlns:a16="http://schemas.microsoft.com/office/drawing/2014/main" xmlns="" id="{25254EAA-D7E7-4D4A-A006-A640703C0FF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620DB48-BE57-4075-B4E4-3439A66BC5B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8ACE461A-B5DB-4B80-8625-780222BFDEC5}"/>
              </a:ext>
            </a:extLst>
          </p:cNvPr>
          <p:cNvSpPr>
            <a:spLocks noGrp="1"/>
          </p:cNvSpPr>
          <p:nvPr>
            <p:ph type="sldNum" sz="quarter" idx="12"/>
          </p:nvPr>
        </p:nvSpPr>
        <p:spPr/>
        <p:txBody>
          <a:bodyPr/>
          <a:lstStyle/>
          <a:p>
            <a:fld id="{6D22F896-40B5-4ADD-8801-0D06FADFA095}" type="slidenum">
              <a:rPr lang="en-US" smtClean="0"/>
              <a:t>72</a:t>
            </a:fld>
            <a:endParaRPr lang="en-US" dirty="0"/>
          </a:p>
        </p:txBody>
      </p:sp>
    </p:spTree>
    <p:extLst>
      <p:ext uri="{BB962C8B-B14F-4D97-AF65-F5344CB8AC3E}">
        <p14:creationId xmlns:p14="http://schemas.microsoft.com/office/powerpoint/2010/main" val="2806477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01D98-7E20-437D-A602-7CACA809FBB2}"/>
              </a:ext>
            </a:extLst>
          </p:cNvPr>
          <p:cNvSpPr>
            <a:spLocks noGrp="1"/>
          </p:cNvSpPr>
          <p:nvPr>
            <p:ph type="title"/>
          </p:nvPr>
        </p:nvSpPr>
        <p:spPr/>
        <p:txBody>
          <a:bodyPr/>
          <a:lstStyle/>
          <a:p>
            <a:r>
              <a:rPr lang="en-US" b="1" i="1" dirty="0"/>
              <a:t>MINERAL SALTS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1D53264A-1B5B-4005-8CF2-AF829D7F2862}"/>
              </a:ext>
            </a:extLst>
          </p:cNvPr>
          <p:cNvSpPr>
            <a:spLocks noGrp="1"/>
          </p:cNvSpPr>
          <p:nvPr>
            <p:ph idx="1"/>
          </p:nvPr>
        </p:nvSpPr>
        <p:spPr/>
        <p:txBody>
          <a:bodyPr>
            <a:normAutofit/>
          </a:bodyPr>
          <a:lstStyle/>
          <a:p>
            <a:r>
              <a:rPr lang="en-US" sz="4400" dirty="0"/>
              <a:t>Minerals are inorganic elements which are required in small amounts for normal body metabolism and health. Essentially they are needed for </a:t>
            </a:r>
            <a:r>
              <a:rPr lang="en-US" sz="4400" i="1" u="sng" dirty="0"/>
              <a:t>growth, repair and protection against diseases</a:t>
            </a:r>
            <a:r>
              <a:rPr lang="en-US" sz="4400" dirty="0"/>
              <a:t>. </a:t>
            </a:r>
          </a:p>
        </p:txBody>
      </p:sp>
      <p:sp>
        <p:nvSpPr>
          <p:cNvPr id="4" name="Date Placeholder 3">
            <a:extLst>
              <a:ext uri="{FF2B5EF4-FFF2-40B4-BE49-F238E27FC236}">
                <a16:creationId xmlns:a16="http://schemas.microsoft.com/office/drawing/2014/main" xmlns="" id="{A5C623B7-57CD-4F2E-921C-B7F7B20DA29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97870DD-E919-42A5-AD39-6CFF7C785EF0}"/>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BCF54FAD-992F-41EB-AC81-538861B22634}"/>
              </a:ext>
            </a:extLst>
          </p:cNvPr>
          <p:cNvSpPr>
            <a:spLocks noGrp="1"/>
          </p:cNvSpPr>
          <p:nvPr>
            <p:ph type="sldNum" sz="quarter" idx="12"/>
          </p:nvPr>
        </p:nvSpPr>
        <p:spPr/>
        <p:txBody>
          <a:bodyPr/>
          <a:lstStyle/>
          <a:p>
            <a:fld id="{6D22F896-40B5-4ADD-8801-0D06FADFA095}" type="slidenum">
              <a:rPr lang="en-US" smtClean="0"/>
              <a:t>73</a:t>
            </a:fld>
            <a:endParaRPr lang="en-US" dirty="0"/>
          </a:p>
        </p:txBody>
      </p:sp>
    </p:spTree>
    <p:extLst>
      <p:ext uri="{BB962C8B-B14F-4D97-AF65-F5344CB8AC3E}">
        <p14:creationId xmlns:p14="http://schemas.microsoft.com/office/powerpoint/2010/main" val="31690387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B3EA50-B42D-4C13-BD20-7D5C5F43A281}"/>
              </a:ext>
            </a:extLst>
          </p:cNvPr>
          <p:cNvSpPr>
            <a:spLocks noGrp="1"/>
          </p:cNvSpPr>
          <p:nvPr>
            <p:ph type="title"/>
          </p:nvPr>
        </p:nvSpPr>
        <p:spPr>
          <a:xfrm>
            <a:off x="2763982" y="746125"/>
            <a:ext cx="8610600" cy="1293028"/>
          </a:xfrm>
        </p:spPr>
        <p:txBody>
          <a:bodyPr/>
          <a:lstStyle/>
          <a:p>
            <a:r>
              <a:rPr lang="en-US" b="1" i="1" dirty="0"/>
              <a:t>Data Table for Mineral Salts</a:t>
            </a:r>
            <a:r>
              <a:rPr lang="en-US" dirty="0"/>
              <a:t/>
            </a:r>
            <a:br>
              <a:rPr lang="en-US" dirty="0"/>
            </a:br>
            <a:endParaRPr lang="en-US" dirty="0"/>
          </a:p>
        </p:txBody>
      </p:sp>
      <p:graphicFrame>
        <p:nvGraphicFramePr>
          <p:cNvPr id="7" name="Content Placeholder 6">
            <a:extLst>
              <a:ext uri="{FF2B5EF4-FFF2-40B4-BE49-F238E27FC236}">
                <a16:creationId xmlns:a16="http://schemas.microsoft.com/office/drawing/2014/main" xmlns="" id="{0A0F632A-0F03-40A7-9811-9E978F1BD45C}"/>
              </a:ext>
            </a:extLst>
          </p:cNvPr>
          <p:cNvGraphicFramePr>
            <a:graphicFrameLocks noGrp="1"/>
          </p:cNvGraphicFramePr>
          <p:nvPr>
            <p:ph idx="1"/>
            <p:extLst>
              <p:ext uri="{D42A27DB-BD31-4B8C-83A1-F6EECF244321}">
                <p14:modId xmlns:p14="http://schemas.microsoft.com/office/powerpoint/2010/main" val="503403357"/>
              </p:ext>
            </p:extLst>
          </p:nvPr>
        </p:nvGraphicFramePr>
        <p:xfrm>
          <a:off x="685799" y="1745673"/>
          <a:ext cx="10716492" cy="4781195"/>
        </p:xfrm>
        <a:graphic>
          <a:graphicData uri="http://schemas.openxmlformats.org/drawingml/2006/table">
            <a:tbl>
              <a:tblPr firstRow="1" firstCol="1" bandRow="1">
                <a:tableStyleId>{5C22544A-7EE6-4342-B048-85BDC9FD1C3A}</a:tableStyleId>
              </a:tblPr>
              <a:tblGrid>
                <a:gridCol w="1767081">
                  <a:extLst>
                    <a:ext uri="{9D8B030D-6E8A-4147-A177-3AD203B41FA5}">
                      <a16:colId xmlns:a16="http://schemas.microsoft.com/office/drawing/2014/main" xmlns="" val="2342330317"/>
                    </a:ext>
                  </a:extLst>
                </a:gridCol>
                <a:gridCol w="2891587">
                  <a:extLst>
                    <a:ext uri="{9D8B030D-6E8A-4147-A177-3AD203B41FA5}">
                      <a16:colId xmlns:a16="http://schemas.microsoft.com/office/drawing/2014/main" xmlns="" val="3792318763"/>
                    </a:ext>
                  </a:extLst>
                </a:gridCol>
                <a:gridCol w="3078142">
                  <a:extLst>
                    <a:ext uri="{9D8B030D-6E8A-4147-A177-3AD203B41FA5}">
                      <a16:colId xmlns:a16="http://schemas.microsoft.com/office/drawing/2014/main" xmlns="" val="2637139656"/>
                    </a:ext>
                  </a:extLst>
                </a:gridCol>
                <a:gridCol w="2979682">
                  <a:extLst>
                    <a:ext uri="{9D8B030D-6E8A-4147-A177-3AD203B41FA5}">
                      <a16:colId xmlns:a16="http://schemas.microsoft.com/office/drawing/2014/main" xmlns="" val="3825614105"/>
                    </a:ext>
                  </a:extLst>
                </a:gridCol>
              </a:tblGrid>
              <a:tr h="719224">
                <a:tc>
                  <a:txBody>
                    <a:bodyPr/>
                    <a:lstStyle/>
                    <a:p>
                      <a:pPr marL="0" marR="0" algn="ctr">
                        <a:lnSpc>
                          <a:spcPct val="107000"/>
                        </a:lnSpc>
                        <a:spcBef>
                          <a:spcPts val="0"/>
                        </a:spcBef>
                        <a:spcAft>
                          <a:spcPts val="0"/>
                        </a:spcAft>
                        <a:tabLst>
                          <a:tab pos="5257800" algn="l"/>
                        </a:tabLst>
                      </a:pPr>
                      <a:r>
                        <a:rPr lang="en-US" sz="2400">
                          <a:effectLst/>
                        </a:rPr>
                        <a:t>Mineral Salt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400">
                          <a:effectLst/>
                        </a:rPr>
                        <a:t>Sources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400">
                          <a:effectLst/>
                        </a:rPr>
                        <a:t>Functions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400">
                          <a:effectLst/>
                        </a:rPr>
                        <a:t>Deficiency Symptoms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96967336"/>
                  </a:ext>
                </a:extLst>
              </a:tr>
              <a:tr h="2433092">
                <a:tc>
                  <a:txBody>
                    <a:bodyPr/>
                    <a:lstStyle/>
                    <a:p>
                      <a:pPr marL="0" marR="0">
                        <a:lnSpc>
                          <a:spcPct val="107000"/>
                        </a:lnSpc>
                        <a:spcBef>
                          <a:spcPts val="0"/>
                        </a:spcBef>
                        <a:spcAft>
                          <a:spcPts val="0"/>
                        </a:spcAft>
                        <a:tabLst>
                          <a:tab pos="5257800" algn="l"/>
                        </a:tabLst>
                      </a:pPr>
                      <a:r>
                        <a:rPr lang="en-US" sz="2400">
                          <a:effectLst/>
                        </a:rPr>
                        <a:t>Calcium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400">
                          <a:effectLst/>
                        </a:rPr>
                        <a:t>Milk and milky products (e.g. cheese and yoghurt), sardines, eggs and green vegetables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400">
                          <a:effectLst/>
                        </a:rPr>
                        <a:t>Builds strong bones and teeth, promotes muscle and nerve functioning, help in blood clotting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400">
                          <a:effectLst/>
                        </a:rPr>
                        <a:t>Rickets due to weak bones, easy bleeding, poor nerve conduction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87844314"/>
                  </a:ext>
                </a:extLst>
              </a:tr>
              <a:tr h="1457856">
                <a:tc>
                  <a:txBody>
                    <a:bodyPr/>
                    <a:lstStyle/>
                    <a:p>
                      <a:pPr marL="0" marR="0">
                        <a:lnSpc>
                          <a:spcPct val="107000"/>
                        </a:lnSpc>
                        <a:spcBef>
                          <a:spcPts val="0"/>
                        </a:spcBef>
                        <a:spcAft>
                          <a:spcPts val="0"/>
                        </a:spcAft>
                        <a:tabLst>
                          <a:tab pos="5257800" algn="l"/>
                        </a:tabLst>
                      </a:pPr>
                      <a:r>
                        <a:rPr lang="en-US" sz="2400">
                          <a:effectLst/>
                        </a:rPr>
                        <a:t>Phosphorus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400" dirty="0">
                          <a:effectLst/>
                        </a:rPr>
                        <a:t>Meat, milk, fish, eggs and nuts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400">
                          <a:effectLst/>
                        </a:rPr>
                        <a:t>Build bones and teeth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400" dirty="0">
                          <a:effectLst/>
                        </a:rPr>
                        <a:t>Impaired nerve activity, poor bones and teeth formation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15316475"/>
                  </a:ext>
                </a:extLst>
              </a:tr>
            </a:tbl>
          </a:graphicData>
        </a:graphic>
      </p:graphicFrame>
      <p:sp>
        <p:nvSpPr>
          <p:cNvPr id="4" name="Date Placeholder 3">
            <a:extLst>
              <a:ext uri="{FF2B5EF4-FFF2-40B4-BE49-F238E27FC236}">
                <a16:creationId xmlns:a16="http://schemas.microsoft.com/office/drawing/2014/main" xmlns="" id="{D3477CB8-5DE8-4F3E-A1C0-86B5B0B51D20}"/>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4EA62146-6639-431D-9F6A-A6AC3F5B920D}"/>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72A2D2A3-EDA6-42BD-8535-7799317A98CC}"/>
              </a:ext>
            </a:extLst>
          </p:cNvPr>
          <p:cNvSpPr>
            <a:spLocks noGrp="1"/>
          </p:cNvSpPr>
          <p:nvPr>
            <p:ph type="sldNum" sz="quarter" idx="12"/>
          </p:nvPr>
        </p:nvSpPr>
        <p:spPr/>
        <p:txBody>
          <a:bodyPr/>
          <a:lstStyle/>
          <a:p>
            <a:fld id="{6D22F896-40B5-4ADD-8801-0D06FADFA095}" type="slidenum">
              <a:rPr lang="en-US" smtClean="0"/>
              <a:t>74</a:t>
            </a:fld>
            <a:endParaRPr lang="en-US" dirty="0"/>
          </a:p>
        </p:txBody>
      </p:sp>
    </p:spTree>
    <p:extLst>
      <p:ext uri="{BB962C8B-B14F-4D97-AF65-F5344CB8AC3E}">
        <p14:creationId xmlns:p14="http://schemas.microsoft.com/office/powerpoint/2010/main" val="14803450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5A0C3-E7E1-403C-9E66-C6D2EFB72EA9}"/>
              </a:ext>
            </a:extLst>
          </p:cNvPr>
          <p:cNvSpPr>
            <a:spLocks noGrp="1"/>
          </p:cNvSpPr>
          <p:nvPr>
            <p:ph type="title"/>
          </p:nvPr>
        </p:nvSpPr>
        <p:spPr/>
        <p:txBody>
          <a:bodyPr/>
          <a:lstStyle/>
          <a:p>
            <a:r>
              <a:rPr lang="en-US" b="1" i="1" dirty="0"/>
              <a:t>Data Table for Mineral Salts</a:t>
            </a:r>
            <a:endParaRPr lang="en-US" dirty="0"/>
          </a:p>
        </p:txBody>
      </p:sp>
      <p:graphicFrame>
        <p:nvGraphicFramePr>
          <p:cNvPr id="7" name="Content Placeholder 6">
            <a:extLst>
              <a:ext uri="{FF2B5EF4-FFF2-40B4-BE49-F238E27FC236}">
                <a16:creationId xmlns:a16="http://schemas.microsoft.com/office/drawing/2014/main" xmlns="" id="{CB644C86-FFC7-4659-B354-C52006397B16}"/>
              </a:ext>
            </a:extLst>
          </p:cNvPr>
          <p:cNvGraphicFramePr>
            <a:graphicFrameLocks noGrp="1"/>
          </p:cNvGraphicFramePr>
          <p:nvPr>
            <p:ph idx="1"/>
            <p:extLst>
              <p:ext uri="{D42A27DB-BD31-4B8C-83A1-F6EECF244321}">
                <p14:modId xmlns:p14="http://schemas.microsoft.com/office/powerpoint/2010/main" val="1600960163"/>
              </p:ext>
            </p:extLst>
          </p:nvPr>
        </p:nvGraphicFramePr>
        <p:xfrm>
          <a:off x="685799" y="1884217"/>
          <a:ext cx="10619509" cy="4471627"/>
        </p:xfrm>
        <a:graphic>
          <a:graphicData uri="http://schemas.openxmlformats.org/drawingml/2006/table">
            <a:tbl>
              <a:tblPr firstRow="1" firstCol="1" bandRow="1">
                <a:tableStyleId>{5C22544A-7EE6-4342-B048-85BDC9FD1C3A}</a:tableStyleId>
              </a:tblPr>
              <a:tblGrid>
                <a:gridCol w="1751089">
                  <a:extLst>
                    <a:ext uri="{9D8B030D-6E8A-4147-A177-3AD203B41FA5}">
                      <a16:colId xmlns:a16="http://schemas.microsoft.com/office/drawing/2014/main" xmlns="" val="768546787"/>
                    </a:ext>
                  </a:extLst>
                </a:gridCol>
                <a:gridCol w="2865419">
                  <a:extLst>
                    <a:ext uri="{9D8B030D-6E8A-4147-A177-3AD203B41FA5}">
                      <a16:colId xmlns:a16="http://schemas.microsoft.com/office/drawing/2014/main" xmlns="" val="1811140698"/>
                    </a:ext>
                  </a:extLst>
                </a:gridCol>
                <a:gridCol w="3050285">
                  <a:extLst>
                    <a:ext uri="{9D8B030D-6E8A-4147-A177-3AD203B41FA5}">
                      <a16:colId xmlns:a16="http://schemas.microsoft.com/office/drawing/2014/main" xmlns="" val="3238599322"/>
                    </a:ext>
                  </a:extLst>
                </a:gridCol>
                <a:gridCol w="2952716">
                  <a:extLst>
                    <a:ext uri="{9D8B030D-6E8A-4147-A177-3AD203B41FA5}">
                      <a16:colId xmlns:a16="http://schemas.microsoft.com/office/drawing/2014/main" xmlns="" val="3210886171"/>
                    </a:ext>
                  </a:extLst>
                </a:gridCol>
              </a:tblGrid>
              <a:tr h="1112916">
                <a:tc>
                  <a:txBody>
                    <a:bodyPr/>
                    <a:lstStyle/>
                    <a:p>
                      <a:pPr marL="0" marR="0">
                        <a:lnSpc>
                          <a:spcPct val="107000"/>
                        </a:lnSpc>
                        <a:spcBef>
                          <a:spcPts val="0"/>
                        </a:spcBef>
                        <a:spcAft>
                          <a:spcPts val="0"/>
                        </a:spcAft>
                        <a:tabLst>
                          <a:tab pos="5257800" algn="l"/>
                        </a:tabLst>
                      </a:pPr>
                      <a:r>
                        <a:rPr lang="en-US" sz="2000">
                          <a:effectLst/>
                        </a:rPr>
                        <a:t>Potassium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Peanuts, banana, green beans and meat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Maintain regular fluid balance, nerve and muscle functioning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Poor muscle contraction and nerve impulse transmission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09267868"/>
                  </a:ext>
                </a:extLst>
              </a:tr>
              <a:tr h="1490624">
                <a:tc>
                  <a:txBody>
                    <a:bodyPr/>
                    <a:lstStyle/>
                    <a:p>
                      <a:pPr marL="0" marR="0">
                        <a:lnSpc>
                          <a:spcPct val="107000"/>
                        </a:lnSpc>
                        <a:spcBef>
                          <a:spcPts val="0"/>
                        </a:spcBef>
                        <a:spcAft>
                          <a:spcPts val="0"/>
                        </a:spcAft>
                        <a:tabLst>
                          <a:tab pos="5257800" algn="l"/>
                        </a:tabLst>
                      </a:pPr>
                      <a:r>
                        <a:rPr lang="en-US" sz="2000">
                          <a:effectLst/>
                        </a:rPr>
                        <a:t>Iron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Liver, lean meat, kidney, beans and green vegetables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Formation of hemoglobin (red pigment in red blood cells)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Anemia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11097076"/>
                  </a:ext>
                </a:extLst>
              </a:tr>
              <a:tr h="1868087">
                <a:tc>
                  <a:txBody>
                    <a:bodyPr/>
                    <a:lstStyle/>
                    <a:p>
                      <a:pPr marL="0" marR="0">
                        <a:lnSpc>
                          <a:spcPct val="107000"/>
                        </a:lnSpc>
                        <a:spcBef>
                          <a:spcPts val="0"/>
                        </a:spcBef>
                        <a:spcAft>
                          <a:spcPts val="0"/>
                        </a:spcAft>
                        <a:tabLst>
                          <a:tab pos="5257800" algn="l"/>
                        </a:tabLst>
                      </a:pPr>
                      <a:r>
                        <a:rPr lang="en-US" sz="2000">
                          <a:effectLst/>
                        </a:rPr>
                        <a:t>Iodine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Iodized table salt and sea foods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dirty="0">
                          <a:effectLst/>
                        </a:rPr>
                        <a:t>Production of thyroxin hormone which regulate growth and general metabolic activities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dirty="0">
                          <a:effectLst/>
                        </a:rPr>
                        <a:t>Goiter. (enlargement of thyroid gland located at the front part of the neck)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05194977"/>
                  </a:ext>
                </a:extLst>
              </a:tr>
            </a:tbl>
          </a:graphicData>
        </a:graphic>
      </p:graphicFrame>
      <p:sp>
        <p:nvSpPr>
          <p:cNvPr id="4" name="Date Placeholder 3">
            <a:extLst>
              <a:ext uri="{FF2B5EF4-FFF2-40B4-BE49-F238E27FC236}">
                <a16:creationId xmlns:a16="http://schemas.microsoft.com/office/drawing/2014/main" xmlns="" id="{D9228808-282D-4D88-93B7-BFFE8683CA0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9B6BA0DD-52CD-4396-97D5-AB7143BB39F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CD8F07B2-A740-44B9-B7EE-99D7373F3E04}"/>
              </a:ext>
            </a:extLst>
          </p:cNvPr>
          <p:cNvSpPr>
            <a:spLocks noGrp="1"/>
          </p:cNvSpPr>
          <p:nvPr>
            <p:ph type="sldNum" sz="quarter" idx="12"/>
          </p:nvPr>
        </p:nvSpPr>
        <p:spPr/>
        <p:txBody>
          <a:bodyPr/>
          <a:lstStyle/>
          <a:p>
            <a:fld id="{6D22F896-40B5-4ADD-8801-0D06FADFA095}" type="slidenum">
              <a:rPr lang="en-US" smtClean="0"/>
              <a:t>75</a:t>
            </a:fld>
            <a:endParaRPr lang="en-US" dirty="0"/>
          </a:p>
        </p:txBody>
      </p:sp>
    </p:spTree>
    <p:extLst>
      <p:ext uri="{BB962C8B-B14F-4D97-AF65-F5344CB8AC3E}">
        <p14:creationId xmlns:p14="http://schemas.microsoft.com/office/powerpoint/2010/main" val="34038755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A71AA-C3BF-44AA-86A4-3B4F4D39019C}"/>
              </a:ext>
            </a:extLst>
          </p:cNvPr>
          <p:cNvSpPr>
            <a:spLocks noGrp="1"/>
          </p:cNvSpPr>
          <p:nvPr>
            <p:ph type="title"/>
          </p:nvPr>
        </p:nvSpPr>
        <p:spPr/>
        <p:txBody>
          <a:bodyPr/>
          <a:lstStyle/>
          <a:p>
            <a:r>
              <a:rPr lang="en-US" b="1" i="1" dirty="0"/>
              <a:t>Data Table for Mineral Salts</a:t>
            </a:r>
            <a:endParaRPr lang="en-US" dirty="0"/>
          </a:p>
        </p:txBody>
      </p:sp>
      <p:graphicFrame>
        <p:nvGraphicFramePr>
          <p:cNvPr id="7" name="Content Placeholder 6">
            <a:extLst>
              <a:ext uri="{FF2B5EF4-FFF2-40B4-BE49-F238E27FC236}">
                <a16:creationId xmlns:a16="http://schemas.microsoft.com/office/drawing/2014/main" xmlns="" id="{334960D7-E6E3-4610-A89F-2842788CD4DA}"/>
              </a:ext>
            </a:extLst>
          </p:cNvPr>
          <p:cNvGraphicFramePr>
            <a:graphicFrameLocks noGrp="1"/>
          </p:cNvGraphicFramePr>
          <p:nvPr>
            <p:ph idx="1"/>
            <p:extLst>
              <p:ext uri="{D42A27DB-BD31-4B8C-83A1-F6EECF244321}">
                <p14:modId xmlns:p14="http://schemas.microsoft.com/office/powerpoint/2010/main" val="3326822611"/>
              </p:ext>
            </p:extLst>
          </p:nvPr>
        </p:nvGraphicFramePr>
        <p:xfrm>
          <a:off x="685800" y="2075649"/>
          <a:ext cx="10820400" cy="4280797"/>
        </p:xfrm>
        <a:graphic>
          <a:graphicData uri="http://schemas.openxmlformats.org/drawingml/2006/table">
            <a:tbl>
              <a:tblPr firstRow="1" firstCol="1" bandRow="1">
                <a:tableStyleId>{5C22544A-7EE6-4342-B048-85BDC9FD1C3A}</a:tableStyleId>
              </a:tblPr>
              <a:tblGrid>
                <a:gridCol w="1784215">
                  <a:extLst>
                    <a:ext uri="{9D8B030D-6E8A-4147-A177-3AD203B41FA5}">
                      <a16:colId xmlns:a16="http://schemas.microsoft.com/office/drawing/2014/main" xmlns="" val="1102630320"/>
                    </a:ext>
                  </a:extLst>
                </a:gridCol>
                <a:gridCol w="2919624">
                  <a:extLst>
                    <a:ext uri="{9D8B030D-6E8A-4147-A177-3AD203B41FA5}">
                      <a16:colId xmlns:a16="http://schemas.microsoft.com/office/drawing/2014/main" xmlns="" val="2963836419"/>
                    </a:ext>
                  </a:extLst>
                </a:gridCol>
                <a:gridCol w="3107988">
                  <a:extLst>
                    <a:ext uri="{9D8B030D-6E8A-4147-A177-3AD203B41FA5}">
                      <a16:colId xmlns:a16="http://schemas.microsoft.com/office/drawing/2014/main" xmlns="" val="3093273673"/>
                    </a:ext>
                  </a:extLst>
                </a:gridCol>
                <a:gridCol w="3008573">
                  <a:extLst>
                    <a:ext uri="{9D8B030D-6E8A-4147-A177-3AD203B41FA5}">
                      <a16:colId xmlns:a16="http://schemas.microsoft.com/office/drawing/2014/main" xmlns="" val="1402967731"/>
                    </a:ext>
                  </a:extLst>
                </a:gridCol>
              </a:tblGrid>
              <a:tr h="1320765">
                <a:tc>
                  <a:txBody>
                    <a:bodyPr/>
                    <a:lstStyle/>
                    <a:p>
                      <a:pPr marL="0" marR="0">
                        <a:lnSpc>
                          <a:spcPct val="107000"/>
                        </a:lnSpc>
                        <a:spcBef>
                          <a:spcPts val="0"/>
                        </a:spcBef>
                        <a:spcAft>
                          <a:spcPts val="0"/>
                        </a:spcAft>
                        <a:tabLst>
                          <a:tab pos="5257800" algn="l"/>
                        </a:tabLst>
                      </a:pPr>
                      <a:r>
                        <a:rPr lang="en-US" sz="2000">
                          <a:effectLst/>
                        </a:rPr>
                        <a:t>Zinc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Oysters, shrimps, crab, meat and yeast extract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Activate enzymes, facilitate wounds healing, health immune system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Poor immune response, skin problem,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53477262"/>
                  </a:ext>
                </a:extLst>
              </a:tr>
              <a:tr h="651972">
                <a:tc>
                  <a:txBody>
                    <a:bodyPr/>
                    <a:lstStyle/>
                    <a:p>
                      <a:pPr marL="0" marR="0">
                        <a:lnSpc>
                          <a:spcPct val="107000"/>
                        </a:lnSpc>
                        <a:spcBef>
                          <a:spcPts val="0"/>
                        </a:spcBef>
                        <a:spcAft>
                          <a:spcPts val="0"/>
                        </a:spcAft>
                        <a:tabLst>
                          <a:tab pos="5257800" algn="l"/>
                        </a:tabLst>
                      </a:pPr>
                      <a:r>
                        <a:rPr lang="en-US" sz="2000">
                          <a:effectLst/>
                        </a:rPr>
                        <a:t>Sodium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Table salt and sea foods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Nerve and muscle activity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Muscle cramps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49392719"/>
                  </a:ext>
                </a:extLst>
              </a:tr>
              <a:tr h="1655488">
                <a:tc>
                  <a:txBody>
                    <a:bodyPr/>
                    <a:lstStyle/>
                    <a:p>
                      <a:pPr marL="0" marR="0">
                        <a:lnSpc>
                          <a:spcPct val="107000"/>
                        </a:lnSpc>
                        <a:spcBef>
                          <a:spcPts val="0"/>
                        </a:spcBef>
                        <a:spcAft>
                          <a:spcPts val="0"/>
                        </a:spcAft>
                        <a:tabLst>
                          <a:tab pos="5257800" algn="l"/>
                        </a:tabLst>
                      </a:pPr>
                      <a:r>
                        <a:rPr lang="en-US" sz="2000">
                          <a:effectLst/>
                        </a:rPr>
                        <a:t>Chloride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Table salt and sea foods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dirty="0">
                          <a:effectLst/>
                        </a:rPr>
                        <a:t>Maintenance of water and ionic balance, formation of hydrochloric acid in the stomach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Poor digestion of proteins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47062104"/>
                  </a:ext>
                </a:extLst>
              </a:tr>
              <a:tr h="651972">
                <a:tc>
                  <a:txBody>
                    <a:bodyPr/>
                    <a:lstStyle/>
                    <a:p>
                      <a:pPr marL="0" marR="0" algn="ctr">
                        <a:lnSpc>
                          <a:spcPct val="107000"/>
                        </a:lnSpc>
                        <a:spcBef>
                          <a:spcPts val="0"/>
                        </a:spcBef>
                        <a:spcAft>
                          <a:spcPts val="0"/>
                        </a:spcAft>
                        <a:tabLst>
                          <a:tab pos="5257800" algn="l"/>
                        </a:tabLst>
                      </a:pPr>
                      <a:r>
                        <a:rPr lang="en-US" sz="2000">
                          <a:effectLst/>
                        </a:rPr>
                        <a:t>Sulphur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Meat, milk and eggs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Formation of amino acids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dirty="0">
                          <a:effectLst/>
                        </a:rPr>
                        <a:t>Poor protein synthesis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60060817"/>
                  </a:ext>
                </a:extLst>
              </a:tr>
            </a:tbl>
          </a:graphicData>
        </a:graphic>
      </p:graphicFrame>
      <p:sp>
        <p:nvSpPr>
          <p:cNvPr id="4" name="Date Placeholder 3">
            <a:extLst>
              <a:ext uri="{FF2B5EF4-FFF2-40B4-BE49-F238E27FC236}">
                <a16:creationId xmlns:a16="http://schemas.microsoft.com/office/drawing/2014/main" xmlns="" id="{1BB80784-3B75-43E4-B387-8D79BD169AA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C9F8A1FA-C079-4DB4-8D85-AE1E9EB9F339}"/>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C5B6813-81CB-4AED-A0FB-F4846489E9D2}"/>
              </a:ext>
            </a:extLst>
          </p:cNvPr>
          <p:cNvSpPr>
            <a:spLocks noGrp="1"/>
          </p:cNvSpPr>
          <p:nvPr>
            <p:ph type="sldNum" sz="quarter" idx="12"/>
          </p:nvPr>
        </p:nvSpPr>
        <p:spPr/>
        <p:txBody>
          <a:bodyPr/>
          <a:lstStyle/>
          <a:p>
            <a:fld id="{6D22F896-40B5-4ADD-8801-0D06FADFA095}" type="slidenum">
              <a:rPr lang="en-US" smtClean="0"/>
              <a:t>76</a:t>
            </a:fld>
            <a:endParaRPr lang="en-US" dirty="0"/>
          </a:p>
        </p:txBody>
      </p:sp>
    </p:spTree>
    <p:extLst>
      <p:ext uri="{BB962C8B-B14F-4D97-AF65-F5344CB8AC3E}">
        <p14:creationId xmlns:p14="http://schemas.microsoft.com/office/powerpoint/2010/main" val="819781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2CAA5B-116A-4429-8016-8709AE13BC62}"/>
              </a:ext>
            </a:extLst>
          </p:cNvPr>
          <p:cNvSpPr>
            <a:spLocks noGrp="1"/>
          </p:cNvSpPr>
          <p:nvPr>
            <p:ph type="title"/>
          </p:nvPr>
        </p:nvSpPr>
        <p:spPr/>
        <p:txBody>
          <a:bodyPr/>
          <a:lstStyle/>
          <a:p>
            <a:r>
              <a:rPr lang="en-US" b="1" i="1" dirty="0"/>
              <a:t>Data Table for Mineral Salts</a:t>
            </a:r>
            <a:endParaRPr lang="en-US" dirty="0"/>
          </a:p>
        </p:txBody>
      </p:sp>
      <p:graphicFrame>
        <p:nvGraphicFramePr>
          <p:cNvPr id="7" name="Content Placeholder 6">
            <a:extLst>
              <a:ext uri="{FF2B5EF4-FFF2-40B4-BE49-F238E27FC236}">
                <a16:creationId xmlns:a16="http://schemas.microsoft.com/office/drawing/2014/main" xmlns="" id="{F7E3B6EC-4265-4F87-818D-EE44CF32945F}"/>
              </a:ext>
            </a:extLst>
          </p:cNvPr>
          <p:cNvGraphicFramePr>
            <a:graphicFrameLocks noGrp="1"/>
          </p:cNvGraphicFramePr>
          <p:nvPr>
            <p:ph idx="1"/>
            <p:extLst>
              <p:ext uri="{D42A27DB-BD31-4B8C-83A1-F6EECF244321}">
                <p14:modId xmlns:p14="http://schemas.microsoft.com/office/powerpoint/2010/main" val="4061426771"/>
              </p:ext>
            </p:extLst>
          </p:nvPr>
        </p:nvGraphicFramePr>
        <p:xfrm>
          <a:off x="685800" y="2075649"/>
          <a:ext cx="10820400" cy="4280196"/>
        </p:xfrm>
        <a:graphic>
          <a:graphicData uri="http://schemas.openxmlformats.org/drawingml/2006/table">
            <a:tbl>
              <a:tblPr firstRow="1" firstCol="1" bandRow="1">
                <a:tableStyleId>{5C22544A-7EE6-4342-B048-85BDC9FD1C3A}</a:tableStyleId>
              </a:tblPr>
              <a:tblGrid>
                <a:gridCol w="1784215">
                  <a:extLst>
                    <a:ext uri="{9D8B030D-6E8A-4147-A177-3AD203B41FA5}">
                      <a16:colId xmlns:a16="http://schemas.microsoft.com/office/drawing/2014/main" xmlns="" val="936562616"/>
                    </a:ext>
                  </a:extLst>
                </a:gridCol>
                <a:gridCol w="2919624">
                  <a:extLst>
                    <a:ext uri="{9D8B030D-6E8A-4147-A177-3AD203B41FA5}">
                      <a16:colId xmlns:a16="http://schemas.microsoft.com/office/drawing/2014/main" xmlns="" val="1655164069"/>
                    </a:ext>
                  </a:extLst>
                </a:gridCol>
                <a:gridCol w="3107988">
                  <a:extLst>
                    <a:ext uri="{9D8B030D-6E8A-4147-A177-3AD203B41FA5}">
                      <a16:colId xmlns:a16="http://schemas.microsoft.com/office/drawing/2014/main" xmlns="" val="1615462498"/>
                    </a:ext>
                  </a:extLst>
                </a:gridCol>
                <a:gridCol w="3008573">
                  <a:extLst>
                    <a:ext uri="{9D8B030D-6E8A-4147-A177-3AD203B41FA5}">
                      <a16:colId xmlns:a16="http://schemas.microsoft.com/office/drawing/2014/main" xmlns="" val="4229560194"/>
                    </a:ext>
                  </a:extLst>
                </a:gridCol>
              </a:tblGrid>
              <a:tr h="1648707">
                <a:tc>
                  <a:txBody>
                    <a:bodyPr/>
                    <a:lstStyle/>
                    <a:p>
                      <a:pPr marL="0" marR="0" algn="ctr">
                        <a:lnSpc>
                          <a:spcPct val="107000"/>
                        </a:lnSpc>
                        <a:spcBef>
                          <a:spcPts val="0"/>
                        </a:spcBef>
                        <a:spcAft>
                          <a:spcPts val="0"/>
                        </a:spcAft>
                        <a:tabLst>
                          <a:tab pos="5257800" algn="l"/>
                        </a:tabLst>
                      </a:pPr>
                      <a:r>
                        <a:rPr lang="en-US" sz="2000">
                          <a:effectLst/>
                        </a:rPr>
                        <a:t>Manganese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Kidney, liver, tea, coffee nuts,  and fruits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Formation of bones and activation of enzymes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Poor formation of teeth and bones, failure of muscles to contract, nausea, dizziness and hearing loss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12072695"/>
                  </a:ext>
                </a:extLst>
              </a:tr>
              <a:tr h="982565">
                <a:tc>
                  <a:txBody>
                    <a:bodyPr/>
                    <a:lstStyle/>
                    <a:p>
                      <a:pPr marL="0" marR="0" algn="ctr">
                        <a:lnSpc>
                          <a:spcPct val="107000"/>
                        </a:lnSpc>
                        <a:spcBef>
                          <a:spcPts val="0"/>
                        </a:spcBef>
                        <a:spcAft>
                          <a:spcPts val="0"/>
                        </a:spcAft>
                        <a:tabLst>
                          <a:tab pos="5257800" algn="l"/>
                        </a:tabLst>
                      </a:pPr>
                      <a:r>
                        <a:rPr lang="en-US" sz="2000">
                          <a:effectLst/>
                        </a:rPr>
                        <a:t>Magnesium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Spinach, pumpkin seeds, sesame seeds and black beans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Relaxation of nerves and muscles, strengthening of bones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Muscle weakness, irregular heart beat and weak bones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44155855"/>
                  </a:ext>
                </a:extLst>
              </a:tr>
              <a:tr h="1648924">
                <a:tc>
                  <a:txBody>
                    <a:bodyPr/>
                    <a:lstStyle/>
                    <a:p>
                      <a:pPr marL="0" marR="0" algn="ctr">
                        <a:lnSpc>
                          <a:spcPct val="107000"/>
                        </a:lnSpc>
                        <a:spcBef>
                          <a:spcPts val="0"/>
                        </a:spcBef>
                        <a:spcAft>
                          <a:spcPts val="0"/>
                        </a:spcAft>
                        <a:tabLst>
                          <a:tab pos="5257800" algn="l"/>
                        </a:tabLst>
                      </a:pPr>
                      <a:r>
                        <a:rPr lang="en-US" sz="2000">
                          <a:effectLst/>
                        </a:rPr>
                        <a:t>Copper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a:effectLst/>
                        </a:rPr>
                        <a:t>Meat, fish and liver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dirty="0">
                          <a:effectLst/>
                        </a:rPr>
                        <a:t>Synthesis of bones and hemoglobin and activation of enzymes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5257800" algn="l"/>
                        </a:tabLst>
                      </a:pPr>
                      <a:r>
                        <a:rPr lang="en-US" sz="2000" dirty="0">
                          <a:effectLst/>
                        </a:rPr>
                        <a:t>Bleeding under the skin, easy rupturing of blood vessels, bone and joint problems and anemia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11489129"/>
                  </a:ext>
                </a:extLst>
              </a:tr>
            </a:tbl>
          </a:graphicData>
        </a:graphic>
      </p:graphicFrame>
      <p:sp>
        <p:nvSpPr>
          <p:cNvPr id="4" name="Date Placeholder 3">
            <a:extLst>
              <a:ext uri="{FF2B5EF4-FFF2-40B4-BE49-F238E27FC236}">
                <a16:creationId xmlns:a16="http://schemas.microsoft.com/office/drawing/2014/main" xmlns="" id="{26725A50-452E-4A49-BF4E-05CA82E5B553}"/>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5940C41-097F-4491-90DC-FCF5240B46B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888C80F6-D0E2-4A16-B51F-3D527627627D}"/>
              </a:ext>
            </a:extLst>
          </p:cNvPr>
          <p:cNvSpPr>
            <a:spLocks noGrp="1"/>
          </p:cNvSpPr>
          <p:nvPr>
            <p:ph type="sldNum" sz="quarter" idx="12"/>
          </p:nvPr>
        </p:nvSpPr>
        <p:spPr/>
        <p:txBody>
          <a:bodyPr/>
          <a:lstStyle/>
          <a:p>
            <a:fld id="{6D22F896-40B5-4ADD-8801-0D06FADFA095}" type="slidenum">
              <a:rPr lang="en-US" smtClean="0"/>
              <a:t>77</a:t>
            </a:fld>
            <a:endParaRPr lang="en-US" dirty="0"/>
          </a:p>
        </p:txBody>
      </p:sp>
    </p:spTree>
    <p:extLst>
      <p:ext uri="{BB962C8B-B14F-4D97-AF65-F5344CB8AC3E}">
        <p14:creationId xmlns:p14="http://schemas.microsoft.com/office/powerpoint/2010/main" val="2805683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CFB87B-7F36-4E08-88A5-DB4F60A1EA03}"/>
              </a:ext>
            </a:extLst>
          </p:cNvPr>
          <p:cNvSpPr>
            <a:spLocks noGrp="1"/>
          </p:cNvSpPr>
          <p:nvPr>
            <p:ph type="title"/>
          </p:nvPr>
        </p:nvSpPr>
        <p:spPr/>
        <p:txBody>
          <a:bodyPr/>
          <a:lstStyle/>
          <a:p>
            <a:r>
              <a:rPr lang="en-US" b="1" i="1" dirty="0"/>
              <a:t>WATER</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00FE2CF-32F9-4430-8E77-BD0481F3DD91}"/>
              </a:ext>
            </a:extLst>
          </p:cNvPr>
          <p:cNvSpPr>
            <a:spLocks noGrp="1"/>
          </p:cNvSpPr>
          <p:nvPr>
            <p:ph idx="1"/>
          </p:nvPr>
        </p:nvSpPr>
        <p:spPr>
          <a:xfrm>
            <a:off x="685800" y="1690256"/>
            <a:ext cx="10820400" cy="4528430"/>
          </a:xfrm>
        </p:spPr>
        <p:txBody>
          <a:bodyPr>
            <a:normAutofit fontScale="92500" lnSpcReduction="10000"/>
          </a:bodyPr>
          <a:lstStyle/>
          <a:p>
            <a:r>
              <a:rPr lang="en-US" sz="3200" dirty="0"/>
              <a:t>Water is important for the normal functioning of the body. About 75% of the total body weight. It is an important part of the protoplasm and when the cell dries it dies. </a:t>
            </a:r>
          </a:p>
          <a:p>
            <a:r>
              <a:rPr lang="en-US" sz="3200" dirty="0"/>
              <a:t>Water is necessary for various chemical processes which takes place in the body such as </a:t>
            </a:r>
            <a:r>
              <a:rPr lang="en-US" sz="3200" i="1" u="sng" dirty="0"/>
              <a:t>hydrolysis, condensation, respiration, absorption, transportation of hormones and food, excretion of waste products and manufacturing of different secretions. </a:t>
            </a:r>
            <a:endParaRPr lang="en-US" sz="3200" dirty="0"/>
          </a:p>
          <a:p>
            <a:r>
              <a:rPr lang="en-US" sz="3200" dirty="0"/>
              <a:t>Water is taken into the body through drinking and through the food that an individual eats. </a:t>
            </a:r>
          </a:p>
        </p:txBody>
      </p:sp>
      <p:sp>
        <p:nvSpPr>
          <p:cNvPr id="4" name="Date Placeholder 3">
            <a:extLst>
              <a:ext uri="{FF2B5EF4-FFF2-40B4-BE49-F238E27FC236}">
                <a16:creationId xmlns:a16="http://schemas.microsoft.com/office/drawing/2014/main" xmlns="" id="{220221A3-547A-493D-9908-603A309C2179}"/>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5F34A6FA-D29D-4C89-9EFB-050E4C850E84}"/>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C5ABE1EF-55AA-441D-BB4A-228EEEF0FEF5}"/>
              </a:ext>
            </a:extLst>
          </p:cNvPr>
          <p:cNvSpPr>
            <a:spLocks noGrp="1"/>
          </p:cNvSpPr>
          <p:nvPr>
            <p:ph type="sldNum" sz="quarter" idx="12"/>
          </p:nvPr>
        </p:nvSpPr>
        <p:spPr/>
        <p:txBody>
          <a:bodyPr/>
          <a:lstStyle/>
          <a:p>
            <a:fld id="{6D22F896-40B5-4ADD-8801-0D06FADFA095}" type="slidenum">
              <a:rPr lang="en-US" smtClean="0"/>
              <a:t>78</a:t>
            </a:fld>
            <a:endParaRPr lang="en-US" dirty="0"/>
          </a:p>
        </p:txBody>
      </p:sp>
    </p:spTree>
    <p:extLst>
      <p:ext uri="{BB962C8B-B14F-4D97-AF65-F5344CB8AC3E}">
        <p14:creationId xmlns:p14="http://schemas.microsoft.com/office/powerpoint/2010/main" val="21937047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469523-5B0F-4F7E-8D41-789F0D264772}"/>
              </a:ext>
            </a:extLst>
          </p:cNvPr>
          <p:cNvSpPr>
            <a:spLocks noGrp="1"/>
          </p:cNvSpPr>
          <p:nvPr>
            <p:ph type="title"/>
          </p:nvPr>
        </p:nvSpPr>
        <p:spPr/>
        <p:txBody>
          <a:bodyPr/>
          <a:lstStyle/>
          <a:p>
            <a:r>
              <a:rPr lang="en-US" i="1" dirty="0"/>
              <a:t>Functions of water:</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46DC368-1179-4A91-80D1-C291AC061FBE}"/>
              </a:ext>
            </a:extLst>
          </p:cNvPr>
          <p:cNvSpPr>
            <a:spLocks noGrp="1"/>
          </p:cNvSpPr>
          <p:nvPr>
            <p:ph idx="1"/>
          </p:nvPr>
        </p:nvSpPr>
        <p:spPr/>
        <p:txBody>
          <a:bodyPr>
            <a:normAutofit/>
          </a:bodyPr>
          <a:lstStyle/>
          <a:p>
            <a:pPr lvl="0"/>
            <a:r>
              <a:rPr lang="en-US" sz="3600" dirty="0"/>
              <a:t>Maintains the shape of cells and organs</a:t>
            </a:r>
          </a:p>
          <a:p>
            <a:pPr lvl="0"/>
            <a:r>
              <a:rPr lang="en-US" sz="3600" dirty="0"/>
              <a:t>Helps in cooling process through evaporation of sweat.</a:t>
            </a:r>
          </a:p>
          <a:p>
            <a:pPr lvl="0"/>
            <a:r>
              <a:rPr lang="en-US" sz="3600" dirty="0"/>
              <a:t>Acts as a lubricant by reducing friction between surfaces that rub against one anther</a:t>
            </a:r>
          </a:p>
          <a:p>
            <a:pPr lvl="0"/>
            <a:r>
              <a:rPr lang="en-US" sz="3600" dirty="0"/>
              <a:t>Major constituent of body fluid such as blood tear and saliva</a:t>
            </a:r>
          </a:p>
          <a:p>
            <a:endParaRPr lang="en-US" sz="3600" dirty="0"/>
          </a:p>
        </p:txBody>
      </p:sp>
      <p:sp>
        <p:nvSpPr>
          <p:cNvPr id="4" name="Date Placeholder 3">
            <a:extLst>
              <a:ext uri="{FF2B5EF4-FFF2-40B4-BE49-F238E27FC236}">
                <a16:creationId xmlns:a16="http://schemas.microsoft.com/office/drawing/2014/main" xmlns="" id="{C3E4A8F1-F79F-4A35-AF2C-60008FA9FB4A}"/>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4C304761-DB65-4138-9E77-F7B9B8811F3A}"/>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590FF89C-952C-426C-A1E2-F35C66F01312}"/>
              </a:ext>
            </a:extLst>
          </p:cNvPr>
          <p:cNvSpPr>
            <a:spLocks noGrp="1"/>
          </p:cNvSpPr>
          <p:nvPr>
            <p:ph type="sldNum" sz="quarter" idx="12"/>
          </p:nvPr>
        </p:nvSpPr>
        <p:spPr/>
        <p:txBody>
          <a:bodyPr/>
          <a:lstStyle/>
          <a:p>
            <a:fld id="{6D22F896-40B5-4ADD-8801-0D06FADFA095}" type="slidenum">
              <a:rPr lang="en-US" smtClean="0"/>
              <a:t>79</a:t>
            </a:fld>
            <a:endParaRPr lang="en-US" dirty="0"/>
          </a:p>
        </p:txBody>
      </p:sp>
    </p:spTree>
    <p:extLst>
      <p:ext uri="{BB962C8B-B14F-4D97-AF65-F5344CB8AC3E}">
        <p14:creationId xmlns:p14="http://schemas.microsoft.com/office/powerpoint/2010/main" val="218122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E7AB2-DD25-465C-BF33-14790D40158E}"/>
              </a:ext>
            </a:extLst>
          </p:cNvPr>
          <p:cNvSpPr>
            <a:spLocks noGrp="1"/>
          </p:cNvSpPr>
          <p:nvPr>
            <p:ph type="title"/>
          </p:nvPr>
        </p:nvSpPr>
        <p:spPr>
          <a:xfrm>
            <a:off x="1246909" y="764373"/>
            <a:ext cx="10259291" cy="1293028"/>
          </a:xfrm>
        </p:spPr>
        <p:txBody>
          <a:bodyPr/>
          <a:lstStyle/>
          <a:p>
            <a:r>
              <a:rPr kumimoji="0" lang="en-US" sz="4000" b="0" i="1" u="none" strike="noStrike" kern="1200" cap="all" spc="0" normalizeH="0" baseline="0" noProof="0" dirty="0">
                <a:ln>
                  <a:noFill/>
                </a:ln>
                <a:solidFill>
                  <a:prstClr val="black"/>
                </a:solidFill>
                <a:effectLst/>
                <a:uLnTx/>
                <a:uFillTx/>
                <a:latin typeface="Century Gothic" panose="020B0502020202020204"/>
                <a:ea typeface="+mj-ea"/>
                <a:cs typeface="+mj-cs"/>
              </a:rPr>
              <a:t>Chemosynthesis and Photosynthesis </a:t>
            </a:r>
            <a:endParaRPr lang="en-US" dirty="0"/>
          </a:p>
        </p:txBody>
      </p:sp>
      <p:sp>
        <p:nvSpPr>
          <p:cNvPr id="4" name="Date Placeholder 3">
            <a:extLst>
              <a:ext uri="{FF2B5EF4-FFF2-40B4-BE49-F238E27FC236}">
                <a16:creationId xmlns:a16="http://schemas.microsoft.com/office/drawing/2014/main" xmlns="" id="{38FC1A85-2BE8-4D00-B4E9-B54220F0407D}"/>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0F858B56-C539-4700-BEEC-3222106B7E31}"/>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1EFCF95E-94F9-4306-8E62-51C7870D0F25}"/>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4098" name="Picture 2" descr="Chemosynthesis in Biology: Definition, Equation, Examples">
            <a:extLst>
              <a:ext uri="{FF2B5EF4-FFF2-40B4-BE49-F238E27FC236}">
                <a16:creationId xmlns:a16="http://schemas.microsoft.com/office/drawing/2014/main" xmlns="" id="{74FEB15E-E052-40FB-9166-BDD7F1A61D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1000" y="2572544"/>
            <a:ext cx="38100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8614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424DB-3D74-426A-AD2A-81A0670E3B38}"/>
              </a:ext>
            </a:extLst>
          </p:cNvPr>
          <p:cNvSpPr>
            <a:spLocks noGrp="1"/>
          </p:cNvSpPr>
          <p:nvPr>
            <p:ph type="title"/>
          </p:nvPr>
        </p:nvSpPr>
        <p:spPr/>
        <p:txBody>
          <a:bodyPr/>
          <a:lstStyle/>
          <a:p>
            <a:r>
              <a:rPr lang="en-US" i="1" dirty="0"/>
              <a:t>Functions of water:</a:t>
            </a:r>
            <a:endParaRPr lang="en-US" dirty="0"/>
          </a:p>
        </p:txBody>
      </p:sp>
      <p:sp>
        <p:nvSpPr>
          <p:cNvPr id="3" name="Content Placeholder 2">
            <a:extLst>
              <a:ext uri="{FF2B5EF4-FFF2-40B4-BE49-F238E27FC236}">
                <a16:creationId xmlns:a16="http://schemas.microsoft.com/office/drawing/2014/main" xmlns="" id="{665FFC2A-7B0D-4836-89F8-A1747325D2D9}"/>
              </a:ext>
            </a:extLst>
          </p:cNvPr>
          <p:cNvSpPr>
            <a:spLocks noGrp="1"/>
          </p:cNvSpPr>
          <p:nvPr>
            <p:ph idx="1"/>
          </p:nvPr>
        </p:nvSpPr>
        <p:spPr/>
        <p:txBody>
          <a:bodyPr>
            <a:normAutofit/>
          </a:bodyPr>
          <a:lstStyle/>
          <a:p>
            <a:pPr lvl="0"/>
            <a:r>
              <a:rPr lang="en-US" sz="3200" dirty="0"/>
              <a:t>The breaking down of food during digestion requires water</a:t>
            </a:r>
          </a:p>
          <a:p>
            <a:pPr lvl="0"/>
            <a:r>
              <a:rPr lang="en-US" sz="3200" dirty="0"/>
              <a:t>It forms a large portion of cytoplasm where most of the chemical reaction takes place in the body</a:t>
            </a:r>
          </a:p>
          <a:p>
            <a:pPr lvl="0"/>
            <a:r>
              <a:rPr lang="en-US" sz="3200" dirty="0"/>
              <a:t>It dilutes waste products and poisonous substances in the body</a:t>
            </a:r>
          </a:p>
          <a:p>
            <a:pPr lvl="0"/>
            <a:r>
              <a:rPr lang="en-US" sz="3200" dirty="0"/>
              <a:t>It is the medium through which materials are transported in the body</a:t>
            </a:r>
          </a:p>
          <a:p>
            <a:endParaRPr lang="en-US" sz="3200" dirty="0"/>
          </a:p>
        </p:txBody>
      </p:sp>
      <p:sp>
        <p:nvSpPr>
          <p:cNvPr id="4" name="Date Placeholder 3">
            <a:extLst>
              <a:ext uri="{FF2B5EF4-FFF2-40B4-BE49-F238E27FC236}">
                <a16:creationId xmlns:a16="http://schemas.microsoft.com/office/drawing/2014/main" xmlns="" id="{DAA87ECD-A51E-4951-9658-A35836E5758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BF319EAA-AFA8-4241-A60F-9847F8B406C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6B65E0E-7E4C-4943-B3E5-B3C16EDB7FA7}"/>
              </a:ext>
            </a:extLst>
          </p:cNvPr>
          <p:cNvSpPr>
            <a:spLocks noGrp="1"/>
          </p:cNvSpPr>
          <p:nvPr>
            <p:ph type="sldNum" sz="quarter" idx="12"/>
          </p:nvPr>
        </p:nvSpPr>
        <p:spPr/>
        <p:txBody>
          <a:bodyPr/>
          <a:lstStyle/>
          <a:p>
            <a:fld id="{6D22F896-40B5-4ADD-8801-0D06FADFA095}" type="slidenum">
              <a:rPr lang="en-US" smtClean="0"/>
              <a:t>80</a:t>
            </a:fld>
            <a:endParaRPr lang="en-US" dirty="0"/>
          </a:p>
        </p:txBody>
      </p:sp>
    </p:spTree>
    <p:extLst>
      <p:ext uri="{BB962C8B-B14F-4D97-AF65-F5344CB8AC3E}">
        <p14:creationId xmlns:p14="http://schemas.microsoft.com/office/powerpoint/2010/main" val="24138981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C373F8-A69A-4DA0-8903-402BDC7A93A6}"/>
              </a:ext>
            </a:extLst>
          </p:cNvPr>
          <p:cNvSpPr>
            <a:spLocks noGrp="1"/>
          </p:cNvSpPr>
          <p:nvPr>
            <p:ph type="title"/>
          </p:nvPr>
        </p:nvSpPr>
        <p:spPr/>
        <p:txBody>
          <a:bodyPr/>
          <a:lstStyle/>
          <a:p>
            <a:r>
              <a:rPr lang="en-US" b="1" i="1" dirty="0"/>
              <a:t>Note: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5109C5B4-575B-4EED-8522-EB547380B11B}"/>
              </a:ext>
            </a:extLst>
          </p:cNvPr>
          <p:cNvSpPr>
            <a:spLocks noGrp="1"/>
          </p:cNvSpPr>
          <p:nvPr>
            <p:ph idx="1"/>
          </p:nvPr>
        </p:nvSpPr>
        <p:spPr/>
        <p:txBody>
          <a:bodyPr>
            <a:normAutofit/>
          </a:bodyPr>
          <a:lstStyle/>
          <a:p>
            <a:pPr lvl="0"/>
            <a:r>
              <a:rPr lang="en-US" sz="4800" dirty="0"/>
              <a:t>Lack of adequate amount of water leads to thirst, dehydration, constipation. </a:t>
            </a:r>
          </a:p>
          <a:p>
            <a:r>
              <a:rPr lang="en-US" sz="4800" dirty="0"/>
              <a:t>Losing more than 10% of water in the body can lead to death</a:t>
            </a:r>
          </a:p>
        </p:txBody>
      </p:sp>
      <p:sp>
        <p:nvSpPr>
          <p:cNvPr id="4" name="Date Placeholder 3">
            <a:extLst>
              <a:ext uri="{FF2B5EF4-FFF2-40B4-BE49-F238E27FC236}">
                <a16:creationId xmlns:a16="http://schemas.microsoft.com/office/drawing/2014/main" xmlns="" id="{F3D74CD4-A8C8-4562-87B4-9D8199C36E0A}"/>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EFA21C7-5710-483B-9713-50FB53D986FC}"/>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E9255FFF-D9EE-459E-B18C-EB55EC6857B5}"/>
              </a:ext>
            </a:extLst>
          </p:cNvPr>
          <p:cNvSpPr>
            <a:spLocks noGrp="1"/>
          </p:cNvSpPr>
          <p:nvPr>
            <p:ph type="sldNum" sz="quarter" idx="12"/>
          </p:nvPr>
        </p:nvSpPr>
        <p:spPr/>
        <p:txBody>
          <a:bodyPr/>
          <a:lstStyle/>
          <a:p>
            <a:fld id="{6D22F896-40B5-4ADD-8801-0D06FADFA095}" type="slidenum">
              <a:rPr lang="en-US" smtClean="0"/>
              <a:t>81</a:t>
            </a:fld>
            <a:endParaRPr lang="en-US" dirty="0"/>
          </a:p>
        </p:txBody>
      </p:sp>
    </p:spTree>
    <p:extLst>
      <p:ext uri="{BB962C8B-B14F-4D97-AF65-F5344CB8AC3E}">
        <p14:creationId xmlns:p14="http://schemas.microsoft.com/office/powerpoint/2010/main" val="14774568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91C68F-546D-4BC3-9DBC-B79702712885}"/>
              </a:ext>
            </a:extLst>
          </p:cNvPr>
          <p:cNvSpPr>
            <a:spLocks noGrp="1"/>
          </p:cNvSpPr>
          <p:nvPr>
            <p:ph type="title"/>
          </p:nvPr>
        </p:nvSpPr>
        <p:spPr/>
        <p:txBody>
          <a:bodyPr/>
          <a:lstStyle/>
          <a:p>
            <a:r>
              <a:rPr lang="en-US" b="1" i="1" dirty="0"/>
              <a:t>ROUGHAGE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1AE9B96D-A25A-439F-9B97-7AC5598C8E94}"/>
              </a:ext>
            </a:extLst>
          </p:cNvPr>
          <p:cNvSpPr>
            <a:spLocks noGrp="1"/>
          </p:cNvSpPr>
          <p:nvPr>
            <p:ph idx="1"/>
          </p:nvPr>
        </p:nvSpPr>
        <p:spPr/>
        <p:txBody>
          <a:bodyPr>
            <a:normAutofit/>
          </a:bodyPr>
          <a:lstStyle/>
          <a:p>
            <a:r>
              <a:rPr lang="en-US" sz="3600" dirty="0"/>
              <a:t>Roughage is a dietary fiber that is obtained from the indigestible parts of plant tissues. </a:t>
            </a:r>
          </a:p>
          <a:p>
            <a:r>
              <a:rPr lang="en-US" sz="3600" dirty="0"/>
              <a:t>They do not have any nutritional value as it is not digested and absorbed in the body.</a:t>
            </a:r>
          </a:p>
          <a:p>
            <a:r>
              <a:rPr lang="en-US" sz="3600" b="1" i="1" dirty="0"/>
              <a:t>Functions of roughages</a:t>
            </a:r>
            <a:endParaRPr lang="en-US" sz="3600" b="1" dirty="0"/>
          </a:p>
          <a:p>
            <a:pPr lvl="1"/>
            <a:r>
              <a:rPr lang="en-US" sz="3600" dirty="0"/>
              <a:t>It help in the passage of food through the gut by aiding contraction of the gut muscles</a:t>
            </a:r>
          </a:p>
          <a:p>
            <a:endParaRPr lang="en-US" sz="3600" dirty="0"/>
          </a:p>
        </p:txBody>
      </p:sp>
      <p:sp>
        <p:nvSpPr>
          <p:cNvPr id="4" name="Date Placeholder 3">
            <a:extLst>
              <a:ext uri="{FF2B5EF4-FFF2-40B4-BE49-F238E27FC236}">
                <a16:creationId xmlns:a16="http://schemas.microsoft.com/office/drawing/2014/main" xmlns="" id="{FF2D463E-645A-4A7E-B85B-084A58EAE8E9}"/>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66072BD-82CD-4D6E-80DF-F5A611A0E417}"/>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B86CF00-4EA3-407E-B614-1F5CB5243C5D}"/>
              </a:ext>
            </a:extLst>
          </p:cNvPr>
          <p:cNvSpPr>
            <a:spLocks noGrp="1"/>
          </p:cNvSpPr>
          <p:nvPr>
            <p:ph type="sldNum" sz="quarter" idx="12"/>
          </p:nvPr>
        </p:nvSpPr>
        <p:spPr/>
        <p:txBody>
          <a:bodyPr/>
          <a:lstStyle/>
          <a:p>
            <a:fld id="{6D22F896-40B5-4ADD-8801-0D06FADFA095}" type="slidenum">
              <a:rPr lang="en-US" smtClean="0"/>
              <a:t>82</a:t>
            </a:fld>
            <a:endParaRPr lang="en-US" dirty="0"/>
          </a:p>
        </p:txBody>
      </p:sp>
    </p:spTree>
    <p:extLst>
      <p:ext uri="{BB962C8B-B14F-4D97-AF65-F5344CB8AC3E}">
        <p14:creationId xmlns:p14="http://schemas.microsoft.com/office/powerpoint/2010/main" val="328053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1D9725-2601-4BA5-990B-FF1BFEA0F15E}"/>
              </a:ext>
            </a:extLst>
          </p:cNvPr>
          <p:cNvSpPr>
            <a:spLocks noGrp="1"/>
          </p:cNvSpPr>
          <p:nvPr>
            <p:ph type="title"/>
          </p:nvPr>
        </p:nvSpPr>
        <p:spPr/>
        <p:txBody>
          <a:bodyPr/>
          <a:lstStyle/>
          <a:p>
            <a:r>
              <a:rPr lang="en-US" b="1" i="1" dirty="0"/>
              <a:t>ROUGHAGE</a:t>
            </a:r>
            <a:endParaRPr lang="en-US" dirty="0"/>
          </a:p>
        </p:txBody>
      </p:sp>
      <p:sp>
        <p:nvSpPr>
          <p:cNvPr id="3" name="Content Placeholder 2">
            <a:extLst>
              <a:ext uri="{FF2B5EF4-FFF2-40B4-BE49-F238E27FC236}">
                <a16:creationId xmlns:a16="http://schemas.microsoft.com/office/drawing/2014/main" xmlns="" id="{16BD782B-E3EE-42AF-B876-CB11E3A09826}"/>
              </a:ext>
            </a:extLst>
          </p:cNvPr>
          <p:cNvSpPr>
            <a:spLocks noGrp="1"/>
          </p:cNvSpPr>
          <p:nvPr>
            <p:ph idx="1"/>
          </p:nvPr>
        </p:nvSpPr>
        <p:spPr/>
        <p:txBody>
          <a:bodyPr>
            <a:normAutofit lnSpcReduction="10000"/>
          </a:bodyPr>
          <a:lstStyle/>
          <a:p>
            <a:r>
              <a:rPr lang="en-US" sz="4000" i="1" dirty="0"/>
              <a:t>Sources of Dietary fiber</a:t>
            </a:r>
            <a:endParaRPr lang="en-US" sz="4000" dirty="0"/>
          </a:p>
          <a:p>
            <a:r>
              <a:rPr lang="en-US" sz="4000" dirty="0"/>
              <a:t>They include whole grain cereals like maize, millet, wheat, rice, sorghum, fruits, beans, cabbages, spinach, cassava and potatoes</a:t>
            </a:r>
          </a:p>
          <a:p>
            <a:r>
              <a:rPr lang="en-US" sz="4000" dirty="0"/>
              <a:t>Lack of dietary fiber in the meals leads to constipation. </a:t>
            </a:r>
          </a:p>
        </p:txBody>
      </p:sp>
      <p:sp>
        <p:nvSpPr>
          <p:cNvPr id="4" name="Date Placeholder 3">
            <a:extLst>
              <a:ext uri="{FF2B5EF4-FFF2-40B4-BE49-F238E27FC236}">
                <a16:creationId xmlns:a16="http://schemas.microsoft.com/office/drawing/2014/main" xmlns="" id="{58429577-E554-4299-BCBF-9C6FF0DC192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9BF04ABC-1467-49DE-A3F1-FB902EB870F7}"/>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CAECE389-6707-4185-B2D9-1077B55C7755}"/>
              </a:ext>
            </a:extLst>
          </p:cNvPr>
          <p:cNvSpPr>
            <a:spLocks noGrp="1"/>
          </p:cNvSpPr>
          <p:nvPr>
            <p:ph type="sldNum" sz="quarter" idx="12"/>
          </p:nvPr>
        </p:nvSpPr>
        <p:spPr/>
        <p:txBody>
          <a:bodyPr/>
          <a:lstStyle/>
          <a:p>
            <a:fld id="{6D22F896-40B5-4ADD-8801-0D06FADFA095}" type="slidenum">
              <a:rPr lang="en-US" smtClean="0"/>
              <a:t>83</a:t>
            </a:fld>
            <a:endParaRPr lang="en-US" dirty="0"/>
          </a:p>
        </p:txBody>
      </p:sp>
    </p:spTree>
    <p:extLst>
      <p:ext uri="{BB962C8B-B14F-4D97-AF65-F5344CB8AC3E}">
        <p14:creationId xmlns:p14="http://schemas.microsoft.com/office/powerpoint/2010/main" val="4105480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E2CB4-241D-41E5-9086-36016D5C7BD4}"/>
              </a:ext>
            </a:extLst>
          </p:cNvPr>
          <p:cNvSpPr>
            <a:spLocks noGrp="1"/>
          </p:cNvSpPr>
          <p:nvPr>
            <p:ph type="title"/>
          </p:nvPr>
        </p:nvSpPr>
        <p:spPr/>
        <p:txBody>
          <a:bodyPr/>
          <a:lstStyle/>
          <a:p>
            <a:r>
              <a:rPr lang="en-US" b="1" i="1" dirty="0"/>
              <a:t>BALANCED DIET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A4A23958-1DAB-4A0B-9BA8-FB645EAEF0AA}"/>
              </a:ext>
            </a:extLst>
          </p:cNvPr>
          <p:cNvSpPr>
            <a:spLocks noGrp="1"/>
          </p:cNvSpPr>
          <p:nvPr>
            <p:ph idx="1"/>
          </p:nvPr>
        </p:nvSpPr>
        <p:spPr/>
        <p:txBody>
          <a:bodyPr>
            <a:normAutofit lnSpcReduction="10000"/>
          </a:bodyPr>
          <a:lstStyle/>
          <a:p>
            <a:r>
              <a:rPr lang="en-US" sz="4400" dirty="0"/>
              <a:t>A balanced diet refers to the food that contain </a:t>
            </a:r>
            <a:r>
              <a:rPr lang="en-US" sz="4400" i="1" u="sng" dirty="0"/>
              <a:t>all types </a:t>
            </a:r>
            <a:r>
              <a:rPr lang="en-US" sz="4400" dirty="0"/>
              <a:t>of food </a:t>
            </a:r>
            <a:r>
              <a:rPr lang="en-US" sz="4400" i="1" u="sng" dirty="0"/>
              <a:t>nutrients</a:t>
            </a:r>
            <a:r>
              <a:rPr lang="en-US" sz="4400" dirty="0"/>
              <a:t> in the </a:t>
            </a:r>
            <a:r>
              <a:rPr lang="en-US" sz="4400" i="1" u="sng" dirty="0"/>
              <a:t>right proportion</a:t>
            </a:r>
            <a:r>
              <a:rPr lang="en-US" sz="4400" dirty="0"/>
              <a:t>. </a:t>
            </a:r>
          </a:p>
          <a:p>
            <a:r>
              <a:rPr lang="en-US" sz="4400" dirty="0"/>
              <a:t>Our diet should be low in fats, sugars and salts but high in proteins, vitamins and roughages as well as large amount of water.</a:t>
            </a:r>
          </a:p>
          <a:p>
            <a:endParaRPr lang="en-US" sz="4400" dirty="0"/>
          </a:p>
        </p:txBody>
      </p:sp>
      <p:sp>
        <p:nvSpPr>
          <p:cNvPr id="4" name="Date Placeholder 3">
            <a:extLst>
              <a:ext uri="{FF2B5EF4-FFF2-40B4-BE49-F238E27FC236}">
                <a16:creationId xmlns:a16="http://schemas.microsoft.com/office/drawing/2014/main" xmlns="" id="{535F07B0-0444-4745-98C2-D7FB65A0A7A6}"/>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7B548DE9-9095-438F-AC95-71F32264616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4F57EFA-8FDF-4FFA-A2A2-C3D1F8345CBE}"/>
              </a:ext>
            </a:extLst>
          </p:cNvPr>
          <p:cNvSpPr>
            <a:spLocks noGrp="1"/>
          </p:cNvSpPr>
          <p:nvPr>
            <p:ph type="sldNum" sz="quarter" idx="12"/>
          </p:nvPr>
        </p:nvSpPr>
        <p:spPr/>
        <p:txBody>
          <a:bodyPr/>
          <a:lstStyle/>
          <a:p>
            <a:fld id="{6D22F896-40B5-4ADD-8801-0D06FADFA095}" type="slidenum">
              <a:rPr lang="en-US" smtClean="0"/>
              <a:t>84</a:t>
            </a:fld>
            <a:endParaRPr lang="en-US" dirty="0"/>
          </a:p>
        </p:txBody>
      </p:sp>
    </p:spTree>
    <p:extLst>
      <p:ext uri="{BB962C8B-B14F-4D97-AF65-F5344CB8AC3E}">
        <p14:creationId xmlns:p14="http://schemas.microsoft.com/office/powerpoint/2010/main" val="42722634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A37C87-8793-466A-AEE9-EA5AEEDCDF54}"/>
              </a:ext>
            </a:extLst>
          </p:cNvPr>
          <p:cNvSpPr>
            <a:spLocks noGrp="1"/>
          </p:cNvSpPr>
          <p:nvPr>
            <p:ph type="title"/>
          </p:nvPr>
        </p:nvSpPr>
        <p:spPr/>
        <p:txBody>
          <a:bodyPr/>
          <a:lstStyle/>
          <a:p>
            <a:r>
              <a:rPr lang="en-US" i="1" dirty="0"/>
              <a:t>Importance of Balanced diet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79E89036-5B04-4C7D-98BE-8BB053EC7E3C}"/>
              </a:ext>
            </a:extLst>
          </p:cNvPr>
          <p:cNvSpPr>
            <a:spLocks noGrp="1"/>
          </p:cNvSpPr>
          <p:nvPr>
            <p:ph idx="1"/>
          </p:nvPr>
        </p:nvSpPr>
        <p:spPr/>
        <p:txBody>
          <a:bodyPr>
            <a:normAutofit lnSpcReduction="10000"/>
          </a:bodyPr>
          <a:lstStyle/>
          <a:p>
            <a:r>
              <a:rPr lang="en-US" sz="3600" dirty="0"/>
              <a:t>Balanced diet is important to the body for proper growth, repair, maintenance, protection and energy provision to the body of an organism.</a:t>
            </a:r>
          </a:p>
          <a:p>
            <a:r>
              <a:rPr lang="en-US" sz="3600" dirty="0"/>
              <a:t>If the diet taken daily contains more or less than what is specified in the balanced diet, an individual may develop a condition known as </a:t>
            </a:r>
            <a:r>
              <a:rPr lang="en-US" sz="3600" b="1" i="1" dirty="0"/>
              <a:t>malnutrition</a:t>
            </a:r>
            <a:r>
              <a:rPr lang="en-US" sz="3600" dirty="0"/>
              <a:t>.</a:t>
            </a:r>
          </a:p>
          <a:p>
            <a:endParaRPr lang="en-US" sz="3600" dirty="0"/>
          </a:p>
        </p:txBody>
      </p:sp>
      <p:sp>
        <p:nvSpPr>
          <p:cNvPr id="4" name="Date Placeholder 3">
            <a:extLst>
              <a:ext uri="{FF2B5EF4-FFF2-40B4-BE49-F238E27FC236}">
                <a16:creationId xmlns:a16="http://schemas.microsoft.com/office/drawing/2014/main" xmlns="" id="{98789EBE-08D8-4F2D-9B45-0AF44247EB3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1F2E3E74-CC8E-49EF-AAB2-681EF13075DD}"/>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A7CD76A-F3FC-4FE7-B007-CC2F2DE9C829}"/>
              </a:ext>
            </a:extLst>
          </p:cNvPr>
          <p:cNvSpPr>
            <a:spLocks noGrp="1"/>
          </p:cNvSpPr>
          <p:nvPr>
            <p:ph type="sldNum" sz="quarter" idx="12"/>
          </p:nvPr>
        </p:nvSpPr>
        <p:spPr/>
        <p:txBody>
          <a:bodyPr/>
          <a:lstStyle/>
          <a:p>
            <a:fld id="{6D22F896-40B5-4ADD-8801-0D06FADFA095}" type="slidenum">
              <a:rPr lang="en-US" smtClean="0"/>
              <a:t>85</a:t>
            </a:fld>
            <a:endParaRPr lang="en-US" dirty="0"/>
          </a:p>
        </p:txBody>
      </p:sp>
    </p:spTree>
    <p:extLst>
      <p:ext uri="{BB962C8B-B14F-4D97-AF65-F5344CB8AC3E}">
        <p14:creationId xmlns:p14="http://schemas.microsoft.com/office/powerpoint/2010/main" val="770896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426FF-1B32-44AB-9024-28999C44EE5F}"/>
              </a:ext>
            </a:extLst>
          </p:cNvPr>
          <p:cNvSpPr>
            <a:spLocks noGrp="1"/>
          </p:cNvSpPr>
          <p:nvPr>
            <p:ph type="title"/>
          </p:nvPr>
        </p:nvSpPr>
        <p:spPr/>
        <p:txBody>
          <a:bodyPr/>
          <a:lstStyle/>
          <a:p>
            <a:r>
              <a:rPr lang="en-US" b="1" dirty="0"/>
              <a:t>MALNUTRITION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0FEBA023-3D4C-4352-B7B5-6293A74BD459}"/>
              </a:ext>
            </a:extLst>
          </p:cNvPr>
          <p:cNvSpPr>
            <a:spLocks noGrp="1"/>
          </p:cNvSpPr>
          <p:nvPr>
            <p:ph idx="1"/>
          </p:nvPr>
        </p:nvSpPr>
        <p:spPr/>
        <p:txBody>
          <a:bodyPr>
            <a:normAutofit fontScale="92500"/>
          </a:bodyPr>
          <a:lstStyle/>
          <a:p>
            <a:r>
              <a:rPr lang="en-US" sz="4000" b="1" i="1" dirty="0"/>
              <a:t>Malnutrition</a:t>
            </a:r>
            <a:r>
              <a:rPr lang="en-US" sz="4000" dirty="0"/>
              <a:t> is a poor health condition caused by overfeeding or underfeeding.</a:t>
            </a:r>
          </a:p>
          <a:p>
            <a:pPr lvl="0"/>
            <a:r>
              <a:rPr lang="en-US" sz="4000" dirty="0"/>
              <a:t>Underfeeding means eating too little amount than what is required by the body. </a:t>
            </a:r>
          </a:p>
          <a:p>
            <a:pPr lvl="0"/>
            <a:r>
              <a:rPr lang="en-US" sz="4000" dirty="0"/>
              <a:t>Overfeeding means eating too much amount of food than what is required by the body</a:t>
            </a:r>
          </a:p>
          <a:p>
            <a:endParaRPr lang="en-US" sz="4000" dirty="0"/>
          </a:p>
        </p:txBody>
      </p:sp>
      <p:sp>
        <p:nvSpPr>
          <p:cNvPr id="4" name="Date Placeholder 3">
            <a:extLst>
              <a:ext uri="{FF2B5EF4-FFF2-40B4-BE49-F238E27FC236}">
                <a16:creationId xmlns:a16="http://schemas.microsoft.com/office/drawing/2014/main" xmlns="" id="{618467C3-5A56-4659-84E0-E852B75296CC}"/>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24C2907-CCBD-4E7C-899C-9B481A81925E}"/>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2AFFFB6-4E93-47CF-B79C-75D010CBFFD0}"/>
              </a:ext>
            </a:extLst>
          </p:cNvPr>
          <p:cNvSpPr>
            <a:spLocks noGrp="1"/>
          </p:cNvSpPr>
          <p:nvPr>
            <p:ph type="sldNum" sz="quarter" idx="12"/>
          </p:nvPr>
        </p:nvSpPr>
        <p:spPr/>
        <p:txBody>
          <a:bodyPr/>
          <a:lstStyle/>
          <a:p>
            <a:fld id="{6D22F896-40B5-4ADD-8801-0D06FADFA095}" type="slidenum">
              <a:rPr lang="en-US" smtClean="0"/>
              <a:t>86</a:t>
            </a:fld>
            <a:endParaRPr lang="en-US" dirty="0"/>
          </a:p>
        </p:txBody>
      </p:sp>
    </p:spTree>
    <p:extLst>
      <p:ext uri="{BB962C8B-B14F-4D97-AF65-F5344CB8AC3E}">
        <p14:creationId xmlns:p14="http://schemas.microsoft.com/office/powerpoint/2010/main" val="30500875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2C3593-5A42-492C-9D3F-CDB96F0960A2}"/>
              </a:ext>
            </a:extLst>
          </p:cNvPr>
          <p:cNvSpPr>
            <a:spLocks noGrp="1"/>
          </p:cNvSpPr>
          <p:nvPr>
            <p:ph type="title"/>
          </p:nvPr>
        </p:nvSpPr>
        <p:spPr/>
        <p:txBody>
          <a:bodyPr/>
          <a:lstStyle/>
          <a:p>
            <a:r>
              <a:rPr lang="en-US" b="1" i="1" dirty="0"/>
              <a:t>Causes of Malnutrition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9A94939E-A229-43FB-A04E-C0C0332058B8}"/>
              </a:ext>
            </a:extLst>
          </p:cNvPr>
          <p:cNvSpPr>
            <a:spLocks noGrp="1"/>
          </p:cNvSpPr>
          <p:nvPr>
            <p:ph idx="1"/>
          </p:nvPr>
        </p:nvSpPr>
        <p:spPr/>
        <p:txBody>
          <a:bodyPr>
            <a:normAutofit fontScale="92500"/>
          </a:bodyPr>
          <a:lstStyle/>
          <a:p>
            <a:pPr lvl="0"/>
            <a:r>
              <a:rPr lang="en-US" sz="3200" i="1" dirty="0"/>
              <a:t>Laziness</a:t>
            </a:r>
            <a:r>
              <a:rPr lang="en-US" sz="3200" dirty="0"/>
              <a:t>. Some of the parents are too lazy in such a way that they fail to supply enough food to their family.</a:t>
            </a:r>
          </a:p>
          <a:p>
            <a:pPr lvl="0"/>
            <a:r>
              <a:rPr lang="en-US" sz="3200" i="1" dirty="0"/>
              <a:t>Drought</a:t>
            </a:r>
            <a:r>
              <a:rPr lang="en-US" sz="3200" dirty="0"/>
              <a:t>. The climatic condition of an area can affect the availability of food to the family</a:t>
            </a:r>
          </a:p>
          <a:p>
            <a:pPr lvl="0"/>
            <a:r>
              <a:rPr lang="en-US" sz="3200" i="1" dirty="0"/>
              <a:t>Taboos (Traditional believes)</a:t>
            </a:r>
            <a:r>
              <a:rPr lang="en-US" sz="3200" dirty="0"/>
              <a:t>. In some tribes there are taboos which may lead to malnutrition. E.g. expectant/pregnant mothers are prohibited to eat eggs as it is believed that the new born baby will be hairless.</a:t>
            </a:r>
          </a:p>
          <a:p>
            <a:endParaRPr lang="en-US" sz="3200" dirty="0"/>
          </a:p>
        </p:txBody>
      </p:sp>
      <p:sp>
        <p:nvSpPr>
          <p:cNvPr id="4" name="Date Placeholder 3">
            <a:extLst>
              <a:ext uri="{FF2B5EF4-FFF2-40B4-BE49-F238E27FC236}">
                <a16:creationId xmlns:a16="http://schemas.microsoft.com/office/drawing/2014/main" xmlns="" id="{D719B638-FB38-40BA-8BCC-119F428D9D78}"/>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90644D65-A1AD-48A3-9862-80E4C212374F}"/>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B6FB79BB-4ED1-4B5C-9292-8EEAF143E218}"/>
              </a:ext>
            </a:extLst>
          </p:cNvPr>
          <p:cNvSpPr>
            <a:spLocks noGrp="1"/>
          </p:cNvSpPr>
          <p:nvPr>
            <p:ph type="sldNum" sz="quarter" idx="12"/>
          </p:nvPr>
        </p:nvSpPr>
        <p:spPr/>
        <p:txBody>
          <a:bodyPr/>
          <a:lstStyle/>
          <a:p>
            <a:fld id="{6D22F896-40B5-4ADD-8801-0D06FADFA095}" type="slidenum">
              <a:rPr lang="en-US" smtClean="0"/>
              <a:t>87</a:t>
            </a:fld>
            <a:endParaRPr lang="en-US" dirty="0"/>
          </a:p>
        </p:txBody>
      </p:sp>
    </p:spTree>
    <p:extLst>
      <p:ext uri="{BB962C8B-B14F-4D97-AF65-F5344CB8AC3E}">
        <p14:creationId xmlns:p14="http://schemas.microsoft.com/office/powerpoint/2010/main" val="7756954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D8120-BCE7-4F02-9824-7337EC928705}"/>
              </a:ext>
            </a:extLst>
          </p:cNvPr>
          <p:cNvSpPr>
            <a:spLocks noGrp="1"/>
          </p:cNvSpPr>
          <p:nvPr>
            <p:ph type="title"/>
          </p:nvPr>
        </p:nvSpPr>
        <p:spPr/>
        <p:txBody>
          <a:bodyPr/>
          <a:lstStyle/>
          <a:p>
            <a:r>
              <a:rPr lang="en-US" b="1" i="1" dirty="0"/>
              <a:t>Causes of Malnutrition</a:t>
            </a:r>
            <a:endParaRPr lang="en-US" dirty="0"/>
          </a:p>
        </p:txBody>
      </p:sp>
      <p:sp>
        <p:nvSpPr>
          <p:cNvPr id="3" name="Content Placeholder 2">
            <a:extLst>
              <a:ext uri="{FF2B5EF4-FFF2-40B4-BE49-F238E27FC236}">
                <a16:creationId xmlns:a16="http://schemas.microsoft.com/office/drawing/2014/main" xmlns="" id="{4FA448F8-222F-4E58-8582-2A79572FF3E0}"/>
              </a:ext>
            </a:extLst>
          </p:cNvPr>
          <p:cNvSpPr>
            <a:spLocks noGrp="1"/>
          </p:cNvSpPr>
          <p:nvPr>
            <p:ph idx="1"/>
          </p:nvPr>
        </p:nvSpPr>
        <p:spPr/>
        <p:txBody>
          <a:bodyPr>
            <a:normAutofit/>
          </a:bodyPr>
          <a:lstStyle/>
          <a:p>
            <a:pPr lvl="0"/>
            <a:r>
              <a:rPr lang="en-US" sz="2400" i="1" dirty="0"/>
              <a:t>Poverty</a:t>
            </a:r>
            <a:r>
              <a:rPr lang="en-US" sz="2400" dirty="0"/>
              <a:t>. Poverty means low income. In such families children will not get enough and balanced diet due to lack of enough income. </a:t>
            </a:r>
          </a:p>
          <a:p>
            <a:pPr lvl="0"/>
            <a:r>
              <a:rPr lang="en-US" sz="2400" i="1" dirty="0"/>
              <a:t>Ignorance/lack of education</a:t>
            </a:r>
            <a:r>
              <a:rPr lang="en-US" sz="2400" dirty="0"/>
              <a:t>. The parents may have enough food but due to ignorance, they may fail to mix different food available to get a balanced diet. </a:t>
            </a:r>
          </a:p>
          <a:p>
            <a:pPr lvl="0"/>
            <a:r>
              <a:rPr lang="en-US" sz="2400" i="1" dirty="0"/>
              <a:t>War</a:t>
            </a:r>
            <a:r>
              <a:rPr lang="en-US" sz="2400" dirty="0"/>
              <a:t>. People may fail to participate in their daily activities due to war. As a result, poor production will occur which may lead to poor supply of food to the family members</a:t>
            </a:r>
          </a:p>
          <a:p>
            <a:pPr lvl="0"/>
            <a:r>
              <a:rPr lang="en-US" sz="2400" i="1" dirty="0"/>
              <a:t>Population explosion</a:t>
            </a:r>
            <a:endParaRPr lang="en-US" sz="2400" dirty="0"/>
          </a:p>
          <a:p>
            <a:pPr lvl="0"/>
            <a:r>
              <a:rPr lang="en-US" sz="2400" i="1" dirty="0"/>
              <a:t>Early weaning of children</a:t>
            </a:r>
            <a:endParaRPr lang="en-US" sz="2400" dirty="0"/>
          </a:p>
        </p:txBody>
      </p:sp>
      <p:sp>
        <p:nvSpPr>
          <p:cNvPr id="4" name="Date Placeholder 3">
            <a:extLst>
              <a:ext uri="{FF2B5EF4-FFF2-40B4-BE49-F238E27FC236}">
                <a16:creationId xmlns:a16="http://schemas.microsoft.com/office/drawing/2014/main" xmlns="" id="{E5619D70-49FA-4E08-99F2-4A5F8A8279EB}"/>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9589676B-C574-43F4-8E68-CD371A070775}"/>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EADD991-2220-4885-9A6B-25DA798B4AE6}"/>
              </a:ext>
            </a:extLst>
          </p:cNvPr>
          <p:cNvSpPr>
            <a:spLocks noGrp="1"/>
          </p:cNvSpPr>
          <p:nvPr>
            <p:ph type="sldNum" sz="quarter" idx="12"/>
          </p:nvPr>
        </p:nvSpPr>
        <p:spPr/>
        <p:txBody>
          <a:bodyPr/>
          <a:lstStyle/>
          <a:p>
            <a:fld id="{6D22F896-40B5-4ADD-8801-0D06FADFA095}" type="slidenum">
              <a:rPr lang="en-US" smtClean="0"/>
              <a:t>88</a:t>
            </a:fld>
            <a:endParaRPr lang="en-US" dirty="0"/>
          </a:p>
        </p:txBody>
      </p:sp>
    </p:spTree>
    <p:extLst>
      <p:ext uri="{BB962C8B-B14F-4D97-AF65-F5344CB8AC3E}">
        <p14:creationId xmlns:p14="http://schemas.microsoft.com/office/powerpoint/2010/main" val="23883946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A58ED9-168E-465D-9F2E-50D579F36A85}"/>
              </a:ext>
            </a:extLst>
          </p:cNvPr>
          <p:cNvSpPr>
            <a:spLocks noGrp="1"/>
          </p:cNvSpPr>
          <p:nvPr>
            <p:ph type="title"/>
          </p:nvPr>
        </p:nvSpPr>
        <p:spPr/>
        <p:txBody>
          <a:bodyPr/>
          <a:lstStyle/>
          <a:p>
            <a:r>
              <a:rPr lang="en-US" b="1" i="1" dirty="0"/>
              <a:t>Note: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C5C3479C-E22C-4943-88B1-8257B4BC77E6}"/>
              </a:ext>
            </a:extLst>
          </p:cNvPr>
          <p:cNvSpPr>
            <a:spLocks noGrp="1"/>
          </p:cNvSpPr>
          <p:nvPr>
            <p:ph idx="1"/>
          </p:nvPr>
        </p:nvSpPr>
        <p:spPr/>
        <p:txBody>
          <a:bodyPr>
            <a:normAutofit/>
          </a:bodyPr>
          <a:lstStyle/>
          <a:p>
            <a:r>
              <a:rPr lang="en-US" sz="4400" b="1" i="1" dirty="0"/>
              <a:t>Nutritional Deficiency Diseases</a:t>
            </a:r>
            <a:r>
              <a:rPr lang="en-US" sz="4400" dirty="0"/>
              <a:t> are disorders or diseases which occur in the body as a result of getting little amount of food than what is required by the body. E.g. kwashiorkor, marasmus, goiter, etc.</a:t>
            </a:r>
          </a:p>
          <a:p>
            <a:endParaRPr lang="en-US" sz="4400" dirty="0"/>
          </a:p>
        </p:txBody>
      </p:sp>
      <p:sp>
        <p:nvSpPr>
          <p:cNvPr id="4" name="Date Placeholder 3">
            <a:extLst>
              <a:ext uri="{FF2B5EF4-FFF2-40B4-BE49-F238E27FC236}">
                <a16:creationId xmlns:a16="http://schemas.microsoft.com/office/drawing/2014/main" xmlns="" id="{C7BC2385-9197-44D4-A2C2-A0D2757517B5}"/>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FCC3D80-A359-4D30-AC71-5EBE95C6B190}"/>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35A2C9C-6B9A-45D9-B3F9-CE8FD197F6FE}"/>
              </a:ext>
            </a:extLst>
          </p:cNvPr>
          <p:cNvSpPr>
            <a:spLocks noGrp="1"/>
          </p:cNvSpPr>
          <p:nvPr>
            <p:ph type="sldNum" sz="quarter" idx="12"/>
          </p:nvPr>
        </p:nvSpPr>
        <p:spPr/>
        <p:txBody>
          <a:bodyPr/>
          <a:lstStyle/>
          <a:p>
            <a:fld id="{6D22F896-40B5-4ADD-8801-0D06FADFA095}" type="slidenum">
              <a:rPr lang="en-US" smtClean="0"/>
              <a:t>89</a:t>
            </a:fld>
            <a:endParaRPr lang="en-US" dirty="0"/>
          </a:p>
        </p:txBody>
      </p:sp>
    </p:spTree>
    <p:extLst>
      <p:ext uri="{BB962C8B-B14F-4D97-AF65-F5344CB8AC3E}">
        <p14:creationId xmlns:p14="http://schemas.microsoft.com/office/powerpoint/2010/main" val="205492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05E594-30F0-405B-9805-A3F9E15EE284}"/>
              </a:ext>
            </a:extLst>
          </p:cNvPr>
          <p:cNvSpPr>
            <a:spLocks noGrp="1"/>
          </p:cNvSpPr>
          <p:nvPr>
            <p:ph type="title"/>
          </p:nvPr>
        </p:nvSpPr>
        <p:spPr/>
        <p:txBody>
          <a:bodyPr/>
          <a:lstStyle/>
          <a:p>
            <a:r>
              <a:rPr lang="en-US" b="1" i="1" dirty="0"/>
              <a:t>Heterotrophic nutrition</a:t>
            </a:r>
            <a:endParaRPr lang="en-US" dirty="0"/>
          </a:p>
        </p:txBody>
      </p:sp>
      <p:sp>
        <p:nvSpPr>
          <p:cNvPr id="3" name="Content Placeholder 2">
            <a:extLst>
              <a:ext uri="{FF2B5EF4-FFF2-40B4-BE49-F238E27FC236}">
                <a16:creationId xmlns:a16="http://schemas.microsoft.com/office/drawing/2014/main" xmlns="" id="{26DBAB0D-2754-4E66-BED5-E4E8FBE880FA}"/>
              </a:ext>
            </a:extLst>
          </p:cNvPr>
          <p:cNvSpPr>
            <a:spLocks noGrp="1"/>
          </p:cNvSpPr>
          <p:nvPr>
            <p:ph idx="1"/>
          </p:nvPr>
        </p:nvSpPr>
        <p:spPr/>
        <p:txBody>
          <a:bodyPr>
            <a:normAutofit fontScale="92500"/>
          </a:bodyPr>
          <a:lstStyle/>
          <a:p>
            <a:r>
              <a:rPr lang="en-US" sz="4000" b="1" i="1" dirty="0"/>
              <a:t>Heterotrophic nutrition </a:t>
            </a:r>
            <a:r>
              <a:rPr lang="en-US" sz="4000" dirty="0"/>
              <a:t>is the type of nutrition in which organisms take readymade nutrients such as carbohydrates, lipids and proteins by feeding from other organisms. </a:t>
            </a:r>
          </a:p>
          <a:p>
            <a:r>
              <a:rPr lang="en-US" sz="4000" dirty="0"/>
              <a:t>The organism which depends on other organisms as their source of food are referred to as </a:t>
            </a:r>
            <a:r>
              <a:rPr lang="en-US" sz="4000" i="1" dirty="0"/>
              <a:t>heterotrophs</a:t>
            </a:r>
            <a:endParaRPr lang="en-US" sz="4000" dirty="0"/>
          </a:p>
        </p:txBody>
      </p:sp>
      <p:sp>
        <p:nvSpPr>
          <p:cNvPr id="4" name="Date Placeholder 3">
            <a:extLst>
              <a:ext uri="{FF2B5EF4-FFF2-40B4-BE49-F238E27FC236}">
                <a16:creationId xmlns:a16="http://schemas.microsoft.com/office/drawing/2014/main" xmlns="" id="{6EC96CB4-C6E1-4A1F-BB01-161C86FE1C22}"/>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2B722F8B-1A88-4122-8E25-73EDA1F04B86}"/>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382C9E4-EC66-4905-A45E-A086BB356B43}"/>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5693672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8F706-20E8-47A7-984D-3729876F4588}"/>
              </a:ext>
            </a:extLst>
          </p:cNvPr>
          <p:cNvSpPr>
            <a:spLocks noGrp="1"/>
          </p:cNvSpPr>
          <p:nvPr>
            <p:ph type="title"/>
          </p:nvPr>
        </p:nvSpPr>
        <p:spPr/>
        <p:txBody>
          <a:bodyPr>
            <a:normAutofit fontScale="90000"/>
          </a:bodyPr>
          <a:lstStyle/>
          <a:p>
            <a:r>
              <a:rPr lang="en-US" b="1" i="1" dirty="0"/>
              <a:t>Types of Malnutrition in Humans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7E71C9FB-26F0-447F-9EF9-8F5766FEF92F}"/>
              </a:ext>
            </a:extLst>
          </p:cNvPr>
          <p:cNvSpPr>
            <a:spLocks noGrp="1"/>
          </p:cNvSpPr>
          <p:nvPr>
            <p:ph idx="1"/>
          </p:nvPr>
        </p:nvSpPr>
        <p:spPr/>
        <p:txBody>
          <a:bodyPr>
            <a:normAutofit/>
          </a:bodyPr>
          <a:lstStyle/>
          <a:p>
            <a:pPr lvl="0"/>
            <a:r>
              <a:rPr lang="en-US" sz="6000" i="1" dirty="0"/>
              <a:t>Marasmus</a:t>
            </a:r>
            <a:endParaRPr lang="en-US" sz="6000" dirty="0"/>
          </a:p>
          <a:p>
            <a:pPr lvl="0"/>
            <a:r>
              <a:rPr lang="en-US" sz="6000" i="1" dirty="0"/>
              <a:t>Kwashiorkor</a:t>
            </a:r>
            <a:endParaRPr lang="en-US" sz="6000" dirty="0"/>
          </a:p>
          <a:p>
            <a:pPr lvl="0"/>
            <a:r>
              <a:rPr lang="en-US" sz="6000" i="1" dirty="0"/>
              <a:t>Vitamin Deficiency Diseases</a:t>
            </a:r>
            <a:endParaRPr lang="en-US" sz="6000" dirty="0"/>
          </a:p>
          <a:p>
            <a:endParaRPr lang="en-US" sz="6000" dirty="0"/>
          </a:p>
        </p:txBody>
      </p:sp>
      <p:sp>
        <p:nvSpPr>
          <p:cNvPr id="4" name="Date Placeholder 3">
            <a:extLst>
              <a:ext uri="{FF2B5EF4-FFF2-40B4-BE49-F238E27FC236}">
                <a16:creationId xmlns:a16="http://schemas.microsoft.com/office/drawing/2014/main" xmlns="" id="{CCB1A91E-DA5B-42D5-A0E7-BCA6AF04A5EF}"/>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35A5821E-BBAB-400B-B714-85FAB131D9FC}"/>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792E784-B48F-4619-BC6F-FDAAAF8E4431}"/>
              </a:ext>
            </a:extLst>
          </p:cNvPr>
          <p:cNvSpPr>
            <a:spLocks noGrp="1"/>
          </p:cNvSpPr>
          <p:nvPr>
            <p:ph type="sldNum" sz="quarter" idx="12"/>
          </p:nvPr>
        </p:nvSpPr>
        <p:spPr/>
        <p:txBody>
          <a:bodyPr/>
          <a:lstStyle/>
          <a:p>
            <a:fld id="{6D22F896-40B5-4ADD-8801-0D06FADFA095}" type="slidenum">
              <a:rPr lang="en-US" smtClean="0"/>
              <a:t>90</a:t>
            </a:fld>
            <a:endParaRPr lang="en-US" dirty="0"/>
          </a:p>
        </p:txBody>
      </p:sp>
    </p:spTree>
    <p:extLst>
      <p:ext uri="{BB962C8B-B14F-4D97-AF65-F5344CB8AC3E}">
        <p14:creationId xmlns:p14="http://schemas.microsoft.com/office/powerpoint/2010/main" val="23464481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486B03-C051-4324-9B3E-AA13B9F197BB}"/>
              </a:ext>
            </a:extLst>
          </p:cNvPr>
          <p:cNvSpPr>
            <a:spLocks noGrp="1"/>
          </p:cNvSpPr>
          <p:nvPr>
            <p:ph type="title"/>
          </p:nvPr>
        </p:nvSpPr>
        <p:spPr>
          <a:xfrm>
            <a:off x="1814945" y="764373"/>
            <a:ext cx="9691255" cy="1293028"/>
          </a:xfrm>
        </p:spPr>
        <p:txBody>
          <a:bodyPr/>
          <a:lstStyle/>
          <a:p>
            <a:r>
              <a:rPr lang="en-US" b="1" i="1" dirty="0"/>
              <a:t>Types of Malnutrition in Humans</a:t>
            </a:r>
            <a:endParaRPr lang="en-US" dirty="0"/>
          </a:p>
        </p:txBody>
      </p:sp>
      <p:sp>
        <p:nvSpPr>
          <p:cNvPr id="3" name="Content Placeholder 2">
            <a:extLst>
              <a:ext uri="{FF2B5EF4-FFF2-40B4-BE49-F238E27FC236}">
                <a16:creationId xmlns:a16="http://schemas.microsoft.com/office/drawing/2014/main" xmlns="" id="{FEC044EA-0F14-4D36-9858-78DE4DF15BB2}"/>
              </a:ext>
            </a:extLst>
          </p:cNvPr>
          <p:cNvSpPr>
            <a:spLocks noGrp="1"/>
          </p:cNvSpPr>
          <p:nvPr>
            <p:ph idx="1"/>
          </p:nvPr>
        </p:nvSpPr>
        <p:spPr/>
        <p:txBody>
          <a:bodyPr>
            <a:normAutofit/>
          </a:bodyPr>
          <a:lstStyle/>
          <a:p>
            <a:pPr lvl="0"/>
            <a:r>
              <a:rPr lang="en-US" sz="5400" i="1" dirty="0"/>
              <a:t>Obesity</a:t>
            </a:r>
            <a:endParaRPr lang="en-US" sz="5400" dirty="0"/>
          </a:p>
          <a:p>
            <a:pPr lvl="0"/>
            <a:r>
              <a:rPr lang="en-US" sz="5400" i="1" dirty="0"/>
              <a:t>Starvation</a:t>
            </a:r>
            <a:endParaRPr lang="en-US" sz="5400" dirty="0"/>
          </a:p>
          <a:p>
            <a:pPr lvl="0"/>
            <a:r>
              <a:rPr lang="en-US" sz="5400" i="1" dirty="0"/>
              <a:t>Mineral deficiency diseases</a:t>
            </a:r>
            <a:endParaRPr lang="en-US" sz="5400" dirty="0"/>
          </a:p>
          <a:p>
            <a:pPr lvl="1"/>
            <a:r>
              <a:rPr lang="en-US" sz="5400" i="1" dirty="0"/>
              <a:t>Goiter (Iodine deficiency)</a:t>
            </a:r>
            <a:endParaRPr lang="en-US" sz="5400" dirty="0"/>
          </a:p>
          <a:p>
            <a:endParaRPr lang="en-US" sz="5400" dirty="0"/>
          </a:p>
        </p:txBody>
      </p:sp>
      <p:sp>
        <p:nvSpPr>
          <p:cNvPr id="4" name="Date Placeholder 3">
            <a:extLst>
              <a:ext uri="{FF2B5EF4-FFF2-40B4-BE49-F238E27FC236}">
                <a16:creationId xmlns:a16="http://schemas.microsoft.com/office/drawing/2014/main" xmlns="" id="{D701BE4A-CD93-4F18-8818-5462C5D031B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FBB3348-8EEB-4751-A74D-A0132DCD637C}"/>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74E347E-7858-4306-B73E-3C836F9B162B}"/>
              </a:ext>
            </a:extLst>
          </p:cNvPr>
          <p:cNvSpPr>
            <a:spLocks noGrp="1"/>
          </p:cNvSpPr>
          <p:nvPr>
            <p:ph type="sldNum" sz="quarter" idx="12"/>
          </p:nvPr>
        </p:nvSpPr>
        <p:spPr/>
        <p:txBody>
          <a:bodyPr/>
          <a:lstStyle/>
          <a:p>
            <a:fld id="{6D22F896-40B5-4ADD-8801-0D06FADFA095}" type="slidenum">
              <a:rPr lang="en-US" smtClean="0"/>
              <a:t>91</a:t>
            </a:fld>
            <a:endParaRPr lang="en-US" dirty="0"/>
          </a:p>
        </p:txBody>
      </p:sp>
    </p:spTree>
    <p:extLst>
      <p:ext uri="{BB962C8B-B14F-4D97-AF65-F5344CB8AC3E}">
        <p14:creationId xmlns:p14="http://schemas.microsoft.com/office/powerpoint/2010/main" val="7052409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930103-8629-4C8F-A4DC-7256F902DC78}"/>
              </a:ext>
            </a:extLst>
          </p:cNvPr>
          <p:cNvSpPr>
            <a:spLocks noGrp="1"/>
          </p:cNvSpPr>
          <p:nvPr>
            <p:ph type="title"/>
          </p:nvPr>
        </p:nvSpPr>
        <p:spPr/>
        <p:txBody>
          <a:bodyPr/>
          <a:lstStyle/>
          <a:p>
            <a:r>
              <a:rPr lang="en-US" i="1" dirty="0"/>
              <a:t>Vitamin Deficiency Diseases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442AD24A-CB13-42FE-AE7F-1D106182DDDD}"/>
              </a:ext>
            </a:extLst>
          </p:cNvPr>
          <p:cNvSpPr>
            <a:spLocks noGrp="1"/>
          </p:cNvSpPr>
          <p:nvPr>
            <p:ph idx="1"/>
          </p:nvPr>
        </p:nvSpPr>
        <p:spPr/>
        <p:txBody>
          <a:bodyPr>
            <a:normAutofit fontScale="92500"/>
          </a:bodyPr>
          <a:lstStyle/>
          <a:p>
            <a:pPr lvl="0"/>
            <a:r>
              <a:rPr lang="en-US" sz="4000" i="1" dirty="0"/>
              <a:t>Night blindness (Vitamin A deficiency)</a:t>
            </a:r>
            <a:endParaRPr lang="en-US" sz="4000" dirty="0"/>
          </a:p>
          <a:p>
            <a:pPr lvl="0"/>
            <a:r>
              <a:rPr lang="en-US" sz="4000" i="1" dirty="0"/>
              <a:t>Beriberi (Vitamin B1 deficiency)</a:t>
            </a:r>
            <a:endParaRPr lang="en-US" sz="4000" dirty="0"/>
          </a:p>
          <a:p>
            <a:pPr lvl="0"/>
            <a:r>
              <a:rPr lang="en-US" sz="4000" i="1" dirty="0"/>
              <a:t>Pellagra (Vitamin B2 deficiency)</a:t>
            </a:r>
            <a:endParaRPr lang="en-US" sz="4000" dirty="0"/>
          </a:p>
          <a:p>
            <a:pPr lvl="0"/>
            <a:r>
              <a:rPr lang="en-US" sz="4000" i="1" dirty="0"/>
              <a:t>Pernicious Anemia (Vitamin B12 deficiency)</a:t>
            </a:r>
            <a:endParaRPr lang="en-US" sz="4000" dirty="0"/>
          </a:p>
          <a:p>
            <a:pPr lvl="0"/>
            <a:r>
              <a:rPr lang="en-US" sz="4000" i="1" dirty="0"/>
              <a:t>Scurvy (Vitamin C deficiency)</a:t>
            </a:r>
            <a:endParaRPr lang="en-US" sz="4000" dirty="0"/>
          </a:p>
          <a:p>
            <a:pPr lvl="0"/>
            <a:r>
              <a:rPr lang="en-US" sz="4000" i="1" dirty="0"/>
              <a:t>Rickets (Vitamin D deficiency)</a:t>
            </a:r>
            <a:endParaRPr lang="en-US" sz="4000" dirty="0"/>
          </a:p>
          <a:p>
            <a:endParaRPr lang="en-US" sz="4000" dirty="0"/>
          </a:p>
        </p:txBody>
      </p:sp>
      <p:sp>
        <p:nvSpPr>
          <p:cNvPr id="4" name="Date Placeholder 3">
            <a:extLst>
              <a:ext uri="{FF2B5EF4-FFF2-40B4-BE49-F238E27FC236}">
                <a16:creationId xmlns:a16="http://schemas.microsoft.com/office/drawing/2014/main" xmlns="" id="{792FAE3B-CB4C-42C7-818C-8FEA41E34CCE}"/>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6CC40991-4AA6-4DA7-9205-DB61CC44F153}"/>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62E5E45F-8CBD-4268-9DB6-824580402BD3}"/>
              </a:ext>
            </a:extLst>
          </p:cNvPr>
          <p:cNvSpPr>
            <a:spLocks noGrp="1"/>
          </p:cNvSpPr>
          <p:nvPr>
            <p:ph type="sldNum" sz="quarter" idx="12"/>
          </p:nvPr>
        </p:nvSpPr>
        <p:spPr/>
        <p:txBody>
          <a:bodyPr/>
          <a:lstStyle/>
          <a:p>
            <a:fld id="{6D22F896-40B5-4ADD-8801-0D06FADFA095}" type="slidenum">
              <a:rPr lang="en-US" smtClean="0"/>
              <a:t>92</a:t>
            </a:fld>
            <a:endParaRPr lang="en-US" dirty="0"/>
          </a:p>
        </p:txBody>
      </p:sp>
    </p:spTree>
    <p:extLst>
      <p:ext uri="{BB962C8B-B14F-4D97-AF65-F5344CB8AC3E}">
        <p14:creationId xmlns:p14="http://schemas.microsoft.com/office/powerpoint/2010/main" val="10678265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55CA79-672F-4F5A-B026-DA9CDC452CE6}"/>
              </a:ext>
            </a:extLst>
          </p:cNvPr>
          <p:cNvSpPr>
            <a:spLocks noGrp="1"/>
          </p:cNvSpPr>
          <p:nvPr>
            <p:ph type="title"/>
          </p:nvPr>
        </p:nvSpPr>
        <p:spPr/>
        <p:txBody>
          <a:bodyPr/>
          <a:lstStyle/>
          <a:p>
            <a:r>
              <a:rPr lang="en-US" b="1" i="1" dirty="0"/>
              <a:t>Question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6141084-92DE-4C8C-9423-ADEACDA5994C}"/>
              </a:ext>
            </a:extLst>
          </p:cNvPr>
          <p:cNvSpPr>
            <a:spLocks noGrp="1"/>
          </p:cNvSpPr>
          <p:nvPr>
            <p:ph idx="1"/>
          </p:nvPr>
        </p:nvSpPr>
        <p:spPr/>
        <p:txBody>
          <a:bodyPr>
            <a:normAutofit/>
          </a:bodyPr>
          <a:lstStyle/>
          <a:p>
            <a:r>
              <a:rPr lang="en-US" sz="6000" i="1" dirty="0"/>
              <a:t>With an example in each case, distinguish between malnutrition and nutritional deficiency disease</a:t>
            </a:r>
            <a:endParaRPr lang="en-US" sz="6000" dirty="0"/>
          </a:p>
        </p:txBody>
      </p:sp>
      <p:sp>
        <p:nvSpPr>
          <p:cNvPr id="4" name="Date Placeholder 3">
            <a:extLst>
              <a:ext uri="{FF2B5EF4-FFF2-40B4-BE49-F238E27FC236}">
                <a16:creationId xmlns:a16="http://schemas.microsoft.com/office/drawing/2014/main" xmlns="" id="{25179B8C-FA2D-42F7-A5AF-F42DF7E4E1D8}"/>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9FA208B-2D42-4099-8BBA-F61C2DF94FD2}"/>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3E97999E-A0C4-4B9F-90CF-A7BF4486DA91}"/>
              </a:ext>
            </a:extLst>
          </p:cNvPr>
          <p:cNvSpPr>
            <a:spLocks noGrp="1"/>
          </p:cNvSpPr>
          <p:nvPr>
            <p:ph type="sldNum" sz="quarter" idx="12"/>
          </p:nvPr>
        </p:nvSpPr>
        <p:spPr/>
        <p:txBody>
          <a:bodyPr/>
          <a:lstStyle/>
          <a:p>
            <a:fld id="{6D22F896-40B5-4ADD-8801-0D06FADFA095}" type="slidenum">
              <a:rPr lang="en-US" smtClean="0"/>
              <a:t>93</a:t>
            </a:fld>
            <a:endParaRPr lang="en-US" dirty="0"/>
          </a:p>
        </p:txBody>
      </p:sp>
    </p:spTree>
    <p:extLst>
      <p:ext uri="{BB962C8B-B14F-4D97-AF65-F5344CB8AC3E}">
        <p14:creationId xmlns:p14="http://schemas.microsoft.com/office/powerpoint/2010/main" val="24529721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0680E-382D-4A99-AA84-1B5CF83221E2}"/>
              </a:ext>
            </a:extLst>
          </p:cNvPr>
          <p:cNvSpPr>
            <a:spLocks noGrp="1"/>
          </p:cNvSpPr>
          <p:nvPr>
            <p:ph type="title"/>
          </p:nvPr>
        </p:nvSpPr>
        <p:spPr/>
        <p:txBody>
          <a:bodyPr/>
          <a:lstStyle/>
          <a:p>
            <a:r>
              <a:rPr lang="en-US" b="1" i="1" dirty="0"/>
              <a:t>Kwashiorkor</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BA399246-254F-4292-A4B9-4E85200F67F2}"/>
              </a:ext>
            </a:extLst>
          </p:cNvPr>
          <p:cNvSpPr>
            <a:spLocks noGrp="1"/>
          </p:cNvSpPr>
          <p:nvPr>
            <p:ph idx="1"/>
          </p:nvPr>
        </p:nvSpPr>
        <p:spPr/>
        <p:txBody>
          <a:bodyPr>
            <a:normAutofit/>
          </a:bodyPr>
          <a:lstStyle/>
          <a:p>
            <a:r>
              <a:rPr lang="en-US" sz="4800" dirty="0"/>
              <a:t>This is deficiency disease caused by lack of protein in the body. It is more common in children between the age of 1 and 5 years old, especially after weaning</a:t>
            </a:r>
          </a:p>
        </p:txBody>
      </p:sp>
      <p:sp>
        <p:nvSpPr>
          <p:cNvPr id="4" name="Date Placeholder 3">
            <a:extLst>
              <a:ext uri="{FF2B5EF4-FFF2-40B4-BE49-F238E27FC236}">
                <a16:creationId xmlns:a16="http://schemas.microsoft.com/office/drawing/2014/main" xmlns="" id="{6DABB36B-D7C3-47FE-87E7-A7EDD4EEC618}"/>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CD3327F5-CB88-4EBE-8097-3C1976EBC5D0}"/>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78B3DE8E-2DE6-4BEB-90CE-295EA9FA9A6A}"/>
              </a:ext>
            </a:extLst>
          </p:cNvPr>
          <p:cNvSpPr>
            <a:spLocks noGrp="1"/>
          </p:cNvSpPr>
          <p:nvPr>
            <p:ph type="sldNum" sz="quarter" idx="12"/>
          </p:nvPr>
        </p:nvSpPr>
        <p:spPr/>
        <p:txBody>
          <a:bodyPr/>
          <a:lstStyle/>
          <a:p>
            <a:fld id="{6D22F896-40B5-4ADD-8801-0D06FADFA095}" type="slidenum">
              <a:rPr lang="en-US" smtClean="0"/>
              <a:t>94</a:t>
            </a:fld>
            <a:endParaRPr lang="en-US" dirty="0"/>
          </a:p>
        </p:txBody>
      </p:sp>
    </p:spTree>
    <p:extLst>
      <p:ext uri="{BB962C8B-B14F-4D97-AF65-F5344CB8AC3E}">
        <p14:creationId xmlns:p14="http://schemas.microsoft.com/office/powerpoint/2010/main" val="9596494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CC11B-DA1B-41F8-95D1-D0458DB608B7}"/>
              </a:ext>
            </a:extLst>
          </p:cNvPr>
          <p:cNvSpPr>
            <a:spLocks noGrp="1"/>
          </p:cNvSpPr>
          <p:nvPr>
            <p:ph type="title"/>
          </p:nvPr>
        </p:nvSpPr>
        <p:spPr/>
        <p:txBody>
          <a:bodyPr/>
          <a:lstStyle/>
          <a:p>
            <a:r>
              <a:rPr lang="en-US" i="1" dirty="0"/>
              <a:t>Symptoms of kwashiorkor</a:t>
            </a:r>
            <a:endParaRPr lang="en-US" dirty="0"/>
          </a:p>
        </p:txBody>
      </p:sp>
      <p:sp>
        <p:nvSpPr>
          <p:cNvPr id="3" name="Content Placeholder 2">
            <a:extLst>
              <a:ext uri="{FF2B5EF4-FFF2-40B4-BE49-F238E27FC236}">
                <a16:creationId xmlns:a16="http://schemas.microsoft.com/office/drawing/2014/main" xmlns="" id="{C3DBCBAA-43BB-4CA7-B7FF-129295393E42}"/>
              </a:ext>
            </a:extLst>
          </p:cNvPr>
          <p:cNvSpPr>
            <a:spLocks noGrp="1"/>
          </p:cNvSpPr>
          <p:nvPr>
            <p:ph idx="1"/>
          </p:nvPr>
        </p:nvSpPr>
        <p:spPr/>
        <p:txBody>
          <a:bodyPr>
            <a:normAutofit lnSpcReduction="10000"/>
          </a:bodyPr>
          <a:lstStyle/>
          <a:p>
            <a:pPr lvl="0"/>
            <a:r>
              <a:rPr lang="en-US" sz="4400" dirty="0"/>
              <a:t>Retarded growth</a:t>
            </a:r>
          </a:p>
          <a:p>
            <a:pPr lvl="0"/>
            <a:r>
              <a:rPr lang="en-US" sz="4400" dirty="0"/>
              <a:t>Swelling of limbs (</a:t>
            </a:r>
            <a:r>
              <a:rPr lang="en-US" sz="4400" dirty="0" err="1"/>
              <a:t>oedema</a:t>
            </a:r>
            <a:r>
              <a:rPr lang="en-US" sz="4400" dirty="0"/>
              <a:t>)</a:t>
            </a:r>
          </a:p>
          <a:p>
            <a:pPr lvl="0"/>
            <a:r>
              <a:rPr lang="en-US" sz="4400" dirty="0"/>
              <a:t>Loss of appetite</a:t>
            </a:r>
          </a:p>
          <a:p>
            <a:pPr lvl="0"/>
            <a:r>
              <a:rPr lang="en-US" sz="4400" dirty="0"/>
              <a:t>Anemia</a:t>
            </a:r>
          </a:p>
          <a:p>
            <a:pPr lvl="0"/>
            <a:r>
              <a:rPr lang="en-US" sz="4400" dirty="0"/>
              <a:t>Color of hair changes from black to brown</a:t>
            </a:r>
          </a:p>
          <a:p>
            <a:endParaRPr lang="en-US" sz="4400" dirty="0"/>
          </a:p>
        </p:txBody>
      </p:sp>
      <p:sp>
        <p:nvSpPr>
          <p:cNvPr id="4" name="Date Placeholder 3">
            <a:extLst>
              <a:ext uri="{FF2B5EF4-FFF2-40B4-BE49-F238E27FC236}">
                <a16:creationId xmlns:a16="http://schemas.microsoft.com/office/drawing/2014/main" xmlns="" id="{A4C5CAD7-9434-4D20-AB12-32B601687358}"/>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E94C9421-A6BA-4861-B5C7-DCAB6FD80DDA}"/>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2539277C-76C2-4803-8897-97BA7B284648}"/>
              </a:ext>
            </a:extLst>
          </p:cNvPr>
          <p:cNvSpPr>
            <a:spLocks noGrp="1"/>
          </p:cNvSpPr>
          <p:nvPr>
            <p:ph type="sldNum" sz="quarter" idx="12"/>
          </p:nvPr>
        </p:nvSpPr>
        <p:spPr/>
        <p:txBody>
          <a:bodyPr/>
          <a:lstStyle/>
          <a:p>
            <a:fld id="{6D22F896-40B5-4ADD-8801-0D06FADFA095}" type="slidenum">
              <a:rPr lang="en-US" smtClean="0"/>
              <a:t>95</a:t>
            </a:fld>
            <a:endParaRPr lang="en-US" dirty="0"/>
          </a:p>
        </p:txBody>
      </p:sp>
    </p:spTree>
    <p:extLst>
      <p:ext uri="{BB962C8B-B14F-4D97-AF65-F5344CB8AC3E}">
        <p14:creationId xmlns:p14="http://schemas.microsoft.com/office/powerpoint/2010/main" val="38066611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B8585-2591-4240-979D-C8752390666A}"/>
              </a:ext>
            </a:extLst>
          </p:cNvPr>
          <p:cNvSpPr>
            <a:spLocks noGrp="1"/>
          </p:cNvSpPr>
          <p:nvPr>
            <p:ph type="title"/>
          </p:nvPr>
        </p:nvSpPr>
        <p:spPr/>
        <p:txBody>
          <a:bodyPr/>
          <a:lstStyle/>
          <a:p>
            <a:r>
              <a:rPr lang="en-US" i="1" dirty="0"/>
              <a:t>Symptoms of kwashiorkor</a:t>
            </a:r>
            <a:endParaRPr lang="en-US" dirty="0"/>
          </a:p>
        </p:txBody>
      </p:sp>
      <p:sp>
        <p:nvSpPr>
          <p:cNvPr id="3" name="Content Placeholder 2">
            <a:extLst>
              <a:ext uri="{FF2B5EF4-FFF2-40B4-BE49-F238E27FC236}">
                <a16:creationId xmlns:a16="http://schemas.microsoft.com/office/drawing/2014/main" xmlns="" id="{3F9193E2-CCC8-4396-93F3-766E17DFB8D5}"/>
              </a:ext>
            </a:extLst>
          </p:cNvPr>
          <p:cNvSpPr>
            <a:spLocks noGrp="1"/>
          </p:cNvSpPr>
          <p:nvPr>
            <p:ph idx="1"/>
          </p:nvPr>
        </p:nvSpPr>
        <p:spPr/>
        <p:txBody>
          <a:bodyPr>
            <a:normAutofit fontScale="92500"/>
          </a:bodyPr>
          <a:lstStyle/>
          <a:p>
            <a:pPr lvl="0"/>
            <a:r>
              <a:rPr lang="en-US" sz="6000" dirty="0"/>
              <a:t>General body weakness</a:t>
            </a:r>
          </a:p>
          <a:p>
            <a:pPr lvl="0"/>
            <a:r>
              <a:rPr lang="en-US" sz="6000" dirty="0"/>
              <a:t>Extremely thin arms and legs</a:t>
            </a:r>
          </a:p>
          <a:p>
            <a:pPr lvl="0"/>
            <a:r>
              <a:rPr lang="en-US" sz="6000" dirty="0"/>
              <a:t>Swollen abdomen</a:t>
            </a:r>
          </a:p>
          <a:p>
            <a:pPr lvl="0"/>
            <a:r>
              <a:rPr lang="en-US" sz="6000" dirty="0"/>
              <a:t>Dry skin that cracks easily</a:t>
            </a:r>
          </a:p>
          <a:p>
            <a:endParaRPr lang="en-US" sz="6000" dirty="0"/>
          </a:p>
        </p:txBody>
      </p:sp>
      <p:sp>
        <p:nvSpPr>
          <p:cNvPr id="4" name="Date Placeholder 3">
            <a:extLst>
              <a:ext uri="{FF2B5EF4-FFF2-40B4-BE49-F238E27FC236}">
                <a16:creationId xmlns:a16="http://schemas.microsoft.com/office/drawing/2014/main" xmlns="" id="{A92EA062-EE00-476E-873F-D338E64250B9}"/>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8A6924ED-2BE4-4B22-A9FF-9A2BAE63B411}"/>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BDE4AEC3-1F8D-4250-8F56-6AED5C6D8D7C}"/>
              </a:ext>
            </a:extLst>
          </p:cNvPr>
          <p:cNvSpPr>
            <a:spLocks noGrp="1"/>
          </p:cNvSpPr>
          <p:nvPr>
            <p:ph type="sldNum" sz="quarter" idx="12"/>
          </p:nvPr>
        </p:nvSpPr>
        <p:spPr/>
        <p:txBody>
          <a:bodyPr/>
          <a:lstStyle/>
          <a:p>
            <a:fld id="{6D22F896-40B5-4ADD-8801-0D06FADFA095}" type="slidenum">
              <a:rPr lang="en-US" smtClean="0"/>
              <a:t>96</a:t>
            </a:fld>
            <a:endParaRPr lang="en-US" dirty="0"/>
          </a:p>
        </p:txBody>
      </p:sp>
    </p:spTree>
    <p:extLst>
      <p:ext uri="{BB962C8B-B14F-4D97-AF65-F5344CB8AC3E}">
        <p14:creationId xmlns:p14="http://schemas.microsoft.com/office/powerpoint/2010/main" val="6266945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2EF54-E4DF-4325-8032-45AC7FAB1CB2}"/>
              </a:ext>
            </a:extLst>
          </p:cNvPr>
          <p:cNvSpPr>
            <a:spLocks noGrp="1"/>
          </p:cNvSpPr>
          <p:nvPr>
            <p:ph type="title"/>
          </p:nvPr>
        </p:nvSpPr>
        <p:spPr/>
        <p:txBody>
          <a:bodyPr/>
          <a:lstStyle/>
          <a:p>
            <a:r>
              <a:rPr lang="en-US" b="1" i="1" dirty="0"/>
              <a:t>Note:</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01E9784F-68FB-4878-8DA6-3247701B44CB}"/>
              </a:ext>
            </a:extLst>
          </p:cNvPr>
          <p:cNvSpPr>
            <a:spLocks noGrp="1"/>
          </p:cNvSpPr>
          <p:nvPr>
            <p:ph idx="1"/>
          </p:nvPr>
        </p:nvSpPr>
        <p:spPr/>
        <p:txBody>
          <a:bodyPr>
            <a:normAutofit fontScale="92500"/>
          </a:bodyPr>
          <a:lstStyle/>
          <a:p>
            <a:r>
              <a:rPr lang="en-US" sz="6000" dirty="0"/>
              <a:t>Because the body becomes weak, it is very easy for such children to be attacked by other diseases such as measles and tuberculosis</a:t>
            </a:r>
          </a:p>
          <a:p>
            <a:endParaRPr lang="en-US" sz="6000" dirty="0"/>
          </a:p>
        </p:txBody>
      </p:sp>
      <p:sp>
        <p:nvSpPr>
          <p:cNvPr id="4" name="Date Placeholder 3">
            <a:extLst>
              <a:ext uri="{FF2B5EF4-FFF2-40B4-BE49-F238E27FC236}">
                <a16:creationId xmlns:a16="http://schemas.microsoft.com/office/drawing/2014/main" xmlns="" id="{7CB19941-42E1-4329-ACEF-559321C43F04}"/>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144ED47A-B48F-4A70-A9DD-12C6BEE3C295}"/>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70ECE16B-D9A3-49D3-991F-726B771DF0B2}"/>
              </a:ext>
            </a:extLst>
          </p:cNvPr>
          <p:cNvSpPr>
            <a:spLocks noGrp="1"/>
          </p:cNvSpPr>
          <p:nvPr>
            <p:ph type="sldNum" sz="quarter" idx="12"/>
          </p:nvPr>
        </p:nvSpPr>
        <p:spPr/>
        <p:txBody>
          <a:bodyPr/>
          <a:lstStyle/>
          <a:p>
            <a:fld id="{6D22F896-40B5-4ADD-8801-0D06FADFA095}" type="slidenum">
              <a:rPr lang="en-US" smtClean="0"/>
              <a:t>97</a:t>
            </a:fld>
            <a:endParaRPr lang="en-US" dirty="0"/>
          </a:p>
        </p:txBody>
      </p:sp>
    </p:spTree>
    <p:extLst>
      <p:ext uri="{BB962C8B-B14F-4D97-AF65-F5344CB8AC3E}">
        <p14:creationId xmlns:p14="http://schemas.microsoft.com/office/powerpoint/2010/main" val="2302261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04F223-4078-408F-8506-EF28FFA52885}"/>
              </a:ext>
            </a:extLst>
          </p:cNvPr>
          <p:cNvSpPr>
            <a:spLocks noGrp="1"/>
          </p:cNvSpPr>
          <p:nvPr>
            <p:ph type="title"/>
          </p:nvPr>
        </p:nvSpPr>
        <p:spPr>
          <a:xfrm>
            <a:off x="685800" y="764373"/>
            <a:ext cx="10820400" cy="1293028"/>
          </a:xfrm>
        </p:spPr>
        <p:txBody>
          <a:bodyPr>
            <a:normAutofit fontScale="90000"/>
          </a:bodyPr>
          <a:lstStyle/>
          <a:p>
            <a:r>
              <a:rPr lang="en-US" i="1" dirty="0"/>
              <a:t>Treatment and prevention of kwashiorkor</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F7263AC-9969-4F1C-9558-DB3961FB8AD2}"/>
              </a:ext>
            </a:extLst>
          </p:cNvPr>
          <p:cNvSpPr>
            <a:spLocks noGrp="1"/>
          </p:cNvSpPr>
          <p:nvPr>
            <p:ph idx="1"/>
          </p:nvPr>
        </p:nvSpPr>
        <p:spPr/>
        <p:txBody>
          <a:bodyPr>
            <a:normAutofit lnSpcReduction="10000"/>
          </a:bodyPr>
          <a:lstStyle/>
          <a:p>
            <a:pPr lvl="0"/>
            <a:r>
              <a:rPr lang="en-US" sz="3600" dirty="0"/>
              <a:t>Feeding children with a properly balanced diet with enough amount of protein</a:t>
            </a:r>
          </a:p>
          <a:p>
            <a:pPr lvl="0"/>
            <a:r>
              <a:rPr lang="en-US" sz="3600" dirty="0"/>
              <a:t>Care must be taken to children after weaning because kwashiorkor occurs mostly during this period</a:t>
            </a:r>
          </a:p>
          <a:p>
            <a:pPr lvl="0"/>
            <a:r>
              <a:rPr lang="en-US" sz="3600" dirty="0"/>
              <a:t>To educate mothers on the causes, symptoms and the effect of kwashiorkor</a:t>
            </a:r>
          </a:p>
          <a:p>
            <a:r>
              <a:rPr lang="en-US" sz="3600" dirty="0"/>
              <a:t>Avoid taboos and poverty</a:t>
            </a:r>
          </a:p>
        </p:txBody>
      </p:sp>
      <p:sp>
        <p:nvSpPr>
          <p:cNvPr id="4" name="Date Placeholder 3">
            <a:extLst>
              <a:ext uri="{FF2B5EF4-FFF2-40B4-BE49-F238E27FC236}">
                <a16:creationId xmlns:a16="http://schemas.microsoft.com/office/drawing/2014/main" xmlns="" id="{688D5D71-0A4E-4470-A3A0-FC0EA8173881}"/>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F797C01E-B062-473E-AEF4-25BBFF3788F1}"/>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0DD1B5B8-1E8E-463E-A744-E49261CAAD17}"/>
              </a:ext>
            </a:extLst>
          </p:cNvPr>
          <p:cNvSpPr>
            <a:spLocks noGrp="1"/>
          </p:cNvSpPr>
          <p:nvPr>
            <p:ph type="sldNum" sz="quarter" idx="12"/>
          </p:nvPr>
        </p:nvSpPr>
        <p:spPr/>
        <p:txBody>
          <a:bodyPr/>
          <a:lstStyle/>
          <a:p>
            <a:fld id="{6D22F896-40B5-4ADD-8801-0D06FADFA095}" type="slidenum">
              <a:rPr lang="en-US" smtClean="0"/>
              <a:t>98</a:t>
            </a:fld>
            <a:endParaRPr lang="en-US" dirty="0"/>
          </a:p>
        </p:txBody>
      </p:sp>
    </p:spTree>
    <p:extLst>
      <p:ext uri="{BB962C8B-B14F-4D97-AF65-F5344CB8AC3E}">
        <p14:creationId xmlns:p14="http://schemas.microsoft.com/office/powerpoint/2010/main" val="35829300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C928A6-E410-4FAB-B8E5-516E5A4D9B5D}"/>
              </a:ext>
            </a:extLst>
          </p:cNvPr>
          <p:cNvSpPr>
            <a:spLocks noGrp="1"/>
          </p:cNvSpPr>
          <p:nvPr>
            <p:ph type="title"/>
          </p:nvPr>
        </p:nvSpPr>
        <p:spPr/>
        <p:txBody>
          <a:bodyPr/>
          <a:lstStyle/>
          <a:p>
            <a:r>
              <a:rPr lang="en-US" b="1" i="1" dirty="0"/>
              <a:t>Marasmus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C368B35F-C8BA-4158-9104-A184811CADFC}"/>
              </a:ext>
            </a:extLst>
          </p:cNvPr>
          <p:cNvSpPr>
            <a:spLocks noGrp="1"/>
          </p:cNvSpPr>
          <p:nvPr>
            <p:ph idx="1"/>
          </p:nvPr>
        </p:nvSpPr>
        <p:spPr/>
        <p:txBody>
          <a:bodyPr>
            <a:normAutofit lnSpcReduction="10000"/>
          </a:bodyPr>
          <a:lstStyle/>
          <a:p>
            <a:r>
              <a:rPr lang="en-US" sz="3600" dirty="0"/>
              <a:t>This is a nutritional deficiency disease that is caused by lack of enough nutrients from almost all types of food. </a:t>
            </a:r>
          </a:p>
          <a:p>
            <a:r>
              <a:rPr lang="en-US" sz="3600" dirty="0"/>
              <a:t>It is most common in children between 0 and 1 year old. </a:t>
            </a:r>
          </a:p>
          <a:p>
            <a:r>
              <a:rPr lang="en-US" sz="3600" dirty="0"/>
              <a:t>This happens especially when a child depends solely on milk as the only source of food such that the child does not get enough nutrients</a:t>
            </a:r>
          </a:p>
        </p:txBody>
      </p:sp>
      <p:sp>
        <p:nvSpPr>
          <p:cNvPr id="4" name="Date Placeholder 3">
            <a:extLst>
              <a:ext uri="{FF2B5EF4-FFF2-40B4-BE49-F238E27FC236}">
                <a16:creationId xmlns:a16="http://schemas.microsoft.com/office/drawing/2014/main" xmlns="" id="{6E1A63C7-6012-4B6B-BF1C-CDB72EE0BC17}"/>
              </a:ext>
            </a:extLst>
          </p:cNvPr>
          <p:cNvSpPr>
            <a:spLocks noGrp="1"/>
          </p:cNvSpPr>
          <p:nvPr>
            <p:ph type="dt" sz="half" idx="10"/>
          </p:nvPr>
        </p:nvSpPr>
        <p:spPr/>
        <p:txBody>
          <a:bodyPr/>
          <a:lstStyle/>
          <a:p>
            <a:fld id="{D33C0883-2971-444B-B119-B8901019FECE}" type="datetime1">
              <a:rPr lang="en-US" smtClean="0"/>
              <a:t>5/20/2021</a:t>
            </a:fld>
            <a:endParaRPr lang="en-US" dirty="0"/>
          </a:p>
        </p:txBody>
      </p:sp>
      <p:sp>
        <p:nvSpPr>
          <p:cNvPr id="5" name="Footer Placeholder 4">
            <a:extLst>
              <a:ext uri="{FF2B5EF4-FFF2-40B4-BE49-F238E27FC236}">
                <a16:creationId xmlns:a16="http://schemas.microsoft.com/office/drawing/2014/main" xmlns="" id="{DB274685-DD35-4F28-99DA-FCF7F159F771}"/>
              </a:ext>
            </a:extLst>
          </p:cNvPr>
          <p:cNvSpPr>
            <a:spLocks noGrp="1"/>
          </p:cNvSpPr>
          <p:nvPr>
            <p:ph type="ftr" sz="quarter" idx="11"/>
          </p:nvPr>
        </p:nvSpPr>
        <p:spPr/>
        <p:txBody>
          <a:bodyPr/>
          <a:lstStyle/>
          <a:p>
            <a:r>
              <a:rPr lang="en-US"/>
              <a:t>Dastan E. M. </a:t>
            </a:r>
            <a:endParaRPr lang="en-US" dirty="0"/>
          </a:p>
        </p:txBody>
      </p:sp>
      <p:sp>
        <p:nvSpPr>
          <p:cNvPr id="6" name="Slide Number Placeholder 5">
            <a:extLst>
              <a:ext uri="{FF2B5EF4-FFF2-40B4-BE49-F238E27FC236}">
                <a16:creationId xmlns:a16="http://schemas.microsoft.com/office/drawing/2014/main" xmlns="" id="{4272A986-CB34-4DAF-88E0-80733FF0CC3E}"/>
              </a:ext>
            </a:extLst>
          </p:cNvPr>
          <p:cNvSpPr>
            <a:spLocks noGrp="1"/>
          </p:cNvSpPr>
          <p:nvPr>
            <p:ph type="sldNum" sz="quarter" idx="12"/>
          </p:nvPr>
        </p:nvSpPr>
        <p:spPr/>
        <p:txBody>
          <a:bodyPr/>
          <a:lstStyle/>
          <a:p>
            <a:fld id="{6D22F896-40B5-4ADD-8801-0D06FADFA095}" type="slidenum">
              <a:rPr lang="en-US" smtClean="0"/>
              <a:t>99</a:t>
            </a:fld>
            <a:endParaRPr lang="en-US" dirty="0"/>
          </a:p>
        </p:txBody>
      </p:sp>
    </p:spTree>
    <p:extLst>
      <p:ext uri="{BB962C8B-B14F-4D97-AF65-F5344CB8AC3E}">
        <p14:creationId xmlns:p14="http://schemas.microsoft.com/office/powerpoint/2010/main" val="37561004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{AD2153D0-32DB-4106-A769-7CEC04108B48}tf04033937</Template>
  <TotalTime>760</TotalTime>
  <Words>10712</Words>
  <Application>Microsoft Office PowerPoint</Application>
  <PresentationFormat>Custom</PresentationFormat>
  <Paragraphs>1617</Paragraphs>
  <Slides>208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208</vt:i4>
      </vt:variant>
    </vt:vector>
  </HeadingPairs>
  <TitlesOfParts>
    <vt:vector size="210" baseType="lpstr">
      <vt:lpstr>Vapor Trail</vt:lpstr>
      <vt:lpstr>Microsoft Equation 3.0</vt:lpstr>
      <vt:lpstr>Nutrition </vt:lpstr>
      <vt:lpstr>introduction</vt:lpstr>
      <vt:lpstr>Types of Nutrition </vt:lpstr>
      <vt:lpstr>Types of Nutrition</vt:lpstr>
      <vt:lpstr>Autotrophic nutrition</vt:lpstr>
      <vt:lpstr>Chemosynthesis and Photosynthesis </vt:lpstr>
      <vt:lpstr>Chemosynthesis and Photosynthesis </vt:lpstr>
      <vt:lpstr>Chemosynthesis and Photosynthesis </vt:lpstr>
      <vt:lpstr>Heterotrophic nutrition</vt:lpstr>
      <vt:lpstr>Forms of heterotrophic nutrition </vt:lpstr>
      <vt:lpstr>Holozoic nutrition</vt:lpstr>
      <vt:lpstr>Saprotrophic nutrition</vt:lpstr>
      <vt:lpstr>Forms of symbiotic nutrition</vt:lpstr>
      <vt:lpstr>Forms of symbiotic nutrition</vt:lpstr>
      <vt:lpstr>Forms of symbiotic nutrition</vt:lpstr>
      <vt:lpstr>Autotrophic Vs Heterotrophic Nutrition</vt:lpstr>
      <vt:lpstr>Note: </vt:lpstr>
      <vt:lpstr>Importance of Nutrition </vt:lpstr>
      <vt:lpstr>Note: </vt:lpstr>
      <vt:lpstr>NUTRIENTS </vt:lpstr>
      <vt:lpstr>Types of nutrients </vt:lpstr>
      <vt:lpstr>Note: </vt:lpstr>
      <vt:lpstr>Note:</vt:lpstr>
      <vt:lpstr>Note:</vt:lpstr>
      <vt:lpstr>Carbohydrates</vt:lpstr>
      <vt:lpstr>Carbohydrates </vt:lpstr>
      <vt:lpstr>Carbohydrates</vt:lpstr>
      <vt:lpstr>Monosaccharide </vt:lpstr>
      <vt:lpstr>Characteristics of Monosaccharides </vt:lpstr>
      <vt:lpstr>Disaccharide </vt:lpstr>
      <vt:lpstr>Characteristics of Disaccharides </vt:lpstr>
      <vt:lpstr>Polysaccharide </vt:lpstr>
      <vt:lpstr>Characteristics of Polysaccharides </vt:lpstr>
      <vt:lpstr>Note: </vt:lpstr>
      <vt:lpstr>Condensation and Hydrolysis</vt:lpstr>
      <vt:lpstr>Importance of Carbohydrates </vt:lpstr>
      <vt:lpstr>Food Tests for Carbohydrates </vt:lpstr>
      <vt:lpstr> Test for Reducing Sugars </vt:lpstr>
      <vt:lpstr>Test for Reducing Sugars</vt:lpstr>
      <vt:lpstr>Test for Non-reducing Sugars </vt:lpstr>
      <vt:lpstr>Test for Non-reducing Sugars</vt:lpstr>
      <vt:lpstr>Test for Non-reducing Sugars</vt:lpstr>
      <vt:lpstr>Test for Starch </vt:lpstr>
      <vt:lpstr>Test for Starch</vt:lpstr>
      <vt:lpstr>Proteins </vt:lpstr>
      <vt:lpstr>Properties of Proteins </vt:lpstr>
      <vt:lpstr>Note: </vt:lpstr>
      <vt:lpstr>Amino Acids</vt:lpstr>
      <vt:lpstr>CLASSIFICATION OF PROTEINS </vt:lpstr>
      <vt:lpstr>Functions of Proteins </vt:lpstr>
      <vt:lpstr>Natural sources of Proteins: </vt:lpstr>
      <vt:lpstr>Food Test for Proteins (Biuret Test) </vt:lpstr>
      <vt:lpstr>Food Test for Proteins (Biuret Test) </vt:lpstr>
      <vt:lpstr>Food Test for Proteins (Biuret Test) </vt:lpstr>
      <vt:lpstr>FATS AND OILS (LIPIDS) </vt:lpstr>
      <vt:lpstr>Natural sources of Lipids </vt:lpstr>
      <vt:lpstr>Properties of Fats and Oils </vt:lpstr>
      <vt:lpstr>Uses of Fats and Oils </vt:lpstr>
      <vt:lpstr>Assignment: </vt:lpstr>
      <vt:lpstr>Test for Lipids </vt:lpstr>
      <vt:lpstr>Test for Lipids</vt:lpstr>
      <vt:lpstr>SUMMARY OF FOOD TEST REPORTING </vt:lpstr>
      <vt:lpstr>SUMMARY OF FOOD TEST REPORTING</vt:lpstr>
      <vt:lpstr>SUMMARY OF FOOD TEST REPORTING</vt:lpstr>
      <vt:lpstr>VITAMINS </vt:lpstr>
      <vt:lpstr>Note: </vt:lpstr>
      <vt:lpstr>Classification of vitamins: </vt:lpstr>
      <vt:lpstr>Differences between Water-soluble and Fat-soluble vitamins </vt:lpstr>
      <vt:lpstr>Data Table for Vitamins </vt:lpstr>
      <vt:lpstr>Data Table for Vitamins</vt:lpstr>
      <vt:lpstr>Data Table for Vitamins</vt:lpstr>
      <vt:lpstr>Data Table for Vitamins</vt:lpstr>
      <vt:lpstr>MINERAL SALTS </vt:lpstr>
      <vt:lpstr>Data Table for Mineral Salts </vt:lpstr>
      <vt:lpstr>Data Table for Mineral Salts</vt:lpstr>
      <vt:lpstr>Data Table for Mineral Salts</vt:lpstr>
      <vt:lpstr>Data Table for Mineral Salts</vt:lpstr>
      <vt:lpstr>WATER </vt:lpstr>
      <vt:lpstr>Functions of water: </vt:lpstr>
      <vt:lpstr>Functions of water:</vt:lpstr>
      <vt:lpstr>Note: </vt:lpstr>
      <vt:lpstr>ROUGHAGE </vt:lpstr>
      <vt:lpstr>ROUGHAGE</vt:lpstr>
      <vt:lpstr>BALANCED DIET </vt:lpstr>
      <vt:lpstr>Importance of Balanced diet </vt:lpstr>
      <vt:lpstr>MALNUTRITION </vt:lpstr>
      <vt:lpstr>Causes of Malnutrition </vt:lpstr>
      <vt:lpstr>Causes of Malnutrition</vt:lpstr>
      <vt:lpstr>Note: </vt:lpstr>
      <vt:lpstr>Types of Malnutrition in Humans </vt:lpstr>
      <vt:lpstr>Types of Malnutrition in Humans</vt:lpstr>
      <vt:lpstr>Vitamin Deficiency Diseases </vt:lpstr>
      <vt:lpstr>Question </vt:lpstr>
      <vt:lpstr>Kwashiorkor </vt:lpstr>
      <vt:lpstr>Symptoms of kwashiorkor</vt:lpstr>
      <vt:lpstr>Symptoms of kwashiorkor</vt:lpstr>
      <vt:lpstr>Note: </vt:lpstr>
      <vt:lpstr>Treatment and prevention of kwashiorkor </vt:lpstr>
      <vt:lpstr>Marasmus </vt:lpstr>
      <vt:lpstr>Symptoms of Marasmus </vt:lpstr>
      <vt:lpstr>Treatment of Marasmus </vt:lpstr>
      <vt:lpstr>Starvation </vt:lpstr>
      <vt:lpstr>Rickets </vt:lpstr>
      <vt:lpstr>Symptoms of Rickets</vt:lpstr>
      <vt:lpstr>Obesity </vt:lpstr>
      <vt:lpstr>Symptoms of Obesity </vt:lpstr>
      <vt:lpstr>Symptoms of Obesity</vt:lpstr>
      <vt:lpstr>Prevention of Obesity </vt:lpstr>
      <vt:lpstr>Anorexia Nervosa </vt:lpstr>
      <vt:lpstr>Signs and Symptoms of Anorexia Nervosa </vt:lpstr>
      <vt:lpstr>NUTRITIONAL REQUIREMENTS FOR DIFFERENT GROUPS OF PEOPLE </vt:lpstr>
      <vt:lpstr>NUTRITIONAL REQUIREMENTS FOR DIFFERENT GROUPS OF PEOPLE</vt:lpstr>
      <vt:lpstr>NUTRITIONAL REQUIREMENTS FOR DIFFERENT GROUPS OF PEOPLE</vt:lpstr>
      <vt:lpstr>NUTRITIONAL REQUIREMENTS FOR DIFFERENT GROUPS OF PEOPLE</vt:lpstr>
      <vt:lpstr>NUTRITIONAL REQUIREMENTS FOR DIFFERENT GROUPS OF PEOPLE</vt:lpstr>
      <vt:lpstr>NUTRITIONAL REQUIREMENTS FOR DIFFERENT GROUPS OF PEOPLE</vt:lpstr>
      <vt:lpstr>HUMAN DIGESTIVE SYSTEM (The Human Alimentary Canal) </vt:lpstr>
      <vt:lpstr>HUMAN DIGESTIVE SYSTEM (The Human Alimentary Canal)</vt:lpstr>
      <vt:lpstr>HUMAN DIGESTIVE SYSTEM (The Human Alimentary Canal)</vt:lpstr>
      <vt:lpstr>HUMAN DIGESTIVE SYSTEM (The Human Alimentary Canal)</vt:lpstr>
      <vt:lpstr>DIGESTION</vt:lpstr>
      <vt:lpstr>Types of Digestion</vt:lpstr>
      <vt:lpstr>Types of Digestion</vt:lpstr>
      <vt:lpstr>Importance of Digestion </vt:lpstr>
      <vt:lpstr>Important Terms to be used </vt:lpstr>
      <vt:lpstr>Properties of enzymes </vt:lpstr>
      <vt:lpstr>Digestion Process in Human </vt:lpstr>
      <vt:lpstr>Digestion in the Mouth </vt:lpstr>
      <vt:lpstr>Chewing is necessary because</vt:lpstr>
      <vt:lpstr>Digestion in the mouth</vt:lpstr>
      <vt:lpstr>That is:</vt:lpstr>
      <vt:lpstr>The Role of Saliva in the Mouth </vt:lpstr>
      <vt:lpstr>Note</vt:lpstr>
      <vt:lpstr>Note</vt:lpstr>
      <vt:lpstr>Swallowing Process </vt:lpstr>
      <vt:lpstr>Note: </vt:lpstr>
      <vt:lpstr>Swallowing Process</vt:lpstr>
      <vt:lpstr>Swallowing Process</vt:lpstr>
      <vt:lpstr>Digestion in the Stomach</vt:lpstr>
      <vt:lpstr>Digestion in the Stomach</vt:lpstr>
      <vt:lpstr>Digestion in the Stomach</vt:lpstr>
      <vt:lpstr>Functions of Dilute Hydrochloric Acid</vt:lpstr>
      <vt:lpstr>Functions of Pepsin</vt:lpstr>
      <vt:lpstr>Function of Rennin </vt:lpstr>
      <vt:lpstr>Functions of Mucus </vt:lpstr>
      <vt:lpstr>Functions of Water </vt:lpstr>
      <vt:lpstr>Note</vt:lpstr>
      <vt:lpstr>Digestion in the Duodenum </vt:lpstr>
      <vt:lpstr>Note</vt:lpstr>
      <vt:lpstr>Composition of Bile </vt:lpstr>
      <vt:lpstr>Functions of Bile </vt:lpstr>
      <vt:lpstr>Composition of Pancreatic Juice </vt:lpstr>
      <vt:lpstr>The role(s) of Components of Pancreatic Juice in Digestion </vt:lpstr>
      <vt:lpstr>The role(s) of Components of Pancreatic Juice in Digestion</vt:lpstr>
      <vt:lpstr>Note</vt:lpstr>
      <vt:lpstr>Digestion in the Ileum </vt:lpstr>
      <vt:lpstr>Composition of Intestinal Juices </vt:lpstr>
      <vt:lpstr>Functions of the Digestive Enzymes of the Intestinal Juice</vt:lpstr>
      <vt:lpstr>Functions of the Digestive Enzymes of the Intestinal Juice</vt:lpstr>
      <vt:lpstr>Functions of the Digestive Enzymes of the Intestinal Juice</vt:lpstr>
      <vt:lpstr>Note: </vt:lpstr>
      <vt:lpstr>Summary of Digestion Process in Humans</vt:lpstr>
      <vt:lpstr>Summary of Digestion Process in Humans</vt:lpstr>
      <vt:lpstr>Absorption of End Products of Digestion in the Ileum </vt:lpstr>
      <vt:lpstr>Adaptations of Ileum to Absorptive Function</vt:lpstr>
      <vt:lpstr>Adaptations of Ileum to Absorptive Function</vt:lpstr>
      <vt:lpstr>Adaptations of Ileum to Absorptive Function</vt:lpstr>
      <vt:lpstr>Longitudinal Section of Villus</vt:lpstr>
      <vt:lpstr>Cross Section of the ileum </vt:lpstr>
      <vt:lpstr>Note</vt:lpstr>
      <vt:lpstr>Note</vt:lpstr>
      <vt:lpstr>Colon </vt:lpstr>
      <vt:lpstr>Functions of colon</vt:lpstr>
      <vt:lpstr>Note</vt:lpstr>
      <vt:lpstr>Note</vt:lpstr>
      <vt:lpstr>Note</vt:lpstr>
      <vt:lpstr>THE DIGESTIVE SYSTEM OF RUMINANT ANIMALS </vt:lpstr>
      <vt:lpstr>THE DIGESTIVE SYSTEM OF RUMINANT ANIMALS</vt:lpstr>
      <vt:lpstr>THE DIGESTIVE SYSTEM OF RUMINANT ANIMALS</vt:lpstr>
      <vt:lpstr>THE DIGESTIVE SYSTEM OF RUMINANT ANIMALS</vt:lpstr>
      <vt:lpstr>THE DIGESTIVE SYSTEM OF RUMINANT ANIMALS</vt:lpstr>
      <vt:lpstr>Note</vt:lpstr>
      <vt:lpstr>Differences between Ruminant and Non-ruminant Digestive systems</vt:lpstr>
      <vt:lpstr>Differences between Ruminant and Non-ruminant Digestive systems</vt:lpstr>
      <vt:lpstr>DISORDERS AND DISEASES OF THE HUMAN DIGESTIVE SYSTEM</vt:lpstr>
      <vt:lpstr>Dental Caries</vt:lpstr>
      <vt:lpstr>Dental Caries</vt:lpstr>
      <vt:lpstr>Signs and symptoms of dental caries</vt:lpstr>
      <vt:lpstr>Control measures against Dental Caries </vt:lpstr>
      <vt:lpstr>Treatment </vt:lpstr>
      <vt:lpstr>Heartburn </vt:lpstr>
      <vt:lpstr>Signs and Symptoms of Heartburn </vt:lpstr>
      <vt:lpstr>Treatment of Heartburn </vt:lpstr>
      <vt:lpstr>Note:</vt:lpstr>
      <vt:lpstr>Stomach Ulcers </vt:lpstr>
      <vt:lpstr>Causes of Ulcers </vt:lpstr>
      <vt:lpstr>Signs and Symptoms of Ulcers </vt:lpstr>
      <vt:lpstr>Treatment of Stomach Ulcers </vt:lpstr>
      <vt:lpstr>Constipation </vt:lpstr>
      <vt:lpstr>Causes of Constipation </vt:lpstr>
      <vt:lpstr>Causes of Constipation</vt:lpstr>
      <vt:lpstr>Signs/symptoms of Constipation </vt:lpstr>
      <vt:lpstr>Prevention and Control of Constipation</vt:lpstr>
      <vt:lpstr>Cancer </vt:lpstr>
      <vt:lpstr>Causative agents of cancer</vt:lpstr>
      <vt:lpstr>Treatment</vt:lpstr>
      <vt:lpstr>Note:</vt:lpstr>
      <vt:lpstr>Control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Dastan Mbwambo</dc:creator>
  <cp:lastModifiedBy>SALAH_TO_BE</cp:lastModifiedBy>
  <cp:revision>44</cp:revision>
  <dcterms:created xsi:type="dcterms:W3CDTF">2020-02-21T06:21:17Z</dcterms:created>
  <dcterms:modified xsi:type="dcterms:W3CDTF">2021-05-20T20:10:45Z</dcterms:modified>
</cp:coreProperties>
</file>