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42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9/24/2019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9/24/2019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9/24/2019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9/24/2019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BALANCE OF NATURE</a:t>
            </a:r>
            <a:endParaRPr lang="en-US" dirty="0"/>
          </a:p>
        </p:txBody>
      </p:sp>
      <p:sp>
        <p:nvSpPr>
          <p:cNvPr id="3" name="Subtitle 2"/>
          <p:cNvSpPr>
            <a:spLocks noGrp="1"/>
          </p:cNvSpPr>
          <p:nvPr>
            <p:ph type="subTitle" idx="1"/>
          </p:nvPr>
        </p:nvSpPr>
        <p:spPr/>
        <p:txBody>
          <a:bodyPr/>
          <a:lstStyle/>
          <a:p>
            <a:r>
              <a:rPr lang="en-US" dirty="0" smtClean="0"/>
              <a:t>By MbwamboJr 2019</a:t>
            </a:r>
            <a:endParaRPr lang="en-US" dirty="0"/>
          </a:p>
        </p:txBody>
      </p:sp>
    </p:spTree>
    <p:extLst>
      <p:ext uri="{BB962C8B-B14F-4D97-AF65-F5344CB8AC3E}">
        <p14:creationId xmlns:p14="http://schemas.microsoft.com/office/powerpoint/2010/main" val="83310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a:t>Aquatic Factors</a:t>
            </a:r>
            <a:br>
              <a:rPr lang="en-US" b="1" dirty="0"/>
            </a:br>
            <a:endParaRPr lang="en-US" dirty="0"/>
          </a:p>
        </p:txBody>
      </p:sp>
      <p:sp>
        <p:nvSpPr>
          <p:cNvPr id="3" name="Content Placeholder 2"/>
          <p:cNvSpPr>
            <a:spLocks noGrp="1"/>
          </p:cNvSpPr>
          <p:nvPr>
            <p:ph idx="1"/>
          </p:nvPr>
        </p:nvSpPr>
        <p:spPr/>
        <p:txBody>
          <a:bodyPr/>
          <a:lstStyle/>
          <a:p>
            <a:pPr lvl="0"/>
            <a:r>
              <a:rPr lang="en-US" i="1" dirty="0"/>
              <a:t>Salinity</a:t>
            </a:r>
            <a:r>
              <a:rPr lang="en-US" dirty="0"/>
              <a:t>. This refers to quantity of salts dissolved in water. Some aquatic organisms are adapted to live in freshwater while others are adapted in saltwater habitats.</a:t>
            </a:r>
          </a:p>
          <a:p>
            <a:r>
              <a:rPr lang="en-US" i="1" dirty="0"/>
              <a:t>Wave action</a:t>
            </a:r>
            <a:r>
              <a:rPr lang="en-US" dirty="0"/>
              <a:t>. This causes movement of water in oceans, seas and lakes. This affects distribution of organisms in water bodies. E.g. organisms like shrimps crabs and clams are found in intertidal zones where they are covered by water during high tide and exposed to air during low tide</a:t>
            </a:r>
            <a:endParaRPr lang="en-US" dirty="0"/>
          </a:p>
        </p:txBody>
      </p:sp>
    </p:spTree>
    <p:extLst>
      <p:ext uri="{BB962C8B-B14F-4D97-AF65-F5344CB8AC3E}">
        <p14:creationId xmlns:p14="http://schemas.microsoft.com/office/powerpoint/2010/main" val="2861708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a:t>Soil Factors</a:t>
            </a:r>
            <a:br>
              <a:rPr lang="en-US" b="1" dirty="0"/>
            </a:br>
            <a:endParaRPr lang="en-US" dirty="0"/>
          </a:p>
        </p:txBody>
      </p:sp>
      <p:sp>
        <p:nvSpPr>
          <p:cNvPr id="3" name="Content Placeholder 2"/>
          <p:cNvSpPr>
            <a:spLocks noGrp="1"/>
          </p:cNvSpPr>
          <p:nvPr>
            <p:ph idx="1"/>
          </p:nvPr>
        </p:nvSpPr>
        <p:spPr/>
        <p:txBody>
          <a:bodyPr/>
          <a:lstStyle/>
          <a:p>
            <a:pPr lvl="0"/>
            <a:r>
              <a:rPr lang="en-US" i="1" dirty="0"/>
              <a:t>Soil texture</a:t>
            </a:r>
            <a:r>
              <a:rPr lang="en-US" dirty="0"/>
              <a:t>. This refers to the size of soil particles. E.g. clay soil has very fine particles, loam soil has equal amounts of large and fine particles while sand has large particles. This affects drainage system of the soil and hence fertility and distribution of plants.</a:t>
            </a:r>
          </a:p>
          <a:p>
            <a:pPr lvl="0"/>
            <a:r>
              <a:rPr lang="en-US" i="1" dirty="0"/>
              <a:t>Soil pH</a:t>
            </a:r>
            <a:r>
              <a:rPr lang="en-US" dirty="0"/>
              <a:t>. That is, the degree of acidity or alkalinity of the soil. Some plants are adapted to live in acidic soils (e.g. tomatoes) while others are adapted to live in alkaline soils (e.g. onions and cabbage)</a:t>
            </a:r>
          </a:p>
          <a:p>
            <a:endParaRPr lang="en-US" dirty="0"/>
          </a:p>
        </p:txBody>
      </p:sp>
    </p:spTree>
    <p:extLst>
      <p:ext uri="{BB962C8B-B14F-4D97-AF65-F5344CB8AC3E}">
        <p14:creationId xmlns:p14="http://schemas.microsoft.com/office/powerpoint/2010/main" val="1207461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a:t>Geological factors</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pPr lvl="0"/>
            <a:r>
              <a:rPr lang="en-US" i="1" dirty="0"/>
              <a:t>Altitude.</a:t>
            </a:r>
            <a:r>
              <a:rPr lang="en-US" dirty="0"/>
              <a:t> This refers to the height above sea level. At high altitudes atmospheric pressure, temperature and oxygen concentration are generally lower while wind speed and rainfall are higher than at low altitudes. This affects distribution of organisms.</a:t>
            </a:r>
          </a:p>
          <a:p>
            <a:pPr lvl="0"/>
            <a:r>
              <a:rPr lang="en-US" i="1" dirty="0"/>
              <a:t>Geological substratum.</a:t>
            </a:r>
            <a:r>
              <a:rPr lang="en-US" dirty="0"/>
              <a:t> This refers to types of rocks that disintegrates to form the soil in an area. The chemical composition of the soil is affected by the nature of parent rocks, which in turn determines soil pH and soil fertility.</a:t>
            </a:r>
          </a:p>
          <a:p>
            <a:r>
              <a:rPr lang="en-US" i="1" dirty="0"/>
              <a:t>Slope.</a:t>
            </a:r>
            <a:r>
              <a:rPr lang="en-US" dirty="0"/>
              <a:t> This is the gradient of land. It affects the rate of soil erosion, which in turn affects distribution of nutrients in the soil for plant growth</a:t>
            </a:r>
            <a:endParaRPr lang="en-US" dirty="0"/>
          </a:p>
        </p:txBody>
      </p:sp>
    </p:spTree>
    <p:extLst>
      <p:ext uri="{BB962C8B-B14F-4D97-AF65-F5344CB8AC3E}">
        <p14:creationId xmlns:p14="http://schemas.microsoft.com/office/powerpoint/2010/main" val="2304969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Factors</a:t>
            </a:r>
            <a:endParaRPr lang="en-US" dirty="0"/>
          </a:p>
        </p:txBody>
      </p:sp>
      <p:sp>
        <p:nvSpPr>
          <p:cNvPr id="3" name="Content Placeholder 2"/>
          <p:cNvSpPr>
            <a:spLocks noGrp="1"/>
          </p:cNvSpPr>
          <p:nvPr>
            <p:ph idx="1"/>
          </p:nvPr>
        </p:nvSpPr>
        <p:spPr/>
        <p:txBody>
          <a:bodyPr/>
          <a:lstStyle/>
          <a:p>
            <a:pPr lvl="0"/>
            <a:r>
              <a:rPr lang="en-US" i="1" dirty="0"/>
              <a:t>Pollutants</a:t>
            </a:r>
            <a:r>
              <a:rPr lang="en-US" dirty="0"/>
              <a:t>. These are substances that contaminates the environment. E.g. gas, liquid and solid pollutants. These can cause diseases, retardation or death of organisms.</a:t>
            </a:r>
          </a:p>
          <a:p>
            <a:r>
              <a:rPr lang="en-US" i="1" dirty="0"/>
              <a:t>Camouflage</a:t>
            </a:r>
            <a:r>
              <a:rPr lang="en-US" dirty="0"/>
              <a:t>. This refers to the physical similarity between an organism and its surroundings/habitat. It enables an organism to conceal itself in order to avoid predators or to approach its prey</a:t>
            </a:r>
            <a:endParaRPr lang="en-US" dirty="0"/>
          </a:p>
        </p:txBody>
      </p:sp>
    </p:spTree>
    <p:extLst>
      <p:ext uri="{BB962C8B-B14F-4D97-AF65-F5344CB8AC3E}">
        <p14:creationId xmlns:p14="http://schemas.microsoft.com/office/powerpoint/2010/main" val="316367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Terms Used in Balance of Nature</a:t>
            </a:r>
            <a:endParaRPr lang="en-US" dirty="0"/>
          </a:p>
        </p:txBody>
      </p:sp>
      <p:sp>
        <p:nvSpPr>
          <p:cNvPr id="3" name="Content Placeholder 2"/>
          <p:cNvSpPr>
            <a:spLocks noGrp="1"/>
          </p:cNvSpPr>
          <p:nvPr>
            <p:ph idx="1"/>
          </p:nvPr>
        </p:nvSpPr>
        <p:spPr/>
        <p:txBody>
          <a:bodyPr>
            <a:normAutofit fontScale="92500" lnSpcReduction="20000"/>
          </a:bodyPr>
          <a:lstStyle/>
          <a:p>
            <a:r>
              <a:rPr lang="en-US" b="1" i="1" dirty="0"/>
              <a:t>Ecology:</a:t>
            </a:r>
            <a:r>
              <a:rPr lang="en-US" dirty="0"/>
              <a:t> this is the scientific study of interactions between living organisms and their environment. </a:t>
            </a:r>
          </a:p>
          <a:p>
            <a:r>
              <a:rPr lang="en-US" b="1" i="1" dirty="0"/>
              <a:t>Autecology:</a:t>
            </a:r>
            <a:r>
              <a:rPr lang="en-US" dirty="0"/>
              <a:t> this is the study of an individual species in relation to its environment.</a:t>
            </a:r>
          </a:p>
          <a:p>
            <a:r>
              <a:rPr lang="en-US" b="1" i="1" dirty="0"/>
              <a:t>Population:</a:t>
            </a:r>
            <a:r>
              <a:rPr lang="en-US" dirty="0"/>
              <a:t> refers to the total number of organisms of the same species occupying a particular habitat at a given time.</a:t>
            </a:r>
          </a:p>
          <a:p>
            <a:r>
              <a:rPr lang="en-US" b="1" i="1" dirty="0"/>
              <a:t>Community:</a:t>
            </a:r>
            <a:r>
              <a:rPr lang="en-US" dirty="0"/>
              <a:t> this refers to group of organisms of different species living together in a specific area called habitat. </a:t>
            </a:r>
          </a:p>
          <a:p>
            <a:r>
              <a:rPr lang="en-US" b="1" i="1" dirty="0"/>
              <a:t>Habitat:</a:t>
            </a:r>
            <a:r>
              <a:rPr lang="en-US" dirty="0"/>
              <a:t> this is a specific area with a specific set of conditions that appropriate for a certain species of organisms to live</a:t>
            </a:r>
            <a:endParaRPr lang="en-US" dirty="0"/>
          </a:p>
        </p:txBody>
      </p:sp>
    </p:spTree>
    <p:extLst>
      <p:ext uri="{BB962C8B-B14F-4D97-AF65-F5344CB8AC3E}">
        <p14:creationId xmlns:p14="http://schemas.microsoft.com/office/powerpoint/2010/main" val="1572176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Terms Used in Balance of Nature</a:t>
            </a:r>
          </a:p>
        </p:txBody>
      </p:sp>
      <p:sp>
        <p:nvSpPr>
          <p:cNvPr id="3" name="Content Placeholder 2"/>
          <p:cNvSpPr>
            <a:spLocks noGrp="1"/>
          </p:cNvSpPr>
          <p:nvPr>
            <p:ph idx="1"/>
          </p:nvPr>
        </p:nvSpPr>
        <p:spPr/>
        <p:txBody>
          <a:bodyPr>
            <a:normAutofit fontScale="92500" lnSpcReduction="20000"/>
          </a:bodyPr>
          <a:lstStyle/>
          <a:p>
            <a:r>
              <a:rPr lang="en-US" b="1" i="1" dirty="0"/>
              <a:t>Niche:</a:t>
            </a:r>
            <a:r>
              <a:rPr lang="en-US" dirty="0"/>
              <a:t> refers to a position occupied and role played by a particular species of organisms in a given habitat. </a:t>
            </a:r>
          </a:p>
          <a:p>
            <a:r>
              <a:rPr lang="en-US" b="1" i="1" dirty="0"/>
              <a:t>Ecosystem: </a:t>
            </a:r>
            <a:r>
              <a:rPr lang="en-US" dirty="0"/>
              <a:t>this is a natural unit composed of living and non-living things whose interaction brings about a self-sustaining system. </a:t>
            </a:r>
          </a:p>
          <a:p>
            <a:r>
              <a:rPr lang="en-US" b="1" i="1" dirty="0"/>
              <a:t>Food chain:</a:t>
            </a:r>
            <a:r>
              <a:rPr lang="en-US" dirty="0"/>
              <a:t> this is a simplified diagrammatic representation of a feeding relationship between organisms in an ecosystem in which each organism is eating or being eaten once.</a:t>
            </a:r>
          </a:p>
          <a:p>
            <a:r>
              <a:rPr lang="en-US" b="1" i="1" dirty="0"/>
              <a:t>Food web:</a:t>
            </a:r>
            <a:r>
              <a:rPr lang="en-US" dirty="0"/>
              <a:t> refers to a complex diagrammatic representation of a feeding relationship between organisms in an ecosystem in which each organism is eating or being eaten more than once</a:t>
            </a:r>
            <a:endParaRPr lang="en-US" dirty="0"/>
          </a:p>
        </p:txBody>
      </p:sp>
    </p:spTree>
    <p:extLst>
      <p:ext uri="{BB962C8B-B14F-4D97-AF65-F5344CB8AC3E}">
        <p14:creationId xmlns:p14="http://schemas.microsoft.com/office/powerpoint/2010/main" val="4004745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5506" y="3337025"/>
            <a:ext cx="9601196" cy="1303867"/>
          </a:xfrm>
        </p:spPr>
        <p:txBody>
          <a:bodyPr>
            <a:normAutofit fontScale="90000"/>
          </a:bodyPr>
          <a:lstStyle/>
          <a:p>
            <a:r>
              <a:rPr lang="en-US" b="1" dirty="0"/>
              <a:t>Interaction among Living Organisms</a:t>
            </a:r>
            <a:br>
              <a:rPr lang="en-US" b="1" dirty="0"/>
            </a:br>
            <a:endParaRPr lang="en-US" dirty="0"/>
          </a:p>
        </p:txBody>
      </p:sp>
    </p:spTree>
    <p:extLst>
      <p:ext uri="{BB962C8B-B14F-4D97-AF65-F5344CB8AC3E}">
        <p14:creationId xmlns:p14="http://schemas.microsoft.com/office/powerpoint/2010/main" val="464870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Interactions</a:t>
            </a:r>
            <a:endParaRPr lang="en-US" dirty="0"/>
          </a:p>
        </p:txBody>
      </p:sp>
      <p:sp>
        <p:nvSpPr>
          <p:cNvPr id="3" name="Content Placeholder 2"/>
          <p:cNvSpPr>
            <a:spLocks noGrp="1"/>
          </p:cNvSpPr>
          <p:nvPr>
            <p:ph idx="1"/>
          </p:nvPr>
        </p:nvSpPr>
        <p:spPr/>
        <p:txBody>
          <a:bodyPr/>
          <a:lstStyle/>
          <a:p>
            <a:r>
              <a:rPr lang="en-US" dirty="0"/>
              <a:t>Organisms’ interactions can be classified into three main types. These are:</a:t>
            </a:r>
          </a:p>
          <a:p>
            <a:pPr marL="514350" lvl="0" indent="-514350">
              <a:buFont typeface="+mj-lt"/>
              <a:buAutoNum type="romanUcPeriod"/>
            </a:pPr>
            <a:r>
              <a:rPr lang="en-US" dirty="0" smtClean="0"/>
              <a:t>Predation</a:t>
            </a:r>
          </a:p>
          <a:p>
            <a:pPr marL="514350" lvl="0" indent="-514350">
              <a:buFont typeface="+mj-lt"/>
              <a:buAutoNum type="romanUcPeriod"/>
            </a:pPr>
            <a:r>
              <a:rPr lang="en-US" dirty="0" smtClean="0"/>
              <a:t>Competition</a:t>
            </a:r>
            <a:endParaRPr lang="en-US" dirty="0"/>
          </a:p>
          <a:p>
            <a:pPr marL="514350" lvl="0" indent="-514350">
              <a:buFont typeface="+mj-lt"/>
              <a:buAutoNum type="romanUcPeriod"/>
            </a:pPr>
            <a:r>
              <a:rPr lang="en-US" dirty="0" smtClean="0"/>
              <a:t>Symbiosis</a:t>
            </a:r>
            <a:endParaRPr lang="en-US" dirty="0"/>
          </a:p>
          <a:p>
            <a:endParaRPr lang="en-US" dirty="0"/>
          </a:p>
        </p:txBody>
      </p:sp>
    </p:spTree>
    <p:extLst>
      <p:ext uri="{BB962C8B-B14F-4D97-AF65-F5344CB8AC3E}">
        <p14:creationId xmlns:p14="http://schemas.microsoft.com/office/powerpoint/2010/main" val="3518376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a:t>Predation</a:t>
            </a:r>
            <a:br>
              <a:rPr lang="en-US" b="1" dirty="0"/>
            </a:br>
            <a:endParaRPr lang="en-US" dirty="0"/>
          </a:p>
        </p:txBody>
      </p:sp>
      <p:sp>
        <p:nvSpPr>
          <p:cNvPr id="3" name="Content Placeholder 2"/>
          <p:cNvSpPr>
            <a:spLocks noGrp="1"/>
          </p:cNvSpPr>
          <p:nvPr>
            <p:ph idx="1"/>
          </p:nvPr>
        </p:nvSpPr>
        <p:spPr/>
        <p:txBody>
          <a:bodyPr/>
          <a:lstStyle/>
          <a:p>
            <a:r>
              <a:rPr lang="en-US" b="1" i="1" u="sng" dirty="0"/>
              <a:t>Predation</a:t>
            </a:r>
            <a:r>
              <a:rPr lang="en-US" dirty="0"/>
              <a:t> is a feeding interaction between two or more organisms in which one organism hunts, capture and kill another organism for food. </a:t>
            </a:r>
          </a:p>
          <a:p>
            <a:r>
              <a:rPr lang="en-US" i="1" u="sng" dirty="0"/>
              <a:t>Predator </a:t>
            </a:r>
            <a:r>
              <a:rPr lang="en-US" dirty="0"/>
              <a:t>is an organism that hunts, capture and kill another organism for food (e.g. lion, leopard and eagle) while </a:t>
            </a:r>
            <a:r>
              <a:rPr lang="en-US" i="1" u="sng" dirty="0"/>
              <a:t>prey</a:t>
            </a:r>
            <a:r>
              <a:rPr lang="en-US" dirty="0"/>
              <a:t> is an organism which is hunted, captured and killed by another organism for food (e.g. antelope, zebra and wild beast</a:t>
            </a:r>
          </a:p>
          <a:p>
            <a:endParaRPr lang="en-US" dirty="0"/>
          </a:p>
        </p:txBody>
      </p:sp>
    </p:spTree>
    <p:extLst>
      <p:ext uri="{BB962C8B-B14F-4D97-AF65-F5344CB8AC3E}">
        <p14:creationId xmlns:p14="http://schemas.microsoft.com/office/powerpoint/2010/main" val="1080316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a:t>Competition</a:t>
            </a:r>
            <a:br>
              <a:rPr lang="en-US" b="1" dirty="0"/>
            </a:br>
            <a:endParaRPr lang="en-US" dirty="0"/>
          </a:p>
        </p:txBody>
      </p:sp>
      <p:sp>
        <p:nvSpPr>
          <p:cNvPr id="3" name="Content Placeholder 2"/>
          <p:cNvSpPr>
            <a:spLocks noGrp="1"/>
          </p:cNvSpPr>
          <p:nvPr>
            <p:ph idx="1"/>
          </p:nvPr>
        </p:nvSpPr>
        <p:spPr/>
        <p:txBody>
          <a:bodyPr/>
          <a:lstStyle/>
          <a:p>
            <a:r>
              <a:rPr lang="en-US" b="1" i="1" dirty="0"/>
              <a:t>Competition</a:t>
            </a:r>
            <a:r>
              <a:rPr lang="en-US" dirty="0"/>
              <a:t> is the feeding interaction whereby two or more organisms requires the same limited environmental resources for their survival. E.g. Leopards and Lions both hunts antelopes and zebra. </a:t>
            </a:r>
          </a:p>
          <a:p>
            <a:r>
              <a:rPr lang="en-US" dirty="0"/>
              <a:t>The competition can be </a:t>
            </a:r>
            <a:r>
              <a:rPr lang="en-US" i="1" u="sng" dirty="0"/>
              <a:t>intraspecific</a:t>
            </a:r>
            <a:r>
              <a:rPr lang="en-US" dirty="0"/>
              <a:t> (competitors are of the same species) or </a:t>
            </a:r>
            <a:r>
              <a:rPr lang="en-US" i="1" u="sng" dirty="0"/>
              <a:t>interspecific </a:t>
            </a:r>
            <a:r>
              <a:rPr lang="en-US" dirty="0"/>
              <a:t>(competitors are of different species)</a:t>
            </a:r>
          </a:p>
          <a:p>
            <a:endParaRPr lang="en-US" dirty="0"/>
          </a:p>
        </p:txBody>
      </p:sp>
    </p:spTree>
    <p:extLst>
      <p:ext uri="{BB962C8B-B14F-4D97-AF65-F5344CB8AC3E}">
        <p14:creationId xmlns:p14="http://schemas.microsoft.com/office/powerpoint/2010/main" val="1821406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a:t>
            </a:r>
            <a:endParaRPr lang="en-US" dirty="0"/>
          </a:p>
        </p:txBody>
      </p:sp>
      <p:sp>
        <p:nvSpPr>
          <p:cNvPr id="3" name="Content Placeholder 2"/>
          <p:cNvSpPr>
            <a:spLocks noGrp="1"/>
          </p:cNvSpPr>
          <p:nvPr>
            <p:ph idx="1"/>
          </p:nvPr>
        </p:nvSpPr>
        <p:spPr/>
        <p:txBody>
          <a:bodyPr/>
          <a:lstStyle/>
          <a:p>
            <a:r>
              <a:rPr lang="en-US" dirty="0"/>
              <a:t>Natural environment is composed of all living and non-living things that occurs naturally on earth. It includes such things as air, water, animals, plants, micro-organisms, stones and rocks, soil, clouds and the sun.</a:t>
            </a:r>
          </a:p>
          <a:p>
            <a:r>
              <a:rPr lang="en-US" dirty="0"/>
              <a:t>By definition, </a:t>
            </a:r>
            <a:r>
              <a:rPr lang="en-US" b="1" i="1" dirty="0"/>
              <a:t>environment</a:t>
            </a:r>
            <a:r>
              <a:rPr lang="en-US" dirty="0"/>
              <a:t> refers to everything that surrounds an organism and influence/affects it</a:t>
            </a:r>
            <a:endParaRPr lang="en-US" dirty="0"/>
          </a:p>
        </p:txBody>
      </p:sp>
    </p:spTree>
    <p:extLst>
      <p:ext uri="{BB962C8B-B14F-4D97-AF65-F5344CB8AC3E}">
        <p14:creationId xmlns:p14="http://schemas.microsoft.com/office/powerpoint/2010/main" val="2224647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Symbiosis</a:t>
            </a:r>
            <a:endParaRPr lang="en-US" dirty="0"/>
          </a:p>
        </p:txBody>
      </p:sp>
      <p:sp>
        <p:nvSpPr>
          <p:cNvPr id="3" name="Content Placeholder 2"/>
          <p:cNvSpPr>
            <a:spLocks noGrp="1"/>
          </p:cNvSpPr>
          <p:nvPr>
            <p:ph idx="1"/>
          </p:nvPr>
        </p:nvSpPr>
        <p:spPr/>
        <p:txBody>
          <a:bodyPr/>
          <a:lstStyle/>
          <a:p>
            <a:r>
              <a:rPr lang="en-US" dirty="0"/>
              <a:t>This is a closely feeding relationship between two organisms of different species. </a:t>
            </a:r>
          </a:p>
          <a:p>
            <a:r>
              <a:rPr lang="en-US" dirty="0"/>
              <a:t>There are several forms of symbiosis as explained hereunder:</a:t>
            </a:r>
          </a:p>
          <a:p>
            <a:pPr marL="514350" indent="-514350">
              <a:buFont typeface="+mj-lt"/>
              <a:buAutoNum type="romanUcPeriod"/>
            </a:pPr>
            <a:r>
              <a:rPr lang="en-US" dirty="0" smtClean="0"/>
              <a:t>Mutualism</a:t>
            </a:r>
          </a:p>
          <a:p>
            <a:pPr marL="514350" indent="-514350">
              <a:buFont typeface="+mj-lt"/>
              <a:buAutoNum type="romanUcPeriod"/>
            </a:pPr>
            <a:r>
              <a:rPr lang="en-US" dirty="0" smtClean="0"/>
              <a:t>Commensalism</a:t>
            </a:r>
          </a:p>
          <a:p>
            <a:pPr marL="514350" indent="-514350">
              <a:buFont typeface="+mj-lt"/>
              <a:buAutoNum type="romanUcPeriod"/>
            </a:pPr>
            <a:r>
              <a:rPr lang="en-US" dirty="0" smtClean="0"/>
              <a:t>Parasitism</a:t>
            </a:r>
            <a:endParaRPr lang="en-US" dirty="0"/>
          </a:p>
        </p:txBody>
      </p:sp>
    </p:spTree>
    <p:extLst>
      <p:ext uri="{BB962C8B-B14F-4D97-AF65-F5344CB8AC3E}">
        <p14:creationId xmlns:p14="http://schemas.microsoft.com/office/powerpoint/2010/main" val="3204657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i="1" dirty="0"/>
              <a:t>Mutualism</a:t>
            </a:r>
            <a:br>
              <a:rPr lang="en-US" b="1" i="1" dirty="0"/>
            </a:br>
            <a:endParaRPr lang="en-US" dirty="0"/>
          </a:p>
        </p:txBody>
      </p:sp>
      <p:sp>
        <p:nvSpPr>
          <p:cNvPr id="3" name="Content Placeholder 2"/>
          <p:cNvSpPr>
            <a:spLocks noGrp="1"/>
          </p:cNvSpPr>
          <p:nvPr>
            <p:ph idx="1"/>
          </p:nvPr>
        </p:nvSpPr>
        <p:spPr/>
        <p:txBody>
          <a:bodyPr/>
          <a:lstStyle/>
          <a:p>
            <a:r>
              <a:rPr lang="en-US" dirty="0"/>
              <a:t>This is a close feeding relationship between two organisms of </a:t>
            </a:r>
            <a:r>
              <a:rPr lang="en-US" i="1" u="sng" dirty="0"/>
              <a:t>different species </a:t>
            </a:r>
            <a:r>
              <a:rPr lang="en-US" dirty="0"/>
              <a:t>in which </a:t>
            </a:r>
            <a:r>
              <a:rPr lang="en-US" i="1" u="sng" dirty="0"/>
              <a:t>both</a:t>
            </a:r>
            <a:r>
              <a:rPr lang="en-US" dirty="0"/>
              <a:t> organisms </a:t>
            </a:r>
            <a:r>
              <a:rPr lang="en-US" i="1" u="sng" dirty="0"/>
              <a:t>benefit </a:t>
            </a:r>
            <a:r>
              <a:rPr lang="en-US" dirty="0"/>
              <a:t>from the relationship. </a:t>
            </a:r>
          </a:p>
          <a:p>
            <a:r>
              <a:rPr lang="en-US" dirty="0"/>
              <a:t>For example, </a:t>
            </a:r>
            <a:r>
              <a:rPr lang="en-US" i="1" u="sng" dirty="0"/>
              <a:t>rhizobium bacterium</a:t>
            </a:r>
            <a:r>
              <a:rPr lang="en-US" dirty="0"/>
              <a:t> in the </a:t>
            </a:r>
            <a:r>
              <a:rPr lang="en-US" i="1" u="sng" dirty="0"/>
              <a:t>root nodules</a:t>
            </a:r>
            <a:r>
              <a:rPr lang="en-US" dirty="0"/>
              <a:t> of </a:t>
            </a:r>
            <a:r>
              <a:rPr lang="en-US" i="1" u="sng" dirty="0"/>
              <a:t>legumes</a:t>
            </a:r>
            <a:r>
              <a:rPr lang="en-US" dirty="0"/>
              <a:t> fix free nitrogen gas into nitrates for use by the plant while the plant provides shelter and protection for the bacteria</a:t>
            </a:r>
            <a:endParaRPr lang="en-US" dirty="0"/>
          </a:p>
        </p:txBody>
      </p:sp>
    </p:spTree>
    <p:extLst>
      <p:ext uri="{BB962C8B-B14F-4D97-AF65-F5344CB8AC3E}">
        <p14:creationId xmlns:p14="http://schemas.microsoft.com/office/powerpoint/2010/main" val="4182726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Commensalism</a:t>
            </a:r>
            <a:endParaRPr lang="en-US" dirty="0"/>
          </a:p>
        </p:txBody>
      </p:sp>
      <p:sp>
        <p:nvSpPr>
          <p:cNvPr id="3" name="Content Placeholder 2"/>
          <p:cNvSpPr>
            <a:spLocks noGrp="1"/>
          </p:cNvSpPr>
          <p:nvPr>
            <p:ph idx="1"/>
          </p:nvPr>
        </p:nvSpPr>
        <p:spPr/>
        <p:txBody>
          <a:bodyPr/>
          <a:lstStyle/>
          <a:p>
            <a:r>
              <a:rPr lang="en-US" dirty="0"/>
              <a:t>This is a feeding interaction between two organisms of </a:t>
            </a:r>
            <a:r>
              <a:rPr lang="en-US" i="1" u="sng" dirty="0"/>
              <a:t>different species</a:t>
            </a:r>
            <a:r>
              <a:rPr lang="en-US" dirty="0"/>
              <a:t> in which </a:t>
            </a:r>
            <a:r>
              <a:rPr lang="en-US" i="1" u="sng" dirty="0"/>
              <a:t>one organism benefits</a:t>
            </a:r>
            <a:r>
              <a:rPr lang="en-US" dirty="0"/>
              <a:t> from the relationship while the other is </a:t>
            </a:r>
            <a:r>
              <a:rPr lang="en-US" i="1" u="sng" dirty="0"/>
              <a:t>neither benefitting nor getting harmed</a:t>
            </a:r>
            <a:r>
              <a:rPr lang="en-US" dirty="0"/>
              <a:t>. </a:t>
            </a:r>
          </a:p>
          <a:p>
            <a:r>
              <a:rPr lang="en-US" dirty="0"/>
              <a:t>For example, birds building a nest in a hole in a tree</a:t>
            </a:r>
            <a:endParaRPr lang="en-US" dirty="0"/>
          </a:p>
        </p:txBody>
      </p:sp>
    </p:spTree>
    <p:extLst>
      <p:ext uri="{BB962C8B-B14F-4D97-AF65-F5344CB8AC3E}">
        <p14:creationId xmlns:p14="http://schemas.microsoft.com/office/powerpoint/2010/main" val="745659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i="1" dirty="0"/>
              <a:t>Parasitism</a:t>
            </a:r>
            <a:br>
              <a:rPr lang="en-US" b="1" i="1" dirty="0"/>
            </a:br>
            <a:endParaRPr lang="en-US" dirty="0"/>
          </a:p>
        </p:txBody>
      </p:sp>
      <p:sp>
        <p:nvSpPr>
          <p:cNvPr id="3" name="Content Placeholder 2"/>
          <p:cNvSpPr>
            <a:spLocks noGrp="1"/>
          </p:cNvSpPr>
          <p:nvPr>
            <p:ph idx="1"/>
          </p:nvPr>
        </p:nvSpPr>
        <p:spPr/>
        <p:txBody>
          <a:bodyPr/>
          <a:lstStyle/>
          <a:p>
            <a:r>
              <a:rPr lang="en-US" dirty="0"/>
              <a:t>This refers to a feeding interaction between two organisms of </a:t>
            </a:r>
            <a:r>
              <a:rPr lang="en-US" i="1" u="sng" dirty="0"/>
              <a:t>different species</a:t>
            </a:r>
            <a:r>
              <a:rPr lang="en-US" dirty="0"/>
              <a:t> in which </a:t>
            </a:r>
            <a:r>
              <a:rPr lang="en-US" i="1" u="sng" dirty="0"/>
              <a:t>one organism benefits</a:t>
            </a:r>
            <a:r>
              <a:rPr lang="en-US" dirty="0"/>
              <a:t> while the other is being </a:t>
            </a:r>
            <a:r>
              <a:rPr lang="en-US" i="1" u="sng" dirty="0"/>
              <a:t>harmed</a:t>
            </a:r>
            <a:r>
              <a:rPr lang="en-US" dirty="0"/>
              <a:t> by the interaction. </a:t>
            </a:r>
          </a:p>
          <a:p>
            <a:r>
              <a:rPr lang="en-US" dirty="0"/>
              <a:t>For example; plasmodium, a malaria causative agent in humans</a:t>
            </a:r>
            <a:endParaRPr lang="en-US" dirty="0"/>
          </a:p>
        </p:txBody>
      </p:sp>
    </p:spTree>
    <p:extLst>
      <p:ext uri="{BB962C8B-B14F-4D97-AF65-F5344CB8AC3E}">
        <p14:creationId xmlns:p14="http://schemas.microsoft.com/office/powerpoint/2010/main" val="663673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Food web and food chain</a:t>
            </a:r>
            <a:br>
              <a:rPr lang="en-US" b="1" dirty="0"/>
            </a:br>
            <a:endParaRPr lang="en-US" dirty="0"/>
          </a:p>
        </p:txBody>
      </p:sp>
      <p:sp>
        <p:nvSpPr>
          <p:cNvPr id="3" name="Content Placeholder 2"/>
          <p:cNvSpPr>
            <a:spLocks noGrp="1"/>
          </p:cNvSpPr>
          <p:nvPr>
            <p:ph idx="1"/>
          </p:nvPr>
        </p:nvSpPr>
        <p:spPr/>
        <p:txBody>
          <a:bodyPr/>
          <a:lstStyle/>
          <a:p>
            <a:r>
              <a:rPr lang="en-US" b="1" i="1" dirty="0"/>
              <a:t>Food web</a:t>
            </a:r>
            <a:r>
              <a:rPr lang="en-US" dirty="0"/>
              <a:t> is a complex diagrammatic representation of a feeding relationship between organisms in an ecosystem in which each organism is eating or being eaten more than once. </a:t>
            </a:r>
          </a:p>
          <a:p>
            <a:r>
              <a:rPr lang="en-US" b="1" i="1" dirty="0"/>
              <a:t>Food chain</a:t>
            </a:r>
            <a:r>
              <a:rPr lang="en-US" dirty="0"/>
              <a:t> is a simplified diagrammatic representation of a feeding relationship between organisms in an ecosystem in which each organism is eating or being eaten once</a:t>
            </a:r>
          </a:p>
          <a:p>
            <a:r>
              <a:rPr lang="en-US" dirty="0"/>
              <a:t>Each organism in a food web or chain represents a </a:t>
            </a:r>
            <a:r>
              <a:rPr lang="en-US" i="1" u="sng" dirty="0"/>
              <a:t>trophic level</a:t>
            </a:r>
            <a:r>
              <a:rPr lang="en-US" dirty="0"/>
              <a:t>. Trophic level is a position occupied by an organism in a food web or food chain.</a:t>
            </a:r>
            <a:endParaRPr lang="en-US" dirty="0"/>
          </a:p>
        </p:txBody>
      </p:sp>
    </p:spTree>
    <p:extLst>
      <p:ext uri="{BB962C8B-B14F-4D97-AF65-F5344CB8AC3E}">
        <p14:creationId xmlns:p14="http://schemas.microsoft.com/office/powerpoint/2010/main" val="23857680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Trophic Levels</a:t>
            </a:r>
            <a:endParaRPr lang="en-US" dirty="0"/>
          </a:p>
        </p:txBody>
      </p:sp>
      <p:sp>
        <p:nvSpPr>
          <p:cNvPr id="3" name="Content Placeholder 2"/>
          <p:cNvSpPr>
            <a:spLocks noGrp="1"/>
          </p:cNvSpPr>
          <p:nvPr>
            <p:ph idx="1"/>
          </p:nvPr>
        </p:nvSpPr>
        <p:spPr/>
        <p:txBody>
          <a:bodyPr/>
          <a:lstStyle/>
          <a:p>
            <a:r>
              <a:rPr lang="en-US" dirty="0"/>
              <a:t>The food web or food chain always starts with </a:t>
            </a:r>
            <a:r>
              <a:rPr lang="en-US" i="1" dirty="0"/>
              <a:t>producers</a:t>
            </a:r>
            <a:r>
              <a:rPr lang="en-US" dirty="0"/>
              <a:t>, that is, the organism that can manufacture its own food. E.g. green plants and photosynthetic bacteria</a:t>
            </a:r>
          </a:p>
          <a:p>
            <a:r>
              <a:rPr lang="en-US" dirty="0"/>
              <a:t>Producers are followed by </a:t>
            </a:r>
            <a:r>
              <a:rPr lang="en-US" i="1" dirty="0"/>
              <a:t>primary consumers</a:t>
            </a:r>
            <a:r>
              <a:rPr lang="en-US" dirty="0"/>
              <a:t>, that is, herbivores which eats producers. E.g. rabbits, cows, buffalos, wildebeests, goats and sheep.</a:t>
            </a:r>
          </a:p>
          <a:p>
            <a:r>
              <a:rPr lang="en-US" dirty="0"/>
              <a:t>Primary consumers are followed by </a:t>
            </a:r>
            <a:r>
              <a:rPr lang="en-US" i="1" dirty="0"/>
              <a:t>secondary consumers</a:t>
            </a:r>
            <a:r>
              <a:rPr lang="en-US" dirty="0"/>
              <a:t>, which are mostly carnivores that eat herbivores. E.g. domestic cats, dogs, hyenas, lions, leopards and cheetahs</a:t>
            </a:r>
            <a:endParaRPr lang="en-US" dirty="0"/>
          </a:p>
        </p:txBody>
      </p:sp>
    </p:spTree>
    <p:extLst>
      <p:ext uri="{BB962C8B-B14F-4D97-AF65-F5344CB8AC3E}">
        <p14:creationId xmlns:p14="http://schemas.microsoft.com/office/powerpoint/2010/main" val="6143243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Trophic Levels</a:t>
            </a:r>
          </a:p>
        </p:txBody>
      </p:sp>
      <p:sp>
        <p:nvSpPr>
          <p:cNvPr id="3" name="Content Placeholder 2"/>
          <p:cNvSpPr>
            <a:spLocks noGrp="1"/>
          </p:cNvSpPr>
          <p:nvPr>
            <p:ph idx="1"/>
          </p:nvPr>
        </p:nvSpPr>
        <p:spPr/>
        <p:txBody>
          <a:bodyPr/>
          <a:lstStyle/>
          <a:p>
            <a:r>
              <a:rPr lang="en-US" dirty="0"/>
              <a:t>Secondary consumers can be followed by </a:t>
            </a:r>
            <a:r>
              <a:rPr lang="en-US" i="1" dirty="0"/>
              <a:t>tertiary consumers</a:t>
            </a:r>
            <a:r>
              <a:rPr lang="en-US" dirty="0"/>
              <a:t> which feed on secondary consumers; then </a:t>
            </a:r>
            <a:r>
              <a:rPr lang="en-US" i="1" dirty="0"/>
              <a:t>quaternary consumers</a:t>
            </a:r>
            <a:r>
              <a:rPr lang="en-US" dirty="0"/>
              <a:t> which feed on tertiary consumers. </a:t>
            </a:r>
          </a:p>
          <a:p>
            <a:r>
              <a:rPr lang="en-US" dirty="0"/>
              <a:t>The final in the list is the </a:t>
            </a:r>
            <a:r>
              <a:rPr lang="en-US" i="1" dirty="0"/>
              <a:t>decomposer</a:t>
            </a:r>
            <a:r>
              <a:rPr lang="en-US" dirty="0"/>
              <a:t> which feed on dead organic matter and break it down in the process that is referred to as </a:t>
            </a:r>
            <a:r>
              <a:rPr lang="en-US" i="1" dirty="0"/>
              <a:t>decomposition</a:t>
            </a:r>
            <a:r>
              <a:rPr lang="en-US" dirty="0"/>
              <a:t>.</a:t>
            </a:r>
            <a:endParaRPr lang="en-US" dirty="0"/>
          </a:p>
        </p:txBody>
      </p:sp>
    </p:spTree>
    <p:extLst>
      <p:ext uri="{BB962C8B-B14F-4D97-AF65-F5344CB8AC3E}">
        <p14:creationId xmlns:p14="http://schemas.microsoft.com/office/powerpoint/2010/main" val="3938638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Trophic Levels</a:t>
            </a:r>
          </a:p>
        </p:txBody>
      </p:sp>
      <p:pic>
        <p:nvPicPr>
          <p:cNvPr id="4" name="Content Placeholder 3" descr="C:\Users\Dastan\Desktop\trophic-levels_med.jpeg"/>
          <p:cNvPicPr>
            <a:picLocks noGrp="1"/>
          </p:cNvPicPr>
          <p:nvPr>
            <p:ph idx="1"/>
          </p:nvPr>
        </p:nvPicPr>
        <p:blipFill rotWithShape="1">
          <a:blip r:embed="rId2">
            <a:extLst>
              <a:ext uri="{28A0092B-C50C-407E-A947-70E740481C1C}">
                <a14:useLocalDpi xmlns:a14="http://schemas.microsoft.com/office/drawing/2010/main" val="0"/>
              </a:ext>
            </a:extLst>
          </a:blip>
          <a:srcRect l="1841" t="6383" r="1687" b="5674"/>
          <a:stretch/>
        </p:blipFill>
        <p:spPr bwMode="auto">
          <a:xfrm>
            <a:off x="2129425" y="2492679"/>
            <a:ext cx="8655485" cy="3519814"/>
          </a:xfrm>
          <a:prstGeom prst="rect">
            <a:avLst/>
          </a:prstGeom>
          <a:noFill/>
          <a:ln>
            <a:noFill/>
          </a:ln>
        </p:spPr>
      </p:pic>
    </p:spTree>
    <p:extLst>
      <p:ext uri="{BB962C8B-B14F-4D97-AF65-F5344CB8AC3E}">
        <p14:creationId xmlns:p14="http://schemas.microsoft.com/office/powerpoint/2010/main" val="3059844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Trophic Levels</a:t>
            </a:r>
          </a:p>
        </p:txBody>
      </p:sp>
      <p:pic>
        <p:nvPicPr>
          <p:cNvPr id="4" name="Content Placeholder 3" descr="C:\Users\Dastan\Desktop\trophic_levels12365.jpg"/>
          <p:cNvPicPr>
            <a:picLocks noGrp="1"/>
          </p:cNvPicPr>
          <p:nvPr>
            <p:ph idx="1"/>
          </p:nvPr>
        </p:nvPicPr>
        <p:blipFill rotWithShape="1">
          <a:blip r:embed="rId2">
            <a:extLst>
              <a:ext uri="{28A0092B-C50C-407E-A947-70E740481C1C}">
                <a14:useLocalDpi xmlns:a14="http://schemas.microsoft.com/office/drawing/2010/main" val="0"/>
              </a:ext>
            </a:extLst>
          </a:blip>
          <a:srcRect l="3936" t="7637" r="3740" b="727"/>
          <a:stretch/>
        </p:blipFill>
        <p:spPr bwMode="auto">
          <a:xfrm>
            <a:off x="3031299" y="2480153"/>
            <a:ext cx="6175331" cy="3444659"/>
          </a:xfrm>
          <a:prstGeom prst="rect">
            <a:avLst/>
          </a:prstGeom>
          <a:noFill/>
          <a:ln>
            <a:noFill/>
          </a:ln>
        </p:spPr>
      </p:pic>
    </p:spTree>
    <p:extLst>
      <p:ext uri="{BB962C8B-B14F-4D97-AF65-F5344CB8AC3E}">
        <p14:creationId xmlns:p14="http://schemas.microsoft.com/office/powerpoint/2010/main" val="37069357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Trophic Levels</a:t>
            </a:r>
          </a:p>
        </p:txBody>
      </p:sp>
      <p:sp>
        <p:nvSpPr>
          <p:cNvPr id="3" name="Content Placeholder 2"/>
          <p:cNvSpPr>
            <a:spLocks noGrp="1"/>
          </p:cNvSpPr>
          <p:nvPr>
            <p:ph idx="1"/>
          </p:nvPr>
        </p:nvSpPr>
        <p:spPr/>
        <p:txBody>
          <a:bodyPr/>
          <a:lstStyle/>
          <a:p>
            <a:r>
              <a:rPr lang="en-US" dirty="0"/>
              <a:t>It is important to note that, as you move from the producers to the top consumers, the population tends to decrease</a:t>
            </a:r>
            <a:endParaRPr lang="en-US" dirty="0"/>
          </a:p>
        </p:txBody>
      </p:sp>
      <p:pic>
        <p:nvPicPr>
          <p:cNvPr id="4" name="Picture 3" descr="C:\Users\Dastan\Desktop\Pyramid.jfif"/>
          <p:cNvPicPr/>
          <p:nvPr/>
        </p:nvPicPr>
        <p:blipFill rotWithShape="1">
          <a:blip r:embed="rId2">
            <a:extLst>
              <a:ext uri="{28A0092B-C50C-407E-A947-70E740481C1C}">
                <a14:useLocalDpi xmlns:a14="http://schemas.microsoft.com/office/drawing/2010/main" val="0"/>
              </a:ext>
            </a:extLst>
          </a:blip>
          <a:srcRect r="12644" b="9993"/>
          <a:stretch/>
        </p:blipFill>
        <p:spPr bwMode="auto">
          <a:xfrm>
            <a:off x="4158641" y="3369501"/>
            <a:ext cx="3707704" cy="27773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82639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Components of Natural Environment</a:t>
            </a:r>
            <a:br>
              <a:rPr lang="en-US" b="1" dirty="0"/>
            </a:br>
            <a:endParaRPr lang="en-US" dirty="0"/>
          </a:p>
        </p:txBody>
      </p:sp>
      <p:sp>
        <p:nvSpPr>
          <p:cNvPr id="3" name="Content Placeholder 2"/>
          <p:cNvSpPr>
            <a:spLocks noGrp="1"/>
          </p:cNvSpPr>
          <p:nvPr>
            <p:ph idx="1"/>
          </p:nvPr>
        </p:nvSpPr>
        <p:spPr/>
        <p:txBody>
          <a:bodyPr/>
          <a:lstStyle/>
          <a:p>
            <a:r>
              <a:rPr lang="en-US" dirty="0"/>
              <a:t>Natural environment is composed of two main components. These are:</a:t>
            </a:r>
          </a:p>
          <a:p>
            <a:pPr marL="514350" lvl="0" indent="-514350">
              <a:buFont typeface="+mj-lt"/>
              <a:buAutoNum type="romanUcPeriod"/>
            </a:pPr>
            <a:r>
              <a:rPr lang="en-US" dirty="0"/>
              <a:t>Biotic </a:t>
            </a:r>
            <a:r>
              <a:rPr lang="en-US" dirty="0" smtClean="0"/>
              <a:t>factors/components</a:t>
            </a:r>
          </a:p>
          <a:p>
            <a:pPr marL="514350" lvl="0" indent="-514350">
              <a:buFont typeface="+mj-lt"/>
              <a:buAutoNum type="romanUcPeriod"/>
            </a:pPr>
            <a:r>
              <a:rPr lang="en-US" dirty="0" smtClean="0"/>
              <a:t>Abiotic </a:t>
            </a:r>
            <a:r>
              <a:rPr lang="en-US" dirty="0"/>
              <a:t>factors/components</a:t>
            </a:r>
          </a:p>
          <a:p>
            <a:endParaRPr lang="en-US" dirty="0"/>
          </a:p>
        </p:txBody>
      </p:sp>
    </p:spTree>
    <p:extLst>
      <p:ext uri="{BB962C8B-B14F-4D97-AF65-F5344CB8AC3E}">
        <p14:creationId xmlns:p14="http://schemas.microsoft.com/office/powerpoint/2010/main" val="37764772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t>
            </a:r>
            <a:r>
              <a:rPr lang="en-US" smtClean="0"/>
              <a:t>food chain</a:t>
            </a:r>
            <a:endParaRPr lang="en-US"/>
          </a:p>
        </p:txBody>
      </p:sp>
      <p:pic>
        <p:nvPicPr>
          <p:cNvPr id="4" name="Content Placeholder 3" descr="C:\Users\Dastan\Desktop\Food chains.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54685" y="2442575"/>
            <a:ext cx="8179496" cy="3544866"/>
          </a:xfrm>
          <a:prstGeom prst="rect">
            <a:avLst/>
          </a:prstGeom>
          <a:noFill/>
          <a:ln>
            <a:noFill/>
          </a:ln>
        </p:spPr>
      </p:pic>
    </p:spTree>
    <p:extLst>
      <p:ext uri="{BB962C8B-B14F-4D97-AF65-F5344CB8AC3E}">
        <p14:creationId xmlns:p14="http://schemas.microsoft.com/office/powerpoint/2010/main" val="1740007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i="1" dirty="0"/>
              <a:t>Biotic Component</a:t>
            </a:r>
            <a:br>
              <a:rPr lang="en-US" b="1" i="1" dirty="0"/>
            </a:br>
            <a:endParaRPr lang="en-US" dirty="0"/>
          </a:p>
        </p:txBody>
      </p:sp>
      <p:sp>
        <p:nvSpPr>
          <p:cNvPr id="3" name="Content Placeholder 2"/>
          <p:cNvSpPr>
            <a:spLocks noGrp="1"/>
          </p:cNvSpPr>
          <p:nvPr>
            <p:ph idx="1"/>
          </p:nvPr>
        </p:nvSpPr>
        <p:spPr/>
        <p:txBody>
          <a:bodyPr/>
          <a:lstStyle/>
          <a:p>
            <a:r>
              <a:rPr lang="en-US" dirty="0"/>
              <a:t>Biotic component is composed of all living components of the environment. It include plants, animals, fungi and micro-organisms.</a:t>
            </a:r>
          </a:p>
          <a:p>
            <a:r>
              <a:rPr lang="en-US" dirty="0"/>
              <a:t>At any time, an organism is affected by biotic factors of an environment. These can be either population or community based factors.</a:t>
            </a:r>
          </a:p>
          <a:p>
            <a:endParaRPr lang="en-US" dirty="0"/>
          </a:p>
        </p:txBody>
      </p:sp>
    </p:spTree>
    <p:extLst>
      <p:ext uri="{BB962C8B-B14F-4D97-AF65-F5344CB8AC3E}">
        <p14:creationId xmlns:p14="http://schemas.microsoft.com/office/powerpoint/2010/main" val="2632791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Population Factors</a:t>
            </a:r>
            <a:endParaRPr lang="en-US" dirty="0"/>
          </a:p>
        </p:txBody>
      </p:sp>
      <p:sp>
        <p:nvSpPr>
          <p:cNvPr id="3" name="Content Placeholder 2"/>
          <p:cNvSpPr>
            <a:spLocks noGrp="1"/>
          </p:cNvSpPr>
          <p:nvPr>
            <p:ph idx="1"/>
          </p:nvPr>
        </p:nvSpPr>
        <p:spPr/>
        <p:txBody>
          <a:bodyPr>
            <a:normAutofit fontScale="85000" lnSpcReduction="10000"/>
          </a:bodyPr>
          <a:lstStyle/>
          <a:p>
            <a:pPr lvl="0"/>
            <a:r>
              <a:rPr lang="en-US" dirty="0"/>
              <a:t>Population density: that is, the number of organisms of a particular species in a given area.</a:t>
            </a:r>
          </a:p>
          <a:p>
            <a:pPr lvl="0"/>
            <a:r>
              <a:rPr lang="en-US" dirty="0"/>
              <a:t>Dispersion: that is, geographical distribution of organisms in a given area.</a:t>
            </a:r>
          </a:p>
          <a:p>
            <a:pPr lvl="0"/>
            <a:r>
              <a:rPr lang="en-US" dirty="0"/>
              <a:t>Age structure: this refers to the geographical distribution of organisms according to their age.</a:t>
            </a:r>
          </a:p>
          <a:p>
            <a:pPr lvl="0"/>
            <a:r>
              <a:rPr lang="en-US" dirty="0"/>
              <a:t>The ratio of males to females</a:t>
            </a:r>
          </a:p>
          <a:p>
            <a:pPr lvl="0"/>
            <a:r>
              <a:rPr lang="en-US" dirty="0"/>
              <a:t>Number of births (natality rate)</a:t>
            </a:r>
          </a:p>
          <a:p>
            <a:pPr lvl="0"/>
            <a:r>
              <a:rPr lang="en-US" dirty="0"/>
              <a:t>Number of deaths (mortality rate)</a:t>
            </a:r>
          </a:p>
          <a:p>
            <a:r>
              <a:rPr lang="en-US" dirty="0"/>
              <a:t>Population growth: that is, the rate at which the number of organisms is increasing</a:t>
            </a:r>
            <a:endParaRPr lang="en-US" dirty="0"/>
          </a:p>
        </p:txBody>
      </p:sp>
    </p:spTree>
    <p:extLst>
      <p:ext uri="{BB962C8B-B14F-4D97-AF65-F5344CB8AC3E}">
        <p14:creationId xmlns:p14="http://schemas.microsoft.com/office/powerpoint/2010/main" val="273504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Community Factors</a:t>
            </a:r>
            <a:endParaRPr lang="en-US" dirty="0"/>
          </a:p>
        </p:txBody>
      </p:sp>
      <p:sp>
        <p:nvSpPr>
          <p:cNvPr id="3" name="Content Placeholder 2"/>
          <p:cNvSpPr>
            <a:spLocks noGrp="1"/>
          </p:cNvSpPr>
          <p:nvPr>
            <p:ph idx="1"/>
          </p:nvPr>
        </p:nvSpPr>
        <p:spPr/>
        <p:txBody>
          <a:bodyPr>
            <a:normAutofit/>
          </a:bodyPr>
          <a:lstStyle/>
          <a:p>
            <a:pPr lvl="0"/>
            <a:r>
              <a:rPr lang="en-US" sz="7200" dirty="0"/>
              <a:t>Food chain.</a:t>
            </a:r>
          </a:p>
          <a:p>
            <a:r>
              <a:rPr lang="en-US" sz="7200" dirty="0"/>
              <a:t>Food web</a:t>
            </a:r>
            <a:endParaRPr lang="en-US" sz="7200" dirty="0"/>
          </a:p>
        </p:txBody>
      </p:sp>
    </p:spTree>
    <p:extLst>
      <p:ext uri="{BB962C8B-B14F-4D97-AF65-F5344CB8AC3E}">
        <p14:creationId xmlns:p14="http://schemas.microsoft.com/office/powerpoint/2010/main" val="2513296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i="1" dirty="0"/>
              <a:t>Abiotic Component</a:t>
            </a:r>
            <a:br>
              <a:rPr lang="en-US" b="1" i="1" dirty="0"/>
            </a:br>
            <a:endParaRPr lang="en-US" dirty="0"/>
          </a:p>
        </p:txBody>
      </p:sp>
      <p:sp>
        <p:nvSpPr>
          <p:cNvPr id="3" name="Content Placeholder 2"/>
          <p:cNvSpPr>
            <a:spLocks noGrp="1"/>
          </p:cNvSpPr>
          <p:nvPr>
            <p:ph idx="1"/>
          </p:nvPr>
        </p:nvSpPr>
        <p:spPr/>
        <p:txBody>
          <a:bodyPr/>
          <a:lstStyle/>
          <a:p>
            <a:r>
              <a:rPr lang="en-US" dirty="0"/>
              <a:t>Abiotic component refers to all non-living components of the environment which includes light, water, air rocks and soil. </a:t>
            </a:r>
          </a:p>
          <a:p>
            <a:r>
              <a:rPr lang="en-US" dirty="0"/>
              <a:t>At any time, an organism is affected by biotic factors of an environment. These can be climatic, aquatic, soil or geographical</a:t>
            </a:r>
            <a:endParaRPr lang="en-US" dirty="0"/>
          </a:p>
        </p:txBody>
      </p:sp>
    </p:spTree>
    <p:extLst>
      <p:ext uri="{BB962C8B-B14F-4D97-AF65-F5344CB8AC3E}">
        <p14:creationId xmlns:p14="http://schemas.microsoft.com/office/powerpoint/2010/main" val="158280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Climatic Factors</a:t>
            </a:r>
            <a:endParaRPr lang="en-US" dirty="0"/>
          </a:p>
        </p:txBody>
      </p:sp>
      <p:sp>
        <p:nvSpPr>
          <p:cNvPr id="3" name="Content Placeholder 2"/>
          <p:cNvSpPr>
            <a:spLocks noGrp="1"/>
          </p:cNvSpPr>
          <p:nvPr>
            <p:ph idx="1"/>
          </p:nvPr>
        </p:nvSpPr>
        <p:spPr/>
        <p:txBody>
          <a:bodyPr/>
          <a:lstStyle/>
          <a:p>
            <a:pPr lvl="0"/>
            <a:r>
              <a:rPr lang="en-US" i="1" dirty="0"/>
              <a:t>Temperature</a:t>
            </a:r>
            <a:r>
              <a:rPr lang="en-US" dirty="0"/>
              <a:t>. Organisms tend to adapt themselves to the changing temperature conditions of the environment. E.g. shedding of leaves by plants during hot seasons to reduce rate of heat loss through transpiration; deposition of fat layer under the skin by animals in very cold areas.</a:t>
            </a:r>
          </a:p>
          <a:p>
            <a:r>
              <a:rPr lang="en-US" i="1" dirty="0"/>
              <a:t>Light</a:t>
            </a:r>
            <a:r>
              <a:rPr lang="en-US" dirty="0"/>
              <a:t>. Mostly obtained from the sun, affects processes such as germination, opening and closing of stomata, flowering, and photosynthesis in plants</a:t>
            </a:r>
            <a:endParaRPr lang="en-US" dirty="0"/>
          </a:p>
        </p:txBody>
      </p:sp>
    </p:spTree>
    <p:extLst>
      <p:ext uri="{BB962C8B-B14F-4D97-AF65-F5344CB8AC3E}">
        <p14:creationId xmlns:p14="http://schemas.microsoft.com/office/powerpoint/2010/main" val="2157673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Climatic Factors</a:t>
            </a:r>
          </a:p>
        </p:txBody>
      </p:sp>
      <p:sp>
        <p:nvSpPr>
          <p:cNvPr id="3" name="Content Placeholder 2"/>
          <p:cNvSpPr>
            <a:spLocks noGrp="1"/>
          </p:cNvSpPr>
          <p:nvPr>
            <p:ph idx="1"/>
          </p:nvPr>
        </p:nvSpPr>
        <p:spPr/>
        <p:txBody>
          <a:bodyPr>
            <a:normAutofit fontScale="92500"/>
          </a:bodyPr>
          <a:lstStyle/>
          <a:p>
            <a:pPr lvl="0"/>
            <a:r>
              <a:rPr lang="en-US" i="1" dirty="0"/>
              <a:t>Wind</a:t>
            </a:r>
            <a:r>
              <a:rPr lang="en-US" dirty="0"/>
              <a:t>. This affects the rate of transpiration in plants as well as the process of rain formation</a:t>
            </a:r>
          </a:p>
          <a:p>
            <a:pPr lvl="0"/>
            <a:r>
              <a:rPr lang="en-US" i="1" dirty="0"/>
              <a:t>Atmospheric pressure</a:t>
            </a:r>
            <a:r>
              <a:rPr lang="en-US" dirty="0"/>
              <a:t>. This is the force exerted on the earth’s surface by the weight of air. High atmospheric pressure increases the concentration of oxygen and carbon dioxide which in turn affects the rate of gaseous exchange in organisms.</a:t>
            </a:r>
          </a:p>
          <a:p>
            <a:r>
              <a:rPr lang="en-US" i="1" dirty="0"/>
              <a:t>Water</a:t>
            </a:r>
            <a:r>
              <a:rPr lang="en-US" dirty="0"/>
              <a:t>. This serves as a habitat for a variety of aquatic organisms. It also serves as a solvent, a medium of transpiration in plants as well as temperature regulator in organisms</a:t>
            </a:r>
            <a:endParaRPr lang="en-US" dirty="0"/>
          </a:p>
        </p:txBody>
      </p:sp>
    </p:spTree>
    <p:extLst>
      <p:ext uri="{BB962C8B-B14F-4D97-AF65-F5344CB8AC3E}">
        <p14:creationId xmlns:p14="http://schemas.microsoft.com/office/powerpoint/2010/main" val="215379986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28</TotalTime>
  <Words>1606</Words>
  <Application>Microsoft Office PowerPoint</Application>
  <PresentationFormat>Widescreen</PresentationFormat>
  <Paragraphs>100</Paragraphs>
  <Slides>30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Garamond</vt:lpstr>
      <vt:lpstr>Organic</vt:lpstr>
      <vt:lpstr>BALANCE OF NATURE</vt:lpstr>
      <vt:lpstr>Environment</vt:lpstr>
      <vt:lpstr>Components of Natural Environment </vt:lpstr>
      <vt:lpstr>Biotic Component </vt:lpstr>
      <vt:lpstr>Population Factors</vt:lpstr>
      <vt:lpstr>Community Factors</vt:lpstr>
      <vt:lpstr>Abiotic Component </vt:lpstr>
      <vt:lpstr>Climatic Factors</vt:lpstr>
      <vt:lpstr>Climatic Factors</vt:lpstr>
      <vt:lpstr>Aquatic Factors </vt:lpstr>
      <vt:lpstr>Soil Factors </vt:lpstr>
      <vt:lpstr>Geological factors </vt:lpstr>
      <vt:lpstr>Other Factors</vt:lpstr>
      <vt:lpstr>Key Terms Used in Balance of Nature</vt:lpstr>
      <vt:lpstr>Key Terms Used in Balance of Nature</vt:lpstr>
      <vt:lpstr>Interaction among Living Organisms </vt:lpstr>
      <vt:lpstr>Types of Interactions</vt:lpstr>
      <vt:lpstr>Predation </vt:lpstr>
      <vt:lpstr>Competition </vt:lpstr>
      <vt:lpstr>Symbiosis</vt:lpstr>
      <vt:lpstr>Mutualism </vt:lpstr>
      <vt:lpstr>Commensalism</vt:lpstr>
      <vt:lpstr>Parasitism </vt:lpstr>
      <vt:lpstr>Food web and food chain </vt:lpstr>
      <vt:lpstr>Trophic Levels</vt:lpstr>
      <vt:lpstr>Trophic Levels</vt:lpstr>
      <vt:lpstr>Trophic Levels</vt:lpstr>
      <vt:lpstr>Trophic Levels</vt:lpstr>
      <vt:lpstr>Trophic Levels</vt:lpstr>
      <vt:lpstr>Example of food chain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BALANCE OF NATURE</dc:title>
  <dc:creator>Dastan Mbwambo</dc:creator>
  <cp:lastModifiedBy>Dastan Mbwambo</cp:lastModifiedBy>
  <cp:revision>5</cp:revision>
  <dcterms:created xsi:type="dcterms:W3CDTF">2019-09-24T05:22:42Z</dcterms:created>
  <dcterms:modified xsi:type="dcterms:W3CDTF">2019-09-24T05:51:19Z</dcterms:modified>
</cp:coreProperties>
</file>