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Economica" panose="020B0604020202020204" charset="0"/>
      <p:regular r:id="rId42"/>
      <p:bold r:id="rId43"/>
      <p:italic r:id="rId44"/>
      <p:boldItalic r:id="rId45"/>
    </p:embeddedFont>
    <p:embeddedFont>
      <p:font typeface="Open Sans" panose="020B0604020202020204" charset="0"/>
      <p:regular r:id="rId46"/>
      <p:bold r:id="rId47"/>
      <p:italic r:id="rId48"/>
      <p:boldItalic r:id="rId49"/>
    </p:embeddedFont>
    <p:embeddedFont>
      <p:font typeface="Bree Serif" panose="020B0604020202020204" charset="0"/>
      <p:regular r:id="rId50"/>
    </p:embeddedFont>
    <p:embeddedFont>
      <p:font typeface="Calibri" panose="020F050202020403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A760E5-73E0-4C30-B6B5-08F778D62755}">
  <a:tblStyle styleId="{DBA760E5-73E0-4C30-B6B5-08F778D6275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263A753-9273-48A4-86BF-1F0143D26835}" styleName="Table_1">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3"/>
              </a:solidFill>
              <a:prstDash val="solid"/>
              <a:round/>
              <a:headEnd type="none" w="sm" len="sm"/>
              <a:tailEnd type="none" w="sm" len="sm"/>
            </a:ln>
          </a:top>
        </a:tcBdr>
        <a:fill>
          <a:solidFill>
            <a:srgbClr val="F0F0F0"/>
          </a:solidFill>
        </a:fill>
      </a:tcStyle>
    </a:lastRow>
    <a:seCell>
      <a:tcTxStyle/>
      <a:tcStyle>
        <a:tcBdr/>
      </a:tcStyle>
    </a:seCell>
    <a:swCell>
      <a:tcTxStyle/>
      <a:tcStyle>
        <a:tcBdr/>
      </a:tcStyle>
    </a:swCell>
    <a:firstRow>
      <a:tcTxStyle b="on" i="off"/>
      <a:tcStyle>
        <a:tcBdr/>
        <a:fill>
          <a:solidFill>
            <a:srgbClr val="F0F0F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48258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340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1de4d6d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101de4d6d8_1_6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87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1de4d6d8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01de4d6d8_1_6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18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1de4d6d8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101de4d6d8_1_7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173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1de4d6d8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101de4d6d8_1_83: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248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1de4d6d8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101de4d6d8_1_89: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87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1de4d6d8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g101de4d6d8_1_9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18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1de4d6d8_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g101de4d6d8_1_11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737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1de4d6d8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101de4d6d8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013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1de4d6d8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101de4d6d8_1_13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56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1de4d6d8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101de4d6d8_1_13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70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1de4d6d8_1_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g101de4d6d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3" name="Google Shape;73;g101de4d6d8_1_0: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0226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1de4d6d8_1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101de4d6d8_1_143: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577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1de4d6d8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g101de4d6d8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27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1de4d6d8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101de4d6d8_1_15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3215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1de4d6d8_1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101de4d6d8_1_163: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795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1de4d6d8_1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101de4d6d8_1_169: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619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1de4d6d8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101de4d6d8_1_17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65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1de4d6d8_1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g101de4d6d8_1_18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3362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1de4d6d8_1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g101de4d6d8_1_18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446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1de4d6d8_1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g101de4d6d8_1_194: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11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1de4d6d8_1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101de4d6d8_1_20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81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1de4d6d8_1_1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101de4d6d8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3" name="Google Shape;83;g101de4d6d8_1_10: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3302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1de4d6d8_1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g101de4d6d8_1_20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116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1de4d6d8_1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g101de4d6d8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120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01de4d6d8_1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g101de4d6d8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156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1de4d6d8_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101de4d6d8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541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1de4d6d8_1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g101de4d6d8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047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1de4d6d8_1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g101de4d6d8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31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01de4d6d8_1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g101de4d6d8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01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1de4d6d8_1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101de4d6d8_1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893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1de4d6d8_1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g101de4d6d8_1_25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054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1de4d6d8_1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g101de4d6d8_1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96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de4d6d8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101de4d6d8_1_1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67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de4d6d8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101de4d6d8_1_29: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14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1de4d6d8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101de4d6d8_1_3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17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de4d6d8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101de4d6d8_1_4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27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1de4d6d8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101de4d6d8_1_4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142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1de4d6d8_1_53: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01de4d6d8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6" name="Google Shape;126;g101de4d6d8_1_53:notes"/>
          <p:cNvSpPr txBox="1">
            <a:spLocks noGrp="1"/>
          </p:cNvSpPr>
          <p:nvPr>
            <p:ph type="sldNum" idx="12"/>
          </p:nvPr>
        </p:nvSpPr>
        <p:spPr>
          <a:xfrm>
            <a:off x="3885010" y="8684684"/>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409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60" name="Google Shape;60;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79161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663300" y="906375"/>
            <a:ext cx="39477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latin typeface="Calibri"/>
                <a:ea typeface="Calibri"/>
                <a:cs typeface="Calibri"/>
                <a:sym typeface="Calibri"/>
              </a:rPr>
              <a:t>The Computer</a:t>
            </a:r>
            <a:endParaRPr sz="3200">
              <a:latin typeface="Calibri"/>
              <a:ea typeface="Calibri"/>
              <a:cs typeface="Calibri"/>
              <a:sym typeface="Calibri"/>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400050" y="234792"/>
            <a:ext cx="8042148" cy="4800599"/>
          </a:xfrm>
          <a:prstGeom prst="rect">
            <a:avLst/>
          </a:prstGeom>
          <a:noFill/>
          <a:ln>
            <a:noFill/>
          </a:ln>
        </p:spPr>
        <p:txBody>
          <a:bodyPr spcFirstLastPara="1" wrap="square" lIns="68575" tIns="34275" rIns="68575" bIns="34275" anchor="t" anchorCtr="0">
            <a:noAutofit/>
          </a:bodyPr>
          <a:lstStyle/>
          <a:p>
            <a:pPr marL="431800" marR="0" lvl="0" indent="-419100" algn="just" rtl="0">
              <a:lnSpc>
                <a:spcPct val="90000"/>
              </a:lnSpc>
              <a:spcBef>
                <a:spcPts val="0"/>
              </a:spcBef>
              <a:spcAft>
                <a:spcPts val="0"/>
              </a:spcAft>
              <a:buClr>
                <a:srgbClr val="7030A0"/>
              </a:buClr>
              <a:buSzPts val="2000"/>
              <a:buFont typeface="Calibri"/>
              <a:buAutoNum type="romanLcPeriod" startAt="6"/>
            </a:pPr>
            <a:r>
              <a:rPr lang="en" sz="2000" i="0" u="none" strike="noStrike" cap="none">
                <a:solidFill>
                  <a:srgbClr val="7030A0"/>
                </a:solidFill>
              </a:rPr>
              <a:t>Computer in Business</a:t>
            </a:r>
            <a:endParaRPr sz="2000">
              <a:solidFill>
                <a:srgbClr val="7030A0"/>
              </a:solidFill>
            </a:endParaRPr>
          </a:p>
          <a:p>
            <a:pPr marL="0" marR="0" lvl="0" indent="0" algn="just" rtl="0">
              <a:lnSpc>
                <a:spcPct val="90000"/>
              </a:lnSpc>
              <a:spcBef>
                <a:spcPts val="0"/>
              </a:spcBef>
              <a:spcAft>
                <a:spcPts val="0"/>
              </a:spcAft>
              <a:buNone/>
            </a:pPr>
            <a:r>
              <a:rPr lang="en" sz="2000" i="0" u="none" strike="noStrike" cap="none">
                <a:solidFill>
                  <a:schemeClr val="dk1"/>
                </a:solidFill>
              </a:rPr>
              <a:t>Many businesses large and small use computer to help in the control of daily activities such as, Budgeting, Billing, Accounting and Advertising.</a:t>
            </a:r>
            <a:endParaRPr sz="2000"/>
          </a:p>
          <a:p>
            <a:pPr marL="431800" marR="0" lvl="0" indent="-419100" algn="just" rtl="0">
              <a:lnSpc>
                <a:spcPct val="90000"/>
              </a:lnSpc>
              <a:spcBef>
                <a:spcPts val="800"/>
              </a:spcBef>
              <a:spcAft>
                <a:spcPts val="0"/>
              </a:spcAft>
              <a:buClr>
                <a:srgbClr val="7030A0"/>
              </a:buClr>
              <a:buSzPts val="2000"/>
              <a:buFont typeface="Calibri"/>
              <a:buAutoNum type="romanLcPeriod" startAt="6"/>
            </a:pPr>
            <a:r>
              <a:rPr lang="en" sz="2000" i="0" u="none" strike="noStrike" cap="none">
                <a:solidFill>
                  <a:srgbClr val="7030A0"/>
                </a:solidFill>
              </a:rPr>
              <a:t>Computer in Offices</a:t>
            </a:r>
            <a:endParaRPr sz="2000">
              <a:solidFill>
                <a:srgbClr val="7030A0"/>
              </a:solidFill>
            </a:endParaRPr>
          </a:p>
          <a:p>
            <a:pPr marL="0" marR="0" lvl="0" indent="0" algn="just" rtl="0">
              <a:lnSpc>
                <a:spcPct val="90000"/>
              </a:lnSpc>
              <a:spcBef>
                <a:spcPts val="800"/>
              </a:spcBef>
              <a:spcAft>
                <a:spcPts val="0"/>
              </a:spcAft>
              <a:buNone/>
            </a:pPr>
            <a:r>
              <a:rPr lang="en" sz="2000" i="0" u="none" strike="noStrike" cap="none">
                <a:solidFill>
                  <a:schemeClr val="dk1"/>
                </a:solidFill>
              </a:rPr>
              <a:t>Offices has being using computers to perform various functions such as message distribution, record keeping and the filling and classifying of documents</a:t>
            </a:r>
            <a:endParaRPr sz="2000"/>
          </a:p>
          <a:p>
            <a:pPr marL="431800" marR="0" lvl="0" indent="-419100" algn="just" rtl="0">
              <a:lnSpc>
                <a:spcPct val="90000"/>
              </a:lnSpc>
              <a:spcBef>
                <a:spcPts val="800"/>
              </a:spcBef>
              <a:spcAft>
                <a:spcPts val="0"/>
              </a:spcAft>
              <a:buClr>
                <a:srgbClr val="7030A0"/>
              </a:buClr>
              <a:buSzPts val="2000"/>
              <a:buFont typeface="Calibri"/>
              <a:buAutoNum type="romanLcPeriod" startAt="6"/>
            </a:pPr>
            <a:r>
              <a:rPr lang="en" sz="2000" i="0" u="none" strike="noStrike" cap="none">
                <a:solidFill>
                  <a:srgbClr val="7030A0"/>
                </a:solidFill>
              </a:rPr>
              <a:t>Computer in banks</a:t>
            </a:r>
            <a:endParaRPr sz="2000">
              <a:solidFill>
                <a:srgbClr val="7030A0"/>
              </a:solidFill>
            </a:endParaRPr>
          </a:p>
          <a:p>
            <a:pPr marL="0" marR="0" lvl="0" indent="0" algn="just" rtl="0">
              <a:lnSpc>
                <a:spcPct val="90000"/>
              </a:lnSpc>
              <a:spcBef>
                <a:spcPts val="800"/>
              </a:spcBef>
              <a:spcAft>
                <a:spcPts val="0"/>
              </a:spcAft>
              <a:buNone/>
            </a:pPr>
            <a:r>
              <a:rPr lang="en" sz="2000" i="0" u="none" strike="noStrike" cap="none">
                <a:solidFill>
                  <a:schemeClr val="dk1"/>
                </a:solidFill>
              </a:rPr>
              <a:t>computers are widely used for keeping customer records, cash deposits and withdrawal, the use of Automated Teller Machine (ATM)</a:t>
            </a:r>
            <a:endParaRPr sz="2000"/>
          </a:p>
          <a:p>
            <a:pPr marL="431800" marR="0" lvl="0" indent="-419100" algn="just" rtl="0">
              <a:lnSpc>
                <a:spcPct val="90000"/>
              </a:lnSpc>
              <a:spcBef>
                <a:spcPts val="800"/>
              </a:spcBef>
              <a:spcAft>
                <a:spcPts val="0"/>
              </a:spcAft>
              <a:buClr>
                <a:srgbClr val="7030A0"/>
              </a:buClr>
              <a:buSzPts val="2000"/>
              <a:buFont typeface="Calibri"/>
              <a:buAutoNum type="romanLcPeriod" startAt="6"/>
            </a:pPr>
            <a:r>
              <a:rPr lang="en" sz="2000" i="0" u="none" strike="noStrike" cap="none">
                <a:solidFill>
                  <a:srgbClr val="7030A0"/>
                </a:solidFill>
              </a:rPr>
              <a:t>Computer in supermarkets</a:t>
            </a:r>
            <a:endParaRPr sz="2000">
              <a:solidFill>
                <a:srgbClr val="7030A0"/>
              </a:solidFill>
            </a:endParaRPr>
          </a:p>
          <a:p>
            <a:pPr marL="0" marR="0" lvl="0" indent="0" algn="just" rtl="0">
              <a:lnSpc>
                <a:spcPct val="90000"/>
              </a:lnSpc>
              <a:spcBef>
                <a:spcPts val="1600"/>
              </a:spcBef>
              <a:spcAft>
                <a:spcPts val="1600"/>
              </a:spcAft>
              <a:buNone/>
            </a:pPr>
            <a:r>
              <a:rPr lang="en" sz="2000" i="0" u="none" strike="noStrike" cap="none">
                <a:solidFill>
                  <a:schemeClr val="dk1"/>
                </a:solidFill>
              </a:rPr>
              <a:t>computer is used in the management of daily activities like stock control</a:t>
            </a:r>
            <a:endParaRPr sz="2000" i="0" u="none" strike="noStrike" cap="none">
              <a:solidFill>
                <a:schemeClr val="dk1"/>
              </a:solidFill>
            </a:endParaRPr>
          </a:p>
        </p:txBody>
      </p:sp>
      <p:sp>
        <p:nvSpPr>
          <p:cNvPr id="136" name="Google Shape;136;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37" name="Google Shape;137;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285750" y="177165"/>
            <a:ext cx="8229599" cy="4800600"/>
          </a:xfrm>
          <a:prstGeom prst="rect">
            <a:avLst/>
          </a:prstGeom>
          <a:noFill/>
          <a:ln>
            <a:noFill/>
          </a:ln>
        </p:spPr>
        <p:txBody>
          <a:bodyPr spcFirstLastPara="1" wrap="square" lIns="68575" tIns="34275" rIns="68575" bIns="34275" anchor="t" anchorCtr="0">
            <a:noAutofit/>
          </a:bodyPr>
          <a:lstStyle/>
          <a:p>
            <a:pPr marL="177800" marR="0" lvl="0" indent="-177800" algn="just" rtl="0">
              <a:lnSpc>
                <a:spcPct val="80000"/>
              </a:lnSpc>
              <a:spcBef>
                <a:spcPts val="0"/>
              </a:spcBef>
              <a:spcAft>
                <a:spcPts val="0"/>
              </a:spcAft>
              <a:buClr>
                <a:srgbClr val="7030A0"/>
              </a:buClr>
              <a:buFont typeface="Arial"/>
              <a:buNone/>
            </a:pPr>
            <a:r>
              <a:rPr lang="en" sz="1800" b="1" i="0" u="sng" strike="noStrike" cap="none">
                <a:solidFill>
                  <a:srgbClr val="7030A0"/>
                </a:solidFill>
              </a:rPr>
              <a:t>Stages of Processing in Computer</a:t>
            </a:r>
            <a:endParaRPr sz="1800"/>
          </a:p>
          <a:p>
            <a:pPr marL="38100" marR="0" lvl="0" indent="-38100" algn="just" rtl="0">
              <a:lnSpc>
                <a:spcPct val="80000"/>
              </a:lnSpc>
              <a:spcBef>
                <a:spcPts val="800"/>
              </a:spcBef>
              <a:spcAft>
                <a:spcPts val="0"/>
              </a:spcAft>
              <a:buClr>
                <a:schemeClr val="dk1"/>
              </a:buClr>
              <a:buFont typeface="Arial"/>
              <a:buNone/>
            </a:pPr>
            <a:r>
              <a:rPr lang="en" sz="1800" i="0" u="none" strike="noStrike" cap="none">
                <a:solidFill>
                  <a:schemeClr val="dk1"/>
                </a:solidFill>
              </a:rPr>
              <a:t>The computer receives the data that we feed into it, Stores the data inside it and processes the data according to instructions, and generates the desired output.</a:t>
            </a:r>
            <a:endParaRPr sz="1800"/>
          </a:p>
          <a:p>
            <a:pPr marL="0" marR="0" lvl="0" indent="0" algn="just" rtl="0">
              <a:lnSpc>
                <a:spcPct val="80000"/>
              </a:lnSpc>
              <a:spcBef>
                <a:spcPts val="800"/>
              </a:spcBef>
              <a:spcAft>
                <a:spcPts val="0"/>
              </a:spcAft>
              <a:buClr>
                <a:schemeClr val="dk1"/>
              </a:buClr>
              <a:buFont typeface="Arial"/>
              <a:buNone/>
            </a:pPr>
            <a:r>
              <a:rPr lang="en" sz="1800" i="0" u="none" strike="noStrike" cap="none">
                <a:solidFill>
                  <a:schemeClr val="dk1"/>
                </a:solidFill>
              </a:rPr>
              <a:t>When the computer processes data it actually performs a number of separate functions as follows:-</a:t>
            </a:r>
            <a:endParaRPr sz="1800"/>
          </a:p>
          <a:p>
            <a:pPr marL="177800" marR="0" lvl="0" indent="-177800" algn="just" rtl="0">
              <a:lnSpc>
                <a:spcPct val="80000"/>
              </a:lnSpc>
              <a:spcBef>
                <a:spcPts val="800"/>
              </a:spcBef>
              <a:spcAft>
                <a:spcPts val="0"/>
              </a:spcAft>
              <a:buClr>
                <a:schemeClr val="dk1"/>
              </a:buClr>
              <a:buFont typeface="Arial"/>
              <a:buNone/>
            </a:pPr>
            <a:endParaRPr sz="1800" i="0" u="none" strike="noStrike" cap="none">
              <a:solidFill>
                <a:schemeClr val="dk1"/>
              </a:solidFill>
            </a:endParaRPr>
          </a:p>
          <a:p>
            <a:pPr marL="177800" marR="0" lvl="0" indent="-177800" algn="just" rtl="0">
              <a:lnSpc>
                <a:spcPct val="80000"/>
              </a:lnSpc>
              <a:spcBef>
                <a:spcPts val="800"/>
              </a:spcBef>
              <a:spcAft>
                <a:spcPts val="0"/>
              </a:spcAft>
              <a:buClr>
                <a:schemeClr val="dk1"/>
              </a:buClr>
              <a:buFont typeface="Arial"/>
              <a:buNone/>
            </a:pPr>
            <a:endParaRPr sz="1800" i="0" u="none" strike="noStrike" cap="none">
              <a:solidFill>
                <a:schemeClr val="dk1"/>
              </a:solidFill>
            </a:endParaRPr>
          </a:p>
          <a:p>
            <a:pPr marL="177800" marR="0" lvl="0" indent="-177800" algn="just" rtl="0">
              <a:lnSpc>
                <a:spcPct val="80000"/>
              </a:lnSpc>
              <a:spcBef>
                <a:spcPts val="800"/>
              </a:spcBef>
              <a:spcAft>
                <a:spcPts val="0"/>
              </a:spcAft>
              <a:buClr>
                <a:srgbClr val="7030A0"/>
              </a:buClr>
              <a:buFont typeface="Arial"/>
              <a:buNone/>
            </a:pPr>
            <a:r>
              <a:rPr lang="en" sz="1800" b="1" i="0" u="none" strike="noStrike" cap="none">
                <a:solidFill>
                  <a:srgbClr val="7030A0"/>
                </a:solidFill>
              </a:rPr>
              <a:t>Stages of Processing</a:t>
            </a:r>
            <a:endParaRPr sz="1800" b="1"/>
          </a:p>
          <a:p>
            <a:pPr marL="177800" marR="0" lvl="0" indent="-152400" algn="just" rtl="0">
              <a:lnSpc>
                <a:spcPct val="80000"/>
              </a:lnSpc>
              <a:spcBef>
                <a:spcPts val="800"/>
              </a:spcBef>
              <a:spcAft>
                <a:spcPts val="0"/>
              </a:spcAft>
              <a:buClr>
                <a:srgbClr val="7030A0"/>
              </a:buClr>
              <a:buSzPts val="1800"/>
              <a:buFont typeface="Calibri"/>
              <a:buChar char="❖"/>
            </a:pPr>
            <a:r>
              <a:rPr lang="en" sz="1800" b="1" i="0" u="none" strike="noStrike" cap="none">
                <a:solidFill>
                  <a:srgbClr val="7030A0"/>
                </a:solidFill>
              </a:rPr>
              <a:t>Input</a:t>
            </a:r>
            <a:r>
              <a:rPr lang="en" sz="1800" b="1"/>
              <a:t>:</a:t>
            </a:r>
            <a:r>
              <a:rPr lang="en" sz="1800"/>
              <a:t> </a:t>
            </a:r>
            <a:r>
              <a:rPr lang="en" sz="1800" i="0" u="none" strike="noStrike" cap="none">
                <a:solidFill>
                  <a:schemeClr val="dk1"/>
                </a:solidFill>
              </a:rPr>
              <a:t>The computer accepts data from outside for processing through inputs devices,</a:t>
            </a:r>
            <a:endParaRPr sz="1800"/>
          </a:p>
          <a:p>
            <a:pPr marL="177800" marR="0" lvl="0" indent="-152400" algn="just" rtl="0">
              <a:lnSpc>
                <a:spcPct val="80000"/>
              </a:lnSpc>
              <a:spcBef>
                <a:spcPts val="800"/>
              </a:spcBef>
              <a:spcAft>
                <a:spcPts val="0"/>
              </a:spcAft>
              <a:buClr>
                <a:srgbClr val="7030A0"/>
              </a:buClr>
              <a:buSzPts val="1800"/>
              <a:buFont typeface="Calibri"/>
              <a:buChar char="❖"/>
            </a:pPr>
            <a:r>
              <a:rPr lang="en" sz="1800" b="1" i="0" u="none" strike="noStrike" cap="none">
                <a:solidFill>
                  <a:srgbClr val="7030A0"/>
                </a:solidFill>
              </a:rPr>
              <a:t>Processing</a:t>
            </a:r>
            <a:r>
              <a:rPr lang="en" sz="1800" b="1"/>
              <a:t>:</a:t>
            </a:r>
            <a:r>
              <a:rPr lang="en" sz="1800"/>
              <a:t> </a:t>
            </a:r>
            <a:r>
              <a:rPr lang="en" sz="1800" i="0" u="none" strike="noStrike" cap="none">
                <a:solidFill>
                  <a:schemeClr val="dk1"/>
                </a:solidFill>
              </a:rPr>
              <a:t>The computer performs operation on the data it holds within</a:t>
            </a:r>
            <a:endParaRPr sz="1800"/>
          </a:p>
          <a:p>
            <a:pPr marL="177800" marR="0" lvl="0" indent="-152400" algn="just" rtl="0">
              <a:lnSpc>
                <a:spcPct val="80000"/>
              </a:lnSpc>
              <a:spcBef>
                <a:spcPts val="800"/>
              </a:spcBef>
              <a:spcAft>
                <a:spcPts val="0"/>
              </a:spcAft>
              <a:buClr>
                <a:srgbClr val="7030A0"/>
              </a:buClr>
              <a:buSzPts val="1800"/>
              <a:buFont typeface="Calibri"/>
              <a:buChar char="❖"/>
            </a:pPr>
            <a:r>
              <a:rPr lang="en" sz="1800" b="1" i="0" u="none" strike="noStrike" cap="none">
                <a:solidFill>
                  <a:srgbClr val="7030A0"/>
                </a:solidFill>
              </a:rPr>
              <a:t>Output</a:t>
            </a:r>
            <a:r>
              <a:rPr lang="en" sz="1800" b="1"/>
              <a:t>:</a:t>
            </a:r>
            <a:r>
              <a:rPr lang="en" sz="1800"/>
              <a:t> </a:t>
            </a:r>
            <a:r>
              <a:rPr lang="en" sz="1800" i="0" u="none" strike="noStrike" cap="none">
                <a:solidFill>
                  <a:schemeClr val="dk1"/>
                </a:solidFill>
              </a:rPr>
              <a:t>The computer produces data from within for external use.</a:t>
            </a:r>
            <a:endParaRPr sz="1800" i="0" u="none" strike="noStrike" cap="none">
              <a:solidFill>
                <a:schemeClr val="dk1"/>
              </a:solidFill>
            </a:endParaRPr>
          </a:p>
          <a:p>
            <a:pPr marL="177800" marR="0" lvl="0" indent="-177800" algn="just" rtl="0">
              <a:lnSpc>
                <a:spcPct val="80000"/>
              </a:lnSpc>
              <a:spcBef>
                <a:spcPts val="800"/>
              </a:spcBef>
              <a:spcAft>
                <a:spcPts val="1600"/>
              </a:spcAft>
              <a:buClr>
                <a:schemeClr val="dk1"/>
              </a:buClr>
              <a:buFont typeface="Arial"/>
              <a:buNone/>
            </a:pPr>
            <a:endParaRPr sz="1800" i="0" u="none" strike="noStrike" cap="none">
              <a:solidFill>
                <a:schemeClr val="dk1"/>
              </a:solidFill>
            </a:endParaRPr>
          </a:p>
        </p:txBody>
      </p:sp>
      <p:sp>
        <p:nvSpPr>
          <p:cNvPr id="143" name="Google Shape;14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44" name="Google Shape;14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11</a:t>
            </a:fld>
            <a:endParaRPr/>
          </a:p>
        </p:txBody>
      </p:sp>
      <p:sp>
        <p:nvSpPr>
          <p:cNvPr id="145" name="Google Shape;145;p24"/>
          <p:cNvSpPr/>
          <p:nvPr/>
        </p:nvSpPr>
        <p:spPr>
          <a:xfrm>
            <a:off x="3914775" y="1929290"/>
            <a:ext cx="1314600" cy="571500"/>
          </a:xfrm>
          <a:prstGeom prst="rect">
            <a:avLst/>
          </a:prstGeom>
          <a:solidFill>
            <a:schemeClr val="accent1"/>
          </a:solidFill>
          <a:ln w="12700" cap="flat" cmpd="sng">
            <a:solidFill>
              <a:srgbClr val="42719B"/>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Bree Serif"/>
                <a:ea typeface="Bree Serif"/>
                <a:cs typeface="Bree Serif"/>
                <a:sym typeface="Bree Serif"/>
              </a:rPr>
              <a:t>Processing</a:t>
            </a:r>
            <a:endParaRPr sz="1800">
              <a:latin typeface="Bree Serif"/>
              <a:ea typeface="Bree Serif"/>
              <a:cs typeface="Bree Serif"/>
              <a:sym typeface="Bree Serif"/>
            </a:endParaRPr>
          </a:p>
        </p:txBody>
      </p:sp>
      <p:sp>
        <p:nvSpPr>
          <p:cNvPr id="146" name="Google Shape;146;p24"/>
          <p:cNvSpPr/>
          <p:nvPr/>
        </p:nvSpPr>
        <p:spPr>
          <a:xfrm>
            <a:off x="5893475" y="1929450"/>
            <a:ext cx="1371600" cy="571500"/>
          </a:xfrm>
          <a:prstGeom prst="ellipse">
            <a:avLst/>
          </a:prstGeom>
          <a:solidFill>
            <a:schemeClr val="accent1"/>
          </a:solidFill>
          <a:ln w="12700" cap="flat" cmpd="sng">
            <a:solidFill>
              <a:srgbClr val="42719B"/>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Bree Serif"/>
                <a:ea typeface="Bree Serif"/>
                <a:cs typeface="Bree Serif"/>
                <a:sym typeface="Bree Serif"/>
              </a:rPr>
              <a:t>Output</a:t>
            </a:r>
            <a:endParaRPr sz="1800">
              <a:latin typeface="Bree Serif"/>
              <a:ea typeface="Bree Serif"/>
              <a:cs typeface="Bree Serif"/>
              <a:sym typeface="Bree Serif"/>
            </a:endParaRPr>
          </a:p>
        </p:txBody>
      </p:sp>
      <p:sp>
        <p:nvSpPr>
          <p:cNvPr id="147" name="Google Shape;147;p24"/>
          <p:cNvSpPr/>
          <p:nvPr/>
        </p:nvSpPr>
        <p:spPr>
          <a:xfrm>
            <a:off x="1707775" y="1872140"/>
            <a:ext cx="1428600" cy="685800"/>
          </a:xfrm>
          <a:prstGeom prst="ellipse">
            <a:avLst/>
          </a:prstGeom>
          <a:solidFill>
            <a:schemeClr val="accent1"/>
          </a:solidFill>
          <a:ln w="12700" cap="flat" cmpd="sng">
            <a:solidFill>
              <a:srgbClr val="42719B"/>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800" b="0" i="0" u="none" strike="noStrike" cap="none">
                <a:solidFill>
                  <a:schemeClr val="lt1"/>
                </a:solidFill>
                <a:latin typeface="Bree Serif"/>
                <a:ea typeface="Bree Serif"/>
                <a:cs typeface="Bree Serif"/>
                <a:sym typeface="Bree Serif"/>
              </a:rPr>
              <a:t>Input</a:t>
            </a:r>
            <a:endParaRPr sz="1800">
              <a:latin typeface="Bree Serif"/>
              <a:ea typeface="Bree Serif"/>
              <a:cs typeface="Bree Serif"/>
              <a:sym typeface="Bree Serif"/>
            </a:endParaRPr>
          </a:p>
        </p:txBody>
      </p:sp>
      <p:sp>
        <p:nvSpPr>
          <p:cNvPr id="148" name="Google Shape;148;p24"/>
          <p:cNvSpPr/>
          <p:nvPr/>
        </p:nvSpPr>
        <p:spPr>
          <a:xfrm>
            <a:off x="3182672" y="2129239"/>
            <a:ext cx="685800" cy="171600"/>
          </a:xfrm>
          <a:prstGeom prst="rightArrow">
            <a:avLst>
              <a:gd name="adj1" fmla="val 50000"/>
              <a:gd name="adj2" fmla="val 5000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9" name="Google Shape;149;p24"/>
          <p:cNvSpPr/>
          <p:nvPr/>
        </p:nvSpPr>
        <p:spPr>
          <a:xfrm>
            <a:off x="5321963" y="2129389"/>
            <a:ext cx="571500" cy="171600"/>
          </a:xfrm>
          <a:prstGeom prst="rightArrow">
            <a:avLst>
              <a:gd name="adj1" fmla="val 50000"/>
              <a:gd name="adj2" fmla="val 5000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755800" y="410699"/>
            <a:ext cx="8042100" cy="4322100"/>
          </a:xfrm>
          <a:prstGeom prst="rect">
            <a:avLst/>
          </a:prstGeom>
          <a:noFill/>
          <a:ln>
            <a:noFill/>
          </a:ln>
        </p:spPr>
        <p:txBody>
          <a:bodyPr spcFirstLastPara="1" wrap="square" lIns="68575" tIns="34275" rIns="68575" bIns="34275" anchor="t" anchorCtr="0">
            <a:noAutofit/>
          </a:bodyPr>
          <a:lstStyle/>
          <a:p>
            <a:pPr marL="177800" marR="0" lvl="0" indent="-177800" algn="just" rtl="0">
              <a:lnSpc>
                <a:spcPct val="90000"/>
              </a:lnSpc>
              <a:spcBef>
                <a:spcPts val="0"/>
              </a:spcBef>
              <a:spcAft>
                <a:spcPts val="0"/>
              </a:spcAft>
              <a:buClr>
                <a:srgbClr val="7030A0"/>
              </a:buClr>
              <a:buFont typeface="Arial"/>
              <a:buNone/>
            </a:pPr>
            <a:r>
              <a:rPr lang="en" sz="2000" b="1" i="0" u="sng" strike="noStrike" cap="none">
                <a:solidFill>
                  <a:srgbClr val="7030A0"/>
                </a:solidFill>
              </a:rPr>
              <a:t>Computer Functions/Operation</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A computer can process data, pictures, sound and graphics. They can solve highly complicated problems quickly and accurately. </a:t>
            </a:r>
            <a:endParaRPr sz="2000" i="0" u="none" strike="noStrike" cap="none">
              <a:solidFill>
                <a:schemeClr val="dk1"/>
              </a:solidFill>
            </a:endParaRPr>
          </a:p>
          <a:p>
            <a:pPr marL="38100" marR="0" lvl="0" indent="-38100" algn="just" rtl="0">
              <a:lnSpc>
                <a:spcPct val="90000"/>
              </a:lnSpc>
              <a:spcBef>
                <a:spcPts val="800"/>
              </a:spcBef>
              <a:spcAft>
                <a:spcPts val="0"/>
              </a:spcAft>
              <a:buClr>
                <a:schemeClr val="dk1"/>
              </a:buClr>
              <a:buFont typeface="Arial"/>
              <a:buNone/>
            </a:pPr>
            <a:r>
              <a:rPr lang="en" sz="2000" i="0" u="none" strike="noStrike" cap="none">
                <a:solidFill>
                  <a:schemeClr val="dk1"/>
                </a:solidFill>
              </a:rPr>
              <a:t>A computer performs basically five major computer operations or functions irrespective of their size and make.</a:t>
            </a:r>
            <a:endParaRPr sz="2000"/>
          </a:p>
          <a:p>
            <a:pPr marL="63500" marR="0" lvl="0" indent="0" algn="just" rtl="0">
              <a:lnSpc>
                <a:spcPct val="90000"/>
              </a:lnSpc>
              <a:spcBef>
                <a:spcPts val="800"/>
              </a:spcBef>
              <a:spcAft>
                <a:spcPts val="0"/>
              </a:spcAft>
              <a:buClr>
                <a:srgbClr val="7030A0"/>
              </a:buClr>
              <a:buFont typeface="Arial"/>
              <a:buNone/>
            </a:pPr>
            <a:r>
              <a:rPr lang="en" sz="2000" i="0" u="none" strike="noStrike" cap="none">
                <a:solidFill>
                  <a:srgbClr val="7030A0"/>
                </a:solidFill>
              </a:rPr>
              <a:t>These are:</a:t>
            </a:r>
            <a:endParaRPr sz="2000"/>
          </a:p>
          <a:p>
            <a:pPr marL="596900" marR="0" lvl="1" indent="-241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It accepts data or instructions by way of </a:t>
            </a:r>
            <a:r>
              <a:rPr lang="en" sz="2000" i="1" u="sng" strike="noStrike" cap="none">
                <a:solidFill>
                  <a:srgbClr val="7030A0"/>
                </a:solidFill>
              </a:rPr>
              <a:t>input</a:t>
            </a:r>
            <a:r>
              <a:rPr lang="en" sz="2000" i="0" u="none" strike="noStrike" cap="none">
                <a:solidFill>
                  <a:schemeClr val="dk1"/>
                </a:solidFill>
              </a:rPr>
              <a:t>,</a:t>
            </a:r>
            <a:endParaRPr sz="2000"/>
          </a:p>
          <a:p>
            <a:pPr marL="596900" marR="0" lvl="1" indent="-241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It </a:t>
            </a:r>
            <a:r>
              <a:rPr lang="en" sz="2000" i="1" u="sng" strike="noStrike" cap="none">
                <a:solidFill>
                  <a:srgbClr val="7030A0"/>
                </a:solidFill>
              </a:rPr>
              <a:t>stores</a:t>
            </a:r>
            <a:r>
              <a:rPr lang="en" sz="2000" i="0" u="none" strike="noStrike" cap="none">
                <a:solidFill>
                  <a:schemeClr val="dk1"/>
                </a:solidFill>
              </a:rPr>
              <a:t> data</a:t>
            </a:r>
            <a:endParaRPr sz="2000"/>
          </a:p>
          <a:p>
            <a:pPr marL="596900" marR="0" lvl="1" indent="-241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it can </a:t>
            </a:r>
            <a:r>
              <a:rPr lang="en" sz="2000" i="1" u="sng" strike="noStrike" cap="none">
                <a:solidFill>
                  <a:srgbClr val="7030A0"/>
                </a:solidFill>
              </a:rPr>
              <a:t>process</a:t>
            </a:r>
            <a:r>
              <a:rPr lang="en" sz="2000" i="0" u="none" strike="noStrike" cap="none">
                <a:solidFill>
                  <a:schemeClr val="dk1"/>
                </a:solidFill>
              </a:rPr>
              <a:t> data as required by the user,</a:t>
            </a:r>
            <a:endParaRPr sz="2000"/>
          </a:p>
          <a:p>
            <a:pPr marL="723900" marR="0" lvl="1" indent="-368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It gives results in the form of </a:t>
            </a:r>
            <a:r>
              <a:rPr lang="en" sz="2000" i="1" u="sng" strike="noStrike" cap="none">
                <a:solidFill>
                  <a:srgbClr val="7030A0"/>
                </a:solidFill>
              </a:rPr>
              <a:t>output</a:t>
            </a:r>
            <a:r>
              <a:rPr lang="en" sz="2000" i="0" u="none" strike="noStrike" cap="none">
                <a:solidFill>
                  <a:schemeClr val="dk1"/>
                </a:solidFill>
              </a:rPr>
              <a:t>, and</a:t>
            </a:r>
            <a:endParaRPr sz="2000"/>
          </a:p>
          <a:p>
            <a:pPr marL="723900" marR="0" lvl="1" indent="-368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It </a:t>
            </a:r>
            <a:r>
              <a:rPr lang="en" sz="2000" i="1" u="sng" strike="noStrike" cap="none">
                <a:solidFill>
                  <a:srgbClr val="7030A0"/>
                </a:solidFill>
              </a:rPr>
              <a:t>controls</a:t>
            </a:r>
            <a:r>
              <a:rPr lang="en" sz="2000" i="0" u="none" strike="noStrike" cap="none">
                <a:solidFill>
                  <a:schemeClr val="dk1"/>
                </a:solidFill>
              </a:rPr>
              <a:t> all operations inside a computer.</a:t>
            </a:r>
            <a:endParaRPr sz="2000"/>
          </a:p>
          <a:p>
            <a:pPr marL="342900" marR="0" lvl="1" indent="0" algn="just" rtl="0">
              <a:lnSpc>
                <a:spcPct val="90000"/>
              </a:lnSpc>
              <a:spcBef>
                <a:spcPts val="400"/>
              </a:spcBef>
              <a:spcAft>
                <a:spcPts val="0"/>
              </a:spcAft>
              <a:buClr>
                <a:schemeClr val="dk1"/>
              </a:buClr>
              <a:buFont typeface="Arial"/>
              <a:buNone/>
            </a:pPr>
            <a:endParaRPr sz="2000" i="0" u="none" strike="noStrike" cap="none">
              <a:solidFill>
                <a:schemeClr val="dk1"/>
              </a:solidFill>
            </a:endParaRPr>
          </a:p>
          <a:p>
            <a:pPr marL="596900" marR="0" lvl="1" indent="-114300" algn="just" rtl="0">
              <a:lnSpc>
                <a:spcPct val="90000"/>
              </a:lnSpc>
              <a:spcBef>
                <a:spcPts val="400"/>
              </a:spcBef>
              <a:spcAft>
                <a:spcPts val="0"/>
              </a:spcAft>
              <a:buClr>
                <a:schemeClr val="dk1"/>
              </a:buClr>
              <a:buSzPts val="2100"/>
              <a:buFont typeface="Calibri"/>
              <a:buNone/>
            </a:pPr>
            <a:endParaRPr sz="2000" i="0" u="none" strike="noStrike" cap="none">
              <a:solidFill>
                <a:schemeClr val="dk1"/>
              </a:solidFill>
            </a:endParaRPr>
          </a:p>
          <a:p>
            <a:pPr marL="38100" marR="0" lvl="0" indent="-38100" algn="just" rtl="0">
              <a:lnSpc>
                <a:spcPct val="90000"/>
              </a:lnSpc>
              <a:spcBef>
                <a:spcPts val="800"/>
              </a:spcBef>
              <a:spcAft>
                <a:spcPts val="1600"/>
              </a:spcAft>
              <a:buClr>
                <a:schemeClr val="dk1"/>
              </a:buClr>
              <a:buFont typeface="Arial"/>
              <a:buNone/>
            </a:pPr>
            <a:endParaRPr sz="2000" i="0" u="none" strike="noStrike" cap="none">
              <a:solidFill>
                <a:srgbClr val="7030A0"/>
              </a:solidFill>
            </a:endParaRPr>
          </a:p>
        </p:txBody>
      </p:sp>
      <p:sp>
        <p:nvSpPr>
          <p:cNvPr id="155" name="Google Shape;155;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56" name="Google Shape;156;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12</a:t>
            </a:fld>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6" descr="block diagram.jpg"/>
          <p:cNvPicPr preferRelativeResize="0">
            <a:picLocks noGrp="1"/>
          </p:cNvPicPr>
          <p:nvPr>
            <p:ph type="body" idx="1"/>
          </p:nvPr>
        </p:nvPicPr>
        <p:blipFill rotWithShape="1">
          <a:blip r:embed="rId3">
            <a:alphaModFix/>
          </a:blip>
          <a:srcRect/>
          <a:stretch/>
        </p:blipFill>
        <p:spPr>
          <a:xfrm>
            <a:off x="1771650" y="80963"/>
            <a:ext cx="5893594" cy="4686300"/>
          </a:xfrm>
          <a:prstGeom prst="rect">
            <a:avLst/>
          </a:prstGeom>
          <a:noFill/>
          <a:ln>
            <a:noFill/>
          </a:ln>
        </p:spPr>
      </p:pic>
      <p:sp>
        <p:nvSpPr>
          <p:cNvPr id="162" name="Google Shape;162;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63" name="Google Shape;163;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body" idx="1"/>
          </p:nvPr>
        </p:nvSpPr>
        <p:spPr>
          <a:xfrm>
            <a:off x="457200" y="160020"/>
            <a:ext cx="8229599" cy="4972050"/>
          </a:xfrm>
          <a:prstGeom prst="rect">
            <a:avLst/>
          </a:prstGeom>
          <a:noFill/>
          <a:ln>
            <a:noFill/>
          </a:ln>
        </p:spPr>
        <p:txBody>
          <a:bodyPr spcFirstLastPara="1" wrap="square" lIns="68575" tIns="34275" rIns="68575" bIns="34275" anchor="t" anchorCtr="0">
            <a:noAutofit/>
          </a:bodyPr>
          <a:lstStyle/>
          <a:p>
            <a:pPr marL="63500" marR="0" lvl="0" indent="0" algn="just" rtl="0">
              <a:lnSpc>
                <a:spcPct val="90000"/>
              </a:lnSpc>
              <a:spcBef>
                <a:spcPts val="0"/>
              </a:spcBef>
              <a:spcAft>
                <a:spcPts val="0"/>
              </a:spcAft>
              <a:buClr>
                <a:srgbClr val="7030A0"/>
              </a:buClr>
              <a:buFont typeface="Arial"/>
              <a:buNone/>
            </a:pPr>
            <a:r>
              <a:rPr lang="en" sz="1700" b="1" i="0" u="sng" strike="noStrike" cap="none">
                <a:solidFill>
                  <a:srgbClr val="7030A0"/>
                </a:solidFill>
              </a:rPr>
              <a:t>Computer Hardware</a:t>
            </a:r>
            <a:endParaRPr sz="1700" b="1" i="0" u="sng" strike="noStrike" cap="none">
              <a:solidFill>
                <a:srgbClr val="7030A0"/>
              </a:solidFill>
            </a:endParaRPr>
          </a:p>
          <a:p>
            <a:pPr marL="177800" marR="0" lvl="0" indent="-146050" algn="just" rtl="0">
              <a:lnSpc>
                <a:spcPct val="90000"/>
              </a:lnSpc>
              <a:spcBef>
                <a:spcPts val="800"/>
              </a:spcBef>
              <a:spcAft>
                <a:spcPts val="0"/>
              </a:spcAft>
              <a:buClr>
                <a:schemeClr val="dk1"/>
              </a:buClr>
              <a:buSzPts val="1700"/>
              <a:buFont typeface="Calibri"/>
              <a:buChar char="•"/>
            </a:pPr>
            <a:r>
              <a:rPr lang="en" sz="1700" i="0" u="none" strike="noStrike" cap="none">
                <a:solidFill>
                  <a:schemeClr val="dk1"/>
                </a:solidFill>
              </a:rPr>
              <a:t>Hardware is all the parts of a computer systems you can see and touch. It is all devices that make up the computer system. These devices are also called </a:t>
            </a:r>
            <a:r>
              <a:rPr lang="en" sz="1700" i="1" u="sng" strike="noStrike" cap="none">
                <a:solidFill>
                  <a:srgbClr val="7030A0"/>
                </a:solidFill>
              </a:rPr>
              <a:t>peripherals</a:t>
            </a:r>
            <a:r>
              <a:rPr lang="en" sz="1700" i="0" u="none" strike="noStrike" cap="none">
                <a:solidFill>
                  <a:schemeClr val="dk1"/>
                </a:solidFill>
              </a:rPr>
              <a:t>.</a:t>
            </a:r>
            <a:endParaRPr sz="1700"/>
          </a:p>
          <a:p>
            <a:pPr marL="177800" marR="0" lvl="0" indent="-146050" algn="just" rtl="0">
              <a:lnSpc>
                <a:spcPct val="90000"/>
              </a:lnSpc>
              <a:spcBef>
                <a:spcPts val="800"/>
              </a:spcBef>
              <a:spcAft>
                <a:spcPts val="0"/>
              </a:spcAft>
              <a:buClr>
                <a:schemeClr val="dk1"/>
              </a:buClr>
              <a:buSzPts val="1700"/>
              <a:buFont typeface="Calibri"/>
              <a:buChar char="•"/>
            </a:pPr>
            <a:r>
              <a:rPr lang="en" sz="1700" i="0" u="none" strike="noStrike" cap="none">
                <a:solidFill>
                  <a:schemeClr val="dk1"/>
                </a:solidFill>
              </a:rPr>
              <a:t>Computer hardware comprises the following</a:t>
            </a:r>
            <a:endParaRPr sz="1700"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700" b="1"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700" b="1"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700"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700" b="1"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700" b="1" i="0" u="none" strike="noStrike" cap="none">
              <a:solidFill>
                <a:schemeClr val="dk1"/>
              </a:solidFill>
            </a:endParaRPr>
          </a:p>
          <a:p>
            <a:pPr marL="177800" marR="0" lvl="0" indent="-177800" algn="just" rtl="0">
              <a:lnSpc>
                <a:spcPct val="90000"/>
              </a:lnSpc>
              <a:spcBef>
                <a:spcPts val="800"/>
              </a:spcBef>
              <a:spcAft>
                <a:spcPts val="1600"/>
              </a:spcAft>
              <a:buClr>
                <a:schemeClr val="dk1"/>
              </a:buClr>
              <a:buFont typeface="Arial"/>
              <a:buNone/>
            </a:pPr>
            <a:endParaRPr sz="1700" i="0" u="none" strike="noStrike" cap="none">
              <a:solidFill>
                <a:schemeClr val="dk1"/>
              </a:solidFill>
            </a:endParaRPr>
          </a:p>
        </p:txBody>
      </p:sp>
      <p:sp>
        <p:nvSpPr>
          <p:cNvPr id="169" name="Google Shape;169;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70" name="Google Shape;170;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14</a:t>
            </a:fld>
            <a:endParaRPr/>
          </a:p>
        </p:txBody>
      </p:sp>
      <p:graphicFrame>
        <p:nvGraphicFramePr>
          <p:cNvPr id="171" name="Google Shape;171;p27"/>
          <p:cNvGraphicFramePr/>
          <p:nvPr/>
        </p:nvGraphicFramePr>
        <p:xfrm>
          <a:off x="742974" y="1594587"/>
          <a:ext cx="7772375" cy="3114495"/>
        </p:xfrm>
        <a:graphic>
          <a:graphicData uri="http://schemas.openxmlformats.org/drawingml/2006/table">
            <a:tbl>
              <a:tblPr firstRow="1" bandRow="1">
                <a:noFill/>
                <a:tableStyleId>{DBA760E5-73E0-4C30-B6B5-08F778D62755}</a:tableStyleId>
              </a:tblPr>
              <a:tblGrid>
                <a:gridCol w="2171700"/>
                <a:gridCol w="1259350"/>
                <a:gridCol w="1220600"/>
                <a:gridCol w="3120725"/>
              </a:tblGrid>
              <a:tr h="489750">
                <a:tc>
                  <a:txBody>
                    <a:bodyPr/>
                    <a:lstStyle/>
                    <a:p>
                      <a:pPr marL="0" marR="0" lvl="0" indent="0" algn="ctr" rtl="0">
                        <a:spcBef>
                          <a:spcPts val="0"/>
                        </a:spcBef>
                        <a:spcAft>
                          <a:spcPts val="0"/>
                        </a:spcAft>
                        <a:buNone/>
                      </a:pPr>
                      <a:r>
                        <a:rPr lang="en" sz="1600" u="none" strike="noStrike" cap="none"/>
                        <a:t>Input Devices</a:t>
                      </a:r>
                      <a:endParaRPr sz="1600" u="none" strike="noStrike" cap="none"/>
                    </a:p>
                  </a:txBody>
                  <a:tcPr marL="68600" marR="68600" marT="34300" marB="34300" anchor="ctr"/>
                </a:tc>
                <a:tc>
                  <a:txBody>
                    <a:bodyPr/>
                    <a:lstStyle/>
                    <a:p>
                      <a:pPr marL="0" marR="0" lvl="0" indent="0" algn="ctr" rtl="0">
                        <a:spcBef>
                          <a:spcPts val="0"/>
                        </a:spcBef>
                        <a:spcAft>
                          <a:spcPts val="0"/>
                        </a:spcAft>
                        <a:buNone/>
                      </a:pPr>
                      <a:r>
                        <a:rPr lang="en" u="none" strike="noStrike" cap="none"/>
                        <a:t>Processing Devices</a:t>
                      </a:r>
                      <a:endParaRPr u="none" strike="noStrike" cap="none"/>
                    </a:p>
                  </a:txBody>
                  <a:tcPr marL="68600" marR="68600" marT="34300" marB="34300"/>
                </a:tc>
                <a:tc>
                  <a:txBody>
                    <a:bodyPr/>
                    <a:lstStyle/>
                    <a:p>
                      <a:pPr marL="0" marR="0" lvl="0" indent="0" algn="ctr" rtl="0">
                        <a:spcBef>
                          <a:spcPts val="0"/>
                        </a:spcBef>
                        <a:spcAft>
                          <a:spcPts val="0"/>
                        </a:spcAft>
                        <a:buNone/>
                      </a:pPr>
                      <a:r>
                        <a:rPr lang="en" u="none" strike="noStrike" cap="none"/>
                        <a:t>Output Device</a:t>
                      </a:r>
                      <a:endParaRPr u="none" strike="noStrike" cap="none"/>
                    </a:p>
                  </a:txBody>
                  <a:tcPr marL="68600" marR="68600" marT="34300" marB="34300"/>
                </a:tc>
                <a:tc>
                  <a:txBody>
                    <a:bodyPr/>
                    <a:lstStyle/>
                    <a:p>
                      <a:pPr marL="0" marR="0" lvl="0" indent="0" algn="ctr" rtl="0">
                        <a:spcBef>
                          <a:spcPts val="0"/>
                        </a:spcBef>
                        <a:spcAft>
                          <a:spcPts val="0"/>
                        </a:spcAft>
                        <a:buNone/>
                      </a:pPr>
                      <a:r>
                        <a:rPr lang="en" sz="1600" u="none" strike="noStrike" cap="none"/>
                        <a:t>Storage Devices</a:t>
                      </a:r>
                      <a:endParaRPr sz="1600" u="none" strike="noStrike" cap="none"/>
                    </a:p>
                  </a:txBody>
                  <a:tcPr marL="68600" marR="68600" marT="34300" marB="34300" anchor="ctr"/>
                </a:tc>
              </a:tr>
              <a:tr h="2619175">
                <a:tc>
                  <a:txBody>
                    <a:bodyPr/>
                    <a:lstStyle/>
                    <a:p>
                      <a:pPr marL="254000" marR="0" lvl="0" indent="-241300" algn="l" rtl="0">
                        <a:spcBef>
                          <a:spcPts val="0"/>
                        </a:spcBef>
                        <a:spcAft>
                          <a:spcPts val="0"/>
                        </a:spcAft>
                        <a:buClr>
                          <a:schemeClr val="dk1"/>
                        </a:buClr>
                        <a:buSzPts val="1600"/>
                        <a:buFont typeface="Calibri"/>
                        <a:buAutoNum type="arabicPeriod"/>
                      </a:pPr>
                      <a:r>
                        <a:rPr lang="en" sz="1600" u="none" strike="noStrike" cap="none"/>
                        <a:t>Keyboard	</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Mouse</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Trackball</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Joystick</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Scanner</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Microphone</a:t>
                      </a:r>
                      <a:endParaRPr sz="1600"/>
                    </a:p>
                    <a:p>
                      <a:pPr marL="254000" marR="0" lvl="0" indent="-241300" algn="l" rtl="0">
                        <a:spcBef>
                          <a:spcPts val="0"/>
                        </a:spcBef>
                        <a:spcAft>
                          <a:spcPts val="0"/>
                        </a:spcAft>
                        <a:buClr>
                          <a:schemeClr val="dk1"/>
                        </a:buClr>
                        <a:buSzPts val="1600"/>
                        <a:buFont typeface="Calibri"/>
                        <a:buAutoNum type="arabicPeriod"/>
                      </a:pPr>
                      <a:r>
                        <a:rPr lang="en" sz="1600"/>
                        <a:t>Barcodes</a:t>
                      </a:r>
                      <a:r>
                        <a:rPr lang="en" sz="1600" u="none" strike="noStrike" cap="none"/>
                        <a:t> Reader</a:t>
                      </a:r>
                      <a:endParaRPr sz="1600"/>
                    </a:p>
                    <a:p>
                      <a:pPr marL="254000" marR="0" lvl="0" indent="-241300" algn="l" rtl="0">
                        <a:spcBef>
                          <a:spcPts val="0"/>
                        </a:spcBef>
                        <a:spcAft>
                          <a:spcPts val="0"/>
                        </a:spcAft>
                        <a:buClr>
                          <a:schemeClr val="dk1"/>
                        </a:buClr>
                        <a:buSzPts val="1600"/>
                        <a:buFont typeface="Calibri"/>
                        <a:buAutoNum type="arabicPeriod"/>
                      </a:pPr>
                      <a:r>
                        <a:rPr lang="en" sz="1600" u="none" strike="noStrike" cap="none"/>
                        <a:t>Magnetic Stripe Reader</a:t>
                      </a:r>
                      <a:endParaRPr sz="1600" u="none" strike="noStrike" cap="none"/>
                    </a:p>
                  </a:txBody>
                  <a:tcPr marL="68600" marR="68600" marT="34300" marB="34300"/>
                </a:tc>
                <a:tc>
                  <a:txBody>
                    <a:bodyPr/>
                    <a:lstStyle/>
                    <a:p>
                      <a:pPr marL="177800" marR="0" lvl="0" indent="-165100" algn="l" rtl="0">
                        <a:spcBef>
                          <a:spcPts val="0"/>
                        </a:spcBef>
                        <a:spcAft>
                          <a:spcPts val="0"/>
                        </a:spcAft>
                        <a:buClr>
                          <a:schemeClr val="dk1"/>
                        </a:buClr>
                        <a:buSzPts val="1600"/>
                        <a:buFont typeface="Calibri"/>
                        <a:buAutoNum type="arabicPeriod"/>
                      </a:pPr>
                      <a:r>
                        <a:rPr lang="en" sz="1600" u="none" strike="noStrike" cap="none"/>
                        <a:t>System Unit(CPU)</a:t>
                      </a:r>
                      <a:endParaRPr sz="1600" u="none" strike="noStrike" cap="none"/>
                    </a:p>
                  </a:txBody>
                  <a:tcPr marL="68600" marR="68600" marT="34300" marB="34300"/>
                </a:tc>
                <a:tc>
                  <a:txBody>
                    <a:bodyPr/>
                    <a:lstStyle/>
                    <a:p>
                      <a:pPr marL="215900" marR="0" lvl="0" indent="-203200" algn="l" rtl="0">
                        <a:spcBef>
                          <a:spcPts val="0"/>
                        </a:spcBef>
                        <a:spcAft>
                          <a:spcPts val="0"/>
                        </a:spcAft>
                        <a:buClr>
                          <a:schemeClr val="dk1"/>
                        </a:buClr>
                        <a:buSzPts val="1600"/>
                        <a:buFont typeface="Calibri"/>
                        <a:buAutoNum type="arabicPeriod"/>
                      </a:pPr>
                      <a:r>
                        <a:rPr lang="en" sz="1600" u="none" strike="noStrike" cap="none"/>
                        <a:t>Printer</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Speaker</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Monitor</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Plotter</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Projector</a:t>
                      </a:r>
                      <a:endParaRPr sz="1600" u="none" strike="noStrike" cap="none"/>
                    </a:p>
                    <a:p>
                      <a:pPr marL="215900" marR="0" lvl="0" indent="-203200" algn="l" rtl="0">
                        <a:spcBef>
                          <a:spcPts val="0"/>
                        </a:spcBef>
                        <a:spcAft>
                          <a:spcPts val="0"/>
                        </a:spcAft>
                        <a:buClr>
                          <a:schemeClr val="dk1"/>
                        </a:buClr>
                        <a:buSzPts val="1600"/>
                        <a:buFont typeface="Calibri"/>
                        <a:buAutoNum type="arabicPeriod"/>
                      </a:pPr>
                      <a:r>
                        <a:rPr lang="en" sz="1600"/>
                        <a:t>Fax</a:t>
                      </a:r>
                      <a:endParaRPr sz="1600"/>
                    </a:p>
                  </a:txBody>
                  <a:tcPr marL="68600" marR="68600" marT="34300" marB="34300"/>
                </a:tc>
                <a:tc>
                  <a:txBody>
                    <a:bodyPr/>
                    <a:lstStyle/>
                    <a:p>
                      <a:pPr marL="215900" marR="0" lvl="0" indent="-203200" algn="l" rtl="0">
                        <a:spcBef>
                          <a:spcPts val="0"/>
                        </a:spcBef>
                        <a:spcAft>
                          <a:spcPts val="0"/>
                        </a:spcAft>
                        <a:buClr>
                          <a:schemeClr val="dk1"/>
                        </a:buClr>
                        <a:buSzPts val="1600"/>
                        <a:buFont typeface="Calibri"/>
                        <a:buAutoNum type="arabicPeriod"/>
                      </a:pPr>
                      <a:r>
                        <a:rPr lang="en" sz="1600" u="none" strike="noStrike" cap="none"/>
                        <a:t>Hard Disk</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Flash Disk</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Compact Disk (CD)</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Digital Versatile Disk (DVD)</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Floppy Disk</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Random Access Memory (RAM)</a:t>
                      </a:r>
                      <a:endParaRPr sz="1600"/>
                    </a:p>
                    <a:p>
                      <a:pPr marL="215900" marR="0" lvl="0" indent="-203200" algn="l" rtl="0">
                        <a:spcBef>
                          <a:spcPts val="0"/>
                        </a:spcBef>
                        <a:spcAft>
                          <a:spcPts val="0"/>
                        </a:spcAft>
                        <a:buClr>
                          <a:schemeClr val="dk1"/>
                        </a:buClr>
                        <a:buSzPts val="1600"/>
                        <a:buFont typeface="Calibri"/>
                        <a:buAutoNum type="arabicPeriod"/>
                      </a:pPr>
                      <a:r>
                        <a:rPr lang="en" sz="1600" u="none" strike="noStrike" cap="none"/>
                        <a:t>Read Only Memory (ROM)</a:t>
                      </a:r>
                      <a:endParaRPr sz="1600" u="none" strike="noStrike" cap="none"/>
                    </a:p>
                    <a:p>
                      <a:pPr marL="215900" marR="0" lvl="0" indent="-203200" algn="l" rtl="0">
                        <a:spcBef>
                          <a:spcPts val="0"/>
                        </a:spcBef>
                        <a:spcAft>
                          <a:spcPts val="0"/>
                        </a:spcAft>
                        <a:buClr>
                          <a:schemeClr val="dk1"/>
                        </a:buClr>
                        <a:buSzPts val="1600"/>
                        <a:buFont typeface="Calibri"/>
                        <a:buAutoNum type="arabicPeriod"/>
                      </a:pPr>
                      <a:r>
                        <a:rPr lang="en" sz="1600"/>
                        <a:t>SD Card</a:t>
                      </a:r>
                      <a:endParaRPr sz="1600"/>
                    </a:p>
                  </a:txBody>
                  <a:tcPr marL="68600" marR="68600" marT="34300" marB="34300"/>
                </a:tc>
              </a:tr>
            </a:tbl>
          </a:graphicData>
        </a:graphic>
      </p:graphicFrame>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body" idx="1"/>
          </p:nvPr>
        </p:nvSpPr>
        <p:spPr>
          <a:xfrm>
            <a:off x="564275" y="315600"/>
            <a:ext cx="7829700" cy="45123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800" b="1" i="0" u="sng" strike="noStrike" cap="none">
                <a:solidFill>
                  <a:srgbClr val="7030A0"/>
                </a:solidFill>
              </a:rPr>
              <a:t>Fundamental parts of Computer</a:t>
            </a:r>
            <a:endParaRPr sz="1800" b="1" i="0" u="sng" strike="noStrike" cap="none">
              <a:solidFill>
                <a:srgbClr val="7030A0"/>
              </a:solidFill>
            </a:endParaRPr>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Fundamental parts are the basic parts of a computer, there are four fundamental parts of the computer, which are as follows:</a:t>
            </a:r>
            <a:endParaRPr sz="1800"/>
          </a:p>
          <a:p>
            <a:pPr marL="381000" marR="0" lvl="0" indent="-355600" algn="just" rtl="0">
              <a:lnSpc>
                <a:spcPct val="90000"/>
              </a:lnSpc>
              <a:spcBef>
                <a:spcPts val="800"/>
              </a:spcBef>
              <a:spcAft>
                <a:spcPts val="0"/>
              </a:spcAft>
              <a:buClr>
                <a:schemeClr val="dk1"/>
              </a:buClr>
              <a:buSzPts val="1800"/>
              <a:buFont typeface="Calibri"/>
              <a:buAutoNum type="alphaLcParenR"/>
            </a:pPr>
            <a:r>
              <a:rPr lang="en" sz="1800" i="0" u="none" strike="noStrike" cap="none">
                <a:solidFill>
                  <a:schemeClr val="dk1"/>
                </a:solidFill>
              </a:rPr>
              <a:t>Keyboard (b) Mouse (c) Monitor/screen</a:t>
            </a:r>
            <a:r>
              <a:rPr lang="en" sz="1800"/>
              <a:t>/VDU</a:t>
            </a:r>
            <a:r>
              <a:rPr lang="en" sz="1800" i="0" u="none" strike="noStrike" cap="none">
                <a:solidFill>
                  <a:schemeClr val="dk1"/>
                </a:solidFill>
              </a:rPr>
              <a:t>  (d)System unit</a:t>
            </a:r>
            <a:endParaRPr sz="1800"/>
          </a:p>
          <a:p>
            <a:pPr marL="381000" marR="0" lvl="0" indent="-381000" algn="just" rtl="0">
              <a:lnSpc>
                <a:spcPct val="90000"/>
              </a:lnSpc>
              <a:spcBef>
                <a:spcPts val="800"/>
              </a:spcBef>
              <a:spcAft>
                <a:spcPts val="1600"/>
              </a:spcAft>
              <a:buClr>
                <a:schemeClr val="dk1"/>
              </a:buClr>
              <a:buFont typeface="Arial"/>
              <a:buNone/>
            </a:pPr>
            <a:endParaRPr sz="1800" i="0" u="none" strike="noStrike" cap="none">
              <a:solidFill>
                <a:schemeClr val="dk1"/>
              </a:solidFill>
            </a:endParaRPr>
          </a:p>
        </p:txBody>
      </p:sp>
      <p:sp>
        <p:nvSpPr>
          <p:cNvPr id="177" name="Google Shape;177;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78" name="Google Shape;178;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15</a:t>
            </a:fld>
            <a:endParaRPr/>
          </a:p>
        </p:txBody>
      </p:sp>
      <p:grpSp>
        <p:nvGrpSpPr>
          <p:cNvPr id="179" name="Google Shape;179;p28"/>
          <p:cNvGrpSpPr/>
          <p:nvPr/>
        </p:nvGrpSpPr>
        <p:grpSpPr>
          <a:xfrm>
            <a:off x="1028700" y="1766212"/>
            <a:ext cx="6900862" cy="2835347"/>
            <a:chOff x="1371600" y="2354949"/>
            <a:chExt cx="9201150" cy="3780462"/>
          </a:xfrm>
        </p:grpSpPr>
        <p:sp>
          <p:nvSpPr>
            <p:cNvPr id="180" name="Google Shape;180;p28"/>
            <p:cNvSpPr txBox="1"/>
            <p:nvPr/>
          </p:nvSpPr>
          <p:spPr>
            <a:xfrm>
              <a:off x="8896350" y="3398520"/>
              <a:ext cx="1676400"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System unit (CPU)</a:t>
              </a:r>
              <a:endParaRPr sz="1800">
                <a:solidFill>
                  <a:schemeClr val="dk1"/>
                </a:solidFill>
                <a:latin typeface="Calibri"/>
                <a:ea typeface="Calibri"/>
                <a:cs typeface="Calibri"/>
                <a:sym typeface="Calibri"/>
              </a:endParaRPr>
            </a:p>
          </p:txBody>
        </p:sp>
        <p:grpSp>
          <p:nvGrpSpPr>
            <p:cNvPr id="181" name="Google Shape;181;p28"/>
            <p:cNvGrpSpPr/>
            <p:nvPr/>
          </p:nvGrpSpPr>
          <p:grpSpPr>
            <a:xfrm>
              <a:off x="1371600" y="2354949"/>
              <a:ext cx="7924800" cy="3780462"/>
              <a:chOff x="1371600" y="2354949"/>
              <a:chExt cx="7924800" cy="3780462"/>
            </a:xfrm>
          </p:grpSpPr>
          <p:sp>
            <p:nvSpPr>
              <p:cNvPr id="182" name="Google Shape;182;p28"/>
              <p:cNvSpPr txBox="1"/>
              <p:nvPr/>
            </p:nvSpPr>
            <p:spPr>
              <a:xfrm>
                <a:off x="1371600" y="3425190"/>
                <a:ext cx="1295400" cy="4616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Monitor</a:t>
                </a:r>
                <a:endParaRPr sz="1100"/>
              </a:p>
            </p:txBody>
          </p:sp>
          <p:sp>
            <p:nvSpPr>
              <p:cNvPr id="183" name="Google Shape;183;p28"/>
              <p:cNvSpPr txBox="1"/>
              <p:nvPr/>
            </p:nvSpPr>
            <p:spPr>
              <a:xfrm>
                <a:off x="1371600" y="5442913"/>
                <a:ext cx="1524000" cy="4616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Keyboard</a:t>
                </a:r>
                <a:endParaRPr sz="1100"/>
              </a:p>
            </p:txBody>
          </p:sp>
          <p:sp>
            <p:nvSpPr>
              <p:cNvPr id="184" name="Google Shape;184;p28"/>
              <p:cNvSpPr txBox="1"/>
              <p:nvPr/>
            </p:nvSpPr>
            <p:spPr>
              <a:xfrm>
                <a:off x="7543800" y="5673746"/>
                <a:ext cx="1752600" cy="4616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Mouse</a:t>
                </a:r>
                <a:endParaRPr sz="1100"/>
              </a:p>
            </p:txBody>
          </p:sp>
          <p:grpSp>
            <p:nvGrpSpPr>
              <p:cNvPr id="185" name="Google Shape;185;p28"/>
              <p:cNvGrpSpPr/>
              <p:nvPr/>
            </p:nvGrpSpPr>
            <p:grpSpPr>
              <a:xfrm>
                <a:off x="2496623" y="2354949"/>
                <a:ext cx="6399727" cy="3436251"/>
                <a:chOff x="2424351" y="2476917"/>
                <a:chExt cx="6570105" cy="3505200"/>
              </a:xfrm>
            </p:grpSpPr>
            <p:pic>
              <p:nvPicPr>
                <p:cNvPr id="186" name="Google Shape;186;p28" descr="Image 1.pdf                                                    0001AF0BMasterX                        BD75C985:"/>
                <p:cNvPicPr preferRelativeResize="0"/>
                <p:nvPr/>
              </p:nvPicPr>
              <p:blipFill rotWithShape="1">
                <a:blip r:embed="rId3">
                  <a:alphaModFix/>
                </a:blip>
                <a:srcRect/>
                <a:stretch/>
              </p:blipFill>
              <p:spPr>
                <a:xfrm>
                  <a:off x="2971799" y="2476917"/>
                  <a:ext cx="5019675" cy="3505200"/>
                </a:xfrm>
                <a:prstGeom prst="rect">
                  <a:avLst/>
                </a:prstGeom>
                <a:noFill/>
                <a:ln>
                  <a:noFill/>
                </a:ln>
              </p:spPr>
            </p:pic>
            <p:grpSp>
              <p:nvGrpSpPr>
                <p:cNvPr id="187" name="Google Shape;187;p28"/>
                <p:cNvGrpSpPr/>
                <p:nvPr/>
              </p:nvGrpSpPr>
              <p:grpSpPr>
                <a:xfrm>
                  <a:off x="2424351" y="3721063"/>
                  <a:ext cx="6570105" cy="2180897"/>
                  <a:chOff x="2424351" y="3721063"/>
                  <a:chExt cx="6570105" cy="2180897"/>
                </a:xfrm>
              </p:grpSpPr>
              <p:cxnSp>
                <p:nvCxnSpPr>
                  <p:cNvPr id="188" name="Google Shape;188;p28"/>
                  <p:cNvCxnSpPr/>
                  <p:nvPr/>
                </p:nvCxnSpPr>
                <p:spPr>
                  <a:xfrm rot="10800000">
                    <a:off x="6781800" y="5673745"/>
                    <a:ext cx="818197" cy="228215"/>
                  </a:xfrm>
                  <a:prstGeom prst="straightConnector1">
                    <a:avLst/>
                  </a:prstGeom>
                  <a:noFill/>
                  <a:ln w="9525" cap="flat" cmpd="sng">
                    <a:solidFill>
                      <a:schemeClr val="dk1"/>
                    </a:solidFill>
                    <a:prstDash val="solid"/>
                    <a:miter lim="8000"/>
                    <a:headEnd type="none" w="sm" len="sm"/>
                    <a:tailEnd type="triangle" w="med" len="med"/>
                  </a:ln>
                </p:spPr>
              </p:cxnSp>
              <p:cxnSp>
                <p:nvCxnSpPr>
                  <p:cNvPr id="189" name="Google Shape;189;p28"/>
                  <p:cNvCxnSpPr/>
                  <p:nvPr/>
                </p:nvCxnSpPr>
                <p:spPr>
                  <a:xfrm>
                    <a:off x="2424351" y="3730190"/>
                    <a:ext cx="790097" cy="147538"/>
                  </a:xfrm>
                  <a:prstGeom prst="straightConnector1">
                    <a:avLst/>
                  </a:prstGeom>
                  <a:noFill/>
                  <a:ln w="9525" cap="flat" cmpd="sng">
                    <a:solidFill>
                      <a:schemeClr val="dk1"/>
                    </a:solidFill>
                    <a:prstDash val="solid"/>
                    <a:miter lim="8000"/>
                    <a:headEnd type="none" w="sm" len="sm"/>
                    <a:tailEnd type="triangle" w="med" len="med"/>
                  </a:ln>
                </p:spPr>
              </p:cxnSp>
              <p:cxnSp>
                <p:nvCxnSpPr>
                  <p:cNvPr id="190" name="Google Shape;190;p28"/>
                  <p:cNvCxnSpPr/>
                  <p:nvPr/>
                </p:nvCxnSpPr>
                <p:spPr>
                  <a:xfrm rot="10800000" flipH="1">
                    <a:off x="2626040" y="5544506"/>
                    <a:ext cx="1071565" cy="243346"/>
                  </a:xfrm>
                  <a:prstGeom prst="straightConnector1">
                    <a:avLst/>
                  </a:prstGeom>
                  <a:noFill/>
                  <a:ln w="9525" cap="flat" cmpd="sng">
                    <a:solidFill>
                      <a:schemeClr val="dk1"/>
                    </a:solidFill>
                    <a:prstDash val="solid"/>
                    <a:miter lim="8000"/>
                    <a:headEnd type="none" w="sm" len="sm"/>
                    <a:tailEnd type="triangle" w="med" len="med"/>
                  </a:ln>
                </p:spPr>
              </p:cxnSp>
              <p:cxnSp>
                <p:nvCxnSpPr>
                  <p:cNvPr id="191" name="Google Shape;191;p28"/>
                  <p:cNvCxnSpPr/>
                  <p:nvPr/>
                </p:nvCxnSpPr>
                <p:spPr>
                  <a:xfrm flipH="1">
                    <a:off x="7762875" y="3721063"/>
                    <a:ext cx="1231581" cy="165792"/>
                  </a:xfrm>
                  <a:prstGeom prst="straightConnector1">
                    <a:avLst/>
                  </a:prstGeom>
                  <a:noFill/>
                  <a:ln w="9525" cap="flat" cmpd="sng">
                    <a:solidFill>
                      <a:schemeClr val="dk1"/>
                    </a:solidFill>
                    <a:prstDash val="solid"/>
                    <a:miter lim="8000"/>
                    <a:headEnd type="none" w="sm" len="sm"/>
                    <a:tailEnd type="triangle" w="med" len="med"/>
                  </a:ln>
                </p:spPr>
              </p:cxnSp>
            </p:grpSp>
          </p:grpSp>
        </p:grpSp>
      </p:gr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700175" y="393750"/>
            <a:ext cx="8001000" cy="43560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800" b="1" i="0" u="sng" strike="noStrike" cap="none">
                <a:solidFill>
                  <a:srgbClr val="7030A0"/>
                </a:solidFill>
              </a:rPr>
              <a:t>Input Devices</a:t>
            </a:r>
            <a:endParaRPr sz="1800"/>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a:solidFill>
                  <a:schemeClr val="dk1"/>
                </a:solidFill>
              </a:rPr>
              <a:t>Input devices - Are devices which enable a computer user to enter data, commands, and programs into the computer.</a:t>
            </a:r>
            <a:endParaRPr sz="1800"/>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a:solidFill>
                  <a:schemeClr val="dk1"/>
                </a:solidFill>
              </a:rPr>
              <a:t>The most common types of input devices are:</a:t>
            </a:r>
            <a:endParaRPr sz="1800"/>
          </a:p>
          <a:p>
            <a:pPr marL="431800" marR="0" lvl="0" indent="-406400" algn="just" rtl="0">
              <a:lnSpc>
                <a:spcPct val="90000"/>
              </a:lnSpc>
              <a:spcBef>
                <a:spcPts val="800"/>
              </a:spcBef>
              <a:spcAft>
                <a:spcPts val="0"/>
              </a:spcAft>
              <a:buClr>
                <a:srgbClr val="7030A0"/>
              </a:buClr>
              <a:buSzPts val="1800"/>
              <a:buFont typeface="Bree Serif"/>
              <a:buAutoNum type="romanLcPeriod"/>
            </a:pPr>
            <a:r>
              <a:rPr lang="en" sz="1800" i="0" u="none" strike="noStrike" cap="none">
                <a:solidFill>
                  <a:srgbClr val="7030A0"/>
                </a:solidFill>
              </a:rPr>
              <a:t>Mouse</a:t>
            </a:r>
            <a:r>
              <a:rPr lang="en" sz="1800" b="1" i="0" u="none" strike="noStrike" cap="none">
                <a:solidFill>
                  <a:schemeClr val="dk1"/>
                </a:solidFill>
              </a:rPr>
              <a:t> </a:t>
            </a:r>
            <a:endParaRPr sz="1800"/>
          </a:p>
          <a:p>
            <a:pPr marL="431800" marR="0" lvl="0" indent="-431800" algn="just" rtl="0">
              <a:lnSpc>
                <a:spcPct val="90000"/>
              </a:lnSpc>
              <a:spcBef>
                <a:spcPts val="800"/>
              </a:spcBef>
              <a:spcAft>
                <a:spcPts val="0"/>
              </a:spcAft>
              <a:buClr>
                <a:schemeClr val="dk1"/>
              </a:buClr>
              <a:buFont typeface="Arial"/>
              <a:buNone/>
            </a:pPr>
            <a:endParaRPr sz="1800" b="1" i="0" u="none" strike="noStrike" cap="none">
              <a:solidFill>
                <a:schemeClr val="dk1"/>
              </a:solidFill>
            </a:endParaRPr>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The mouse is used to control the movement of a pointer on the screen when it is moved horizontally over a flat surface.</a:t>
            </a:r>
            <a:endParaRPr sz="1800"/>
          </a:p>
          <a:p>
            <a:pPr marL="431800" marR="0" lvl="0" indent="-431800" algn="just" rtl="0">
              <a:lnSpc>
                <a:spcPct val="90000"/>
              </a:lnSpc>
              <a:spcBef>
                <a:spcPts val="800"/>
              </a:spcBef>
              <a:spcAft>
                <a:spcPts val="0"/>
              </a:spcAft>
              <a:buClr>
                <a:srgbClr val="7030A0"/>
              </a:buClr>
              <a:buFont typeface="Arial"/>
              <a:buNone/>
            </a:pPr>
            <a:r>
              <a:rPr lang="en" sz="1800" i="0" u="sng" strike="noStrike" cap="none">
                <a:solidFill>
                  <a:srgbClr val="7030A0"/>
                </a:solidFill>
              </a:rPr>
              <a:t>Uses</a:t>
            </a:r>
            <a:r>
              <a:rPr lang="en" sz="1800" i="0" u="none" strike="noStrike" cap="none">
                <a:solidFill>
                  <a:schemeClr val="dk1"/>
                </a:solidFill>
              </a:rPr>
              <a:t>:</a:t>
            </a:r>
            <a:endParaRPr sz="1800"/>
          </a:p>
          <a:p>
            <a:pPr marL="431800" marR="0" lvl="0" indent="-431800" algn="just" rtl="0">
              <a:lnSpc>
                <a:spcPct val="90000"/>
              </a:lnSpc>
              <a:spcBef>
                <a:spcPts val="800"/>
              </a:spcBef>
              <a:spcAft>
                <a:spcPts val="0"/>
              </a:spcAft>
              <a:buClr>
                <a:srgbClr val="7030A0"/>
              </a:buClr>
              <a:buFont typeface="Arial"/>
              <a:buNone/>
            </a:pPr>
            <a:r>
              <a:rPr lang="en" sz="1800" i="0" u="none" strike="noStrike" cap="none">
                <a:solidFill>
                  <a:srgbClr val="7030A0"/>
                </a:solidFill>
              </a:rPr>
              <a:t>Movement</a:t>
            </a:r>
            <a:r>
              <a:rPr lang="en" sz="1800" i="0" u="none" strike="noStrike" cap="none">
                <a:solidFill>
                  <a:schemeClr val="dk1"/>
                </a:solidFill>
              </a:rPr>
              <a:t> – Controlling a screen pointer</a:t>
            </a:r>
            <a:endParaRPr sz="1800"/>
          </a:p>
          <a:p>
            <a:pPr marL="431800" marR="0" lvl="0" indent="-431800" algn="just" rtl="0">
              <a:lnSpc>
                <a:spcPct val="90000"/>
              </a:lnSpc>
              <a:spcBef>
                <a:spcPts val="800"/>
              </a:spcBef>
              <a:spcAft>
                <a:spcPts val="0"/>
              </a:spcAft>
              <a:buClr>
                <a:srgbClr val="7030A0"/>
              </a:buClr>
              <a:buFont typeface="Arial"/>
              <a:buNone/>
            </a:pPr>
            <a:r>
              <a:rPr lang="en" sz="1800" i="0" u="none" strike="noStrike" cap="none">
                <a:solidFill>
                  <a:srgbClr val="7030A0"/>
                </a:solidFill>
              </a:rPr>
              <a:t>Buttons</a:t>
            </a:r>
            <a:r>
              <a:rPr lang="en" sz="1800" i="0" u="none" strike="noStrike" cap="none">
                <a:solidFill>
                  <a:schemeClr val="dk1"/>
                </a:solidFill>
              </a:rPr>
              <a:t> – Selecting items(Left button)</a:t>
            </a:r>
            <a:endParaRPr sz="1800"/>
          </a:p>
          <a:p>
            <a:pPr marL="431800" marR="0" lvl="0" indent="-431800" algn="just" rtl="0">
              <a:lnSpc>
                <a:spcPct val="90000"/>
              </a:lnSpc>
              <a:spcBef>
                <a:spcPts val="800"/>
              </a:spcBef>
              <a:spcAft>
                <a:spcPts val="0"/>
              </a:spcAft>
              <a:buClr>
                <a:schemeClr val="dk1"/>
              </a:buClr>
              <a:buFont typeface="Arial"/>
              <a:buNone/>
            </a:pPr>
            <a:r>
              <a:rPr lang="en" sz="1800" i="0" u="none" strike="noStrike" cap="none">
                <a:solidFill>
                  <a:schemeClr val="dk1"/>
                </a:solidFill>
              </a:rPr>
              <a:t>		    -  Menus/options (Right button)</a:t>
            </a:r>
            <a:endParaRPr sz="1800"/>
          </a:p>
          <a:p>
            <a:pPr marL="431800" marR="0" lvl="0" indent="-431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431800" marR="0" lvl="0" indent="-431800" algn="just" rtl="0">
              <a:lnSpc>
                <a:spcPct val="90000"/>
              </a:lnSpc>
              <a:spcBef>
                <a:spcPts val="800"/>
              </a:spcBef>
              <a:spcAft>
                <a:spcPts val="1600"/>
              </a:spcAft>
              <a:buClr>
                <a:schemeClr val="dk1"/>
              </a:buClr>
              <a:buFont typeface="Arial"/>
              <a:buNone/>
            </a:pPr>
            <a:endParaRPr sz="1800" i="0" u="none" strike="noStrike" cap="none">
              <a:solidFill>
                <a:schemeClr val="dk1"/>
              </a:solidFill>
            </a:endParaRPr>
          </a:p>
        </p:txBody>
      </p:sp>
      <p:sp>
        <p:nvSpPr>
          <p:cNvPr id="197" name="Google Shape;197;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198" name="Google Shape;198;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16</a:t>
            </a:fld>
            <a:endParaRPr/>
          </a:p>
        </p:txBody>
      </p:sp>
      <p:pic>
        <p:nvPicPr>
          <p:cNvPr id="199" name="Google Shape;199;p29" descr="mouse.jpg"/>
          <p:cNvPicPr preferRelativeResize="0"/>
          <p:nvPr/>
        </p:nvPicPr>
        <p:blipFill rotWithShape="1">
          <a:blip r:embed="rId3">
            <a:alphaModFix/>
          </a:blip>
          <a:srcRect/>
          <a:stretch/>
        </p:blipFill>
        <p:spPr>
          <a:xfrm>
            <a:off x="1921650" y="1756675"/>
            <a:ext cx="1107300" cy="77160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body" idx="1"/>
          </p:nvPr>
        </p:nvSpPr>
        <p:spPr>
          <a:xfrm>
            <a:off x="400050" y="0"/>
            <a:ext cx="7943851" cy="4800599"/>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800" i="0" u="sng" strike="noStrike" cap="none" dirty="0">
                <a:solidFill>
                  <a:srgbClr val="7030A0"/>
                </a:solidFill>
              </a:rPr>
              <a:t>Functions of the mouse</a:t>
            </a:r>
            <a:endParaRPr sz="1800" dirty="0"/>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dirty="0">
                <a:solidFill>
                  <a:schemeClr val="dk1"/>
                </a:solidFill>
              </a:rPr>
              <a:t>Click, double click, right click, dragging, scrolling. </a:t>
            </a:r>
            <a:endParaRPr sz="1800" dirty="0"/>
          </a:p>
          <a:p>
            <a:pPr marL="431800" marR="0" lvl="0" indent="-406400" algn="just" rtl="0">
              <a:lnSpc>
                <a:spcPct val="90000"/>
              </a:lnSpc>
              <a:spcBef>
                <a:spcPts val="800"/>
              </a:spcBef>
              <a:spcAft>
                <a:spcPts val="0"/>
              </a:spcAft>
              <a:buClr>
                <a:srgbClr val="7030A0"/>
              </a:buClr>
              <a:buSzPts val="1800"/>
              <a:buFont typeface="Calibri"/>
              <a:buAutoNum type="romanLcPeriod" startAt="2"/>
            </a:pPr>
            <a:r>
              <a:rPr lang="en" sz="1800" dirty="0">
                <a:solidFill>
                  <a:srgbClr val="7030A0"/>
                </a:solidFill>
              </a:rPr>
              <a:t>Trackball</a:t>
            </a:r>
            <a:endParaRPr sz="1800" dirty="0"/>
          </a:p>
          <a:p>
            <a:pPr marL="177800" marR="0" lvl="0" indent="-177800" algn="just" rtl="0">
              <a:lnSpc>
                <a:spcPct val="90000"/>
              </a:lnSpc>
              <a:spcBef>
                <a:spcPts val="800"/>
              </a:spcBef>
              <a:spcAft>
                <a:spcPts val="0"/>
              </a:spcAft>
              <a:buClr>
                <a:schemeClr val="dk1"/>
              </a:buClr>
              <a:buFont typeface="Arial"/>
              <a:buNone/>
            </a:pPr>
            <a:endParaRPr sz="1800" i="0" u="none" strike="noStrike" cap="none" dirty="0">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800" i="0" u="none" strike="noStrike" cap="none" dirty="0">
              <a:solidFill>
                <a:schemeClr val="dk1"/>
              </a:solidFill>
            </a:endParaRPr>
          </a:p>
          <a:p>
            <a:pPr marL="0" marR="0" lvl="0" indent="0" algn="just" rtl="0">
              <a:lnSpc>
                <a:spcPct val="90000"/>
              </a:lnSpc>
              <a:spcBef>
                <a:spcPts val="800"/>
              </a:spcBef>
              <a:spcAft>
                <a:spcPts val="0"/>
              </a:spcAft>
              <a:buClr>
                <a:schemeClr val="dk1"/>
              </a:buClr>
              <a:buFont typeface="Arial"/>
              <a:buNone/>
            </a:pPr>
            <a:r>
              <a:rPr lang="en" sz="1800" i="0" u="none" strike="noStrike" cap="none" dirty="0">
                <a:solidFill>
                  <a:schemeClr val="dk1"/>
                </a:solidFill>
              </a:rPr>
              <a:t>A </a:t>
            </a:r>
            <a:r>
              <a:rPr lang="en" sz="1800" dirty="0"/>
              <a:t>trackball</a:t>
            </a:r>
            <a:r>
              <a:rPr lang="en" sz="1800" i="0" u="none" strike="noStrike" cap="none" dirty="0">
                <a:solidFill>
                  <a:schemeClr val="dk1"/>
                </a:solidFill>
              </a:rPr>
              <a:t> is used in the same way as a mouse but it is useful where desk space is limited.</a:t>
            </a:r>
            <a:endParaRPr sz="1800" dirty="0"/>
          </a:p>
          <a:p>
            <a:pPr marL="431800" marR="0" lvl="0" indent="-406400" algn="just" rtl="0">
              <a:lnSpc>
                <a:spcPct val="90000"/>
              </a:lnSpc>
              <a:spcBef>
                <a:spcPts val="800"/>
              </a:spcBef>
              <a:spcAft>
                <a:spcPts val="0"/>
              </a:spcAft>
              <a:buClr>
                <a:srgbClr val="7030A0"/>
              </a:buClr>
              <a:buSzPts val="1800"/>
              <a:buFont typeface="Calibri"/>
              <a:buAutoNum type="romanLcPeriod" startAt="3"/>
            </a:pPr>
            <a:r>
              <a:rPr lang="en" sz="1800" i="0" u="none" strike="noStrike" cap="none" dirty="0">
                <a:solidFill>
                  <a:srgbClr val="7030A0"/>
                </a:solidFill>
              </a:rPr>
              <a:t>Standard Keyboard</a:t>
            </a:r>
            <a:endParaRPr sz="1800" dirty="0"/>
          </a:p>
          <a:p>
            <a:pPr marL="177800" marR="0" lvl="0" indent="-177800" algn="just" rtl="0">
              <a:lnSpc>
                <a:spcPct val="90000"/>
              </a:lnSpc>
              <a:spcBef>
                <a:spcPts val="800"/>
              </a:spcBef>
              <a:spcAft>
                <a:spcPts val="0"/>
              </a:spcAft>
              <a:buClr>
                <a:schemeClr val="dk1"/>
              </a:buClr>
              <a:buFont typeface="Arial"/>
              <a:buNone/>
            </a:pPr>
            <a:endParaRPr sz="1800" dirty="0"/>
          </a:p>
          <a:p>
            <a:pPr marL="177800" marR="0" lvl="0" indent="-177800" algn="just" rtl="0">
              <a:lnSpc>
                <a:spcPct val="90000"/>
              </a:lnSpc>
              <a:spcBef>
                <a:spcPts val="800"/>
              </a:spcBef>
              <a:spcAft>
                <a:spcPts val="0"/>
              </a:spcAft>
              <a:buClr>
                <a:schemeClr val="dk1"/>
              </a:buClr>
              <a:buFont typeface="Arial"/>
              <a:buNone/>
            </a:pPr>
            <a:endParaRPr sz="1800" dirty="0"/>
          </a:p>
          <a:p>
            <a:pPr marL="0" marR="0" lvl="0" indent="0" algn="just" rtl="0">
              <a:lnSpc>
                <a:spcPct val="90000"/>
              </a:lnSpc>
              <a:spcBef>
                <a:spcPts val="800"/>
              </a:spcBef>
              <a:spcAft>
                <a:spcPts val="0"/>
              </a:spcAft>
              <a:buClr>
                <a:schemeClr val="dk1"/>
              </a:buClr>
              <a:buFont typeface="Arial"/>
              <a:buNone/>
            </a:pPr>
            <a:r>
              <a:rPr lang="en" sz="1800" i="0" u="none" strike="noStrike" cap="none" dirty="0">
                <a:solidFill>
                  <a:schemeClr val="dk1"/>
                </a:solidFill>
              </a:rPr>
              <a:t>It is the most important input device, it has small keys which are used to feed data.</a:t>
            </a:r>
            <a:endParaRPr sz="1800" dirty="0"/>
          </a:p>
          <a:p>
            <a:pPr marL="177800" marR="0" lvl="0" indent="-177800" algn="just" rtl="0">
              <a:lnSpc>
                <a:spcPct val="90000"/>
              </a:lnSpc>
              <a:spcBef>
                <a:spcPts val="800"/>
              </a:spcBef>
              <a:spcAft>
                <a:spcPts val="1600"/>
              </a:spcAft>
              <a:buClr>
                <a:schemeClr val="dk1"/>
              </a:buClr>
              <a:buFont typeface="Arial"/>
              <a:buNone/>
            </a:pPr>
            <a:r>
              <a:rPr lang="en" sz="1800" i="0" u="none" strike="noStrike" cap="none" dirty="0">
                <a:solidFill>
                  <a:schemeClr val="dk1"/>
                </a:solidFill>
              </a:rPr>
              <a:t>The Standard keyboard commonly used is </a:t>
            </a:r>
            <a:r>
              <a:rPr lang="en" sz="1800" i="0" u="sng" strike="noStrike" cap="none" dirty="0">
                <a:solidFill>
                  <a:srgbClr val="7030A0"/>
                </a:solidFill>
              </a:rPr>
              <a:t>QWERTY</a:t>
            </a:r>
            <a:r>
              <a:rPr lang="en" sz="1800" i="0" u="none" strike="noStrike" cap="none" dirty="0">
                <a:solidFill>
                  <a:schemeClr val="dk1"/>
                </a:solidFill>
              </a:rPr>
              <a:t> keyboard</a:t>
            </a:r>
            <a:endParaRPr sz="1800" i="0" u="none" strike="noStrike" cap="none" dirty="0">
              <a:solidFill>
                <a:schemeClr val="dk1"/>
              </a:solidFill>
            </a:endParaRPr>
          </a:p>
        </p:txBody>
      </p:sp>
      <p:sp>
        <p:nvSpPr>
          <p:cNvPr id="205" name="Google Shape;205;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06" name="Google Shape;206;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17</a:t>
            </a:fld>
            <a:endParaRPr/>
          </a:p>
        </p:txBody>
      </p:sp>
      <p:pic>
        <p:nvPicPr>
          <p:cNvPr id="207" name="Google Shape;207;p30" descr="trackball.jpg"/>
          <p:cNvPicPr preferRelativeResize="0"/>
          <p:nvPr/>
        </p:nvPicPr>
        <p:blipFill rotWithShape="1">
          <a:blip r:embed="rId3">
            <a:alphaModFix/>
          </a:blip>
          <a:srcRect/>
          <a:stretch/>
        </p:blipFill>
        <p:spPr>
          <a:xfrm>
            <a:off x="2248803" y="915301"/>
            <a:ext cx="1337100" cy="802500"/>
          </a:xfrm>
          <a:prstGeom prst="rect">
            <a:avLst/>
          </a:prstGeom>
          <a:noFill/>
          <a:ln>
            <a:noFill/>
          </a:ln>
        </p:spPr>
      </p:pic>
      <p:pic>
        <p:nvPicPr>
          <p:cNvPr id="208" name="Google Shape;208;p30" descr="keyboard.jpg"/>
          <p:cNvPicPr preferRelativeResize="0"/>
          <p:nvPr/>
        </p:nvPicPr>
        <p:blipFill rotWithShape="1">
          <a:blip r:embed="rId4">
            <a:alphaModFix/>
          </a:blip>
          <a:srcRect/>
          <a:stretch/>
        </p:blipFill>
        <p:spPr>
          <a:xfrm>
            <a:off x="3118813" y="2400299"/>
            <a:ext cx="2286000" cy="86430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body" idx="1"/>
          </p:nvPr>
        </p:nvSpPr>
        <p:spPr>
          <a:xfrm>
            <a:off x="342900" y="342900"/>
            <a:ext cx="8172450" cy="4289822"/>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800" i="0" u="sng" strike="noStrike" cap="none">
                <a:solidFill>
                  <a:srgbClr val="7030A0"/>
                </a:solidFill>
              </a:rPr>
              <a:t>Keyboard keys can be classified/ grouped into five categories.</a:t>
            </a:r>
            <a:endParaRPr sz="1800"/>
          </a:p>
          <a:p>
            <a:pPr marL="254000" marR="0" lvl="0" indent="-228600" algn="just" rtl="0">
              <a:lnSpc>
                <a:spcPct val="9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Alphanumeric (typing/letter)keys: </a:t>
            </a:r>
            <a:r>
              <a:rPr lang="en" sz="1800" i="0" u="none" strike="noStrike" cap="none">
                <a:solidFill>
                  <a:schemeClr val="dk1"/>
                </a:solidFill>
              </a:rPr>
              <a:t>contains letters A-Z, numbers,  arranged in a line, special symbols e.g. ?, %, caps lock, tab, enter etc.</a:t>
            </a:r>
            <a:endParaRPr sz="1800" i="0" u="none" strike="noStrike" cap="none">
              <a:solidFill>
                <a:srgbClr val="7030A0"/>
              </a:solidFill>
            </a:endParaRPr>
          </a:p>
          <a:p>
            <a:pPr marL="254000" marR="0" lvl="0" indent="-228600" algn="just" rtl="0">
              <a:lnSpc>
                <a:spcPct val="9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Function keys: </a:t>
            </a:r>
            <a:r>
              <a:rPr lang="en" sz="1800" i="0" u="none" strike="noStrike" cap="none">
                <a:solidFill>
                  <a:schemeClr val="dk1"/>
                </a:solidFill>
              </a:rPr>
              <a:t>are located along the top of the keyboard, they are used for tasks that occurs frequently in various programs. E.g. F1, F2… F12</a:t>
            </a:r>
            <a:endParaRPr sz="1800"/>
          </a:p>
          <a:p>
            <a:pPr marL="254000" marR="0" lvl="0" indent="-228600" algn="just" rtl="0">
              <a:lnSpc>
                <a:spcPct val="9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Navigation and editing keys: </a:t>
            </a:r>
            <a:r>
              <a:rPr lang="en" sz="1800" i="0" u="none" strike="noStrike" cap="none">
                <a:solidFill>
                  <a:schemeClr val="dk1"/>
                </a:solidFill>
              </a:rPr>
              <a:t>used to control the cursor or pointer and edit text, they include Delete (Del), PgUp, PgDn, End</a:t>
            </a:r>
            <a:endParaRPr sz="1800" i="0" u="none" strike="noStrike" cap="none">
              <a:solidFill>
                <a:srgbClr val="7030A0"/>
              </a:solidFill>
            </a:endParaRPr>
          </a:p>
          <a:p>
            <a:pPr marL="254000" marR="0" lvl="0" indent="-228600" algn="just" rtl="0">
              <a:lnSpc>
                <a:spcPct val="9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Special purpose keys: </a:t>
            </a:r>
            <a:r>
              <a:rPr lang="en" sz="1800" i="0" u="none" strike="noStrike" cap="none">
                <a:solidFill>
                  <a:schemeClr val="dk1"/>
                </a:solidFill>
              </a:rPr>
              <a:t>used in combination with other keys as a shortcut to commands e.g. Ctrl, Alt, Shift and Esc.</a:t>
            </a:r>
            <a:endParaRPr sz="1800" i="0" u="none" strike="noStrike" cap="none">
              <a:solidFill>
                <a:srgbClr val="7030A0"/>
              </a:solidFill>
            </a:endParaRPr>
          </a:p>
          <a:p>
            <a:pPr marL="254000" marR="0" lvl="0" indent="-228600" algn="just" rtl="0">
              <a:lnSpc>
                <a:spcPct val="9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Numeric keypads: </a:t>
            </a:r>
            <a:r>
              <a:rPr lang="en" sz="1800" i="0" u="none" strike="noStrike" cap="none">
                <a:solidFill>
                  <a:schemeClr val="dk1"/>
                </a:solidFill>
              </a:rPr>
              <a:t>consist of set of numbers 0-9, and the arithmetic signs like +, -, *, and /.</a:t>
            </a:r>
            <a:endParaRPr sz="1800"/>
          </a:p>
          <a:p>
            <a:pPr marL="0" marR="0" lvl="0" indent="0" algn="just" rtl="0">
              <a:lnSpc>
                <a:spcPct val="90000"/>
              </a:lnSpc>
              <a:spcBef>
                <a:spcPts val="800"/>
              </a:spcBef>
              <a:spcAft>
                <a:spcPts val="1600"/>
              </a:spcAft>
              <a:buClr>
                <a:schemeClr val="dk1"/>
              </a:buClr>
              <a:buFont typeface="Arial"/>
              <a:buNone/>
            </a:pPr>
            <a:r>
              <a:rPr lang="en" sz="1800" i="0" u="none" strike="noStrike" cap="none">
                <a:solidFill>
                  <a:schemeClr val="dk1"/>
                </a:solidFill>
              </a:rPr>
              <a:t>	numeric keypad can only be used when the </a:t>
            </a:r>
            <a:r>
              <a:rPr lang="en" sz="1800" b="1" i="0" u="sng" strike="noStrike" cap="none">
                <a:solidFill>
                  <a:srgbClr val="7030A0"/>
                </a:solidFill>
              </a:rPr>
              <a:t>Num lock </a:t>
            </a:r>
            <a:r>
              <a:rPr lang="en" sz="1800" i="0" u="none" strike="noStrike" cap="none">
                <a:solidFill>
                  <a:schemeClr val="dk1"/>
                </a:solidFill>
              </a:rPr>
              <a:t>key is on</a:t>
            </a:r>
            <a:endParaRPr sz="1800" i="0" u="none" strike="noStrike" cap="none">
              <a:solidFill>
                <a:schemeClr val="dk1"/>
              </a:solidFill>
            </a:endParaRPr>
          </a:p>
        </p:txBody>
      </p:sp>
      <p:sp>
        <p:nvSpPr>
          <p:cNvPr id="214" name="Google Shape;214;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15" name="Google Shape;215;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18</a:t>
            </a:fld>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body" idx="1"/>
          </p:nvPr>
        </p:nvSpPr>
        <p:spPr>
          <a:xfrm>
            <a:off x="449875" y="300900"/>
            <a:ext cx="8358000" cy="4541700"/>
          </a:xfrm>
          <a:prstGeom prst="rect">
            <a:avLst/>
          </a:prstGeom>
          <a:noFill/>
          <a:ln>
            <a:noFill/>
          </a:ln>
        </p:spPr>
        <p:txBody>
          <a:bodyPr spcFirstLastPara="1" wrap="square" lIns="68575" tIns="34275" rIns="68575" bIns="34275" anchor="t" anchorCtr="0">
            <a:noAutofit/>
          </a:bodyPr>
          <a:lstStyle/>
          <a:p>
            <a:pPr marL="431800" marR="0" lvl="0" indent="-412750" algn="just" rtl="0">
              <a:lnSpc>
                <a:spcPct val="90000"/>
              </a:lnSpc>
              <a:spcBef>
                <a:spcPts val="0"/>
              </a:spcBef>
              <a:spcAft>
                <a:spcPts val="0"/>
              </a:spcAft>
              <a:buClr>
                <a:srgbClr val="7030A0"/>
              </a:buClr>
              <a:buSzPts val="1900"/>
              <a:buFont typeface="Calibri"/>
              <a:buAutoNum type="romanLcPeriod" startAt="4"/>
            </a:pPr>
            <a:r>
              <a:rPr lang="en" sz="1900" i="0" u="none" strike="noStrike" cap="none">
                <a:solidFill>
                  <a:srgbClr val="7030A0"/>
                </a:solidFill>
              </a:rPr>
              <a:t>Scanner </a:t>
            </a:r>
            <a:endParaRPr sz="1900"/>
          </a:p>
          <a:p>
            <a:pPr marL="177800" marR="0" lvl="0" indent="-177800" algn="just" rtl="0">
              <a:lnSpc>
                <a:spcPct val="90000"/>
              </a:lnSpc>
              <a:spcBef>
                <a:spcPts val="800"/>
              </a:spcBef>
              <a:spcAft>
                <a:spcPts val="0"/>
              </a:spcAft>
              <a:buClr>
                <a:schemeClr val="dk1"/>
              </a:buClr>
              <a:buFont typeface="Arial"/>
              <a:buNone/>
            </a:pPr>
            <a:endParaRPr sz="1900" i="0" u="none" strike="noStrike" cap="none">
              <a:solidFill>
                <a:schemeClr val="dk1"/>
              </a:solidFill>
            </a:endParaRPr>
          </a:p>
          <a:p>
            <a:pPr marL="0" marR="0" lvl="0" indent="0" algn="just" rtl="0">
              <a:lnSpc>
                <a:spcPct val="90000"/>
              </a:lnSpc>
              <a:spcBef>
                <a:spcPts val="800"/>
              </a:spcBef>
              <a:spcAft>
                <a:spcPts val="0"/>
              </a:spcAft>
              <a:buClr>
                <a:schemeClr val="dk1"/>
              </a:buClr>
              <a:buFont typeface="Arial"/>
              <a:buNone/>
            </a:pPr>
            <a:r>
              <a:rPr lang="en" sz="1900" i="0" u="none" strike="noStrike" cap="none">
                <a:solidFill>
                  <a:schemeClr val="dk1"/>
                </a:solidFill>
              </a:rPr>
              <a:t>These are input devices used to digitize images of pages or objects into softcopy.</a:t>
            </a:r>
            <a:endParaRPr sz="1900"/>
          </a:p>
          <a:p>
            <a:pPr marL="0" marR="0" lvl="0" indent="0" algn="just" rtl="0">
              <a:lnSpc>
                <a:spcPct val="90000"/>
              </a:lnSpc>
              <a:spcBef>
                <a:spcPts val="800"/>
              </a:spcBef>
              <a:spcAft>
                <a:spcPts val="0"/>
              </a:spcAft>
              <a:buClr>
                <a:schemeClr val="dk1"/>
              </a:buClr>
              <a:buFont typeface="Arial"/>
              <a:buNone/>
            </a:pPr>
            <a:r>
              <a:rPr lang="en" sz="1900" i="0" u="none" strike="noStrike" cap="none">
                <a:solidFill>
                  <a:schemeClr val="dk1"/>
                </a:solidFill>
              </a:rPr>
              <a:t>A light moves slowly over the surface of the picture or object to be scanned. The colors of the reflected light are detected and digitized to build up a digital image.</a:t>
            </a:r>
            <a:endParaRPr sz="1900"/>
          </a:p>
          <a:p>
            <a:pPr marL="177800" marR="0" lvl="0" indent="-177800" algn="just" rtl="0">
              <a:lnSpc>
                <a:spcPct val="90000"/>
              </a:lnSpc>
              <a:spcBef>
                <a:spcPts val="800"/>
              </a:spcBef>
              <a:spcAft>
                <a:spcPts val="0"/>
              </a:spcAft>
              <a:buClr>
                <a:schemeClr val="dk1"/>
              </a:buClr>
              <a:buFont typeface="Arial"/>
              <a:buNone/>
            </a:pPr>
            <a:r>
              <a:rPr lang="en" sz="1900" i="0" u="none" strike="noStrike" cap="none">
                <a:solidFill>
                  <a:schemeClr val="dk1"/>
                </a:solidFill>
              </a:rPr>
              <a:t>The digital data can then be saved by a computer as an image file.</a:t>
            </a:r>
            <a:endParaRPr sz="1900"/>
          </a:p>
          <a:p>
            <a:pPr marL="177800" marR="0" lvl="0" indent="-177800" algn="just" rtl="0">
              <a:lnSpc>
                <a:spcPct val="90000"/>
              </a:lnSpc>
              <a:spcBef>
                <a:spcPts val="800"/>
              </a:spcBef>
              <a:spcAft>
                <a:spcPts val="0"/>
              </a:spcAft>
              <a:buClr>
                <a:schemeClr val="dk1"/>
              </a:buClr>
              <a:buFont typeface="Arial"/>
              <a:buNone/>
            </a:pPr>
            <a:endParaRPr sz="1900" i="0" u="none" strike="noStrike" cap="none">
              <a:solidFill>
                <a:schemeClr val="dk1"/>
              </a:solidFill>
            </a:endParaRPr>
          </a:p>
          <a:p>
            <a:pPr marL="431800" marR="0" lvl="0" indent="-412750" algn="just" rtl="0">
              <a:lnSpc>
                <a:spcPct val="90000"/>
              </a:lnSpc>
              <a:spcBef>
                <a:spcPts val="800"/>
              </a:spcBef>
              <a:spcAft>
                <a:spcPts val="0"/>
              </a:spcAft>
              <a:buClr>
                <a:srgbClr val="7030A0"/>
              </a:buClr>
              <a:buSzPts val="1900"/>
              <a:buFont typeface="Calibri"/>
              <a:buAutoNum type="romanLcPeriod" startAt="5"/>
            </a:pPr>
            <a:r>
              <a:rPr lang="en" sz="1900" i="0" u="none" strike="noStrike" cap="none">
                <a:solidFill>
                  <a:srgbClr val="7030A0"/>
                </a:solidFill>
              </a:rPr>
              <a:t>Magnetic Stripe reader</a:t>
            </a:r>
            <a:endParaRPr sz="1900"/>
          </a:p>
          <a:p>
            <a:pPr marL="0" marR="0" lvl="0" indent="0" algn="just" rtl="0">
              <a:lnSpc>
                <a:spcPct val="90000"/>
              </a:lnSpc>
              <a:spcBef>
                <a:spcPts val="800"/>
              </a:spcBef>
              <a:spcAft>
                <a:spcPts val="1600"/>
              </a:spcAft>
              <a:buClr>
                <a:schemeClr val="dk1"/>
              </a:buClr>
              <a:buFont typeface="Arial"/>
              <a:buNone/>
            </a:pPr>
            <a:r>
              <a:rPr lang="en" sz="1900" i="0" u="none" strike="noStrike" cap="none">
                <a:solidFill>
                  <a:schemeClr val="dk1"/>
                </a:solidFill>
              </a:rPr>
              <a:t>Magnetic stripes are thin strips of magnetic tape which are usually found on the back of plastic credit and debit cards. E.g. </a:t>
            </a:r>
            <a:r>
              <a:rPr lang="en" sz="1900" i="0" u="none" strike="noStrike" cap="none">
                <a:solidFill>
                  <a:srgbClr val="7030A0"/>
                </a:solidFill>
              </a:rPr>
              <a:t>Automatic Teller Machine (ATM)</a:t>
            </a:r>
            <a:endParaRPr sz="1900" i="0" u="none" strike="noStrike" cap="none">
              <a:solidFill>
                <a:srgbClr val="7030A0"/>
              </a:solidFill>
            </a:endParaRPr>
          </a:p>
        </p:txBody>
      </p:sp>
      <p:sp>
        <p:nvSpPr>
          <p:cNvPr id="221" name="Google Shape;221;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22" name="Google Shape;222;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19</a:t>
            </a:fld>
            <a:endParaRPr/>
          </a:p>
        </p:txBody>
      </p:sp>
      <p:pic>
        <p:nvPicPr>
          <p:cNvPr id="223" name="Google Shape;223;p32" descr="scanner.jpg"/>
          <p:cNvPicPr preferRelativeResize="0"/>
          <p:nvPr/>
        </p:nvPicPr>
        <p:blipFill rotWithShape="1">
          <a:blip r:embed="rId3">
            <a:alphaModFix/>
          </a:blip>
          <a:srcRect/>
          <a:stretch/>
        </p:blipFill>
        <p:spPr>
          <a:xfrm>
            <a:off x="2073900" y="182775"/>
            <a:ext cx="1016400" cy="8574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7030A0"/>
              </a:buClr>
              <a:buFont typeface="Calibri"/>
              <a:buNone/>
            </a:pPr>
            <a:r>
              <a:rPr lang="en" sz="4500" i="0" u="none" strike="noStrike" cap="none">
                <a:solidFill>
                  <a:srgbClr val="7030A0"/>
                </a:solidFill>
                <a:latin typeface="Calibri"/>
                <a:ea typeface="Calibri"/>
                <a:cs typeface="Calibri"/>
                <a:sym typeface="Calibri"/>
              </a:rPr>
              <a:t>THE COMPUTER</a:t>
            </a:r>
            <a:endParaRPr sz="4500" i="0" u="none" strike="noStrike" cap="none">
              <a:solidFill>
                <a:srgbClr val="7030A0"/>
              </a:solidFill>
              <a:latin typeface="Calibri"/>
              <a:ea typeface="Calibri"/>
              <a:cs typeface="Calibri"/>
              <a:sym typeface="Calibri"/>
            </a:endParaRPr>
          </a:p>
        </p:txBody>
      </p:sp>
      <p:sp>
        <p:nvSpPr>
          <p:cNvPr id="76" name="Google Shape;7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77" name="Google Shape;77;p15"/>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8" name="Google Shape;78;p15" descr="Image 1.pdf                                                    0001AF0BMasterX                        BD75C985:"/>
          <p:cNvPicPr preferRelativeResize="0"/>
          <p:nvPr/>
        </p:nvPicPr>
        <p:blipFill rotWithShape="1">
          <a:blip r:embed="rId3">
            <a:alphaModFix/>
          </a:blip>
          <a:srcRect/>
          <a:stretch/>
        </p:blipFill>
        <p:spPr>
          <a:xfrm>
            <a:off x="2000250" y="1230722"/>
            <a:ext cx="4972050" cy="3455578"/>
          </a:xfrm>
          <a:prstGeom prst="rect">
            <a:avLst/>
          </a:prstGeom>
          <a:noFill/>
          <a:ln>
            <a:noFill/>
          </a:ln>
        </p:spPr>
      </p:pic>
      <p:sp>
        <p:nvSpPr>
          <p:cNvPr id="79" name="Google Shape;79;p15"/>
          <p:cNvSpPr txBox="1">
            <a:spLocks noGrp="1"/>
          </p:cNvSpPr>
          <p:nvPr>
            <p:ph type="body" idx="4294967295"/>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body" idx="1"/>
          </p:nvPr>
        </p:nvSpPr>
        <p:spPr>
          <a:xfrm>
            <a:off x="522000" y="342275"/>
            <a:ext cx="7859100" cy="4298700"/>
          </a:xfrm>
          <a:prstGeom prst="rect">
            <a:avLst/>
          </a:prstGeom>
          <a:noFill/>
          <a:ln>
            <a:noFill/>
          </a:ln>
        </p:spPr>
        <p:txBody>
          <a:bodyPr spcFirstLastPara="1" wrap="square" lIns="68575" tIns="34275" rIns="68575" bIns="34275" anchor="t" anchorCtr="0">
            <a:noAutofit/>
          </a:bodyPr>
          <a:lstStyle/>
          <a:p>
            <a:pPr marL="431800" marR="0" lvl="0" indent="-406400" algn="just" rtl="0">
              <a:lnSpc>
                <a:spcPct val="90000"/>
              </a:lnSpc>
              <a:spcBef>
                <a:spcPts val="0"/>
              </a:spcBef>
              <a:spcAft>
                <a:spcPts val="0"/>
              </a:spcAft>
              <a:buClr>
                <a:srgbClr val="7030A0"/>
              </a:buClr>
              <a:buSzPts val="1800"/>
              <a:buFont typeface="Calibri"/>
              <a:buAutoNum type="romanLcPeriod" startAt="6"/>
            </a:pPr>
            <a:r>
              <a:rPr lang="en" sz="1800" i="0" u="none" strike="noStrike" cap="none">
                <a:solidFill>
                  <a:srgbClr val="7030A0"/>
                </a:solidFill>
              </a:rPr>
              <a:t>Joystick </a:t>
            </a:r>
            <a:r>
              <a:rPr lang="en" sz="1800" i="0" u="none" strike="noStrike" cap="none">
                <a:solidFill>
                  <a:schemeClr val="dk1"/>
                </a:solidFill>
              </a:rPr>
              <a:t>– Are usually used for playing computer games.</a:t>
            </a:r>
            <a:endParaRPr sz="1800"/>
          </a:p>
          <a:p>
            <a:pPr marL="177800" marR="0" lvl="0" indent="-177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431800" marR="0" lvl="0" indent="-406400" algn="just" rtl="0">
              <a:lnSpc>
                <a:spcPct val="90000"/>
              </a:lnSpc>
              <a:spcBef>
                <a:spcPts val="800"/>
              </a:spcBef>
              <a:spcAft>
                <a:spcPts val="1600"/>
              </a:spcAft>
              <a:buClr>
                <a:srgbClr val="7030A0"/>
              </a:buClr>
              <a:buSzPts val="1800"/>
              <a:buFont typeface="Bree Serif"/>
              <a:buAutoNum type="romanLcPeriod" startAt="6"/>
            </a:pPr>
            <a:r>
              <a:rPr lang="en" sz="1800">
                <a:solidFill>
                  <a:srgbClr val="7030A0"/>
                </a:solidFill>
              </a:rPr>
              <a:t>Barcode</a:t>
            </a:r>
            <a:r>
              <a:rPr lang="en" sz="1800" i="0" u="none" strike="noStrike" cap="none">
                <a:solidFill>
                  <a:srgbClr val="7030A0"/>
                </a:solidFill>
              </a:rPr>
              <a:t> reader </a:t>
            </a:r>
            <a:r>
              <a:rPr lang="en" sz="1800" b="1" i="0" u="none" strike="noStrike" cap="none">
                <a:solidFill>
                  <a:schemeClr val="dk1"/>
                </a:solidFill>
              </a:rPr>
              <a:t>- </a:t>
            </a:r>
            <a:r>
              <a:rPr lang="en" sz="1800" i="0" u="none" strike="noStrike" cap="none">
                <a:solidFill>
                  <a:schemeClr val="dk1"/>
                </a:solidFill>
              </a:rPr>
              <a:t>Electronic device that scans a barcode by shining a laser beam on it. Barcode readers (unlike magnetic-stripe readers) are non contact automatic data capture devices, operate only at short distances (a few inches).</a:t>
            </a:r>
            <a:br>
              <a:rPr lang="en" sz="1800" i="0" u="none" strike="noStrike" cap="none">
                <a:solidFill>
                  <a:schemeClr val="dk1"/>
                </a:solidFill>
              </a:rPr>
            </a:br>
            <a:r>
              <a:rPr lang="en" sz="1800" i="0" u="none" strike="noStrike" cap="none">
                <a:solidFill>
                  <a:schemeClr val="dk1"/>
                </a:solidFill>
              </a:rPr>
              <a:t/>
            </a:r>
            <a:br>
              <a:rPr lang="en" sz="1800" i="0" u="none" strike="noStrike" cap="none">
                <a:solidFill>
                  <a:schemeClr val="dk1"/>
                </a:solidFill>
              </a:rPr>
            </a:br>
            <a:endParaRPr sz="1800" i="0" u="none" strike="noStrike" cap="none">
              <a:solidFill>
                <a:schemeClr val="dk1"/>
              </a:solidFill>
            </a:endParaRPr>
          </a:p>
        </p:txBody>
      </p:sp>
      <p:sp>
        <p:nvSpPr>
          <p:cNvPr id="229" name="Google Shape;22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30" name="Google Shape;230;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20</a:t>
            </a:fld>
            <a:endParaRPr/>
          </a:p>
        </p:txBody>
      </p:sp>
      <p:pic>
        <p:nvPicPr>
          <p:cNvPr id="231" name="Google Shape;231;p33" descr="joystick.jpg"/>
          <p:cNvPicPr preferRelativeResize="0"/>
          <p:nvPr/>
        </p:nvPicPr>
        <p:blipFill rotWithShape="1">
          <a:blip r:embed="rId3">
            <a:alphaModFix/>
          </a:blip>
          <a:srcRect/>
          <a:stretch/>
        </p:blipFill>
        <p:spPr>
          <a:xfrm>
            <a:off x="2316250" y="673875"/>
            <a:ext cx="1228800" cy="857400"/>
          </a:xfrm>
          <a:prstGeom prst="rect">
            <a:avLst/>
          </a:prstGeom>
          <a:noFill/>
          <a:ln>
            <a:noFill/>
          </a:ln>
        </p:spPr>
      </p:pic>
      <p:pic>
        <p:nvPicPr>
          <p:cNvPr id="232" name="Google Shape;232;p33" descr="barcoder.jpg"/>
          <p:cNvPicPr preferRelativeResize="0"/>
          <p:nvPr/>
        </p:nvPicPr>
        <p:blipFill rotWithShape="1">
          <a:blip r:embed="rId4">
            <a:alphaModFix/>
          </a:blip>
          <a:srcRect/>
          <a:stretch/>
        </p:blipFill>
        <p:spPr>
          <a:xfrm>
            <a:off x="3200400" y="2586149"/>
            <a:ext cx="1507331" cy="1695852"/>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body" idx="1"/>
          </p:nvPr>
        </p:nvSpPr>
        <p:spPr>
          <a:xfrm>
            <a:off x="616750" y="322725"/>
            <a:ext cx="8018700" cy="4600500"/>
          </a:xfrm>
          <a:prstGeom prst="rect">
            <a:avLst/>
          </a:prstGeom>
          <a:noFill/>
          <a:ln>
            <a:noFill/>
          </a:ln>
        </p:spPr>
        <p:txBody>
          <a:bodyPr spcFirstLastPara="1" wrap="square" lIns="68575" tIns="34275" rIns="68575" bIns="34275" anchor="t" anchorCtr="0">
            <a:noAutofit/>
          </a:bodyPr>
          <a:lstStyle/>
          <a:p>
            <a:pPr marL="431800" marR="0" lvl="0" indent="-406400" algn="just" rtl="0">
              <a:lnSpc>
                <a:spcPct val="90000"/>
              </a:lnSpc>
              <a:spcBef>
                <a:spcPts val="0"/>
              </a:spcBef>
              <a:spcAft>
                <a:spcPts val="0"/>
              </a:spcAft>
              <a:buClr>
                <a:srgbClr val="7030A0"/>
              </a:buClr>
              <a:buSzPts val="1800"/>
              <a:buFont typeface="Calibri"/>
              <a:buAutoNum type="romanLcPeriod" startAt="8"/>
            </a:pPr>
            <a:r>
              <a:rPr lang="en" sz="1800" i="0" u="none" strike="noStrike" cap="none" dirty="0">
                <a:solidFill>
                  <a:srgbClr val="7030A0"/>
                </a:solidFill>
              </a:rPr>
              <a:t>Microphone </a:t>
            </a:r>
            <a:r>
              <a:rPr lang="en" sz="1800" i="0" u="none" strike="noStrike" cap="none" dirty="0">
                <a:solidFill>
                  <a:schemeClr val="dk1"/>
                </a:solidFill>
              </a:rPr>
              <a:t>– This is used for the input of sound which is then digitized by the computer.</a:t>
            </a:r>
            <a:endParaRPr sz="1800" dirty="0"/>
          </a:p>
          <a:p>
            <a:pPr marL="0" marR="0" lvl="0" indent="0" algn="just" rtl="0">
              <a:lnSpc>
                <a:spcPct val="90000"/>
              </a:lnSpc>
              <a:spcBef>
                <a:spcPts val="800"/>
              </a:spcBef>
              <a:spcAft>
                <a:spcPts val="0"/>
              </a:spcAft>
              <a:buClr>
                <a:schemeClr val="dk1"/>
              </a:buClr>
              <a:buFont typeface="Arial"/>
              <a:buNone/>
            </a:pPr>
            <a:r>
              <a:rPr lang="en" sz="1800" i="0" u="none" strike="noStrike" cap="none" dirty="0">
                <a:solidFill>
                  <a:schemeClr val="dk1"/>
                </a:solidFill>
              </a:rPr>
              <a:t>Voice recognition software can be used to convert your voice into text or to control menu options</a:t>
            </a:r>
            <a:endParaRPr sz="1800" dirty="0"/>
          </a:p>
          <a:p>
            <a:pPr marL="177800" marR="0" lvl="0" indent="-177800" algn="just" rtl="0">
              <a:lnSpc>
                <a:spcPct val="90000"/>
              </a:lnSpc>
              <a:spcBef>
                <a:spcPts val="800"/>
              </a:spcBef>
              <a:spcAft>
                <a:spcPts val="0"/>
              </a:spcAft>
              <a:buClr>
                <a:srgbClr val="7030A0"/>
              </a:buClr>
              <a:buFont typeface="Arial"/>
              <a:buNone/>
            </a:pPr>
            <a:r>
              <a:rPr lang="en" sz="1800" b="1" i="0" u="sng" strike="noStrike" cap="none" dirty="0">
                <a:solidFill>
                  <a:srgbClr val="7030A0"/>
                </a:solidFill>
              </a:rPr>
              <a:t>System Unit</a:t>
            </a:r>
            <a:endParaRPr sz="1800" dirty="0"/>
          </a:p>
          <a:p>
            <a:pPr marL="0" marR="0" lvl="0" indent="0" algn="just" rtl="0">
              <a:lnSpc>
                <a:spcPct val="90000"/>
              </a:lnSpc>
              <a:spcBef>
                <a:spcPts val="800"/>
              </a:spcBef>
              <a:spcAft>
                <a:spcPts val="0"/>
              </a:spcAft>
              <a:buClr>
                <a:srgbClr val="7030A0"/>
              </a:buClr>
              <a:buFont typeface="Arial"/>
              <a:buNone/>
            </a:pPr>
            <a:r>
              <a:rPr lang="en" sz="1800" i="0" u="none" strike="noStrike" cap="none" dirty="0">
                <a:solidFill>
                  <a:srgbClr val="7030A0"/>
                </a:solidFill>
              </a:rPr>
              <a:t>A system unit </a:t>
            </a:r>
            <a:r>
              <a:rPr lang="en" sz="1800" dirty="0"/>
              <a:t>i</a:t>
            </a:r>
            <a:r>
              <a:rPr lang="en" sz="1800" i="0" u="none" strike="noStrike" cap="none" dirty="0">
                <a:solidFill>
                  <a:schemeClr val="dk1"/>
                </a:solidFill>
              </a:rPr>
              <a:t>s the part of a computer that houses the primary devices that perform operations and produce results for complex calculations. It includes the </a:t>
            </a:r>
            <a:r>
              <a:rPr lang="en" sz="1800" i="0" u="none" strike="noStrike" cap="none" dirty="0">
                <a:solidFill>
                  <a:srgbClr val="7030A0"/>
                </a:solidFill>
              </a:rPr>
              <a:t>motherboard</a:t>
            </a:r>
            <a:r>
              <a:rPr lang="en" sz="1800" i="0" u="none" strike="noStrike" cap="none" dirty="0">
                <a:solidFill>
                  <a:schemeClr val="dk1"/>
                </a:solidFill>
              </a:rPr>
              <a:t>, </a:t>
            </a:r>
            <a:r>
              <a:rPr lang="en" sz="1800" i="0" u="none" strike="noStrike" cap="none" dirty="0">
                <a:solidFill>
                  <a:srgbClr val="7030A0"/>
                </a:solidFill>
              </a:rPr>
              <a:t>CPU, RAM</a:t>
            </a:r>
            <a:r>
              <a:rPr lang="en" sz="1800" i="0" u="none" strike="noStrike" cap="none" dirty="0">
                <a:solidFill>
                  <a:schemeClr val="dk1"/>
                </a:solidFill>
              </a:rPr>
              <a:t> and other components, as well as the case in which these devices are housed. This unit is also known as a</a:t>
            </a:r>
            <a:r>
              <a:rPr lang="en" sz="1800" i="1" u="none" strike="noStrike" cap="none" dirty="0">
                <a:solidFill>
                  <a:schemeClr val="dk1"/>
                </a:solidFill>
              </a:rPr>
              <a:t> </a:t>
            </a:r>
            <a:r>
              <a:rPr lang="en" sz="1800" i="1" u="sng" strike="noStrike" cap="none" dirty="0">
                <a:solidFill>
                  <a:srgbClr val="7030A0"/>
                </a:solidFill>
              </a:rPr>
              <a:t>chassis</a:t>
            </a:r>
            <a:r>
              <a:rPr lang="en" sz="1800" i="0" u="none" strike="noStrike" cap="none" dirty="0">
                <a:solidFill>
                  <a:schemeClr val="dk1"/>
                </a:solidFill>
              </a:rPr>
              <a:t> or a</a:t>
            </a:r>
            <a:r>
              <a:rPr lang="en" sz="1800" i="0" u="sng" strike="noStrike" cap="none" dirty="0">
                <a:solidFill>
                  <a:schemeClr val="dk1"/>
                </a:solidFill>
              </a:rPr>
              <a:t> </a:t>
            </a:r>
            <a:r>
              <a:rPr lang="en" sz="1800" i="1" u="sng" strike="noStrike" cap="none" dirty="0">
                <a:solidFill>
                  <a:srgbClr val="7030A0"/>
                </a:solidFill>
              </a:rPr>
              <a:t>tower</a:t>
            </a:r>
            <a:r>
              <a:rPr lang="en" sz="1800" i="0" u="sng" strike="noStrike" cap="none" dirty="0">
                <a:solidFill>
                  <a:srgbClr val="7030A0"/>
                </a:solidFill>
              </a:rPr>
              <a:t> </a:t>
            </a:r>
            <a:r>
              <a:rPr lang="en" sz="1800" i="0" u="none" strike="noStrike" cap="none" dirty="0">
                <a:solidFill>
                  <a:schemeClr val="dk1"/>
                </a:solidFill>
              </a:rPr>
              <a:t>in layman's terms, and it performs the majority of the functions that a computer is required to do.</a:t>
            </a:r>
            <a:endParaRPr sz="1800" dirty="0"/>
          </a:p>
          <a:p>
            <a:pPr marL="0" marR="0" lvl="0" indent="0" algn="just" rtl="0">
              <a:lnSpc>
                <a:spcPct val="90000"/>
              </a:lnSpc>
              <a:spcBef>
                <a:spcPts val="800"/>
              </a:spcBef>
              <a:spcAft>
                <a:spcPts val="1600"/>
              </a:spcAft>
              <a:buClr>
                <a:schemeClr val="dk1"/>
              </a:buClr>
              <a:buFont typeface="Arial"/>
              <a:buNone/>
            </a:pPr>
            <a:r>
              <a:rPr lang="en" sz="1800" i="0" u="none" strike="noStrike" cap="none" dirty="0">
                <a:solidFill>
                  <a:schemeClr val="dk1"/>
                </a:solidFill>
              </a:rPr>
              <a:t/>
            </a:r>
            <a:br>
              <a:rPr lang="en" sz="1800" i="0" u="none" strike="noStrike" cap="none" dirty="0">
                <a:solidFill>
                  <a:schemeClr val="dk1"/>
                </a:solidFill>
              </a:rPr>
            </a:br>
            <a:r>
              <a:rPr lang="en" sz="1800" i="0" u="none" strike="noStrike" cap="none" dirty="0">
                <a:solidFill>
                  <a:schemeClr val="dk1"/>
                </a:solidFill>
              </a:rPr>
              <a:t>The term system unit is generally used to differentiate between the computer itself and its peripheral devices, such as the keyboard, mouse and monitor.</a:t>
            </a:r>
            <a:endParaRPr sz="1800" dirty="0"/>
          </a:p>
        </p:txBody>
      </p:sp>
      <p:sp>
        <p:nvSpPr>
          <p:cNvPr id="238" name="Google Shape;238;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39" name="Google Shape;239;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21</a:t>
            </a:fld>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body" idx="1"/>
          </p:nvPr>
        </p:nvSpPr>
        <p:spPr>
          <a:xfrm>
            <a:off x="694950" y="391175"/>
            <a:ext cx="8018700" cy="3921600"/>
          </a:xfrm>
          <a:prstGeom prst="rect">
            <a:avLst/>
          </a:prstGeom>
          <a:noFill/>
          <a:ln>
            <a:noFill/>
          </a:ln>
        </p:spPr>
        <p:txBody>
          <a:bodyPr spcFirstLastPara="1" wrap="square" lIns="68575" tIns="34275" rIns="68575" bIns="34275" anchor="t" anchorCtr="0">
            <a:noAutofit/>
          </a:bodyPr>
          <a:lstStyle/>
          <a:p>
            <a:pPr marL="177800" marR="0" lvl="0" indent="-177800" algn="just" rtl="0">
              <a:lnSpc>
                <a:spcPct val="90000"/>
              </a:lnSpc>
              <a:spcBef>
                <a:spcPts val="0"/>
              </a:spcBef>
              <a:spcAft>
                <a:spcPts val="0"/>
              </a:spcAft>
              <a:buClr>
                <a:srgbClr val="7030A0"/>
              </a:buClr>
              <a:buFont typeface="Arial"/>
              <a:buNone/>
            </a:pPr>
            <a:r>
              <a:rPr lang="en" sz="2000" i="0" u="sng" strike="noStrike" cap="none">
                <a:solidFill>
                  <a:srgbClr val="7030A0"/>
                </a:solidFill>
              </a:rPr>
              <a:t>Central Processing Unit(CPU)</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The central Processing Unit (CPU),</a:t>
            </a:r>
            <a:r>
              <a:rPr lang="en" sz="2000" b="1" i="0" u="none" strike="noStrike" cap="none">
                <a:solidFill>
                  <a:schemeClr val="dk1"/>
                </a:solidFill>
              </a:rPr>
              <a:t> </a:t>
            </a:r>
            <a:r>
              <a:rPr lang="en" sz="2000" i="0" u="none" strike="noStrike" cap="none">
                <a:solidFill>
                  <a:schemeClr val="dk1"/>
                </a:solidFill>
              </a:rPr>
              <a:t>brain of the computer, processor, central processor, or microprocessor – Is the devices which is responsible for handling</a:t>
            </a:r>
            <a:r>
              <a:rPr lang="en" sz="2000"/>
              <a:t> </a:t>
            </a:r>
            <a:r>
              <a:rPr lang="en" sz="2000" i="0" u="none" strike="noStrike" cap="none">
                <a:solidFill>
                  <a:schemeClr val="dk1"/>
                </a:solidFill>
              </a:rPr>
              <a:t>all instructions it receives from hardware and software running on the computer.</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The CPU is the control centre for a computer. The CPU guides, directs and controls a </a:t>
            </a:r>
            <a:r>
              <a:rPr lang="en" sz="2000"/>
              <a:t>computer's</a:t>
            </a:r>
            <a:r>
              <a:rPr lang="en" sz="2000" i="0" u="none" strike="noStrike" cap="none">
                <a:solidFill>
                  <a:schemeClr val="dk1"/>
                </a:solidFill>
              </a:rPr>
              <a:t> performance.</a:t>
            </a:r>
            <a:endParaRPr sz="2000"/>
          </a:p>
          <a:p>
            <a:pPr marL="63500" marR="0" lvl="0" indent="0" algn="just" rtl="0">
              <a:lnSpc>
                <a:spcPct val="90000"/>
              </a:lnSpc>
              <a:spcBef>
                <a:spcPts val="800"/>
              </a:spcBef>
              <a:spcAft>
                <a:spcPts val="0"/>
              </a:spcAft>
              <a:buClr>
                <a:srgbClr val="7030A0"/>
              </a:buClr>
              <a:buFont typeface="Arial"/>
              <a:buNone/>
            </a:pPr>
            <a:r>
              <a:rPr lang="en" sz="2000" i="0" u="sng" strike="noStrike" cap="none">
                <a:solidFill>
                  <a:srgbClr val="7030A0"/>
                </a:solidFill>
              </a:rPr>
              <a:t>The CPU has two main components</a:t>
            </a:r>
            <a:endParaRPr sz="2000"/>
          </a:p>
          <a:p>
            <a:pPr marL="939800" marR="0" lvl="2" indent="-241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Control Unit (CU)</a:t>
            </a:r>
            <a:endParaRPr sz="2000"/>
          </a:p>
          <a:p>
            <a:pPr marL="939800" marR="0" lvl="2" indent="-241300" algn="just" rtl="0">
              <a:lnSpc>
                <a:spcPct val="90000"/>
              </a:lnSpc>
              <a:spcBef>
                <a:spcPts val="400"/>
              </a:spcBef>
              <a:spcAft>
                <a:spcPts val="0"/>
              </a:spcAft>
              <a:buClr>
                <a:schemeClr val="dk1"/>
              </a:buClr>
              <a:buSzPts val="2000"/>
              <a:buFont typeface="Calibri"/>
              <a:buAutoNum type="romanLcPeriod"/>
            </a:pPr>
            <a:r>
              <a:rPr lang="en" sz="2000" i="0" u="none" strike="noStrike" cap="none">
                <a:solidFill>
                  <a:schemeClr val="dk1"/>
                </a:solidFill>
              </a:rPr>
              <a:t>Arithmetic Logic Unit (ALU)</a:t>
            </a:r>
            <a:endParaRPr sz="2000"/>
          </a:p>
          <a:p>
            <a:pPr marL="177800" marR="0" lvl="0" indent="-38100" algn="just" rtl="0">
              <a:lnSpc>
                <a:spcPct val="90000"/>
              </a:lnSpc>
              <a:spcBef>
                <a:spcPts val="800"/>
              </a:spcBef>
              <a:spcAft>
                <a:spcPts val="1600"/>
              </a:spcAft>
              <a:buClr>
                <a:schemeClr val="dk1"/>
              </a:buClr>
              <a:buSzPts val="2100"/>
              <a:buFont typeface="Arial"/>
              <a:buNone/>
            </a:pPr>
            <a:endParaRPr sz="2000" i="0" u="none" strike="noStrike" cap="none">
              <a:solidFill>
                <a:schemeClr val="dk1"/>
              </a:solidFill>
            </a:endParaRPr>
          </a:p>
        </p:txBody>
      </p:sp>
      <p:sp>
        <p:nvSpPr>
          <p:cNvPr id="245" name="Google Shape;245;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46" name="Google Shape;246;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22</a:t>
            </a:fld>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1"/>
          </p:nvPr>
        </p:nvSpPr>
        <p:spPr>
          <a:xfrm>
            <a:off x="685200" y="420525"/>
            <a:ext cx="8077500" cy="4396500"/>
          </a:xfrm>
          <a:prstGeom prst="rect">
            <a:avLst/>
          </a:prstGeom>
          <a:noFill/>
          <a:ln>
            <a:noFill/>
          </a:ln>
        </p:spPr>
        <p:txBody>
          <a:bodyPr spcFirstLastPara="1" wrap="square" lIns="68575" tIns="34275" rIns="68575" bIns="34275" anchor="t" anchorCtr="0">
            <a:noAutofit/>
          </a:bodyPr>
          <a:lstStyle/>
          <a:p>
            <a:pPr marL="431800" marR="0" lvl="0" indent="-406400" algn="just" rtl="0">
              <a:lnSpc>
                <a:spcPct val="90000"/>
              </a:lnSpc>
              <a:spcBef>
                <a:spcPts val="0"/>
              </a:spcBef>
              <a:spcAft>
                <a:spcPts val="0"/>
              </a:spcAft>
              <a:buClr>
                <a:srgbClr val="7030A0"/>
              </a:buClr>
              <a:buSzPts val="1800"/>
              <a:buFont typeface="Calibri"/>
              <a:buAutoNum type="romanLcPeriod"/>
            </a:pPr>
            <a:r>
              <a:rPr lang="en" sz="1800" i="0" u="sng" strike="noStrike" cap="none">
                <a:solidFill>
                  <a:srgbClr val="7030A0"/>
                </a:solidFill>
              </a:rPr>
              <a:t>Control Unit</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The control Unit tells the part of the computer system how to carry out programs instructions. It directs the movement of electronic signals between memories. It control the entire process in the computer.</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Whenever an input reaches into memory, the Control Unit determines what type of instructions is required.</a:t>
            </a:r>
            <a:endParaRPr sz="1800"/>
          </a:p>
          <a:p>
            <a:pPr marL="431800" marR="0" lvl="0" indent="-406400" algn="just" rtl="0">
              <a:lnSpc>
                <a:spcPct val="90000"/>
              </a:lnSpc>
              <a:spcBef>
                <a:spcPts val="800"/>
              </a:spcBef>
              <a:spcAft>
                <a:spcPts val="0"/>
              </a:spcAft>
              <a:buClr>
                <a:srgbClr val="7030A0"/>
              </a:buClr>
              <a:buSzPts val="1800"/>
              <a:buFont typeface="Calibri"/>
              <a:buAutoNum type="romanLcPeriod" startAt="2"/>
            </a:pPr>
            <a:r>
              <a:rPr lang="en" sz="1800" i="0" u="sng" strike="noStrike" cap="none">
                <a:solidFill>
                  <a:srgbClr val="7030A0"/>
                </a:solidFill>
              </a:rPr>
              <a:t>Arithmetic Logic Unit</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Arithmetic Logic Unit, usually is called ALU, performs arithmetic and logic operations.</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Arithmetic operations are: addition (+), Subtraction (-), Division (/) and Multiplication (x) in a computer.</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The logic operations are comparisons operations e.g. less than (&lt;), greater than (&gt;), equal to (=), less than or equal to (≤), greater than or equal to (≥) and not equal (≠)</a:t>
            </a:r>
            <a:endParaRPr sz="1800"/>
          </a:p>
          <a:p>
            <a:pPr marL="431800" marR="0" lvl="0" indent="-431800" algn="just" rtl="0">
              <a:lnSpc>
                <a:spcPct val="90000"/>
              </a:lnSpc>
              <a:spcBef>
                <a:spcPts val="800"/>
              </a:spcBef>
              <a:spcAft>
                <a:spcPts val="1600"/>
              </a:spcAft>
              <a:buClr>
                <a:schemeClr val="dk1"/>
              </a:buClr>
              <a:buFont typeface="Arial"/>
              <a:buNone/>
            </a:pPr>
            <a:endParaRPr sz="1800" i="0" u="none" strike="noStrike" cap="none">
              <a:solidFill>
                <a:schemeClr val="dk1"/>
              </a:solidFill>
            </a:endParaRPr>
          </a:p>
        </p:txBody>
      </p:sp>
      <p:sp>
        <p:nvSpPr>
          <p:cNvPr id="252" name="Google Shape;252;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53" name="Google Shape;253;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23</a:t>
            </a:fld>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889025" y="420525"/>
            <a:ext cx="7756200" cy="43950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2000" b="1" i="0" u="sng" strike="noStrike" cap="none">
                <a:solidFill>
                  <a:srgbClr val="7030A0"/>
                </a:solidFill>
              </a:rPr>
              <a:t>Output Devices</a:t>
            </a:r>
            <a:endParaRPr sz="2000"/>
          </a:p>
          <a:p>
            <a:pPr marL="0" marR="0" lvl="0" indent="0" algn="just" rtl="0">
              <a:lnSpc>
                <a:spcPct val="90000"/>
              </a:lnSpc>
              <a:spcBef>
                <a:spcPts val="800"/>
              </a:spcBef>
              <a:spcAft>
                <a:spcPts val="0"/>
              </a:spcAft>
              <a:buClr>
                <a:srgbClr val="7030A0"/>
              </a:buClr>
              <a:buFont typeface="Arial"/>
              <a:buNone/>
            </a:pPr>
            <a:r>
              <a:rPr lang="en" sz="2000" i="0" u="none" strike="noStrike" cap="none">
                <a:solidFill>
                  <a:srgbClr val="7030A0"/>
                </a:solidFill>
              </a:rPr>
              <a:t>Output device </a:t>
            </a:r>
            <a:r>
              <a:rPr lang="en" sz="2000" i="0" u="none" strike="noStrike" cap="none">
                <a:solidFill>
                  <a:schemeClr val="dk1"/>
                </a:solidFill>
              </a:rPr>
              <a:t>– Is the device which display information that has been held or generated within a computer.</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Example of output devices:- Printer, monitor, speaker and plotter, projector etc.</a:t>
            </a:r>
            <a:endParaRPr sz="2000"/>
          </a:p>
          <a:p>
            <a:pPr marL="177800" marR="0" lvl="0" indent="-177800" algn="just" rtl="0">
              <a:lnSpc>
                <a:spcPct val="90000"/>
              </a:lnSpc>
              <a:spcBef>
                <a:spcPts val="800"/>
              </a:spcBef>
              <a:spcAft>
                <a:spcPts val="0"/>
              </a:spcAft>
              <a:buClr>
                <a:srgbClr val="7030A0"/>
              </a:buClr>
              <a:buFont typeface="Arial"/>
              <a:buNone/>
            </a:pPr>
            <a:r>
              <a:rPr lang="en" sz="2000" i="0" u="sng" strike="noStrike" cap="none">
                <a:solidFill>
                  <a:srgbClr val="7030A0"/>
                </a:solidFill>
              </a:rPr>
              <a:t>Categories of output</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a:solidFill>
                  <a:srgbClr val="7030A0"/>
                </a:solidFill>
              </a:rPr>
              <a:t>Soft Copy</a:t>
            </a:r>
            <a:r>
              <a:rPr lang="en" sz="2000" i="0" u="none" strike="noStrike" cap="none">
                <a:solidFill>
                  <a:srgbClr val="7030A0"/>
                </a:solidFill>
              </a:rPr>
              <a:t> output- </a:t>
            </a:r>
            <a:r>
              <a:rPr lang="en" sz="2000" i="0" u="none" strike="noStrike" cap="none">
                <a:solidFill>
                  <a:srgbClr val="000000"/>
                </a:solidFill>
              </a:rPr>
              <a:t>an output which is</a:t>
            </a:r>
            <a:r>
              <a:rPr lang="en" sz="2000" i="0" u="none" strike="noStrike" cap="none">
                <a:solidFill>
                  <a:srgbClr val="7030A0"/>
                </a:solidFill>
              </a:rPr>
              <a:t> </a:t>
            </a:r>
            <a:r>
              <a:rPr lang="en" sz="2000" i="0" u="none" strike="noStrike" cap="none">
                <a:solidFill>
                  <a:schemeClr val="dk1"/>
                </a:solidFill>
              </a:rPr>
              <a:t>displayed on the screen or saved in the storage media such as flash disk.</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i="0" u="none" strike="noStrike" cap="none">
                <a:solidFill>
                  <a:srgbClr val="7030A0"/>
                </a:solidFill>
              </a:rPr>
              <a:t>Hardcopy output- </a:t>
            </a:r>
            <a:r>
              <a:rPr lang="en" sz="2000" i="0" u="none" strike="noStrike" cap="none">
                <a:solidFill>
                  <a:srgbClr val="000000"/>
                </a:solidFill>
              </a:rPr>
              <a:t>an output which is </a:t>
            </a:r>
            <a:r>
              <a:rPr lang="en" sz="2000" i="0" u="none" strike="noStrike" cap="none">
                <a:solidFill>
                  <a:schemeClr val="dk1"/>
                </a:solidFill>
              </a:rPr>
              <a:t>produced on papers.</a:t>
            </a:r>
            <a:endParaRPr sz="2000"/>
          </a:p>
          <a:p>
            <a:pPr marL="431800" marR="0" lvl="0" indent="-431800" algn="just" rtl="0">
              <a:lnSpc>
                <a:spcPct val="90000"/>
              </a:lnSpc>
              <a:spcBef>
                <a:spcPts val="800"/>
              </a:spcBef>
              <a:spcAft>
                <a:spcPts val="1600"/>
              </a:spcAft>
              <a:buClr>
                <a:schemeClr val="dk1"/>
              </a:buClr>
              <a:buFont typeface="Arial"/>
              <a:buNone/>
            </a:pPr>
            <a:endParaRPr sz="2000" i="0" u="none" strike="noStrike" cap="none">
              <a:solidFill>
                <a:schemeClr val="dk1"/>
              </a:solidFill>
            </a:endParaRPr>
          </a:p>
        </p:txBody>
      </p:sp>
      <p:sp>
        <p:nvSpPr>
          <p:cNvPr id="259" name="Google Shape;259;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60" name="Google Shape;260;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24</a:t>
            </a:fld>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body" idx="1"/>
          </p:nvPr>
        </p:nvSpPr>
        <p:spPr>
          <a:xfrm>
            <a:off x="597175" y="284975"/>
            <a:ext cx="8214300" cy="4482300"/>
          </a:xfrm>
          <a:prstGeom prst="rect">
            <a:avLst/>
          </a:prstGeom>
          <a:noFill/>
          <a:ln>
            <a:noFill/>
          </a:ln>
        </p:spPr>
        <p:txBody>
          <a:bodyPr spcFirstLastPara="1" wrap="square" lIns="68575" tIns="34275" rIns="68575" bIns="34275" anchor="t" anchorCtr="0">
            <a:noAutofit/>
          </a:bodyPr>
          <a:lstStyle/>
          <a:p>
            <a:pPr marL="431800" marR="0" lvl="0" indent="-400050" algn="just" rtl="0">
              <a:lnSpc>
                <a:spcPct val="90000"/>
              </a:lnSpc>
              <a:spcBef>
                <a:spcPts val="0"/>
              </a:spcBef>
              <a:spcAft>
                <a:spcPts val="0"/>
              </a:spcAft>
              <a:buClr>
                <a:srgbClr val="7030A0"/>
              </a:buClr>
              <a:buSzPts val="1700"/>
              <a:buFont typeface="Calibri"/>
              <a:buAutoNum type="romanLcPeriod"/>
            </a:pPr>
            <a:r>
              <a:rPr lang="en" sz="1700" u="sng">
                <a:solidFill>
                  <a:srgbClr val="7030A0"/>
                </a:solidFill>
              </a:rPr>
              <a:t>Soft Copy</a:t>
            </a:r>
            <a:r>
              <a:rPr lang="en" sz="1700" i="0" u="sng" strike="noStrike" cap="none">
                <a:solidFill>
                  <a:srgbClr val="7030A0"/>
                </a:solidFill>
              </a:rPr>
              <a:t> output devices</a:t>
            </a:r>
            <a:endParaRPr sz="1700"/>
          </a:p>
          <a:p>
            <a:pPr marL="596900" marR="0" lvl="1" indent="-247650" algn="just" rtl="0">
              <a:lnSpc>
                <a:spcPct val="90000"/>
              </a:lnSpc>
              <a:spcBef>
                <a:spcPts val="400"/>
              </a:spcBef>
              <a:spcAft>
                <a:spcPts val="0"/>
              </a:spcAft>
              <a:buClr>
                <a:srgbClr val="7030A0"/>
              </a:buClr>
              <a:buSzPts val="1700"/>
              <a:buFont typeface="Bree Serif"/>
              <a:buAutoNum type="alphaLcPeriod"/>
            </a:pPr>
            <a:r>
              <a:rPr lang="en" sz="1700" i="0" u="none" strike="noStrike" cap="none">
                <a:solidFill>
                  <a:srgbClr val="7030A0"/>
                </a:solidFill>
              </a:rPr>
              <a:t>Monitors </a:t>
            </a:r>
            <a:r>
              <a:rPr lang="en" sz="1700" i="0" u="none" strike="noStrike" cap="none">
                <a:solidFill>
                  <a:schemeClr val="dk1"/>
                </a:solidFill>
              </a:rPr>
              <a:t>- Alternatively referred to as a Video Display Terminal (VDT) and Video Display Unit (VDU),a monitor</a:t>
            </a:r>
            <a:r>
              <a:rPr lang="en" sz="1700" b="1" i="0" u="none" strike="noStrike" cap="none">
                <a:solidFill>
                  <a:schemeClr val="dk1"/>
                </a:solidFill>
              </a:rPr>
              <a:t> </a:t>
            </a:r>
            <a:r>
              <a:rPr lang="en" sz="1700" i="0" u="none" strike="noStrike" cap="none">
                <a:solidFill>
                  <a:schemeClr val="dk1"/>
                </a:solidFill>
              </a:rPr>
              <a:t>is a video display screen for computer.</a:t>
            </a:r>
            <a:endParaRPr sz="1700"/>
          </a:p>
          <a:p>
            <a:pPr marL="431800" marR="0" lvl="0" indent="-431800" algn="just" rtl="0">
              <a:lnSpc>
                <a:spcPct val="90000"/>
              </a:lnSpc>
              <a:spcBef>
                <a:spcPts val="800"/>
              </a:spcBef>
              <a:spcAft>
                <a:spcPts val="0"/>
              </a:spcAft>
              <a:buClr>
                <a:srgbClr val="7030A0"/>
              </a:buClr>
              <a:buFont typeface="Arial"/>
              <a:buNone/>
            </a:pPr>
            <a:r>
              <a:rPr lang="en" sz="1700" i="0" u="none" strike="noStrike" cap="none">
                <a:solidFill>
                  <a:srgbClr val="7030A0"/>
                </a:solidFill>
              </a:rPr>
              <a:t>		Types of monitors</a:t>
            </a:r>
            <a:endParaRPr sz="1700"/>
          </a:p>
          <a:p>
            <a:pPr marL="990600" marR="0" lvl="2" indent="-298450" algn="just" rtl="0">
              <a:lnSpc>
                <a:spcPct val="90000"/>
              </a:lnSpc>
              <a:spcBef>
                <a:spcPts val="400"/>
              </a:spcBef>
              <a:spcAft>
                <a:spcPts val="0"/>
              </a:spcAft>
              <a:buClr>
                <a:schemeClr val="dk1"/>
              </a:buClr>
              <a:buSzPts val="1700"/>
              <a:buFont typeface="Calibri"/>
              <a:buAutoNum type="romanLcPeriod"/>
            </a:pPr>
            <a:r>
              <a:rPr lang="en" sz="1700" i="0" u="none" strike="noStrike" cap="none">
                <a:solidFill>
                  <a:schemeClr val="dk1"/>
                </a:solidFill>
              </a:rPr>
              <a:t>Cathode Ray Tube (CRT)</a:t>
            </a:r>
            <a:endParaRPr sz="1700"/>
          </a:p>
          <a:p>
            <a:pPr marL="990600" marR="0" lvl="2" indent="-298450" algn="just" rtl="0">
              <a:lnSpc>
                <a:spcPct val="90000"/>
              </a:lnSpc>
              <a:spcBef>
                <a:spcPts val="400"/>
              </a:spcBef>
              <a:spcAft>
                <a:spcPts val="0"/>
              </a:spcAft>
              <a:buClr>
                <a:schemeClr val="dk1"/>
              </a:buClr>
              <a:buSzPts val="1700"/>
              <a:buFont typeface="Calibri"/>
              <a:buAutoNum type="romanLcPeriod"/>
            </a:pPr>
            <a:r>
              <a:rPr lang="en" sz="1700" i="0" u="none" strike="noStrike" cap="none">
                <a:solidFill>
                  <a:schemeClr val="dk1"/>
                </a:solidFill>
              </a:rPr>
              <a:t>Liquid Crystal Display (LCD)</a:t>
            </a:r>
            <a:endParaRPr sz="1700"/>
          </a:p>
          <a:p>
            <a:pPr marL="990600" marR="0" lvl="2" indent="-298450" algn="just" rtl="0">
              <a:lnSpc>
                <a:spcPct val="90000"/>
              </a:lnSpc>
              <a:spcBef>
                <a:spcPts val="400"/>
              </a:spcBef>
              <a:spcAft>
                <a:spcPts val="0"/>
              </a:spcAft>
              <a:buClr>
                <a:schemeClr val="dk1"/>
              </a:buClr>
              <a:buSzPts val="1700"/>
              <a:buFont typeface="Calibri"/>
              <a:buAutoNum type="romanLcPeriod"/>
            </a:pPr>
            <a:r>
              <a:rPr lang="en" sz="1700" i="0" u="none" strike="noStrike" cap="none">
                <a:solidFill>
                  <a:schemeClr val="dk1"/>
                </a:solidFill>
              </a:rPr>
              <a:t>Light Emitting Diode (LED)</a:t>
            </a:r>
            <a:endParaRPr sz="1700"/>
          </a:p>
          <a:p>
            <a:pPr marL="596900" marR="0" lvl="1" indent="-247650" algn="just" rtl="0">
              <a:lnSpc>
                <a:spcPct val="90000"/>
              </a:lnSpc>
              <a:spcBef>
                <a:spcPts val="400"/>
              </a:spcBef>
              <a:spcAft>
                <a:spcPts val="0"/>
              </a:spcAft>
              <a:buClr>
                <a:srgbClr val="7030A0"/>
              </a:buClr>
              <a:buSzPts val="1700"/>
              <a:buFont typeface="Calibri"/>
              <a:buAutoNum type="alphaLcPeriod"/>
            </a:pPr>
            <a:r>
              <a:rPr lang="en" sz="1700" i="0" u="none" strike="noStrike" cap="none">
                <a:solidFill>
                  <a:srgbClr val="7030A0"/>
                </a:solidFill>
              </a:rPr>
              <a:t>Speakers </a:t>
            </a:r>
            <a:r>
              <a:rPr lang="en" sz="1700" i="0" u="none" strike="noStrike" cap="none">
                <a:solidFill>
                  <a:schemeClr val="dk1"/>
                </a:solidFill>
              </a:rPr>
              <a:t>– Are used to output sound from a computer.</a:t>
            </a:r>
            <a:endParaRPr sz="1700"/>
          </a:p>
          <a:p>
            <a:pPr marL="647700" marR="0" lvl="1" indent="-298450" algn="just" rtl="0">
              <a:lnSpc>
                <a:spcPct val="90000"/>
              </a:lnSpc>
              <a:spcBef>
                <a:spcPts val="400"/>
              </a:spcBef>
              <a:spcAft>
                <a:spcPts val="0"/>
              </a:spcAft>
              <a:buClr>
                <a:srgbClr val="7030A0"/>
              </a:buClr>
              <a:buSzPts val="1700"/>
              <a:buFont typeface="Calibri"/>
              <a:buAutoNum type="alphaLcPeriod"/>
            </a:pPr>
            <a:r>
              <a:rPr lang="en" sz="1700" i="0" u="none" strike="noStrike" cap="none">
                <a:solidFill>
                  <a:srgbClr val="7030A0"/>
                </a:solidFill>
              </a:rPr>
              <a:t>Projector</a:t>
            </a:r>
            <a:r>
              <a:rPr lang="en" sz="1700" i="0" u="none" strike="noStrike" cap="none">
                <a:solidFill>
                  <a:schemeClr val="dk1"/>
                </a:solidFill>
              </a:rPr>
              <a:t> – used to display output from a computer on a plain screen like a wall or whiteboard.</a:t>
            </a:r>
            <a:endParaRPr sz="1700"/>
          </a:p>
          <a:p>
            <a:pPr marL="431800" marR="0" lvl="0" indent="-400050" algn="just" rtl="0">
              <a:lnSpc>
                <a:spcPct val="90000"/>
              </a:lnSpc>
              <a:spcBef>
                <a:spcPts val="800"/>
              </a:spcBef>
              <a:spcAft>
                <a:spcPts val="0"/>
              </a:spcAft>
              <a:buClr>
                <a:srgbClr val="7030A0"/>
              </a:buClr>
              <a:buSzPts val="1700"/>
              <a:buFont typeface="Calibri"/>
              <a:buAutoNum type="romanLcPeriod" startAt="2"/>
            </a:pPr>
            <a:r>
              <a:rPr lang="en" sz="1700" i="0" u="none" strike="noStrike" cap="none">
                <a:solidFill>
                  <a:srgbClr val="7030A0"/>
                </a:solidFill>
              </a:rPr>
              <a:t>Hardcopy output devices</a:t>
            </a:r>
            <a:endParaRPr sz="1700"/>
          </a:p>
          <a:p>
            <a:pPr marL="596900" marR="0" lvl="1" indent="-247650" algn="just" rtl="0">
              <a:lnSpc>
                <a:spcPct val="90000"/>
              </a:lnSpc>
              <a:spcBef>
                <a:spcPts val="400"/>
              </a:spcBef>
              <a:spcAft>
                <a:spcPts val="0"/>
              </a:spcAft>
              <a:buClr>
                <a:srgbClr val="7030A0"/>
              </a:buClr>
              <a:buSzPts val="1700"/>
              <a:buFont typeface="Calibri"/>
              <a:buAutoNum type="alphaLcPeriod"/>
            </a:pPr>
            <a:r>
              <a:rPr lang="en" sz="1700" i="0" u="none" strike="noStrike" cap="none">
                <a:solidFill>
                  <a:srgbClr val="7030A0"/>
                </a:solidFill>
              </a:rPr>
              <a:t>Plotter - </a:t>
            </a:r>
            <a:r>
              <a:rPr lang="en" sz="1700" i="0" u="none" strike="noStrike" cap="none">
                <a:solidFill>
                  <a:schemeClr val="dk1"/>
                </a:solidFill>
              </a:rPr>
              <a:t>is a computer hardware device similar to a printer that uses a pen, pencil, marker or other writing tool to make a design. Often these printers are used in schematics, Computer Aided Design (CAD), and other print jobs</a:t>
            </a:r>
            <a:endParaRPr sz="1700" i="0" u="none" strike="noStrike" cap="none">
              <a:solidFill>
                <a:srgbClr val="7030A0"/>
              </a:solidFill>
            </a:endParaRPr>
          </a:p>
          <a:p>
            <a:pPr marL="177800" marR="0" lvl="0" indent="-177800" algn="just" rtl="0">
              <a:lnSpc>
                <a:spcPct val="90000"/>
              </a:lnSpc>
              <a:spcBef>
                <a:spcPts val="800"/>
              </a:spcBef>
              <a:spcAft>
                <a:spcPts val="0"/>
              </a:spcAft>
              <a:buClr>
                <a:schemeClr val="dk1"/>
              </a:buClr>
              <a:buFont typeface="Arial"/>
              <a:buNone/>
            </a:pPr>
            <a:endParaRPr sz="1700" i="0" u="none" strike="noStrike" cap="none">
              <a:solidFill>
                <a:schemeClr val="dk1"/>
              </a:solidFill>
            </a:endParaRPr>
          </a:p>
          <a:p>
            <a:pPr marL="177800" marR="0" lvl="0" indent="-38100" algn="just" rtl="0">
              <a:lnSpc>
                <a:spcPct val="90000"/>
              </a:lnSpc>
              <a:spcBef>
                <a:spcPts val="800"/>
              </a:spcBef>
              <a:spcAft>
                <a:spcPts val="1600"/>
              </a:spcAft>
              <a:buClr>
                <a:schemeClr val="dk1"/>
              </a:buClr>
              <a:buSzPts val="2100"/>
              <a:buFont typeface="Arial"/>
              <a:buNone/>
            </a:pPr>
            <a:endParaRPr sz="1700" i="0" u="none" strike="noStrike" cap="none">
              <a:solidFill>
                <a:schemeClr val="dk1"/>
              </a:solidFill>
            </a:endParaRPr>
          </a:p>
        </p:txBody>
      </p:sp>
      <p:sp>
        <p:nvSpPr>
          <p:cNvPr id="266" name="Google Shape;266;p3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67" name="Google Shape;267;p3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25</a:t>
            </a:fld>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body" idx="1"/>
          </p:nvPr>
        </p:nvSpPr>
        <p:spPr>
          <a:xfrm>
            <a:off x="611550" y="370100"/>
            <a:ext cx="8170500" cy="4265400"/>
          </a:xfrm>
          <a:prstGeom prst="rect">
            <a:avLst/>
          </a:prstGeom>
          <a:noFill/>
          <a:ln>
            <a:noFill/>
          </a:ln>
        </p:spPr>
        <p:txBody>
          <a:bodyPr spcFirstLastPara="1" wrap="square" lIns="68575" tIns="34275" rIns="68575" bIns="34275" anchor="t" anchorCtr="0">
            <a:noAutofit/>
          </a:bodyPr>
          <a:lstStyle/>
          <a:p>
            <a:pPr marL="596900" marR="0" lvl="1" indent="-254000" algn="just" rtl="0">
              <a:lnSpc>
                <a:spcPct val="90000"/>
              </a:lnSpc>
              <a:spcBef>
                <a:spcPts val="0"/>
              </a:spcBef>
              <a:spcAft>
                <a:spcPts val="0"/>
              </a:spcAft>
              <a:buClr>
                <a:srgbClr val="7030A0"/>
              </a:buClr>
              <a:buSzPts val="1800"/>
              <a:buFont typeface="Calibri"/>
              <a:buAutoNum type="alphaLcPeriod" startAt="2"/>
            </a:pPr>
            <a:r>
              <a:rPr lang="en" i="0" u="none" strike="noStrike" cap="none">
                <a:solidFill>
                  <a:srgbClr val="7030A0"/>
                </a:solidFill>
              </a:rPr>
              <a:t>Printers </a:t>
            </a:r>
            <a:r>
              <a:rPr lang="en" i="0" u="none" strike="noStrike" cap="none">
                <a:solidFill>
                  <a:schemeClr val="dk1"/>
                </a:solidFill>
              </a:rPr>
              <a:t>– Is an output device that prints paper documents. This includes text documents, images, or a combination of both.</a:t>
            </a:r>
            <a:endParaRPr/>
          </a:p>
          <a:p>
            <a:pPr marL="177800" marR="0" lvl="0" indent="-177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r>
              <a:rPr lang="en" sz="1800" i="0" u="none" strike="noStrike" cap="none">
                <a:solidFill>
                  <a:schemeClr val="dk1"/>
                </a:solidFill>
              </a:rPr>
              <a:t>The quality of the </a:t>
            </a:r>
            <a:r>
              <a:rPr lang="en" sz="1800"/>
              <a:t>hard copy</a:t>
            </a:r>
            <a:r>
              <a:rPr lang="en" sz="1800" i="0" u="none" strike="noStrike" cap="none">
                <a:solidFill>
                  <a:schemeClr val="dk1"/>
                </a:solidFill>
              </a:rPr>
              <a:t> depends on the printer’s printing mechanism.</a:t>
            </a:r>
            <a:endParaRPr sz="1800"/>
          </a:p>
          <a:p>
            <a:pPr marL="177800" marR="0" lvl="0" indent="-177800" algn="just" rtl="0">
              <a:lnSpc>
                <a:spcPct val="90000"/>
              </a:lnSpc>
              <a:spcBef>
                <a:spcPts val="800"/>
              </a:spcBef>
              <a:spcAft>
                <a:spcPts val="0"/>
              </a:spcAft>
              <a:buClr>
                <a:schemeClr val="dk1"/>
              </a:buClr>
              <a:buFont typeface="Arial"/>
              <a:buNone/>
            </a:pPr>
            <a:r>
              <a:rPr lang="en" sz="1800" i="0" u="none" strike="noStrike" cap="none">
                <a:solidFill>
                  <a:schemeClr val="dk1"/>
                </a:solidFill>
              </a:rPr>
              <a:t>	There are two types of printers.</a:t>
            </a:r>
            <a:endParaRPr sz="1800"/>
          </a:p>
          <a:p>
            <a:pPr marL="901700" marR="0" lvl="2" indent="-215900" algn="just" rtl="0">
              <a:lnSpc>
                <a:spcPct val="90000"/>
              </a:lnSpc>
              <a:spcBef>
                <a:spcPts val="400"/>
              </a:spcBef>
              <a:spcAft>
                <a:spcPts val="0"/>
              </a:spcAft>
              <a:buClr>
                <a:schemeClr val="dk1"/>
              </a:buClr>
              <a:buSzPts val="1800"/>
              <a:buFont typeface="Calibri"/>
              <a:buAutoNum type="romanLcPeriod"/>
            </a:pPr>
            <a:r>
              <a:rPr lang="en" sz="1800" i="0" u="none" strike="noStrike" cap="none">
                <a:solidFill>
                  <a:schemeClr val="dk1"/>
                </a:solidFill>
              </a:rPr>
              <a:t>Impact printers</a:t>
            </a:r>
            <a:endParaRPr sz="1800"/>
          </a:p>
          <a:p>
            <a:pPr marL="901700" marR="0" lvl="2" indent="-215900" algn="just" rtl="0">
              <a:lnSpc>
                <a:spcPct val="90000"/>
              </a:lnSpc>
              <a:spcBef>
                <a:spcPts val="400"/>
              </a:spcBef>
              <a:spcAft>
                <a:spcPts val="0"/>
              </a:spcAft>
              <a:buClr>
                <a:schemeClr val="dk1"/>
              </a:buClr>
              <a:buSzPts val="1800"/>
              <a:buFont typeface="Calibri"/>
              <a:buAutoNum type="romanLcPeriod"/>
            </a:pPr>
            <a:r>
              <a:rPr lang="en" sz="1800" i="0" u="none" strike="noStrike" cap="none">
                <a:solidFill>
                  <a:schemeClr val="dk1"/>
                </a:solidFill>
              </a:rPr>
              <a:t>Non-Impact printers</a:t>
            </a:r>
            <a:endParaRPr sz="1800" i="0" u="none" strike="noStrike" cap="none">
              <a:solidFill>
                <a:srgbClr val="7030A0"/>
              </a:solidFill>
            </a:endParaRPr>
          </a:p>
          <a:p>
            <a:pPr marL="431800" marR="0" lvl="0" indent="-431800" algn="just" rtl="0">
              <a:lnSpc>
                <a:spcPct val="90000"/>
              </a:lnSpc>
              <a:spcBef>
                <a:spcPts val="800"/>
              </a:spcBef>
              <a:spcAft>
                <a:spcPts val="0"/>
              </a:spcAft>
              <a:buClr>
                <a:schemeClr val="dk1"/>
              </a:buClr>
              <a:buFont typeface="Arial"/>
              <a:buNone/>
            </a:pPr>
            <a:endParaRPr sz="1800" i="0" u="none" strike="noStrike" cap="none">
              <a:solidFill>
                <a:srgbClr val="7030A0"/>
              </a:solidFill>
            </a:endParaRPr>
          </a:p>
          <a:p>
            <a:pPr marL="457200" marR="0" lvl="0" indent="-342900" algn="just" rtl="0">
              <a:lnSpc>
                <a:spcPct val="90000"/>
              </a:lnSpc>
              <a:spcBef>
                <a:spcPts val="800"/>
              </a:spcBef>
              <a:spcAft>
                <a:spcPts val="0"/>
              </a:spcAft>
              <a:buClr>
                <a:srgbClr val="7030A0"/>
              </a:buClr>
              <a:buSzPts val="1800"/>
              <a:buFont typeface="Calibri"/>
              <a:buAutoNum type="arabicPeriod"/>
            </a:pPr>
            <a:r>
              <a:rPr lang="en" sz="1800" i="0" u="none" strike="noStrike" cap="none">
                <a:solidFill>
                  <a:srgbClr val="7030A0"/>
                </a:solidFill>
              </a:rPr>
              <a:t>Impact printers</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An </a:t>
            </a:r>
            <a:r>
              <a:rPr lang="en" sz="1800" i="0" u="none" strike="noStrike" cap="none">
                <a:solidFill>
                  <a:srgbClr val="7030A0"/>
                </a:solidFill>
              </a:rPr>
              <a:t>Impact printer</a:t>
            </a:r>
            <a:r>
              <a:rPr lang="en" sz="1800" i="0" u="none" strike="noStrike" cap="none">
                <a:solidFill>
                  <a:schemeClr val="dk1"/>
                </a:solidFill>
              </a:rPr>
              <a:t> – Is a type of printer that operates by striking a metal or plastic head against an ink ribbon to produce a text and graphics on a piece of paper. e.g. Dot-Matrix printer</a:t>
            </a:r>
            <a:endParaRPr sz="1800"/>
          </a:p>
          <a:p>
            <a:pPr marL="431800" marR="0" lvl="0" indent="-431800" algn="just" rtl="0">
              <a:lnSpc>
                <a:spcPct val="90000"/>
              </a:lnSpc>
              <a:spcBef>
                <a:spcPts val="800"/>
              </a:spcBef>
              <a:spcAft>
                <a:spcPts val="1600"/>
              </a:spcAft>
              <a:buClr>
                <a:schemeClr val="dk1"/>
              </a:buClr>
              <a:buFont typeface="Arial"/>
              <a:buNone/>
            </a:pPr>
            <a:endParaRPr sz="1800" i="0" u="none" strike="noStrike" cap="none">
              <a:solidFill>
                <a:schemeClr val="dk1"/>
              </a:solidFill>
            </a:endParaRPr>
          </a:p>
        </p:txBody>
      </p:sp>
      <p:sp>
        <p:nvSpPr>
          <p:cNvPr id="273" name="Google Shape;273;p3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74" name="Google Shape;274;p3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26</a:t>
            </a:fld>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body" idx="1"/>
          </p:nvPr>
        </p:nvSpPr>
        <p:spPr>
          <a:xfrm>
            <a:off x="634750" y="183500"/>
            <a:ext cx="8304000" cy="4857600"/>
          </a:xfrm>
          <a:prstGeom prst="rect">
            <a:avLst/>
          </a:prstGeom>
          <a:noFill/>
          <a:ln>
            <a:noFill/>
          </a:ln>
        </p:spPr>
        <p:txBody>
          <a:bodyPr spcFirstLastPara="1" wrap="square" lIns="68575" tIns="34275" rIns="68575" bIns="34275" anchor="t" anchorCtr="0">
            <a:noAutofit/>
          </a:bodyPr>
          <a:lstStyle/>
          <a:p>
            <a:pPr marL="381000" marR="0" lvl="0" indent="-355600" algn="just" rtl="0">
              <a:lnSpc>
                <a:spcPct val="90000"/>
              </a:lnSpc>
              <a:spcBef>
                <a:spcPts val="0"/>
              </a:spcBef>
              <a:spcAft>
                <a:spcPts val="0"/>
              </a:spcAft>
              <a:buClr>
                <a:srgbClr val="7030A0"/>
              </a:buClr>
              <a:buSzPts val="1800"/>
              <a:buFont typeface="Calibri"/>
              <a:buAutoNum type="arabicPeriod" startAt="2"/>
            </a:pPr>
            <a:r>
              <a:rPr lang="en" sz="1800" i="0" u="none" strike="noStrike" cap="none">
                <a:solidFill>
                  <a:srgbClr val="7030A0"/>
                </a:solidFill>
              </a:rPr>
              <a:t>Non-Impact Printer</a:t>
            </a:r>
            <a:endParaRPr sz="1800"/>
          </a:p>
          <a:p>
            <a:pPr marL="0" marR="0" lvl="0" indent="0" algn="just" rtl="0">
              <a:lnSpc>
                <a:spcPct val="90000"/>
              </a:lnSpc>
              <a:spcBef>
                <a:spcPts val="800"/>
              </a:spcBef>
              <a:spcAft>
                <a:spcPts val="0"/>
              </a:spcAft>
              <a:buClr>
                <a:schemeClr val="dk1"/>
              </a:buClr>
              <a:buFont typeface="Arial"/>
              <a:buNone/>
            </a:pPr>
            <a:r>
              <a:rPr lang="en" sz="1800" i="0" u="none" strike="noStrike" cap="none">
                <a:solidFill>
                  <a:schemeClr val="dk1"/>
                </a:solidFill>
              </a:rPr>
              <a:t>Non-Impact Printer is a type of printer which do not use the striking mechanism to produce text and graphics on a piece of paper.</a:t>
            </a:r>
            <a:endParaRPr sz="1800"/>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a:solidFill>
                  <a:schemeClr val="dk1"/>
                </a:solidFill>
              </a:rPr>
              <a:t>They do not hammer the ribbon hence they are much quieter. E.g. Inkjet printer(prints in co</a:t>
            </a:r>
            <a:r>
              <a:rPr lang="en" sz="1800"/>
              <a:t>lour</a:t>
            </a:r>
            <a:r>
              <a:rPr lang="en" sz="1800" i="0" u="none" strike="noStrike" cap="none">
                <a:solidFill>
                  <a:schemeClr val="dk1"/>
                </a:solidFill>
              </a:rPr>
              <a:t>), laser printer(bla</a:t>
            </a:r>
            <a:r>
              <a:rPr lang="en" sz="1800"/>
              <a:t>ck and white, uses toner</a:t>
            </a:r>
            <a:r>
              <a:rPr lang="en" sz="1800" i="0" u="none" strike="noStrike" cap="none">
                <a:solidFill>
                  <a:schemeClr val="dk1"/>
                </a:solidFill>
              </a:rPr>
              <a:t>),  thermal printer and photo printer</a:t>
            </a:r>
            <a:br>
              <a:rPr lang="en" sz="1800" i="0" u="none" strike="noStrike" cap="none">
                <a:solidFill>
                  <a:schemeClr val="dk1"/>
                </a:solidFill>
              </a:rPr>
            </a:br>
            <a:endParaRPr sz="1800" i="0" u="none" strike="noStrike" cap="none">
              <a:solidFill>
                <a:schemeClr val="dk1"/>
              </a:solidFill>
            </a:endParaRPr>
          </a:p>
          <a:p>
            <a:pPr marL="0" marR="0" lvl="0" indent="457200" algn="just" rtl="0">
              <a:lnSpc>
                <a:spcPct val="90000"/>
              </a:lnSpc>
              <a:spcBef>
                <a:spcPts val="800"/>
              </a:spcBef>
              <a:spcAft>
                <a:spcPts val="0"/>
              </a:spcAft>
              <a:buNone/>
            </a:pPr>
            <a:r>
              <a:rPr lang="en" sz="1800" i="0" u="sng" strike="noStrike" cap="none">
                <a:solidFill>
                  <a:srgbClr val="7030A0"/>
                </a:solidFill>
              </a:rPr>
              <a:t>Differences between Impact and Non-Impact printers.</a:t>
            </a:r>
            <a:r>
              <a:rPr lang="en" sz="1800" i="0" u="none" strike="noStrike" cap="none">
                <a:solidFill>
                  <a:schemeClr val="dk1"/>
                </a:solidFill>
              </a:rPr>
              <a:t/>
            </a:r>
            <a:br>
              <a:rPr lang="en" sz="1800" i="0" u="none" strike="noStrike" cap="none">
                <a:solidFill>
                  <a:schemeClr val="dk1"/>
                </a:solidFill>
              </a:rPr>
            </a:br>
            <a:endParaRPr sz="1800" i="0" u="none" strike="noStrike" cap="none">
              <a:solidFill>
                <a:schemeClr val="dk1"/>
              </a:solidFill>
            </a:endParaRPr>
          </a:p>
          <a:p>
            <a:pPr marL="177800" marR="0" lvl="0" indent="-177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177800" marR="0" lvl="0" indent="-38100" algn="just" rtl="0">
              <a:lnSpc>
                <a:spcPct val="90000"/>
              </a:lnSpc>
              <a:spcBef>
                <a:spcPts val="800"/>
              </a:spcBef>
              <a:spcAft>
                <a:spcPts val="1600"/>
              </a:spcAft>
              <a:buClr>
                <a:schemeClr val="dk1"/>
              </a:buClr>
              <a:buSzPts val="2200"/>
              <a:buFont typeface="Arial"/>
              <a:buNone/>
            </a:pPr>
            <a:endParaRPr sz="1800" i="0" u="none" strike="noStrike" cap="none">
              <a:solidFill>
                <a:schemeClr val="dk1"/>
              </a:solidFill>
            </a:endParaRPr>
          </a:p>
        </p:txBody>
      </p:sp>
      <p:sp>
        <p:nvSpPr>
          <p:cNvPr id="280" name="Google Shape;280;p4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81" name="Google Shape;281;p4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27</a:t>
            </a:fld>
            <a:endParaRPr/>
          </a:p>
        </p:txBody>
      </p:sp>
      <p:graphicFrame>
        <p:nvGraphicFramePr>
          <p:cNvPr id="282" name="Google Shape;282;p40"/>
          <p:cNvGraphicFramePr/>
          <p:nvPr/>
        </p:nvGraphicFramePr>
        <p:xfrm>
          <a:off x="812000" y="2851081"/>
          <a:ext cx="7858400" cy="1863750"/>
        </p:xfrm>
        <a:graphic>
          <a:graphicData uri="http://schemas.openxmlformats.org/drawingml/2006/table">
            <a:tbl>
              <a:tblPr firstRow="1" bandRow="1">
                <a:noFill/>
                <a:tableStyleId>{DBA760E5-73E0-4C30-B6B5-08F778D62755}</a:tableStyleId>
              </a:tblPr>
              <a:tblGrid>
                <a:gridCol w="370425"/>
                <a:gridCol w="3558775"/>
                <a:gridCol w="3929200"/>
              </a:tblGrid>
              <a:tr h="307850">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r>
                        <a:rPr lang="en" sz="1800"/>
                        <a:t>Impact printer</a:t>
                      </a:r>
                      <a:endParaRPr sz="1800"/>
                    </a:p>
                  </a:txBody>
                  <a:tcPr marL="68600" marR="68600" marT="34300" marB="34300"/>
                </a:tc>
                <a:tc>
                  <a:txBody>
                    <a:bodyPr/>
                    <a:lstStyle/>
                    <a:p>
                      <a:pPr marL="0" marR="0" lvl="0" indent="0" algn="l" rtl="0">
                        <a:spcBef>
                          <a:spcPts val="0"/>
                        </a:spcBef>
                        <a:spcAft>
                          <a:spcPts val="0"/>
                        </a:spcAft>
                        <a:buNone/>
                      </a:pPr>
                      <a:r>
                        <a:rPr lang="en" sz="1800"/>
                        <a:t>Non-Impact printer</a:t>
                      </a:r>
                      <a:endParaRPr sz="1800"/>
                    </a:p>
                  </a:txBody>
                  <a:tcPr marL="68600" marR="68600" marT="34300" marB="34300"/>
                </a:tc>
              </a:tr>
              <a:tr h="350350">
                <a:tc>
                  <a:txBody>
                    <a:bodyPr/>
                    <a:lstStyle/>
                    <a:p>
                      <a:pPr marL="0" marR="0" lvl="0" indent="0" algn="l" rtl="0">
                        <a:spcBef>
                          <a:spcPts val="0"/>
                        </a:spcBef>
                        <a:spcAft>
                          <a:spcPts val="0"/>
                        </a:spcAft>
                        <a:buNone/>
                      </a:pPr>
                      <a:r>
                        <a:rPr lang="en" sz="2100"/>
                        <a:t>1</a:t>
                      </a:r>
                      <a:endParaRPr sz="2100"/>
                    </a:p>
                  </a:txBody>
                  <a:tcPr marL="68600" marR="68600" marT="34300" marB="34300"/>
                </a:tc>
                <a:tc>
                  <a:txBody>
                    <a:bodyPr/>
                    <a:lstStyle/>
                    <a:p>
                      <a:pPr marL="0" marR="0" lvl="0" indent="0" algn="l" rtl="0">
                        <a:spcBef>
                          <a:spcPts val="0"/>
                        </a:spcBef>
                        <a:spcAft>
                          <a:spcPts val="0"/>
                        </a:spcAft>
                        <a:buNone/>
                      </a:pPr>
                      <a:r>
                        <a:rPr lang="en" sz="1800"/>
                        <a:t>Low printing speed</a:t>
                      </a:r>
                      <a:endParaRPr sz="1800"/>
                    </a:p>
                  </a:txBody>
                  <a:tcPr marL="68600" marR="68600" marT="34300" marB="34300"/>
                </a:tc>
                <a:tc>
                  <a:txBody>
                    <a:bodyPr/>
                    <a:lstStyle/>
                    <a:p>
                      <a:pPr marL="0" marR="0" lvl="0" indent="0" algn="l" rtl="0">
                        <a:spcBef>
                          <a:spcPts val="0"/>
                        </a:spcBef>
                        <a:spcAft>
                          <a:spcPts val="0"/>
                        </a:spcAft>
                        <a:buNone/>
                      </a:pPr>
                      <a:r>
                        <a:rPr lang="en" sz="1800"/>
                        <a:t>Reasonably fast</a:t>
                      </a:r>
                      <a:endParaRPr sz="1800"/>
                    </a:p>
                  </a:txBody>
                  <a:tcPr marL="68600" marR="68600" marT="34300" marB="34300"/>
                </a:tc>
              </a:tr>
              <a:tr h="613300">
                <a:tc>
                  <a:txBody>
                    <a:bodyPr/>
                    <a:lstStyle/>
                    <a:p>
                      <a:pPr marL="0" marR="0" lvl="0" indent="0" algn="l" rtl="0">
                        <a:spcBef>
                          <a:spcPts val="0"/>
                        </a:spcBef>
                        <a:spcAft>
                          <a:spcPts val="0"/>
                        </a:spcAft>
                        <a:buNone/>
                      </a:pPr>
                      <a:r>
                        <a:rPr lang="en" sz="2100"/>
                        <a:t>2</a:t>
                      </a:r>
                      <a:endParaRPr sz="2100"/>
                    </a:p>
                  </a:txBody>
                  <a:tcPr marL="68600" marR="68600" marT="34300" marB="34300"/>
                </a:tc>
                <a:tc>
                  <a:txBody>
                    <a:bodyPr/>
                    <a:lstStyle/>
                    <a:p>
                      <a:pPr marL="0" marR="0" lvl="0" indent="0" algn="l" rtl="0">
                        <a:spcBef>
                          <a:spcPts val="0"/>
                        </a:spcBef>
                        <a:spcAft>
                          <a:spcPts val="0"/>
                        </a:spcAft>
                        <a:buNone/>
                      </a:pPr>
                      <a:r>
                        <a:rPr lang="en" sz="1800"/>
                        <a:t>Low print quality</a:t>
                      </a:r>
                      <a:endParaRPr sz="1800"/>
                    </a:p>
                  </a:txBody>
                  <a:tcPr marL="68600" marR="68600" marT="34300" marB="34300"/>
                </a:tc>
                <a:tc>
                  <a:txBody>
                    <a:bodyPr/>
                    <a:lstStyle/>
                    <a:p>
                      <a:pPr marL="0" marR="0" lvl="0" indent="0" algn="l" rtl="0">
                        <a:spcBef>
                          <a:spcPts val="0"/>
                        </a:spcBef>
                        <a:spcAft>
                          <a:spcPts val="0"/>
                        </a:spcAft>
                        <a:buNone/>
                      </a:pPr>
                      <a:r>
                        <a:rPr lang="en" sz="1800"/>
                        <a:t>High quality of output, capable of printing fine and smooth details</a:t>
                      </a:r>
                      <a:endParaRPr sz="1800"/>
                    </a:p>
                  </a:txBody>
                  <a:tcPr marL="68600" marR="68600" marT="34300" marB="34300"/>
                </a:tc>
              </a:tr>
              <a:tr h="514950">
                <a:tc>
                  <a:txBody>
                    <a:bodyPr/>
                    <a:lstStyle/>
                    <a:p>
                      <a:pPr marL="0" marR="0" lvl="0" indent="0" algn="l" rtl="0">
                        <a:spcBef>
                          <a:spcPts val="0"/>
                        </a:spcBef>
                        <a:spcAft>
                          <a:spcPts val="0"/>
                        </a:spcAft>
                        <a:buNone/>
                      </a:pPr>
                      <a:r>
                        <a:rPr lang="en" sz="2100"/>
                        <a:t>3</a:t>
                      </a:r>
                      <a:endParaRPr sz="2100"/>
                    </a:p>
                  </a:txBody>
                  <a:tcPr marL="68600" marR="68600" marT="34300" marB="34300"/>
                </a:tc>
                <a:tc>
                  <a:txBody>
                    <a:bodyPr/>
                    <a:lstStyle/>
                    <a:p>
                      <a:pPr marL="0" marR="0" lvl="0" indent="0" algn="l" rtl="0">
                        <a:spcBef>
                          <a:spcPts val="0"/>
                        </a:spcBef>
                        <a:spcAft>
                          <a:spcPts val="0"/>
                        </a:spcAft>
                        <a:buNone/>
                      </a:pPr>
                      <a:r>
                        <a:rPr lang="en" sz="1800"/>
                        <a:t>Not commonly used today</a:t>
                      </a:r>
                      <a:endParaRPr sz="1800"/>
                    </a:p>
                  </a:txBody>
                  <a:tcPr marL="68600" marR="68600" marT="34300" marB="34300"/>
                </a:tc>
                <a:tc>
                  <a:txBody>
                    <a:bodyPr/>
                    <a:lstStyle/>
                    <a:p>
                      <a:pPr marL="0" marR="0" lvl="0" indent="0" algn="l" rtl="0">
                        <a:spcBef>
                          <a:spcPts val="0"/>
                        </a:spcBef>
                        <a:spcAft>
                          <a:spcPts val="0"/>
                        </a:spcAft>
                        <a:buNone/>
                      </a:pPr>
                      <a:r>
                        <a:rPr lang="en" sz="1800"/>
                        <a:t>Most commonly used</a:t>
                      </a:r>
                      <a:r>
                        <a:rPr lang="en" sz="1800" b="1"/>
                        <a:t> </a:t>
                      </a:r>
                      <a:r>
                        <a:rPr lang="en" sz="1800"/>
                        <a:t>printer today</a:t>
                      </a:r>
                      <a:endParaRPr sz="1800"/>
                    </a:p>
                  </a:txBody>
                  <a:tcPr marL="68600" marR="68600" marT="34300" marB="34300"/>
                </a:tc>
              </a:tr>
            </a:tbl>
          </a:graphicData>
        </a:graphic>
      </p:graphicFrame>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body" idx="1"/>
          </p:nvPr>
        </p:nvSpPr>
        <p:spPr>
          <a:xfrm>
            <a:off x="1699525" y="228600"/>
            <a:ext cx="6172200" cy="4686300"/>
          </a:xfrm>
          <a:prstGeom prst="rect">
            <a:avLst/>
          </a:prstGeom>
          <a:noFill/>
          <a:ln>
            <a:noFill/>
          </a:ln>
        </p:spPr>
        <p:txBody>
          <a:bodyPr spcFirstLastPara="1" wrap="square" lIns="68575" tIns="34275" rIns="68575" bIns="34275" anchor="t" anchorCtr="0">
            <a:noAutofit/>
          </a:bodyPr>
          <a:lstStyle/>
          <a:p>
            <a:pPr marL="177800" marR="0" lvl="0" indent="-177800" algn="l" rtl="0">
              <a:lnSpc>
                <a:spcPct val="90000"/>
              </a:lnSpc>
              <a:spcBef>
                <a:spcPts val="0"/>
              </a:spcBef>
              <a:spcAft>
                <a:spcPts val="0"/>
              </a:spcAft>
              <a:buClr>
                <a:schemeClr val="dk1"/>
              </a:buClr>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800"/>
              </a:spcBef>
              <a:spcAft>
                <a:spcPts val="1600"/>
              </a:spcAft>
              <a:buNone/>
            </a:pPr>
            <a:endParaRPr sz="2100" b="0" i="0" u="none" strike="noStrike" cap="none">
              <a:solidFill>
                <a:schemeClr val="dk1"/>
              </a:solidFill>
              <a:latin typeface="Calibri"/>
              <a:ea typeface="Calibri"/>
              <a:cs typeface="Calibri"/>
              <a:sym typeface="Calibri"/>
            </a:endParaRPr>
          </a:p>
        </p:txBody>
      </p:sp>
      <p:sp>
        <p:nvSpPr>
          <p:cNvPr id="288" name="Google Shape;288;p4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89" name="Google Shape;289;p4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28</a:t>
            </a:fld>
            <a:endParaRPr/>
          </a:p>
        </p:txBody>
      </p:sp>
      <p:graphicFrame>
        <p:nvGraphicFramePr>
          <p:cNvPr id="290" name="Google Shape;290;p41"/>
          <p:cNvGraphicFramePr/>
          <p:nvPr/>
        </p:nvGraphicFramePr>
        <p:xfrm>
          <a:off x="569650" y="687756"/>
          <a:ext cx="7903750" cy="3634840"/>
        </p:xfrm>
        <a:graphic>
          <a:graphicData uri="http://schemas.openxmlformats.org/drawingml/2006/table">
            <a:tbl>
              <a:tblPr firstRow="1" bandRow="1">
                <a:noFill/>
                <a:tableStyleId>{DBA760E5-73E0-4C30-B6B5-08F778D62755}</a:tableStyleId>
              </a:tblPr>
              <a:tblGrid>
                <a:gridCol w="337200"/>
                <a:gridCol w="3635775"/>
                <a:gridCol w="3930775"/>
              </a:tblGrid>
              <a:tr h="857150">
                <a:tc>
                  <a:txBody>
                    <a:bodyPr/>
                    <a:lstStyle/>
                    <a:p>
                      <a:pPr marL="0" marR="0" lvl="0" indent="0" algn="l" rtl="0">
                        <a:spcBef>
                          <a:spcPts val="0"/>
                        </a:spcBef>
                        <a:spcAft>
                          <a:spcPts val="0"/>
                        </a:spcAft>
                        <a:buNone/>
                      </a:pPr>
                      <a:r>
                        <a:rPr lang="en" sz="2100" b="0">
                          <a:solidFill>
                            <a:srgbClr val="000000"/>
                          </a:solidFill>
                        </a:rPr>
                        <a:t>4</a:t>
                      </a:r>
                      <a:endParaRPr sz="2100" b="0">
                        <a:solidFill>
                          <a:srgbClr val="000000"/>
                        </a:solidFill>
                      </a:endParaRPr>
                    </a:p>
                  </a:txBody>
                  <a:tcPr marL="68600" marR="68600" marT="34300" marB="34300">
                    <a:solidFill>
                      <a:srgbClr val="E9EFF7"/>
                    </a:solidFill>
                  </a:tcPr>
                </a:tc>
                <a:tc>
                  <a:txBody>
                    <a:bodyPr/>
                    <a:lstStyle/>
                    <a:p>
                      <a:pPr marL="0" marR="0" lvl="0" indent="0" algn="l" rtl="0">
                        <a:lnSpc>
                          <a:spcPct val="100000"/>
                        </a:lnSpc>
                        <a:spcBef>
                          <a:spcPts val="0"/>
                        </a:spcBef>
                        <a:spcAft>
                          <a:spcPts val="0"/>
                        </a:spcAft>
                        <a:buClr>
                          <a:schemeClr val="dk1"/>
                        </a:buClr>
                        <a:buFont typeface="Calibri"/>
                        <a:buNone/>
                      </a:pPr>
                      <a:r>
                        <a:rPr lang="en" sz="1800" b="0">
                          <a:solidFill>
                            <a:srgbClr val="000000"/>
                          </a:solidFill>
                        </a:rPr>
                        <a:t>Generally noisy because of the striking activity</a:t>
                      </a:r>
                      <a:endParaRPr sz="1800" b="0">
                        <a:solidFill>
                          <a:srgbClr val="000000"/>
                        </a:solidFill>
                      </a:endParaRPr>
                    </a:p>
                    <a:p>
                      <a:pPr marL="0" marR="0" lvl="0" indent="0" algn="l" rtl="0">
                        <a:spcBef>
                          <a:spcPts val="0"/>
                        </a:spcBef>
                        <a:spcAft>
                          <a:spcPts val="0"/>
                        </a:spcAft>
                        <a:buNone/>
                      </a:pPr>
                      <a:endParaRPr sz="1800" b="0">
                        <a:solidFill>
                          <a:srgbClr val="000000"/>
                        </a:solidFill>
                      </a:endParaRPr>
                    </a:p>
                  </a:txBody>
                  <a:tcPr marL="68600" marR="68600" marT="34300" marB="34300">
                    <a:solidFill>
                      <a:srgbClr val="E9EFF7"/>
                    </a:solidFill>
                  </a:tcPr>
                </a:tc>
                <a:tc>
                  <a:txBody>
                    <a:bodyPr/>
                    <a:lstStyle/>
                    <a:p>
                      <a:pPr marL="0" marR="0" lvl="0" indent="0" algn="l" rtl="0">
                        <a:spcBef>
                          <a:spcPts val="0"/>
                        </a:spcBef>
                        <a:spcAft>
                          <a:spcPts val="0"/>
                        </a:spcAft>
                        <a:buNone/>
                      </a:pPr>
                      <a:r>
                        <a:rPr lang="en" sz="1800" b="0">
                          <a:solidFill>
                            <a:srgbClr val="000000"/>
                          </a:solidFill>
                        </a:rPr>
                        <a:t>Generally much quieter because there is no striking mechanism</a:t>
                      </a:r>
                      <a:endParaRPr sz="1800" b="0">
                        <a:solidFill>
                          <a:srgbClr val="000000"/>
                        </a:solidFill>
                      </a:endParaRPr>
                    </a:p>
                  </a:txBody>
                  <a:tcPr marL="68600" marR="68600" marT="34300" marB="34300">
                    <a:solidFill>
                      <a:srgbClr val="E9EFF7"/>
                    </a:solidFill>
                  </a:tcPr>
                </a:tc>
              </a:tr>
              <a:tr h="593275">
                <a:tc>
                  <a:txBody>
                    <a:bodyPr/>
                    <a:lstStyle/>
                    <a:p>
                      <a:pPr marL="0" marR="0" lvl="0" indent="0" algn="l" rtl="0">
                        <a:spcBef>
                          <a:spcPts val="0"/>
                        </a:spcBef>
                        <a:spcAft>
                          <a:spcPts val="0"/>
                        </a:spcAft>
                        <a:buNone/>
                      </a:pPr>
                      <a:r>
                        <a:rPr lang="en" sz="2100"/>
                        <a:t>5</a:t>
                      </a:r>
                      <a:endParaRPr sz="2100"/>
                    </a:p>
                  </a:txBody>
                  <a:tcPr marL="68600" marR="68600" marT="34300" marB="34300"/>
                </a:tc>
                <a:tc>
                  <a:txBody>
                    <a:bodyPr/>
                    <a:lstStyle/>
                    <a:p>
                      <a:pPr marL="0" marR="0" lvl="0" indent="0" algn="l" rtl="0">
                        <a:spcBef>
                          <a:spcPts val="0"/>
                        </a:spcBef>
                        <a:spcAft>
                          <a:spcPts val="0"/>
                        </a:spcAft>
                        <a:buNone/>
                      </a:pPr>
                      <a:r>
                        <a:rPr lang="en" sz="1800"/>
                        <a:t> Limited color printing</a:t>
                      </a:r>
                      <a:endParaRPr sz="1800"/>
                    </a:p>
                  </a:txBody>
                  <a:tcPr marL="68600" marR="68600" marT="34300" marB="34300"/>
                </a:tc>
                <a:tc>
                  <a:txBody>
                    <a:bodyPr/>
                    <a:lstStyle/>
                    <a:p>
                      <a:pPr marL="0" marR="0" lvl="0" indent="0" algn="l" rtl="0">
                        <a:spcBef>
                          <a:spcPts val="0"/>
                        </a:spcBef>
                        <a:spcAft>
                          <a:spcPts val="0"/>
                        </a:spcAft>
                        <a:buNone/>
                      </a:pPr>
                      <a:r>
                        <a:rPr lang="en" sz="1800"/>
                        <a:t>Capable of printing in strong clear color, good for printing pictures</a:t>
                      </a:r>
                      <a:endParaRPr sz="1800"/>
                    </a:p>
                  </a:txBody>
                  <a:tcPr marL="68600" marR="68600" marT="34300" marB="34300"/>
                </a:tc>
              </a:tr>
              <a:tr h="593275">
                <a:tc>
                  <a:txBody>
                    <a:bodyPr/>
                    <a:lstStyle/>
                    <a:p>
                      <a:pPr marL="0" marR="0" lvl="0" indent="0" algn="l" rtl="0">
                        <a:spcBef>
                          <a:spcPts val="0"/>
                        </a:spcBef>
                        <a:spcAft>
                          <a:spcPts val="0"/>
                        </a:spcAft>
                        <a:buNone/>
                      </a:pPr>
                      <a:r>
                        <a:rPr lang="en" sz="2100"/>
                        <a:t>6</a:t>
                      </a:r>
                      <a:endParaRPr sz="2100"/>
                    </a:p>
                  </a:txBody>
                  <a:tcPr marL="68600" marR="68600" marT="34300" marB="34300"/>
                </a:tc>
                <a:tc>
                  <a:txBody>
                    <a:bodyPr/>
                    <a:lstStyle/>
                    <a:p>
                      <a:pPr marL="0" marR="0" lvl="0" indent="0" algn="l" rtl="0">
                        <a:lnSpc>
                          <a:spcPct val="100000"/>
                        </a:lnSpc>
                        <a:spcBef>
                          <a:spcPts val="0"/>
                        </a:spcBef>
                        <a:spcAft>
                          <a:spcPts val="0"/>
                        </a:spcAft>
                        <a:buClr>
                          <a:schemeClr val="dk1"/>
                        </a:buClr>
                        <a:buFont typeface="Calibri"/>
                        <a:buNone/>
                      </a:pPr>
                      <a:r>
                        <a:rPr lang="en" sz="1800"/>
                        <a:t>Uses ink ribbon</a:t>
                      </a:r>
                      <a:endParaRPr sz="1800"/>
                    </a:p>
                    <a:p>
                      <a:pPr marL="0" marR="0" lvl="0" indent="0" algn="l" rtl="0">
                        <a:spcBef>
                          <a:spcPts val="0"/>
                        </a:spcBef>
                        <a:spcAft>
                          <a:spcPts val="0"/>
                        </a:spcAft>
                        <a:buNone/>
                      </a:pPr>
                      <a:endParaRPr sz="1800"/>
                    </a:p>
                  </a:txBody>
                  <a:tcPr marL="68600" marR="68600" marT="34300" marB="34300"/>
                </a:tc>
                <a:tc>
                  <a:txBody>
                    <a:bodyPr/>
                    <a:lstStyle/>
                    <a:p>
                      <a:pPr marL="0" marR="0" lvl="0" indent="0" algn="l" rtl="0">
                        <a:lnSpc>
                          <a:spcPct val="100000"/>
                        </a:lnSpc>
                        <a:spcBef>
                          <a:spcPts val="0"/>
                        </a:spcBef>
                        <a:spcAft>
                          <a:spcPts val="0"/>
                        </a:spcAft>
                        <a:buClr>
                          <a:schemeClr val="dk1"/>
                        </a:buClr>
                        <a:buFont typeface="Calibri"/>
                        <a:buNone/>
                      </a:pPr>
                      <a:r>
                        <a:rPr lang="en" sz="1800"/>
                        <a:t>Uses ink spray or toner powder</a:t>
                      </a:r>
                      <a:endParaRPr sz="1800"/>
                    </a:p>
                  </a:txBody>
                  <a:tcPr marL="68600" marR="68600" marT="34300" marB="34300"/>
                </a:tc>
              </a:tr>
              <a:tr h="593275">
                <a:tc>
                  <a:txBody>
                    <a:bodyPr/>
                    <a:lstStyle/>
                    <a:p>
                      <a:pPr marL="0" marR="0" lvl="0" indent="0" algn="l" rtl="0">
                        <a:spcBef>
                          <a:spcPts val="0"/>
                        </a:spcBef>
                        <a:spcAft>
                          <a:spcPts val="0"/>
                        </a:spcAft>
                        <a:buNone/>
                      </a:pPr>
                      <a:r>
                        <a:rPr lang="en" sz="2100"/>
                        <a:t>7</a:t>
                      </a:r>
                      <a:endParaRPr sz="2100"/>
                    </a:p>
                  </a:txBody>
                  <a:tcPr marL="68600" marR="68600" marT="34300" marB="34300"/>
                </a:tc>
                <a:tc>
                  <a:txBody>
                    <a:bodyPr/>
                    <a:lstStyle/>
                    <a:p>
                      <a:pPr marL="0" marR="0" lvl="0" indent="0" algn="l" rtl="0">
                        <a:spcBef>
                          <a:spcPts val="0"/>
                        </a:spcBef>
                        <a:spcAft>
                          <a:spcPts val="0"/>
                        </a:spcAft>
                        <a:buNone/>
                      </a:pPr>
                      <a:r>
                        <a:rPr lang="en" sz="1800"/>
                        <a:t>Less expensive</a:t>
                      </a:r>
                      <a:endParaRPr sz="1800"/>
                    </a:p>
                  </a:txBody>
                  <a:tcPr marL="68600" marR="68600" marT="34300" marB="34300"/>
                </a:tc>
                <a:tc>
                  <a:txBody>
                    <a:bodyPr/>
                    <a:lstStyle/>
                    <a:p>
                      <a:pPr marL="0" marR="0" lvl="0" indent="0" algn="l" rtl="0">
                        <a:lnSpc>
                          <a:spcPct val="100000"/>
                        </a:lnSpc>
                        <a:spcBef>
                          <a:spcPts val="0"/>
                        </a:spcBef>
                        <a:spcAft>
                          <a:spcPts val="0"/>
                        </a:spcAft>
                        <a:buClr>
                          <a:schemeClr val="dk1"/>
                        </a:buClr>
                        <a:buFont typeface="Calibri"/>
                        <a:buNone/>
                      </a:pPr>
                      <a:r>
                        <a:rPr lang="en" sz="1800"/>
                        <a:t>More expensive</a:t>
                      </a:r>
                      <a:endParaRPr sz="1800"/>
                    </a:p>
                    <a:p>
                      <a:pPr marL="0" marR="0" lvl="0" indent="0" algn="l" rtl="0">
                        <a:spcBef>
                          <a:spcPts val="0"/>
                        </a:spcBef>
                        <a:spcAft>
                          <a:spcPts val="0"/>
                        </a:spcAft>
                        <a:buNone/>
                      </a:pPr>
                      <a:endParaRPr sz="1800"/>
                    </a:p>
                  </a:txBody>
                  <a:tcPr marL="68600" marR="68600" marT="34300" marB="34300"/>
                </a:tc>
              </a:tr>
              <a:tr h="857150">
                <a:tc>
                  <a:txBody>
                    <a:bodyPr/>
                    <a:lstStyle/>
                    <a:p>
                      <a:pPr marL="0" marR="0" lvl="0" indent="0" algn="l" rtl="0">
                        <a:spcBef>
                          <a:spcPts val="0"/>
                        </a:spcBef>
                        <a:spcAft>
                          <a:spcPts val="0"/>
                        </a:spcAft>
                        <a:buNone/>
                      </a:pPr>
                      <a:r>
                        <a:rPr lang="en" sz="2100"/>
                        <a:t>8</a:t>
                      </a:r>
                      <a:endParaRPr sz="2100"/>
                    </a:p>
                  </a:txBody>
                  <a:tcPr marL="68600" marR="68600" marT="34300" marB="34300"/>
                </a:tc>
                <a:tc>
                  <a:txBody>
                    <a:bodyPr/>
                    <a:lstStyle/>
                    <a:p>
                      <a:pPr marL="0" marR="0" lvl="0" indent="0" algn="l" rtl="0">
                        <a:lnSpc>
                          <a:spcPct val="100000"/>
                        </a:lnSpc>
                        <a:spcBef>
                          <a:spcPts val="0"/>
                        </a:spcBef>
                        <a:spcAft>
                          <a:spcPts val="0"/>
                        </a:spcAft>
                        <a:buClr>
                          <a:schemeClr val="dk1"/>
                        </a:buClr>
                        <a:buFont typeface="Calibri"/>
                        <a:buNone/>
                      </a:pPr>
                      <a:r>
                        <a:rPr lang="en" sz="1800"/>
                        <a:t>Reliable, durable (lasting for a long time)</a:t>
                      </a:r>
                      <a:endParaRPr sz="1800"/>
                    </a:p>
                    <a:p>
                      <a:pPr marL="0" marR="0" lvl="0" indent="0" algn="l" rtl="0">
                        <a:spcBef>
                          <a:spcPts val="0"/>
                        </a:spcBef>
                        <a:spcAft>
                          <a:spcPts val="0"/>
                        </a:spcAft>
                        <a:buNone/>
                      </a:pPr>
                      <a:endParaRPr sz="1800"/>
                    </a:p>
                  </a:txBody>
                  <a:tcPr marL="68600" marR="68600" marT="34300" marB="34300">
                    <a:solidFill>
                      <a:srgbClr val="E9EFF7"/>
                    </a:solidFill>
                  </a:tcPr>
                </a:tc>
                <a:tc>
                  <a:txBody>
                    <a:bodyPr/>
                    <a:lstStyle/>
                    <a:p>
                      <a:pPr marL="0" marR="0" lvl="0" indent="0" algn="l" rtl="0">
                        <a:lnSpc>
                          <a:spcPct val="100000"/>
                        </a:lnSpc>
                        <a:spcBef>
                          <a:spcPts val="0"/>
                        </a:spcBef>
                        <a:spcAft>
                          <a:spcPts val="0"/>
                        </a:spcAft>
                        <a:buClr>
                          <a:schemeClr val="dk1"/>
                        </a:buClr>
                        <a:buFont typeface="Calibri"/>
                        <a:buNone/>
                      </a:pPr>
                      <a:r>
                        <a:rPr lang="en" sz="1800"/>
                        <a:t>Easily to get damage</a:t>
                      </a:r>
                      <a:endParaRPr sz="1800"/>
                    </a:p>
                    <a:p>
                      <a:pPr marL="0" marR="0" lvl="0" indent="0" algn="l" rtl="0">
                        <a:spcBef>
                          <a:spcPts val="0"/>
                        </a:spcBef>
                        <a:spcAft>
                          <a:spcPts val="0"/>
                        </a:spcAft>
                        <a:buNone/>
                      </a:pPr>
                      <a:endParaRPr sz="1800"/>
                    </a:p>
                  </a:txBody>
                  <a:tcPr marL="68600" marR="68600" marT="34300" marB="34300"/>
                </a:tc>
              </a:tr>
            </a:tbl>
          </a:graphicData>
        </a:graphic>
      </p:graphicFrame>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body" idx="1"/>
          </p:nvPr>
        </p:nvSpPr>
        <p:spPr>
          <a:xfrm>
            <a:off x="600150" y="244475"/>
            <a:ext cx="7943700" cy="4522800"/>
          </a:xfrm>
          <a:prstGeom prst="rect">
            <a:avLst/>
          </a:prstGeom>
          <a:noFill/>
          <a:ln>
            <a:noFill/>
          </a:ln>
        </p:spPr>
        <p:txBody>
          <a:bodyPr spcFirstLastPara="1" wrap="square" lIns="68575" tIns="34275" rIns="68575" bIns="34275" anchor="t" anchorCtr="0">
            <a:noAutofit/>
          </a:bodyPr>
          <a:lstStyle/>
          <a:p>
            <a:pPr marL="63500" marR="0" lvl="0" indent="0" algn="just" rtl="0">
              <a:lnSpc>
                <a:spcPct val="80000"/>
              </a:lnSpc>
              <a:spcBef>
                <a:spcPts val="0"/>
              </a:spcBef>
              <a:spcAft>
                <a:spcPts val="0"/>
              </a:spcAft>
              <a:buClr>
                <a:srgbClr val="7030A0"/>
              </a:buClr>
              <a:buFont typeface="Arial"/>
              <a:buNone/>
            </a:pPr>
            <a:r>
              <a:rPr lang="en" sz="1800" b="1" i="0" u="sng" strike="noStrike" cap="none">
                <a:solidFill>
                  <a:srgbClr val="7030A0"/>
                </a:solidFill>
              </a:rPr>
              <a:t>Storage Unit</a:t>
            </a:r>
            <a:endParaRPr sz="1800"/>
          </a:p>
          <a:p>
            <a:pPr marL="177800" marR="0" lvl="0" indent="-152400" algn="just" rtl="0">
              <a:lnSpc>
                <a:spcPct val="80000"/>
              </a:lnSpc>
              <a:spcBef>
                <a:spcPts val="0"/>
              </a:spcBef>
              <a:spcAft>
                <a:spcPts val="0"/>
              </a:spcAft>
              <a:buClr>
                <a:schemeClr val="dk1"/>
              </a:buClr>
              <a:buSzPts val="1800"/>
              <a:buFont typeface="Calibri"/>
              <a:buChar char="•"/>
            </a:pPr>
            <a:r>
              <a:rPr lang="en" sz="1800" i="0" u="none" strike="noStrike" cap="none">
                <a:solidFill>
                  <a:schemeClr val="dk1"/>
                </a:solidFill>
              </a:rPr>
              <a:t>All computers need to store and retrieve data for processing.</a:t>
            </a:r>
            <a:endParaRPr sz="1800"/>
          </a:p>
          <a:p>
            <a:pPr marL="177800" marR="0" lvl="0" indent="-152400" algn="just" rtl="0">
              <a:lnSpc>
                <a:spcPct val="80000"/>
              </a:lnSpc>
              <a:spcBef>
                <a:spcPts val="0"/>
              </a:spcBef>
              <a:spcAft>
                <a:spcPts val="0"/>
              </a:spcAft>
              <a:buClr>
                <a:schemeClr val="dk1"/>
              </a:buClr>
              <a:buSzPts val="1800"/>
              <a:buFont typeface="Calibri"/>
              <a:buChar char="•"/>
            </a:pPr>
            <a:r>
              <a:rPr lang="en" sz="1800" i="0" u="none" strike="noStrike" cap="none">
                <a:solidFill>
                  <a:schemeClr val="dk1"/>
                </a:solidFill>
              </a:rPr>
              <a:t>A storage unit - Is a fixed unit of physical memory allocated to store a certain data in a computer.</a:t>
            </a:r>
            <a:endParaRPr sz="1800"/>
          </a:p>
          <a:p>
            <a:pPr marL="177800" marR="0" lvl="0" indent="-177800" algn="just" rtl="0">
              <a:lnSpc>
                <a:spcPct val="80000"/>
              </a:lnSpc>
              <a:spcBef>
                <a:spcPts val="800"/>
              </a:spcBef>
              <a:spcAft>
                <a:spcPts val="0"/>
              </a:spcAft>
              <a:buClr>
                <a:schemeClr val="dk1"/>
              </a:buClr>
              <a:buFont typeface="Arial"/>
              <a:buNone/>
            </a:pPr>
            <a:r>
              <a:rPr lang="en" sz="1800" i="0" u="none" strike="noStrike" cap="none">
                <a:solidFill>
                  <a:schemeClr val="dk1"/>
                </a:solidFill>
              </a:rPr>
              <a:t>Storage can be grouped into two categories:</a:t>
            </a:r>
            <a:endParaRPr sz="1800"/>
          </a:p>
          <a:p>
            <a:pPr marL="647700" marR="0" lvl="1" indent="-279400" algn="just" rtl="0">
              <a:lnSpc>
                <a:spcPct val="80000"/>
              </a:lnSpc>
              <a:spcBef>
                <a:spcPts val="400"/>
              </a:spcBef>
              <a:spcAft>
                <a:spcPts val="0"/>
              </a:spcAft>
              <a:buClr>
                <a:srgbClr val="7030A0"/>
              </a:buClr>
              <a:buSzPts val="1800"/>
              <a:buFont typeface="Calibri"/>
              <a:buAutoNum type="romanLcPeriod"/>
            </a:pPr>
            <a:r>
              <a:rPr lang="en" i="0" u="none" strike="noStrike" cap="none">
                <a:solidFill>
                  <a:srgbClr val="7030A0"/>
                </a:solidFill>
              </a:rPr>
              <a:t>Primary storage</a:t>
            </a:r>
            <a:endParaRPr/>
          </a:p>
          <a:p>
            <a:pPr marL="647700" marR="0" lvl="1" indent="-279400" algn="just" rtl="0">
              <a:lnSpc>
                <a:spcPct val="80000"/>
              </a:lnSpc>
              <a:spcBef>
                <a:spcPts val="400"/>
              </a:spcBef>
              <a:spcAft>
                <a:spcPts val="0"/>
              </a:spcAft>
              <a:buClr>
                <a:srgbClr val="7030A0"/>
              </a:buClr>
              <a:buSzPts val="1800"/>
              <a:buFont typeface="Calibri"/>
              <a:buAutoNum type="romanLcPeriod"/>
            </a:pPr>
            <a:r>
              <a:rPr lang="en" i="0" u="none" strike="noStrike" cap="none">
                <a:solidFill>
                  <a:srgbClr val="7030A0"/>
                </a:solidFill>
              </a:rPr>
              <a:t>Secondary storage</a:t>
            </a:r>
            <a:endParaRPr>
              <a:solidFill>
                <a:srgbClr val="7030A0"/>
              </a:solidFill>
            </a:endParaRPr>
          </a:p>
          <a:p>
            <a:pPr marL="304800" marR="0" lvl="0" indent="-279400" algn="just" rtl="0">
              <a:lnSpc>
                <a:spcPct val="80000"/>
              </a:lnSpc>
              <a:spcBef>
                <a:spcPts val="0"/>
              </a:spcBef>
              <a:spcAft>
                <a:spcPts val="0"/>
              </a:spcAft>
              <a:buClr>
                <a:srgbClr val="7030A0"/>
              </a:buClr>
              <a:buSzPts val="1800"/>
              <a:buFont typeface="Calibri"/>
              <a:buAutoNum type="romanLcPeriod"/>
            </a:pPr>
            <a:r>
              <a:rPr lang="en" sz="1800" i="0" u="sng" strike="noStrike" cap="none">
                <a:solidFill>
                  <a:srgbClr val="7030A0"/>
                </a:solidFill>
              </a:rPr>
              <a:t>Primary Storage</a:t>
            </a:r>
            <a:endParaRPr sz="1800"/>
          </a:p>
          <a:p>
            <a:pPr marL="0" marR="0" lvl="0" indent="0" algn="just" rtl="0">
              <a:lnSpc>
                <a:spcPct val="80000"/>
              </a:lnSpc>
              <a:spcBef>
                <a:spcPts val="0"/>
              </a:spcBef>
              <a:spcAft>
                <a:spcPts val="0"/>
              </a:spcAft>
              <a:buClr>
                <a:schemeClr val="dk1"/>
              </a:buClr>
              <a:buFont typeface="Arial"/>
              <a:buNone/>
            </a:pPr>
            <a:r>
              <a:rPr lang="en" sz="1800" i="0" u="none" strike="noStrike" cap="none">
                <a:solidFill>
                  <a:schemeClr val="dk1"/>
                </a:solidFill>
              </a:rPr>
              <a:t>The primary storage also called </a:t>
            </a:r>
            <a:r>
              <a:rPr lang="en" sz="1800" i="1" u="sng" strike="noStrike" cap="none">
                <a:solidFill>
                  <a:srgbClr val="7030A0"/>
                </a:solidFill>
              </a:rPr>
              <a:t>main memory </a:t>
            </a:r>
            <a:r>
              <a:rPr lang="en" sz="1800" i="0" u="none" strike="noStrike" cap="none">
                <a:solidFill>
                  <a:schemeClr val="dk1"/>
                </a:solidFill>
              </a:rPr>
              <a:t>or </a:t>
            </a:r>
            <a:r>
              <a:rPr lang="en" sz="1800" i="1" u="sng" strike="noStrike" cap="none">
                <a:solidFill>
                  <a:srgbClr val="7030A0"/>
                </a:solidFill>
              </a:rPr>
              <a:t>Immediate Access Store</a:t>
            </a:r>
            <a:r>
              <a:rPr lang="en" sz="1800" i="0" u="none" strike="noStrike" cap="none">
                <a:solidFill>
                  <a:schemeClr val="dk1"/>
                </a:solidFill>
              </a:rPr>
              <a:t> (</a:t>
            </a:r>
            <a:r>
              <a:rPr lang="en" sz="1800" i="0" u="none" strike="noStrike" cap="none">
                <a:solidFill>
                  <a:srgbClr val="7030A0"/>
                </a:solidFill>
              </a:rPr>
              <a:t>IMAS</a:t>
            </a:r>
            <a:r>
              <a:rPr lang="en" sz="1800" i="0" u="none" strike="noStrike" cap="none">
                <a:solidFill>
                  <a:schemeClr val="dk1"/>
                </a:solidFill>
              </a:rPr>
              <a:t>), reside in the computer.</a:t>
            </a:r>
            <a:endParaRPr sz="1800"/>
          </a:p>
          <a:p>
            <a:pPr marL="38100" marR="0" lvl="0" indent="-38100" algn="just" rtl="0">
              <a:lnSpc>
                <a:spcPct val="80000"/>
              </a:lnSpc>
              <a:spcBef>
                <a:spcPts val="800"/>
              </a:spcBef>
              <a:spcAft>
                <a:spcPts val="0"/>
              </a:spcAft>
              <a:buClr>
                <a:schemeClr val="dk1"/>
              </a:buClr>
              <a:buFont typeface="Arial"/>
              <a:buNone/>
            </a:pPr>
            <a:r>
              <a:rPr lang="en" sz="1800" i="0" u="none" strike="noStrike" cap="none">
                <a:solidFill>
                  <a:schemeClr val="dk1"/>
                </a:solidFill>
              </a:rPr>
              <a:t>Primary storage - is the main area in a computer where information is stored for quick/direct access by the computer</a:t>
            </a:r>
            <a:r>
              <a:rPr lang="en" sz="1800"/>
              <a:t>’</a:t>
            </a:r>
            <a:r>
              <a:rPr lang="en" sz="1800" i="0" u="none" strike="noStrike" cap="none">
                <a:solidFill>
                  <a:schemeClr val="dk1"/>
                </a:solidFill>
              </a:rPr>
              <a:t>s processor.</a:t>
            </a:r>
            <a:endParaRPr sz="1800"/>
          </a:p>
          <a:p>
            <a:pPr marL="0" marR="0" lvl="0" indent="0" algn="just" rtl="0">
              <a:lnSpc>
                <a:spcPct val="80000"/>
              </a:lnSpc>
              <a:spcBef>
                <a:spcPts val="800"/>
              </a:spcBef>
              <a:spcAft>
                <a:spcPts val="1600"/>
              </a:spcAft>
              <a:buClr>
                <a:schemeClr val="dk1"/>
              </a:buClr>
              <a:buFont typeface="Arial"/>
              <a:buNone/>
            </a:pPr>
            <a:r>
              <a:rPr lang="en" sz="1800" i="0" u="none" strike="noStrike" cap="none">
                <a:solidFill>
                  <a:schemeClr val="dk1"/>
                </a:solidFill>
              </a:rPr>
              <a:t>This is necessary since the processing unit can only act on data and instructions that are held in primary storage.</a:t>
            </a:r>
            <a:endParaRPr sz="1800" i="0" u="none" strike="noStrike" cap="none">
              <a:solidFill>
                <a:schemeClr val="dk1"/>
              </a:solidFill>
            </a:endParaRPr>
          </a:p>
        </p:txBody>
      </p:sp>
      <p:sp>
        <p:nvSpPr>
          <p:cNvPr id="296" name="Google Shape;296;p4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297" name="Google Shape;297;p4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29</a:t>
            </a:fld>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4294967295"/>
          </p:nvPr>
        </p:nvSpPr>
        <p:spPr>
          <a:xfrm>
            <a:off x="500550" y="479200"/>
            <a:ext cx="8213100" cy="36207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None/>
            </a:pPr>
            <a:r>
              <a:rPr lang="en" sz="2000" b="1" i="0" u="none" strike="noStrike" cap="none">
                <a:solidFill>
                  <a:srgbClr val="7030A0"/>
                </a:solidFill>
                <a:latin typeface="Calibri"/>
                <a:ea typeface="Calibri"/>
                <a:cs typeface="Calibri"/>
                <a:sym typeface="Calibri"/>
              </a:rPr>
              <a:t>Computer:</a:t>
            </a:r>
            <a:r>
              <a:rPr lang="en" sz="2000" i="0" u="none" strike="noStrike" cap="none">
                <a:solidFill>
                  <a:schemeClr val="dk1"/>
                </a:solidFill>
                <a:latin typeface="Calibri"/>
                <a:ea typeface="Calibri"/>
                <a:cs typeface="Calibri"/>
                <a:sym typeface="Calibri"/>
              </a:rPr>
              <a:t> Is an advanced electronic device that takes raw data as input from the user and processes these data under the control of set of instructions (called program) and gives the result (output) and saves output for the future use. </a:t>
            </a:r>
            <a:endParaRPr sz="2000" i="0" u="none" strike="noStrike" cap="none">
              <a:solidFill>
                <a:schemeClr val="dk1"/>
              </a:solidFill>
              <a:latin typeface="Calibri"/>
              <a:ea typeface="Calibri"/>
              <a:cs typeface="Calibri"/>
              <a:sym typeface="Calibri"/>
            </a:endParaRPr>
          </a:p>
          <a:p>
            <a:pPr marL="457200" marR="0" lvl="0" indent="457200" algn="just" rtl="0">
              <a:lnSpc>
                <a:spcPct val="90000"/>
              </a:lnSpc>
              <a:spcBef>
                <a:spcPts val="0"/>
              </a:spcBef>
              <a:spcAft>
                <a:spcPts val="0"/>
              </a:spcAft>
              <a:buNone/>
            </a:pPr>
            <a:r>
              <a:rPr lang="en" sz="2000" i="0" u="none" strike="noStrike" cap="none">
                <a:solidFill>
                  <a:schemeClr val="dk1"/>
                </a:solidFill>
                <a:latin typeface="Calibri"/>
                <a:ea typeface="Calibri"/>
                <a:cs typeface="Calibri"/>
                <a:sym typeface="Calibri"/>
              </a:rPr>
              <a:t>Or</a:t>
            </a:r>
            <a:endParaRPr sz="2000">
              <a:latin typeface="Calibri"/>
              <a:ea typeface="Calibri"/>
              <a:cs typeface="Calibri"/>
              <a:sym typeface="Calibri"/>
            </a:endParaRPr>
          </a:p>
          <a:p>
            <a:pPr marL="0" marR="0" lvl="0" indent="0" algn="just" rtl="0">
              <a:lnSpc>
                <a:spcPct val="90000"/>
              </a:lnSpc>
              <a:spcBef>
                <a:spcPts val="0"/>
              </a:spcBef>
              <a:spcAft>
                <a:spcPts val="0"/>
              </a:spcAft>
              <a:buNone/>
            </a:pPr>
            <a:r>
              <a:rPr lang="en" sz="2000" b="1" i="0" u="none" strike="noStrike" cap="none">
                <a:solidFill>
                  <a:srgbClr val="7030A0"/>
                </a:solidFill>
                <a:latin typeface="Calibri"/>
                <a:ea typeface="Calibri"/>
                <a:cs typeface="Calibri"/>
                <a:sym typeface="Calibri"/>
              </a:rPr>
              <a:t>Computer</a:t>
            </a:r>
            <a:r>
              <a:rPr lang="en" sz="2000" b="1">
                <a:latin typeface="Calibri"/>
                <a:ea typeface="Calibri"/>
                <a:cs typeface="Calibri"/>
                <a:sym typeface="Calibri"/>
              </a:rPr>
              <a:t>:</a:t>
            </a:r>
            <a:r>
              <a:rPr lang="en" sz="2000" i="0" u="none" strike="noStrike" cap="none">
                <a:solidFill>
                  <a:schemeClr val="dk1"/>
                </a:solidFill>
                <a:latin typeface="Calibri"/>
                <a:ea typeface="Calibri"/>
                <a:cs typeface="Calibri"/>
                <a:sym typeface="Calibri"/>
              </a:rPr>
              <a:t> Is an electronic device which input data, process under the set of instructions (programs) it and provide output which is information.</a:t>
            </a:r>
            <a:endParaRPr sz="2000">
              <a:latin typeface="Calibri"/>
              <a:ea typeface="Calibri"/>
              <a:cs typeface="Calibri"/>
              <a:sym typeface="Calibri"/>
            </a:endParaRPr>
          </a:p>
          <a:p>
            <a:pPr marL="0" marR="0" lvl="0" indent="25400" algn="just" rtl="0">
              <a:lnSpc>
                <a:spcPct val="90000"/>
              </a:lnSpc>
              <a:spcBef>
                <a:spcPts val="800"/>
              </a:spcBef>
              <a:spcAft>
                <a:spcPts val="0"/>
              </a:spcAft>
              <a:buClr>
                <a:schemeClr val="dk1"/>
              </a:buClr>
              <a:buSzPts val="2000"/>
              <a:buFont typeface="Calibri"/>
              <a:buChar char="❖"/>
            </a:pPr>
            <a:r>
              <a:rPr lang="en" sz="2000" i="0" u="none" strike="noStrike" cap="none">
                <a:solidFill>
                  <a:schemeClr val="dk1"/>
                </a:solidFill>
                <a:latin typeface="Calibri"/>
                <a:ea typeface="Calibri"/>
                <a:cs typeface="Calibri"/>
                <a:sym typeface="Calibri"/>
              </a:rPr>
              <a:t> It can process both numerical and non-numerical (arithmetic and logical) calculations.</a:t>
            </a:r>
            <a:endParaRPr sz="2000">
              <a:latin typeface="Calibri"/>
              <a:ea typeface="Calibri"/>
              <a:cs typeface="Calibri"/>
              <a:sym typeface="Calibri"/>
            </a:endParaRPr>
          </a:p>
          <a:p>
            <a:pPr marL="0" marR="0" lvl="0" indent="25400" algn="just" rtl="0">
              <a:lnSpc>
                <a:spcPct val="90000"/>
              </a:lnSpc>
              <a:spcBef>
                <a:spcPts val="800"/>
              </a:spcBef>
              <a:spcAft>
                <a:spcPts val="1600"/>
              </a:spcAft>
              <a:buClr>
                <a:schemeClr val="dk1"/>
              </a:buClr>
              <a:buSzPts val="2000"/>
              <a:buFont typeface="Calibri"/>
              <a:buChar char="❖"/>
            </a:pPr>
            <a:r>
              <a:rPr lang="en" sz="2000" i="0" u="none" strike="noStrike" cap="none">
                <a:solidFill>
                  <a:schemeClr val="dk1"/>
                </a:solidFill>
                <a:latin typeface="Calibri"/>
                <a:ea typeface="Calibri"/>
                <a:cs typeface="Calibri"/>
                <a:sym typeface="Calibri"/>
              </a:rPr>
              <a:t>It accept all types of data such as Text information, Sound clips, Picture, Diagrams and maps (graphics), Video and Animation</a:t>
            </a:r>
            <a:endParaRPr sz="2000">
              <a:latin typeface="Calibri"/>
              <a:ea typeface="Calibri"/>
              <a:cs typeface="Calibri"/>
              <a:sym typeface="Calibri"/>
            </a:endParaRPr>
          </a:p>
        </p:txBody>
      </p:sp>
      <p:sp>
        <p:nvSpPr>
          <p:cNvPr id="86" name="Google Shape;86;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87" name="Google Shape;87;p16"/>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body" idx="1"/>
          </p:nvPr>
        </p:nvSpPr>
        <p:spPr>
          <a:xfrm>
            <a:off x="799950" y="410750"/>
            <a:ext cx="7715400" cy="4404900"/>
          </a:xfrm>
          <a:prstGeom prst="rect">
            <a:avLst/>
          </a:prstGeom>
          <a:noFill/>
          <a:ln>
            <a:noFill/>
          </a:ln>
        </p:spPr>
        <p:txBody>
          <a:bodyPr spcFirstLastPara="1" wrap="square" lIns="68575" tIns="34275" rIns="68575" bIns="34275" anchor="t" anchorCtr="0">
            <a:noAutofit/>
          </a:bodyPr>
          <a:lstStyle/>
          <a:p>
            <a:pPr marL="177800" marR="0" lvl="0" indent="-177800" algn="just" rtl="0">
              <a:lnSpc>
                <a:spcPct val="90000"/>
              </a:lnSpc>
              <a:spcBef>
                <a:spcPts val="0"/>
              </a:spcBef>
              <a:spcAft>
                <a:spcPts val="0"/>
              </a:spcAft>
              <a:buClr>
                <a:srgbClr val="7030A0"/>
              </a:buClr>
              <a:buFont typeface="Arial"/>
              <a:buNone/>
            </a:pPr>
            <a:r>
              <a:rPr lang="en" sz="1800" i="0" u="sng" strike="noStrike" cap="none">
                <a:solidFill>
                  <a:srgbClr val="7030A0"/>
                </a:solidFill>
              </a:rPr>
              <a:t>Primary storage consists of two types of memory chips.</a:t>
            </a:r>
            <a:endParaRPr sz="1800"/>
          </a:p>
          <a:p>
            <a:pPr marL="723900" marR="0" lvl="1" indent="-355600" algn="just" rtl="0">
              <a:lnSpc>
                <a:spcPct val="90000"/>
              </a:lnSpc>
              <a:spcBef>
                <a:spcPts val="400"/>
              </a:spcBef>
              <a:spcAft>
                <a:spcPts val="0"/>
              </a:spcAft>
              <a:buClr>
                <a:schemeClr val="dk1"/>
              </a:buClr>
              <a:buSzPts val="1800"/>
              <a:buFont typeface="Calibri"/>
              <a:buAutoNum type="alphaLcPeriod"/>
            </a:pPr>
            <a:r>
              <a:rPr lang="en" i="0" u="none" strike="noStrike" cap="none">
                <a:solidFill>
                  <a:schemeClr val="dk1"/>
                </a:solidFill>
              </a:rPr>
              <a:t>Random Access Memory (RAM)</a:t>
            </a:r>
            <a:endParaRPr/>
          </a:p>
          <a:p>
            <a:pPr marL="723900" marR="0" lvl="1" indent="-355600" algn="just" rtl="0">
              <a:lnSpc>
                <a:spcPct val="100000"/>
              </a:lnSpc>
              <a:spcBef>
                <a:spcPts val="400"/>
              </a:spcBef>
              <a:spcAft>
                <a:spcPts val="0"/>
              </a:spcAft>
              <a:buClr>
                <a:schemeClr val="dk1"/>
              </a:buClr>
              <a:buSzPts val="1800"/>
              <a:buFont typeface="Calibri"/>
              <a:buAutoNum type="alphaLcPeriod"/>
            </a:pPr>
            <a:r>
              <a:rPr lang="en" i="0" u="none" strike="noStrike" cap="none">
                <a:solidFill>
                  <a:schemeClr val="dk1"/>
                </a:solidFill>
              </a:rPr>
              <a:t>Read Only Memory (ROM)</a:t>
            </a:r>
            <a:endParaRPr i="0" u="none" strike="noStrike" cap="none">
              <a:solidFill>
                <a:schemeClr val="dk1"/>
              </a:solidFill>
            </a:endParaRPr>
          </a:p>
          <a:p>
            <a:pPr marL="457200" marR="0" lvl="0" indent="-317500" algn="just" rtl="0">
              <a:lnSpc>
                <a:spcPct val="100000"/>
              </a:lnSpc>
              <a:spcBef>
                <a:spcPts val="400"/>
              </a:spcBef>
              <a:spcAft>
                <a:spcPts val="0"/>
              </a:spcAft>
              <a:buNone/>
            </a:pPr>
            <a:endParaRPr sz="1000"/>
          </a:p>
          <a:p>
            <a:pPr marL="457200" marR="0" lvl="0" indent="-342900" algn="just" rtl="0">
              <a:lnSpc>
                <a:spcPct val="100000"/>
              </a:lnSpc>
              <a:spcBef>
                <a:spcPts val="800"/>
              </a:spcBef>
              <a:spcAft>
                <a:spcPts val="0"/>
              </a:spcAft>
              <a:buClr>
                <a:srgbClr val="7030A0"/>
              </a:buClr>
              <a:buSzPts val="1800"/>
              <a:buFont typeface="Calibri"/>
              <a:buAutoNum type="alphaLcPeriod"/>
            </a:pPr>
            <a:r>
              <a:rPr lang="en" sz="1800" i="0" u="none" strike="noStrike" cap="none">
                <a:solidFill>
                  <a:srgbClr val="7030A0"/>
                </a:solidFill>
              </a:rPr>
              <a:t>Random Access Memory (RAM) </a:t>
            </a:r>
            <a:r>
              <a:rPr lang="en" sz="1800" i="0" u="none" strike="noStrike" cap="none">
                <a:solidFill>
                  <a:schemeClr val="dk1"/>
                </a:solidFill>
              </a:rPr>
              <a:t>- Is a memory used in computers to store temporary instructions and data needed to complete tasks. It is also referred to as </a:t>
            </a:r>
            <a:r>
              <a:rPr lang="en" sz="1800" i="1" u="sng">
                <a:solidFill>
                  <a:srgbClr val="7030A0"/>
                </a:solidFill>
              </a:rPr>
              <a:t>working storage</a:t>
            </a:r>
            <a:r>
              <a:rPr lang="en" sz="1800" i="1">
                <a:solidFill>
                  <a:srgbClr val="7030A0"/>
                </a:solidFill>
              </a:rPr>
              <a:t> </a:t>
            </a:r>
            <a:r>
              <a:rPr lang="en" sz="1800" i="1" u="sng">
                <a:solidFill>
                  <a:srgbClr val="7030A0"/>
                </a:solidFill>
              </a:rPr>
              <a:t>or</a:t>
            </a:r>
            <a:r>
              <a:rPr lang="en" sz="1800" i="1">
                <a:solidFill>
                  <a:srgbClr val="7030A0"/>
                </a:solidFill>
              </a:rPr>
              <a:t> </a:t>
            </a:r>
            <a:r>
              <a:rPr lang="en" sz="1800" i="1" u="sng" strike="noStrike" cap="none">
                <a:solidFill>
                  <a:srgbClr val="7030A0"/>
                </a:solidFill>
              </a:rPr>
              <a:t>volatile memory</a:t>
            </a:r>
            <a:r>
              <a:rPr lang="en" sz="1800" i="1">
                <a:solidFill>
                  <a:srgbClr val="7030A0"/>
                </a:solidFill>
              </a:rPr>
              <a:t> </a:t>
            </a:r>
            <a:r>
              <a:rPr lang="en" sz="1800" i="0" u="none" strike="noStrike" cap="none">
                <a:solidFill>
                  <a:schemeClr val="dk1"/>
                </a:solidFill>
              </a:rPr>
              <a:t>since it </a:t>
            </a:r>
            <a:r>
              <a:rPr lang="en" sz="1800"/>
              <a:t>loses</a:t>
            </a:r>
            <a:r>
              <a:rPr lang="en" sz="1800" i="0" u="none" strike="noStrike" cap="none">
                <a:solidFill>
                  <a:schemeClr val="dk1"/>
                </a:solidFill>
              </a:rPr>
              <a:t> its data once the power is switched off. </a:t>
            </a:r>
            <a:endParaRPr sz="1800"/>
          </a:p>
          <a:p>
            <a:pPr marL="0" marR="0" lvl="0" indent="0" algn="just" rtl="0">
              <a:lnSpc>
                <a:spcPct val="90000"/>
              </a:lnSpc>
              <a:spcBef>
                <a:spcPts val="800"/>
              </a:spcBef>
              <a:spcAft>
                <a:spcPts val="0"/>
              </a:spcAft>
              <a:buClr>
                <a:srgbClr val="7030A0"/>
              </a:buClr>
              <a:buFont typeface="Arial"/>
              <a:buNone/>
            </a:pPr>
            <a:r>
              <a:rPr lang="en" sz="1800" i="0" u="none" strike="noStrike" cap="none">
                <a:solidFill>
                  <a:srgbClr val="7030A0"/>
                </a:solidFill>
              </a:rPr>
              <a:t>Cache memory </a:t>
            </a:r>
            <a:r>
              <a:rPr lang="en" sz="1800" b="1" i="0" u="none" strike="noStrike" cap="none">
                <a:solidFill>
                  <a:schemeClr val="dk1"/>
                </a:solidFill>
              </a:rPr>
              <a:t>- </a:t>
            </a:r>
            <a:r>
              <a:rPr lang="en" sz="1800" i="0" u="none" strike="noStrike" cap="none">
                <a:solidFill>
                  <a:schemeClr val="dk1"/>
                </a:solidFill>
              </a:rPr>
              <a:t>Is random access memory (RAM) that a computer microprocessor can access more quickly than it can access regular RAM.</a:t>
            </a:r>
            <a:endParaRPr sz="1800"/>
          </a:p>
          <a:p>
            <a:pPr marL="381000" marR="0" lvl="0" indent="-355600" algn="just" rtl="0">
              <a:lnSpc>
                <a:spcPct val="90000"/>
              </a:lnSpc>
              <a:spcBef>
                <a:spcPts val="800"/>
              </a:spcBef>
              <a:spcAft>
                <a:spcPts val="0"/>
              </a:spcAft>
              <a:buClr>
                <a:srgbClr val="7030A0"/>
              </a:buClr>
              <a:buSzPts val="1800"/>
              <a:buFont typeface="Calibri"/>
              <a:buAutoNum type="alphaLcPeriod" startAt="2"/>
            </a:pPr>
            <a:r>
              <a:rPr lang="en" sz="1800" i="0" u="none" strike="noStrike" cap="none">
                <a:solidFill>
                  <a:srgbClr val="7030A0"/>
                </a:solidFill>
              </a:rPr>
              <a:t>Read Only Memory (ROM) </a:t>
            </a:r>
            <a:r>
              <a:rPr lang="en" sz="1800" i="0" u="none" strike="noStrike" cap="none">
                <a:solidFill>
                  <a:schemeClr val="dk1"/>
                </a:solidFill>
              </a:rPr>
              <a:t>– Is a memory which hold data and instructions permanently necessary for starting up the computer when it is switched on. It is Non-volatile.</a:t>
            </a:r>
            <a:r>
              <a:rPr lang="en" sz="1800"/>
              <a:t> </a:t>
            </a:r>
            <a:endParaRPr sz="1800"/>
          </a:p>
          <a:p>
            <a:pPr marL="0" marR="0" lvl="0" indent="0" algn="just" rtl="0">
              <a:lnSpc>
                <a:spcPct val="90000"/>
              </a:lnSpc>
              <a:spcBef>
                <a:spcPts val="800"/>
              </a:spcBef>
              <a:spcAft>
                <a:spcPts val="0"/>
              </a:spcAft>
              <a:buNone/>
            </a:pPr>
            <a:r>
              <a:rPr lang="en" sz="1800" i="0" u="none" strike="noStrike" cap="none">
                <a:solidFill>
                  <a:schemeClr val="dk1"/>
                </a:solidFill>
              </a:rPr>
              <a:t>The information is fixed at the time of manufacture.</a:t>
            </a:r>
            <a:endParaRPr sz="1800"/>
          </a:p>
          <a:p>
            <a:pPr marL="431800" marR="0" lvl="0" indent="-431800" algn="just" rtl="0">
              <a:lnSpc>
                <a:spcPct val="90000"/>
              </a:lnSpc>
              <a:spcBef>
                <a:spcPts val="800"/>
              </a:spcBef>
              <a:spcAft>
                <a:spcPts val="0"/>
              </a:spcAft>
              <a:buClr>
                <a:schemeClr val="dk1"/>
              </a:buClr>
              <a:buFont typeface="Arial"/>
              <a:buNone/>
            </a:pPr>
            <a:endParaRPr sz="1800" i="0" u="none" strike="noStrike" cap="none">
              <a:solidFill>
                <a:schemeClr val="dk1"/>
              </a:solidFill>
            </a:endParaRPr>
          </a:p>
          <a:p>
            <a:pPr marL="431800" marR="0" lvl="0" indent="-292100" algn="just" rtl="0">
              <a:lnSpc>
                <a:spcPct val="90000"/>
              </a:lnSpc>
              <a:spcBef>
                <a:spcPts val="800"/>
              </a:spcBef>
              <a:spcAft>
                <a:spcPts val="1600"/>
              </a:spcAft>
              <a:buClr>
                <a:schemeClr val="dk1"/>
              </a:buClr>
              <a:buSzPts val="2100"/>
              <a:buFont typeface="Arial"/>
              <a:buNone/>
            </a:pPr>
            <a:endParaRPr sz="1800" i="0" u="none" strike="noStrike" cap="none">
              <a:solidFill>
                <a:schemeClr val="dk1"/>
              </a:solidFill>
            </a:endParaRPr>
          </a:p>
        </p:txBody>
      </p:sp>
      <p:sp>
        <p:nvSpPr>
          <p:cNvPr id="303" name="Google Shape;303;p4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304" name="Google Shape;304;p4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30</a:t>
            </a:fld>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body" idx="1"/>
          </p:nvPr>
        </p:nvSpPr>
        <p:spPr>
          <a:xfrm>
            <a:off x="812325" y="477000"/>
            <a:ext cx="7383000" cy="4189500"/>
          </a:xfrm>
          <a:prstGeom prst="rect">
            <a:avLst/>
          </a:prstGeom>
          <a:noFill/>
          <a:ln>
            <a:noFill/>
          </a:ln>
        </p:spPr>
        <p:txBody>
          <a:bodyPr spcFirstLastPara="1" wrap="square" lIns="68575" tIns="34275" rIns="68575" bIns="34275" anchor="t" anchorCtr="0">
            <a:noAutofit/>
          </a:bodyPr>
          <a:lstStyle/>
          <a:p>
            <a:pPr marL="177800" marR="0" lvl="0" indent="-152400" algn="just" rtl="0">
              <a:lnSpc>
                <a:spcPct val="90000"/>
              </a:lnSpc>
              <a:spcBef>
                <a:spcPts val="0"/>
              </a:spcBef>
              <a:spcAft>
                <a:spcPts val="0"/>
              </a:spcAft>
              <a:buClr>
                <a:schemeClr val="dk1"/>
              </a:buClr>
              <a:buSzPts val="1800"/>
              <a:buFont typeface="Calibri"/>
              <a:buChar char="•"/>
            </a:pPr>
            <a:r>
              <a:rPr lang="en" sz="1800" i="0" u="none" strike="noStrike" cap="none" dirty="0">
                <a:solidFill>
                  <a:schemeClr val="dk1"/>
                </a:solidFill>
              </a:rPr>
              <a:t>The first thing that a computer does when it boots is to perform what is called the </a:t>
            </a:r>
            <a:r>
              <a:rPr lang="en" sz="1800" i="0" u="none" strike="noStrike" cap="none" dirty="0">
                <a:solidFill>
                  <a:srgbClr val="7030A0"/>
                </a:solidFill>
              </a:rPr>
              <a:t>(POST)“Power-On Self-Test” </a:t>
            </a:r>
            <a:r>
              <a:rPr lang="en" sz="1800" i="0" u="none" strike="noStrike" cap="none" dirty="0">
                <a:solidFill>
                  <a:schemeClr val="dk1"/>
                </a:solidFill>
              </a:rPr>
              <a:t>for short. </a:t>
            </a:r>
            <a:endParaRPr sz="1800" dirty="0"/>
          </a:p>
          <a:p>
            <a:pPr marL="177800" marR="0" lvl="0" indent="-152400" algn="just" rtl="0">
              <a:lnSpc>
                <a:spcPct val="90000"/>
              </a:lnSpc>
              <a:spcBef>
                <a:spcPts val="800"/>
              </a:spcBef>
              <a:spcAft>
                <a:spcPts val="0"/>
              </a:spcAft>
              <a:buClr>
                <a:schemeClr val="dk1"/>
              </a:buClr>
              <a:buSzPts val="1800"/>
              <a:buFont typeface="Bree Serif"/>
              <a:buChar char="•"/>
            </a:pPr>
            <a:r>
              <a:rPr lang="en" sz="1800" i="0" u="none" strike="noStrike" cap="none" dirty="0">
                <a:solidFill>
                  <a:schemeClr val="dk1"/>
                </a:solidFill>
              </a:rPr>
              <a:t>The </a:t>
            </a:r>
            <a:r>
              <a:rPr lang="en" sz="1800" i="0" u="none" strike="noStrike" cap="none" dirty="0">
                <a:solidFill>
                  <a:srgbClr val="7030A0"/>
                </a:solidFill>
              </a:rPr>
              <a:t>POST</a:t>
            </a:r>
            <a:r>
              <a:rPr lang="en" sz="1800" b="1" i="0" u="none" strike="noStrike" cap="none" dirty="0">
                <a:solidFill>
                  <a:schemeClr val="dk1"/>
                </a:solidFill>
              </a:rPr>
              <a:t> - </a:t>
            </a:r>
            <a:r>
              <a:rPr lang="en" sz="1800" i="0" u="none" strike="noStrike" cap="none" dirty="0">
                <a:solidFill>
                  <a:schemeClr val="dk1"/>
                </a:solidFill>
              </a:rPr>
              <a:t>Is a built-in diagnostic program that checks the </a:t>
            </a:r>
            <a:r>
              <a:rPr lang="en" sz="1800" i="1" u="none" strike="noStrike" cap="none" dirty="0">
                <a:solidFill>
                  <a:schemeClr val="dk1"/>
                </a:solidFill>
              </a:rPr>
              <a:t>hardware</a:t>
            </a:r>
            <a:r>
              <a:rPr lang="en" sz="1800" i="0" u="none" strike="noStrike" cap="none" dirty="0">
                <a:solidFill>
                  <a:schemeClr val="dk1"/>
                </a:solidFill>
              </a:rPr>
              <a:t> to ensure that everything is present and functioning properly, before the BIOS begins the actual boot.</a:t>
            </a:r>
            <a:endParaRPr sz="1800" dirty="0"/>
          </a:p>
          <a:p>
            <a:pPr marL="177800" marR="0" lvl="0" indent="-152400" algn="just" rtl="0">
              <a:lnSpc>
                <a:spcPct val="90000"/>
              </a:lnSpc>
              <a:spcBef>
                <a:spcPts val="800"/>
              </a:spcBef>
              <a:spcAft>
                <a:spcPts val="0"/>
              </a:spcAft>
              <a:buClr>
                <a:srgbClr val="7030A0"/>
              </a:buClr>
              <a:buSzPts val="1800"/>
              <a:buFont typeface="Calibri"/>
              <a:buChar char="•"/>
            </a:pPr>
            <a:r>
              <a:rPr lang="en" sz="1800" i="0" u="none" strike="noStrike" cap="none" dirty="0">
                <a:solidFill>
                  <a:srgbClr val="7030A0"/>
                </a:solidFill>
              </a:rPr>
              <a:t>BIOS (Basic Input/ Output System) </a:t>
            </a:r>
            <a:r>
              <a:rPr lang="en" sz="1800" i="0" u="none" strike="noStrike" cap="none" dirty="0">
                <a:solidFill>
                  <a:schemeClr val="dk1"/>
                </a:solidFill>
              </a:rPr>
              <a:t>- is an electronic set of instructions that a Personal Computer (PC) uses to successfully start up. It is located on a chip on the motherboard inside of a computer and is designed to be protected from disk failure.</a:t>
            </a:r>
            <a:endParaRPr sz="1800" i="0" u="none" strike="noStrike" cap="none" dirty="0">
              <a:solidFill>
                <a:schemeClr val="dk1"/>
              </a:solidFill>
            </a:endParaRPr>
          </a:p>
          <a:p>
            <a:pPr marL="177800" lvl="0" indent="-152400" algn="just" rtl="0">
              <a:spcBef>
                <a:spcPts val="1600"/>
              </a:spcBef>
              <a:spcAft>
                <a:spcPts val="0"/>
              </a:spcAft>
              <a:buClr>
                <a:srgbClr val="7030A0"/>
              </a:buClr>
              <a:buSzPts val="1800"/>
              <a:buFont typeface="Calibri"/>
              <a:buChar char="•"/>
            </a:pPr>
            <a:r>
              <a:rPr lang="en" sz="1800" dirty="0">
                <a:solidFill>
                  <a:srgbClr val="7030A0"/>
                </a:solidFill>
              </a:rPr>
              <a:t>Boot</a:t>
            </a:r>
            <a:r>
              <a:rPr lang="en" sz="1800" dirty="0"/>
              <a:t> – Is to load an operating system into the computer's main memory or random access memory (RAM).</a:t>
            </a:r>
            <a:endParaRPr sz="1800" dirty="0"/>
          </a:p>
          <a:p>
            <a:pPr marL="0" marR="0" lvl="0" indent="0" algn="just" rtl="0">
              <a:lnSpc>
                <a:spcPct val="90000"/>
              </a:lnSpc>
              <a:spcBef>
                <a:spcPts val="800"/>
              </a:spcBef>
              <a:spcAft>
                <a:spcPts val="1600"/>
              </a:spcAft>
              <a:buNone/>
            </a:pPr>
            <a:endParaRPr sz="1800" dirty="0"/>
          </a:p>
        </p:txBody>
      </p:sp>
      <p:sp>
        <p:nvSpPr>
          <p:cNvPr id="311" name="Google Shape;311;p4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31</a:t>
            </a:fld>
            <a:endParaRPr dirty="0"/>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body" idx="1"/>
          </p:nvPr>
        </p:nvSpPr>
        <p:spPr>
          <a:xfrm>
            <a:off x="771950" y="492000"/>
            <a:ext cx="7404300" cy="4159500"/>
          </a:xfrm>
          <a:prstGeom prst="rect">
            <a:avLst/>
          </a:prstGeom>
          <a:noFill/>
          <a:ln>
            <a:noFill/>
          </a:ln>
        </p:spPr>
        <p:txBody>
          <a:bodyPr spcFirstLastPara="1" wrap="square" lIns="68575" tIns="34275" rIns="68575" bIns="34275" anchor="t" anchorCtr="0">
            <a:noAutofit/>
          </a:bodyPr>
          <a:lstStyle/>
          <a:p>
            <a:pPr marL="63500" marR="0" lvl="0" indent="0" algn="just" rtl="0">
              <a:lnSpc>
                <a:spcPct val="90000"/>
              </a:lnSpc>
              <a:spcBef>
                <a:spcPts val="0"/>
              </a:spcBef>
              <a:spcAft>
                <a:spcPts val="0"/>
              </a:spcAft>
              <a:buClr>
                <a:srgbClr val="7030A0"/>
              </a:buClr>
              <a:buFont typeface="Arial"/>
              <a:buNone/>
            </a:pPr>
            <a:r>
              <a:rPr lang="en" sz="1800" i="0" u="sng" strike="noStrike" cap="none">
                <a:solidFill>
                  <a:srgbClr val="7030A0"/>
                </a:solidFill>
              </a:rPr>
              <a:t>The Function of BIOS</a:t>
            </a:r>
            <a:endParaRPr sz="1800"/>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a:solidFill>
                  <a:schemeClr val="dk1"/>
                </a:solidFill>
              </a:rPr>
              <a:t>One of the main functions of the BIOS is to give instructions for the Power-On Self Test (POST). This self test ensures that the computer has all of the necessary parts and functionality needed to successfully start itself, such as use of memory and a keyboard and other components. If errors are detected during the test, the computer gives a code that reveals the problem. Error codes are typically presented as a series of beeps heard shortly after startup or error message can be displayed on the screen.</a:t>
            </a:r>
            <a:endParaRPr sz="1800"/>
          </a:p>
          <a:p>
            <a:pPr marL="177800" marR="0" lvl="0" indent="-38100" algn="just" rtl="0">
              <a:lnSpc>
                <a:spcPct val="90000"/>
              </a:lnSpc>
              <a:spcBef>
                <a:spcPts val="800"/>
              </a:spcBef>
              <a:spcAft>
                <a:spcPts val="0"/>
              </a:spcAft>
              <a:buClr>
                <a:schemeClr val="dk1"/>
              </a:buClr>
              <a:buSzPts val="2100"/>
              <a:buFont typeface="Arial"/>
              <a:buNone/>
            </a:pPr>
            <a:endParaRPr sz="1800" i="0" u="none" strike="noStrike" cap="none">
              <a:solidFill>
                <a:schemeClr val="dk1"/>
              </a:solidFill>
            </a:endParaRPr>
          </a:p>
          <a:p>
            <a:pPr marL="177800" marR="0" lvl="0" indent="-38100" algn="just" rtl="0">
              <a:lnSpc>
                <a:spcPct val="90000"/>
              </a:lnSpc>
              <a:spcBef>
                <a:spcPts val="800"/>
              </a:spcBef>
              <a:spcAft>
                <a:spcPts val="1600"/>
              </a:spcAft>
              <a:buClr>
                <a:schemeClr val="dk1"/>
              </a:buClr>
              <a:buSzPts val="2100"/>
              <a:buFont typeface="Arial"/>
              <a:buNone/>
            </a:pPr>
            <a:endParaRPr sz="1800" i="0" u="none" strike="noStrike" cap="none">
              <a:solidFill>
                <a:schemeClr val="dk1"/>
              </a:solidFill>
            </a:endParaRPr>
          </a:p>
        </p:txBody>
      </p:sp>
      <p:sp>
        <p:nvSpPr>
          <p:cNvPr id="318" name="Google Shape;318;p4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32</a:t>
            </a:fld>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body" idx="1"/>
          </p:nvPr>
        </p:nvSpPr>
        <p:spPr>
          <a:xfrm>
            <a:off x="914250" y="312950"/>
            <a:ext cx="7601100" cy="4326600"/>
          </a:xfrm>
          <a:prstGeom prst="rect">
            <a:avLst/>
          </a:prstGeom>
          <a:noFill/>
          <a:ln>
            <a:noFill/>
          </a:ln>
        </p:spPr>
        <p:txBody>
          <a:bodyPr spcFirstLastPara="1" wrap="square" lIns="68575" tIns="34275" rIns="68575" bIns="34275" anchor="t" anchorCtr="0">
            <a:noAutofit/>
          </a:bodyPr>
          <a:lstStyle/>
          <a:p>
            <a:pPr marL="63500" marR="0" lvl="0" indent="0" algn="just" rtl="0">
              <a:lnSpc>
                <a:spcPct val="90000"/>
              </a:lnSpc>
              <a:spcBef>
                <a:spcPts val="0"/>
              </a:spcBef>
              <a:spcAft>
                <a:spcPts val="0"/>
              </a:spcAft>
              <a:buClr>
                <a:srgbClr val="7030A0"/>
              </a:buClr>
              <a:buFont typeface="Arial"/>
              <a:buNone/>
            </a:pPr>
            <a:r>
              <a:rPr lang="en" sz="1800" i="0" u="sng" strike="noStrike" cap="none">
                <a:solidFill>
                  <a:srgbClr val="7030A0"/>
                </a:solidFill>
              </a:rPr>
              <a:t>Types Read Only Memory (ROM)</a:t>
            </a:r>
            <a:endParaRPr sz="1800"/>
          </a:p>
          <a:p>
            <a:pPr marL="177800" marR="0" lvl="0" indent="-177800" algn="just" rtl="0">
              <a:lnSpc>
                <a:spcPct val="90000"/>
              </a:lnSpc>
              <a:spcBef>
                <a:spcPts val="800"/>
              </a:spcBef>
              <a:spcAft>
                <a:spcPts val="0"/>
              </a:spcAft>
              <a:buClr>
                <a:schemeClr val="dk1"/>
              </a:buClr>
              <a:buFont typeface="Arial"/>
              <a:buNone/>
            </a:pPr>
            <a:r>
              <a:rPr lang="en" sz="1800" i="0" u="none" strike="noStrike" cap="none">
                <a:solidFill>
                  <a:schemeClr val="dk1"/>
                </a:solidFill>
              </a:rPr>
              <a:t> There are five basic types of ROM:</a:t>
            </a:r>
            <a:endParaRPr sz="1800"/>
          </a:p>
          <a:p>
            <a:pPr marL="647700" marR="0" lvl="1" indent="-279400" algn="just" rtl="0">
              <a:lnSpc>
                <a:spcPct val="90000"/>
              </a:lnSpc>
              <a:spcBef>
                <a:spcPts val="400"/>
              </a:spcBef>
              <a:spcAft>
                <a:spcPts val="0"/>
              </a:spcAft>
              <a:buClr>
                <a:srgbClr val="7030A0"/>
              </a:buClr>
              <a:buSzPts val="1800"/>
              <a:buFont typeface="Calibri"/>
              <a:buAutoNum type="arabicPeriod"/>
            </a:pPr>
            <a:r>
              <a:rPr lang="en" i="0" u="none" strike="noStrike" cap="none">
                <a:solidFill>
                  <a:srgbClr val="7030A0"/>
                </a:solidFill>
              </a:rPr>
              <a:t>ROM</a:t>
            </a:r>
            <a:r>
              <a:rPr lang="en" i="0" u="none" strike="noStrike" cap="none">
                <a:solidFill>
                  <a:schemeClr val="dk1"/>
                </a:solidFill>
              </a:rPr>
              <a:t> - Read Only Memory</a:t>
            </a:r>
            <a:endParaRPr/>
          </a:p>
          <a:p>
            <a:pPr marL="647700" marR="0" lvl="1" indent="-279400" algn="just" rtl="0">
              <a:lnSpc>
                <a:spcPct val="90000"/>
              </a:lnSpc>
              <a:spcBef>
                <a:spcPts val="400"/>
              </a:spcBef>
              <a:spcAft>
                <a:spcPts val="0"/>
              </a:spcAft>
              <a:buClr>
                <a:srgbClr val="7030A0"/>
              </a:buClr>
              <a:buSzPts val="1800"/>
              <a:buFont typeface="Calibri"/>
              <a:buAutoNum type="arabicPeriod"/>
            </a:pPr>
            <a:r>
              <a:rPr lang="en" i="0" u="none" strike="noStrike" cap="none">
                <a:solidFill>
                  <a:srgbClr val="7030A0"/>
                </a:solidFill>
              </a:rPr>
              <a:t>PROM</a:t>
            </a:r>
            <a:r>
              <a:rPr lang="en" i="0" u="none" strike="noStrike" cap="none">
                <a:solidFill>
                  <a:schemeClr val="dk1"/>
                </a:solidFill>
              </a:rPr>
              <a:t> - Programmable Read Only Memory</a:t>
            </a:r>
            <a:endParaRPr/>
          </a:p>
          <a:p>
            <a:pPr marL="647700" marR="0" lvl="1" indent="-279400" algn="just" rtl="0">
              <a:lnSpc>
                <a:spcPct val="90000"/>
              </a:lnSpc>
              <a:spcBef>
                <a:spcPts val="400"/>
              </a:spcBef>
              <a:spcAft>
                <a:spcPts val="0"/>
              </a:spcAft>
              <a:buClr>
                <a:srgbClr val="7030A0"/>
              </a:buClr>
              <a:buSzPts val="1800"/>
              <a:buFont typeface="Calibri"/>
              <a:buAutoNum type="arabicPeriod"/>
            </a:pPr>
            <a:r>
              <a:rPr lang="en" i="0" u="none" strike="noStrike" cap="none">
                <a:solidFill>
                  <a:srgbClr val="7030A0"/>
                </a:solidFill>
              </a:rPr>
              <a:t>EPROM</a:t>
            </a:r>
            <a:r>
              <a:rPr lang="en" i="0" u="none" strike="noStrike" cap="none">
                <a:solidFill>
                  <a:schemeClr val="dk1"/>
                </a:solidFill>
              </a:rPr>
              <a:t> - Erasable Programmable Read Only Memory</a:t>
            </a:r>
            <a:endParaRPr/>
          </a:p>
          <a:p>
            <a:pPr marL="647700" marR="0" lvl="1" indent="-279400" algn="just" rtl="0">
              <a:lnSpc>
                <a:spcPct val="90000"/>
              </a:lnSpc>
              <a:spcBef>
                <a:spcPts val="400"/>
              </a:spcBef>
              <a:spcAft>
                <a:spcPts val="0"/>
              </a:spcAft>
              <a:buClr>
                <a:srgbClr val="7030A0"/>
              </a:buClr>
              <a:buSzPts val="1800"/>
              <a:buFont typeface="Calibri"/>
              <a:buAutoNum type="arabicPeriod"/>
            </a:pPr>
            <a:r>
              <a:rPr lang="en" i="0" u="none" strike="noStrike" cap="none">
                <a:solidFill>
                  <a:srgbClr val="7030A0"/>
                </a:solidFill>
              </a:rPr>
              <a:t>EEPROM</a:t>
            </a:r>
            <a:r>
              <a:rPr lang="en" i="0" u="none" strike="noStrike" cap="none">
                <a:solidFill>
                  <a:schemeClr val="dk1"/>
                </a:solidFill>
              </a:rPr>
              <a:t> - Electrically Erasable Programmable Read Only Memory</a:t>
            </a:r>
            <a:endParaRPr/>
          </a:p>
          <a:p>
            <a:pPr marL="647700" marR="0" lvl="1" indent="-279400" algn="just" rtl="0">
              <a:lnSpc>
                <a:spcPct val="90000"/>
              </a:lnSpc>
              <a:spcBef>
                <a:spcPts val="400"/>
              </a:spcBef>
              <a:spcAft>
                <a:spcPts val="0"/>
              </a:spcAft>
              <a:buClr>
                <a:srgbClr val="7030A0"/>
              </a:buClr>
              <a:buSzPts val="1800"/>
              <a:buFont typeface="Calibri"/>
              <a:buAutoNum type="arabicPeriod"/>
            </a:pPr>
            <a:r>
              <a:rPr lang="en" i="0" u="none" strike="noStrike" cap="none">
                <a:solidFill>
                  <a:srgbClr val="7030A0"/>
                </a:solidFill>
              </a:rPr>
              <a:t>Flash EEPROM </a:t>
            </a:r>
            <a:r>
              <a:rPr lang="en" i="0" u="none" strike="noStrike" cap="none">
                <a:solidFill>
                  <a:schemeClr val="dk1"/>
                </a:solidFill>
              </a:rPr>
              <a:t>memory</a:t>
            </a:r>
            <a:endParaRPr/>
          </a:p>
          <a:p>
            <a:pPr marL="177800" marR="0" lvl="0" indent="-152400" algn="just" rtl="0">
              <a:lnSpc>
                <a:spcPct val="90000"/>
              </a:lnSpc>
              <a:spcBef>
                <a:spcPts val="800"/>
              </a:spcBef>
              <a:spcAft>
                <a:spcPts val="0"/>
              </a:spcAft>
              <a:buClr>
                <a:schemeClr val="dk1"/>
              </a:buClr>
              <a:buSzPts val="1800"/>
              <a:buFont typeface="Calibri"/>
              <a:buChar char="•"/>
            </a:pPr>
            <a:r>
              <a:rPr lang="en" sz="1800" i="0" u="none" strike="noStrike" cap="none">
                <a:solidFill>
                  <a:schemeClr val="dk1"/>
                </a:solidFill>
              </a:rPr>
              <a:t>Each type has unique characteristics, but all types of  ROM memory have two things in common:</a:t>
            </a:r>
            <a:endParaRPr sz="1800"/>
          </a:p>
          <a:p>
            <a:pPr marL="596900" marR="0" lvl="1" indent="-228600" algn="just" rtl="0">
              <a:lnSpc>
                <a:spcPct val="90000"/>
              </a:lnSpc>
              <a:spcBef>
                <a:spcPts val="400"/>
              </a:spcBef>
              <a:spcAft>
                <a:spcPts val="0"/>
              </a:spcAft>
              <a:buClr>
                <a:schemeClr val="dk1"/>
              </a:buClr>
              <a:buSzPts val="1800"/>
              <a:buFont typeface="Calibri"/>
              <a:buAutoNum type="arabicPeriod"/>
            </a:pPr>
            <a:r>
              <a:rPr lang="en" i="0" u="none" strike="noStrike" cap="none">
                <a:solidFill>
                  <a:schemeClr val="dk1"/>
                </a:solidFill>
              </a:rPr>
              <a:t>Data stored in these chips is non-volatile - it is not lost when power is removed.</a:t>
            </a:r>
            <a:endParaRPr/>
          </a:p>
          <a:p>
            <a:pPr marL="596900" marR="0" lvl="1" indent="-228600" algn="just" rtl="0">
              <a:lnSpc>
                <a:spcPct val="90000"/>
              </a:lnSpc>
              <a:spcBef>
                <a:spcPts val="400"/>
              </a:spcBef>
              <a:spcAft>
                <a:spcPts val="0"/>
              </a:spcAft>
              <a:buClr>
                <a:schemeClr val="dk1"/>
              </a:buClr>
              <a:buSzPts val="1800"/>
              <a:buFont typeface="Calibri"/>
              <a:buAutoNum type="arabicPeriod"/>
            </a:pPr>
            <a:r>
              <a:rPr lang="en" i="0" u="none" strike="noStrike" cap="none">
                <a:solidFill>
                  <a:schemeClr val="dk1"/>
                </a:solidFill>
              </a:rPr>
              <a:t>Data stored in these chips is either unchangeable or requires a special operation to change.  </a:t>
            </a:r>
            <a:endParaRPr/>
          </a:p>
          <a:p>
            <a:pPr marL="177800" marR="0" lvl="0" indent="-38100" algn="just" rtl="0">
              <a:lnSpc>
                <a:spcPct val="90000"/>
              </a:lnSpc>
              <a:spcBef>
                <a:spcPts val="800"/>
              </a:spcBef>
              <a:spcAft>
                <a:spcPts val="1600"/>
              </a:spcAft>
              <a:buClr>
                <a:schemeClr val="dk1"/>
              </a:buClr>
              <a:buSzPts val="2100"/>
              <a:buFont typeface="Arial"/>
              <a:buNone/>
            </a:pPr>
            <a:endParaRPr sz="1800" i="0" u="none" strike="noStrike" cap="none">
              <a:solidFill>
                <a:schemeClr val="dk1"/>
              </a:solidFill>
            </a:endParaRPr>
          </a:p>
        </p:txBody>
      </p:sp>
      <p:sp>
        <p:nvSpPr>
          <p:cNvPr id="325" name="Google Shape;325;p4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33</a:t>
            </a:fld>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body" idx="1"/>
          </p:nvPr>
        </p:nvSpPr>
        <p:spPr>
          <a:xfrm>
            <a:off x="671250" y="371625"/>
            <a:ext cx="7844100" cy="4484700"/>
          </a:xfrm>
          <a:prstGeom prst="rect">
            <a:avLst/>
          </a:prstGeom>
          <a:noFill/>
          <a:ln>
            <a:noFill/>
          </a:ln>
        </p:spPr>
        <p:txBody>
          <a:bodyPr spcFirstLastPara="1" wrap="square" lIns="68575" tIns="34275" rIns="68575" bIns="34275" anchor="t" anchorCtr="0">
            <a:noAutofit/>
          </a:bodyPr>
          <a:lstStyle/>
          <a:p>
            <a:pPr marL="431800" marR="0" lvl="0" indent="-393700" algn="just" rtl="0">
              <a:lnSpc>
                <a:spcPct val="90000"/>
              </a:lnSpc>
              <a:spcBef>
                <a:spcPts val="0"/>
              </a:spcBef>
              <a:spcAft>
                <a:spcPts val="0"/>
              </a:spcAft>
              <a:buClr>
                <a:srgbClr val="7030A0"/>
              </a:buClr>
              <a:buSzPts val="1800"/>
              <a:buFont typeface="Calibri"/>
              <a:buAutoNum type="romanLcPeriod" startAt="2"/>
            </a:pPr>
            <a:r>
              <a:rPr lang="en" sz="1800" b="1" i="0" u="sng" strike="noStrike" cap="none" dirty="0">
                <a:solidFill>
                  <a:srgbClr val="7030A0"/>
                </a:solidFill>
              </a:rPr>
              <a:t>Secondary Storage </a:t>
            </a:r>
            <a:endParaRPr sz="1800" dirty="0"/>
          </a:p>
          <a:p>
            <a:pPr marL="0" marR="0" lvl="0" indent="0" algn="just" rtl="0">
              <a:lnSpc>
                <a:spcPct val="90000"/>
              </a:lnSpc>
              <a:spcBef>
                <a:spcPts val="800"/>
              </a:spcBef>
              <a:spcAft>
                <a:spcPts val="0"/>
              </a:spcAft>
              <a:buClr>
                <a:srgbClr val="7030A0"/>
              </a:buClr>
              <a:buFont typeface="Arial"/>
              <a:buNone/>
            </a:pPr>
            <a:r>
              <a:rPr lang="en" sz="1800" i="0" u="none" strike="noStrike" cap="none" dirty="0">
                <a:solidFill>
                  <a:srgbClr val="7030A0"/>
                </a:solidFill>
              </a:rPr>
              <a:t>Secondary storage </a:t>
            </a:r>
            <a:r>
              <a:rPr lang="en" sz="1800" i="0" u="none" strike="noStrike" cap="none" dirty="0">
                <a:solidFill>
                  <a:schemeClr val="dk1"/>
                </a:solidFill>
              </a:rPr>
              <a:t>also known as </a:t>
            </a:r>
            <a:r>
              <a:rPr lang="en" sz="1800" i="0" u="sng" strike="noStrike" cap="none" dirty="0" smtClean="0">
                <a:solidFill>
                  <a:srgbClr val="7030A0"/>
                </a:solidFill>
              </a:rPr>
              <a:t>Auxiliary storage</a:t>
            </a:r>
            <a:r>
              <a:rPr lang="en" sz="1800" i="0" u="none" strike="noStrike" cap="none" dirty="0" smtClean="0">
                <a:solidFill>
                  <a:schemeClr val="dk1"/>
                </a:solidFill>
              </a:rPr>
              <a:t>, </a:t>
            </a:r>
            <a:r>
              <a:rPr lang="en" sz="1800" i="0" u="none" strike="noStrike" cap="none" dirty="0" smtClean="0">
                <a:solidFill>
                  <a:srgbClr val="7030A0"/>
                </a:solidFill>
              </a:rPr>
              <a:t>Secondary memory </a:t>
            </a:r>
            <a:r>
              <a:rPr lang="en" sz="1800" i="0" u="none" strike="noStrike" cap="none" dirty="0" smtClean="0">
                <a:solidFill>
                  <a:schemeClr val="dk1"/>
                </a:solidFill>
              </a:rPr>
              <a:t>or </a:t>
            </a:r>
            <a:r>
              <a:rPr lang="en" sz="1800" i="0" u="none" strike="noStrike" cap="none" dirty="0" smtClean="0">
                <a:solidFill>
                  <a:srgbClr val="7030A0"/>
                </a:solidFill>
              </a:rPr>
              <a:t>External memory </a:t>
            </a:r>
            <a:r>
              <a:rPr lang="en" sz="1800" i="0" u="none" strike="noStrike" cap="none" dirty="0" smtClean="0">
                <a:solidFill>
                  <a:schemeClr val="dk1"/>
                </a:solidFill>
              </a:rPr>
              <a:t>- Is the device of computer that </a:t>
            </a:r>
            <a:r>
              <a:rPr lang="en" sz="1800" i="0" u="none" strike="noStrike" cap="none" dirty="0">
                <a:solidFill>
                  <a:schemeClr val="dk1"/>
                </a:solidFill>
              </a:rPr>
              <a:t>store information such as software and data permanently.</a:t>
            </a:r>
            <a:endParaRPr sz="1800" b="1" i="0" u="none" strike="noStrike" cap="none" dirty="0">
              <a:solidFill>
                <a:schemeClr val="dk1"/>
              </a:solidFill>
            </a:endParaRPr>
          </a:p>
          <a:p>
            <a:pPr marL="0" marR="0" lvl="0" indent="0" algn="just" rtl="0">
              <a:lnSpc>
                <a:spcPct val="90000"/>
              </a:lnSpc>
              <a:spcBef>
                <a:spcPts val="800"/>
              </a:spcBef>
              <a:spcAft>
                <a:spcPts val="0"/>
              </a:spcAft>
              <a:buNone/>
            </a:pPr>
            <a:r>
              <a:rPr lang="en" sz="1800" i="0" u="none" strike="noStrike" cap="none" dirty="0">
                <a:solidFill>
                  <a:schemeClr val="dk1"/>
                </a:solidFill>
              </a:rPr>
              <a:t>This is the memory which is used to store a large amount of data found inside and outside computer system unit and it is Non-volatile.</a:t>
            </a:r>
            <a:endParaRPr sz="1800" dirty="0"/>
          </a:p>
          <a:p>
            <a:pPr marL="0" marR="0" lvl="0" indent="0" algn="just" rtl="0">
              <a:lnSpc>
                <a:spcPct val="90000"/>
              </a:lnSpc>
              <a:spcBef>
                <a:spcPts val="800"/>
              </a:spcBef>
              <a:spcAft>
                <a:spcPts val="0"/>
              </a:spcAft>
              <a:buClr>
                <a:schemeClr val="dk1"/>
              </a:buClr>
              <a:buFont typeface="Arial"/>
              <a:buNone/>
            </a:pPr>
            <a:endParaRPr sz="1800" i="0" u="none" strike="noStrike" cap="none" dirty="0">
              <a:solidFill>
                <a:schemeClr val="dk1"/>
              </a:solidFill>
            </a:endParaRPr>
          </a:p>
          <a:p>
            <a:pPr marL="0" marR="0" lvl="0" indent="0" algn="just" rtl="0">
              <a:lnSpc>
                <a:spcPct val="90000"/>
              </a:lnSpc>
              <a:spcBef>
                <a:spcPts val="800"/>
              </a:spcBef>
              <a:spcAft>
                <a:spcPts val="0"/>
              </a:spcAft>
              <a:buClr>
                <a:srgbClr val="7030A0"/>
              </a:buClr>
              <a:buFont typeface="Arial"/>
              <a:buNone/>
            </a:pPr>
            <a:r>
              <a:rPr lang="en" sz="1800" i="0" u="sng" strike="noStrike" cap="none" dirty="0">
                <a:solidFill>
                  <a:srgbClr val="7030A0"/>
                </a:solidFill>
              </a:rPr>
              <a:t>Forms of Auxiliary(Secondary) Memory</a:t>
            </a:r>
            <a:endParaRPr sz="1800" dirty="0"/>
          </a:p>
          <a:p>
            <a:pPr marL="381000" marR="0" lvl="0" indent="-355600" algn="just" rtl="0">
              <a:lnSpc>
                <a:spcPct val="90000"/>
              </a:lnSpc>
              <a:spcBef>
                <a:spcPts val="800"/>
              </a:spcBef>
              <a:spcAft>
                <a:spcPts val="0"/>
              </a:spcAft>
              <a:buClr>
                <a:srgbClr val="7030A0"/>
              </a:buClr>
              <a:buSzPts val="1800"/>
              <a:buFont typeface="Calibri"/>
              <a:buAutoNum type="alphaLcPeriod"/>
            </a:pPr>
            <a:r>
              <a:rPr lang="en" sz="1800" i="0" u="none" strike="noStrike" cap="none" dirty="0">
                <a:solidFill>
                  <a:srgbClr val="7030A0"/>
                </a:solidFill>
              </a:rPr>
              <a:t>Flash memory</a:t>
            </a:r>
            <a:r>
              <a:rPr lang="en" sz="1800" i="0" u="none" strike="noStrike" cap="none" dirty="0">
                <a:solidFill>
                  <a:schemeClr val="dk1"/>
                </a:solidFill>
              </a:rPr>
              <a:t>: An electronic non-volatile computer storage device that can be electrically erased and reprogrammed, and works without any moving parts. Examples of this are </a:t>
            </a:r>
            <a:r>
              <a:rPr lang="en" sz="1800" i="0" u="none" strike="noStrike" cap="none" dirty="0">
                <a:solidFill>
                  <a:srgbClr val="7030A0"/>
                </a:solidFill>
              </a:rPr>
              <a:t>Universal Serial Bus(USB)</a:t>
            </a:r>
            <a:r>
              <a:rPr lang="en" sz="1800" i="0" u="none" strike="noStrike" cap="none" dirty="0">
                <a:solidFill>
                  <a:schemeClr val="dk1"/>
                </a:solidFill>
              </a:rPr>
              <a:t>flash drives</a:t>
            </a:r>
            <a:endParaRPr sz="1800" dirty="0"/>
          </a:p>
          <a:p>
            <a:pPr marL="381000" marR="0" lvl="0" indent="-355600" algn="just" rtl="0">
              <a:lnSpc>
                <a:spcPct val="90000"/>
              </a:lnSpc>
              <a:spcBef>
                <a:spcPts val="800"/>
              </a:spcBef>
              <a:spcAft>
                <a:spcPts val="0"/>
              </a:spcAft>
              <a:buClr>
                <a:srgbClr val="7030A0"/>
              </a:buClr>
              <a:buSzPts val="1800"/>
              <a:buFont typeface="Calibri"/>
              <a:buAutoNum type="alphaLcPeriod"/>
            </a:pPr>
            <a:r>
              <a:rPr lang="en" sz="1800" i="0" u="none" strike="noStrike" cap="none" dirty="0">
                <a:solidFill>
                  <a:srgbClr val="7030A0"/>
                </a:solidFill>
              </a:rPr>
              <a:t>Optical disc: </a:t>
            </a:r>
            <a:r>
              <a:rPr lang="en" sz="1800" dirty="0"/>
              <a:t>It's</a:t>
            </a:r>
            <a:r>
              <a:rPr lang="en" sz="1800" i="0" u="none" strike="noStrike" cap="none" dirty="0">
                <a:solidFill>
                  <a:schemeClr val="dk1"/>
                </a:solidFill>
              </a:rPr>
              <a:t> a storage medium from which data is read and to which it is written by lasers.</a:t>
            </a:r>
            <a:endParaRPr sz="1800" dirty="0"/>
          </a:p>
          <a:p>
            <a:pPr marL="381000" marR="0" lvl="0" indent="-241300" algn="just" rtl="0">
              <a:lnSpc>
                <a:spcPct val="90000"/>
              </a:lnSpc>
              <a:spcBef>
                <a:spcPts val="800"/>
              </a:spcBef>
              <a:spcAft>
                <a:spcPts val="1600"/>
              </a:spcAft>
              <a:buClr>
                <a:schemeClr val="dk1"/>
              </a:buClr>
              <a:buSzPts val="2100"/>
              <a:buFont typeface="Calibri"/>
              <a:buNone/>
            </a:pPr>
            <a:endParaRPr sz="1800" i="0" u="none" strike="noStrike" cap="none" dirty="0">
              <a:solidFill>
                <a:schemeClr val="dk1"/>
              </a:solidFill>
            </a:endParaRPr>
          </a:p>
        </p:txBody>
      </p:sp>
      <p:sp>
        <p:nvSpPr>
          <p:cNvPr id="332" name="Google Shape;332;p4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34</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body" idx="1"/>
          </p:nvPr>
        </p:nvSpPr>
        <p:spPr>
          <a:xfrm>
            <a:off x="740800" y="270775"/>
            <a:ext cx="8058000" cy="4433400"/>
          </a:xfrm>
          <a:prstGeom prst="rect">
            <a:avLst/>
          </a:prstGeom>
          <a:noFill/>
          <a:ln>
            <a:noFill/>
          </a:ln>
        </p:spPr>
        <p:txBody>
          <a:bodyPr spcFirstLastPara="1" wrap="square" lIns="68575" tIns="34275" rIns="68575" bIns="34275" anchor="t" anchorCtr="0">
            <a:noAutofit/>
          </a:bodyPr>
          <a:lstStyle/>
          <a:p>
            <a:pPr marL="177800" marR="0" lvl="0" indent="-139700" algn="just" rtl="0">
              <a:lnSpc>
                <a:spcPct val="80000"/>
              </a:lnSpc>
              <a:spcBef>
                <a:spcPts val="0"/>
              </a:spcBef>
              <a:spcAft>
                <a:spcPts val="0"/>
              </a:spcAft>
              <a:buClr>
                <a:schemeClr val="dk1"/>
              </a:buClr>
              <a:buSzPts val="1600"/>
              <a:buFont typeface="Calibri"/>
              <a:buChar char="•"/>
            </a:pPr>
            <a:r>
              <a:rPr lang="en" sz="1600" i="0" u="none" strike="noStrike" cap="none" dirty="0">
                <a:solidFill>
                  <a:schemeClr val="dk1"/>
                </a:solidFill>
              </a:rPr>
              <a:t>There are three basic types of optical disks:</a:t>
            </a:r>
            <a:endParaRPr sz="1600" dirty="0"/>
          </a:p>
          <a:p>
            <a:pPr marL="558800" marR="0" lvl="1" indent="-177800" algn="just" rtl="0">
              <a:lnSpc>
                <a:spcPct val="80000"/>
              </a:lnSpc>
              <a:spcBef>
                <a:spcPts val="400"/>
              </a:spcBef>
              <a:spcAft>
                <a:spcPts val="0"/>
              </a:spcAft>
              <a:buClr>
                <a:srgbClr val="7030A0"/>
              </a:buClr>
              <a:buSzPts val="1600"/>
              <a:buFont typeface="Calibri"/>
              <a:buAutoNum type="arabicPeriod"/>
            </a:pPr>
            <a:r>
              <a:rPr lang="en" sz="1600" i="0" u="none" strike="noStrike" cap="none" dirty="0">
                <a:solidFill>
                  <a:srgbClr val="7030A0"/>
                </a:solidFill>
              </a:rPr>
              <a:t>CD-ROM </a:t>
            </a:r>
            <a:r>
              <a:rPr lang="en" sz="1600" i="0" u="none" strike="noStrike" cap="none" dirty="0">
                <a:solidFill>
                  <a:schemeClr val="dk1"/>
                </a:solidFill>
              </a:rPr>
              <a:t>(Compact Disk Read Only Memory), </a:t>
            </a:r>
            <a:endParaRPr sz="1600" dirty="0"/>
          </a:p>
          <a:p>
            <a:pPr marL="558800" marR="0" lvl="1" indent="-177800" algn="just" rtl="0">
              <a:lnSpc>
                <a:spcPct val="80000"/>
              </a:lnSpc>
              <a:spcBef>
                <a:spcPts val="400"/>
              </a:spcBef>
              <a:spcAft>
                <a:spcPts val="0"/>
              </a:spcAft>
              <a:buClr>
                <a:srgbClr val="7030A0"/>
              </a:buClr>
              <a:buSzPts val="1600"/>
              <a:buFont typeface="Calibri"/>
              <a:buAutoNum type="arabicPeriod"/>
            </a:pPr>
            <a:r>
              <a:rPr lang="en" sz="1600" i="0" u="none" strike="noStrike" cap="none" dirty="0">
                <a:solidFill>
                  <a:srgbClr val="7030A0"/>
                </a:solidFill>
              </a:rPr>
              <a:t>WORM </a:t>
            </a:r>
            <a:r>
              <a:rPr lang="en" sz="1600" i="0" u="none" strike="noStrike" cap="none" dirty="0">
                <a:solidFill>
                  <a:schemeClr val="dk1"/>
                </a:solidFill>
              </a:rPr>
              <a:t>(Write Once Read Many e.g. </a:t>
            </a:r>
            <a:r>
              <a:rPr lang="en" sz="1600" i="0" u="none" strike="noStrike" cap="none" dirty="0">
                <a:solidFill>
                  <a:srgbClr val="7030A0"/>
                </a:solidFill>
              </a:rPr>
              <a:t>Compact Disk-Recordable (CD-R), Digital Versatile Disk-Recordable(DVD-R)) </a:t>
            </a:r>
            <a:r>
              <a:rPr lang="en" sz="1600" i="0" u="none" strike="noStrike" cap="none" dirty="0">
                <a:solidFill>
                  <a:schemeClr val="dk1"/>
                </a:solidFill>
              </a:rPr>
              <a:t>and </a:t>
            </a:r>
            <a:endParaRPr sz="1600" dirty="0"/>
          </a:p>
          <a:p>
            <a:pPr marL="558800" marR="0" lvl="1" indent="-177800" algn="just" rtl="0">
              <a:lnSpc>
                <a:spcPct val="80000"/>
              </a:lnSpc>
              <a:spcBef>
                <a:spcPts val="400"/>
              </a:spcBef>
              <a:spcAft>
                <a:spcPts val="0"/>
              </a:spcAft>
              <a:buClr>
                <a:srgbClr val="7030A0"/>
              </a:buClr>
              <a:buSzPts val="1600"/>
              <a:buFont typeface="Calibri"/>
              <a:buAutoNum type="arabicPeriod"/>
            </a:pPr>
            <a:r>
              <a:rPr lang="en" sz="1600" i="0" u="none" strike="noStrike" cap="none" dirty="0">
                <a:solidFill>
                  <a:srgbClr val="7030A0"/>
                </a:solidFill>
              </a:rPr>
              <a:t>EOD</a:t>
            </a:r>
            <a:r>
              <a:rPr lang="en" sz="1600" i="0" u="none" strike="noStrike" cap="none" dirty="0">
                <a:solidFill>
                  <a:schemeClr val="dk1"/>
                </a:solidFill>
              </a:rPr>
              <a:t> (Erasable Optical Disks e.g. </a:t>
            </a:r>
            <a:r>
              <a:rPr lang="en" sz="1600" i="0" u="none" strike="noStrike" cap="none" dirty="0">
                <a:solidFill>
                  <a:srgbClr val="7030A0"/>
                </a:solidFill>
              </a:rPr>
              <a:t>Compact Disk</a:t>
            </a:r>
            <a:r>
              <a:rPr lang="en" sz="1600" dirty="0">
                <a:solidFill>
                  <a:srgbClr val="7030A0"/>
                </a:solidFill>
              </a:rPr>
              <a:t> </a:t>
            </a:r>
            <a:r>
              <a:rPr lang="en" sz="1600" i="0" u="none" strike="noStrike" cap="none" dirty="0">
                <a:solidFill>
                  <a:srgbClr val="7030A0"/>
                </a:solidFill>
              </a:rPr>
              <a:t>Re-Writable (CD-RW) or Digital Versatile Disk</a:t>
            </a:r>
            <a:r>
              <a:rPr lang="en" sz="1600" dirty="0">
                <a:solidFill>
                  <a:srgbClr val="7030A0"/>
                </a:solidFill>
              </a:rPr>
              <a:t> </a:t>
            </a:r>
            <a:r>
              <a:rPr lang="en" sz="1600" i="0" u="none" strike="noStrike" cap="none" dirty="0">
                <a:solidFill>
                  <a:srgbClr val="7030A0"/>
                </a:solidFill>
              </a:rPr>
              <a:t>Re-Writable (DVD-RW)).</a:t>
            </a:r>
            <a:endParaRPr sz="1600" dirty="0"/>
          </a:p>
          <a:p>
            <a:pPr marL="177800" marR="0" lvl="0" indent="-139700" algn="just" rtl="0">
              <a:lnSpc>
                <a:spcPct val="80000"/>
              </a:lnSpc>
              <a:spcBef>
                <a:spcPts val="800"/>
              </a:spcBef>
              <a:spcAft>
                <a:spcPts val="0"/>
              </a:spcAft>
              <a:buClr>
                <a:schemeClr val="dk1"/>
              </a:buClr>
              <a:buSzPts val="1600"/>
              <a:buFont typeface="Calibri"/>
              <a:buChar char="•"/>
            </a:pPr>
            <a:r>
              <a:rPr lang="en" sz="1600" i="0" u="none" strike="noStrike" cap="none" dirty="0">
                <a:solidFill>
                  <a:schemeClr val="dk1"/>
                </a:solidFill>
              </a:rPr>
              <a:t>Examples of Optical disc: Compact Disk (</a:t>
            </a:r>
            <a:r>
              <a:rPr lang="en" sz="1600" i="0" u="none" strike="noStrike" cap="none" dirty="0">
                <a:solidFill>
                  <a:srgbClr val="7030A0"/>
                </a:solidFill>
              </a:rPr>
              <a:t>CD</a:t>
            </a:r>
            <a:r>
              <a:rPr lang="en" sz="1600" i="0" u="none" strike="noStrike" cap="none" dirty="0">
                <a:solidFill>
                  <a:schemeClr val="dk1"/>
                </a:solidFill>
              </a:rPr>
              <a:t>),Digital Versatile Disk(</a:t>
            </a:r>
            <a:r>
              <a:rPr lang="en" sz="1600" i="0" u="none" strike="noStrike" cap="none" dirty="0">
                <a:solidFill>
                  <a:srgbClr val="7030A0"/>
                </a:solidFill>
              </a:rPr>
              <a:t>DVD</a:t>
            </a:r>
            <a:r>
              <a:rPr lang="en" sz="1600" i="0" u="none" strike="noStrike" cap="none" dirty="0">
                <a:solidFill>
                  <a:schemeClr val="dk1"/>
                </a:solidFill>
              </a:rPr>
              <a:t>),Video Compact Disk(</a:t>
            </a:r>
            <a:r>
              <a:rPr lang="en" sz="1600" i="0" u="none" strike="noStrike" cap="none" dirty="0">
                <a:solidFill>
                  <a:srgbClr val="7030A0"/>
                </a:solidFill>
              </a:rPr>
              <a:t>VCD</a:t>
            </a:r>
            <a:r>
              <a:rPr lang="en" sz="1600" i="0" u="none" strike="noStrike" cap="none" dirty="0">
                <a:solidFill>
                  <a:schemeClr val="dk1"/>
                </a:solidFill>
              </a:rPr>
              <a:t>)</a:t>
            </a:r>
            <a:endParaRPr sz="1600" dirty="0"/>
          </a:p>
          <a:p>
            <a:pPr marL="381000" marR="0" lvl="0" indent="-342900" algn="just" rtl="0">
              <a:lnSpc>
                <a:spcPct val="80000"/>
              </a:lnSpc>
              <a:spcBef>
                <a:spcPts val="800"/>
              </a:spcBef>
              <a:spcAft>
                <a:spcPts val="0"/>
              </a:spcAft>
              <a:buClr>
                <a:srgbClr val="7030A0"/>
              </a:buClr>
              <a:buSzPts val="1600"/>
              <a:buFont typeface="Calibri"/>
              <a:buAutoNum type="alphaLcPeriod" startAt="3"/>
            </a:pPr>
            <a:r>
              <a:rPr lang="en" sz="1600" i="0" u="none" strike="noStrike" cap="none" dirty="0">
                <a:solidFill>
                  <a:srgbClr val="7030A0"/>
                </a:solidFill>
              </a:rPr>
              <a:t>Magnetic Disk: </a:t>
            </a:r>
            <a:r>
              <a:rPr lang="en" sz="1600" i="0" u="none" strike="noStrike" cap="none" dirty="0">
                <a:solidFill>
                  <a:schemeClr val="dk1"/>
                </a:solidFill>
              </a:rPr>
              <a:t>A magnetic disk is a circular plate constructed of metal or plastic coated with magnetized material. Both sides of the disk are used and several disks may be </a:t>
            </a:r>
            <a:r>
              <a:rPr lang="en" sz="1600" i="0" u="none" strike="noStrike" cap="none" dirty="0" smtClean="0">
                <a:solidFill>
                  <a:schemeClr val="dk1"/>
                </a:solidFill>
              </a:rPr>
              <a:t>stacked </a:t>
            </a:r>
            <a:r>
              <a:rPr lang="en" sz="1600" i="0" u="none" strike="noStrike" cap="none" dirty="0">
                <a:solidFill>
                  <a:schemeClr val="dk1"/>
                </a:solidFill>
              </a:rPr>
              <a:t>on one spindle with read/write heads available on each surface. Tracks are commonly divided into sections called sectors. Examples are </a:t>
            </a:r>
            <a:r>
              <a:rPr lang="en" sz="1600" i="0" u="none" strike="noStrike" cap="none" dirty="0">
                <a:solidFill>
                  <a:srgbClr val="7030A0"/>
                </a:solidFill>
              </a:rPr>
              <a:t>Floppy disk </a:t>
            </a:r>
            <a:r>
              <a:rPr lang="en" sz="1600" i="0" u="none" strike="noStrike" cap="none" dirty="0">
                <a:solidFill>
                  <a:schemeClr val="dk1"/>
                </a:solidFill>
              </a:rPr>
              <a:t>and </a:t>
            </a:r>
            <a:r>
              <a:rPr lang="en" sz="1600" i="0" u="none" strike="noStrike" cap="none" dirty="0">
                <a:solidFill>
                  <a:srgbClr val="7030A0"/>
                </a:solidFill>
              </a:rPr>
              <a:t>Hard-Disk-Drives (HDD)</a:t>
            </a:r>
            <a:endParaRPr sz="1600" dirty="0"/>
          </a:p>
          <a:p>
            <a:pPr marL="381000" marR="0" lvl="0" indent="-342900" algn="just" rtl="0">
              <a:lnSpc>
                <a:spcPct val="80000"/>
              </a:lnSpc>
              <a:spcBef>
                <a:spcPts val="800"/>
              </a:spcBef>
              <a:spcAft>
                <a:spcPts val="0"/>
              </a:spcAft>
              <a:buClr>
                <a:srgbClr val="7030A0"/>
              </a:buClr>
              <a:buSzPts val="1600"/>
              <a:buFont typeface="Bree Serif"/>
              <a:buAutoNum type="alphaLcPeriod" startAt="3"/>
            </a:pPr>
            <a:r>
              <a:rPr lang="en" sz="1600" i="0" u="none" strike="noStrike" cap="none" dirty="0">
                <a:solidFill>
                  <a:srgbClr val="7030A0"/>
                </a:solidFill>
              </a:rPr>
              <a:t>Magnetic tapes: </a:t>
            </a:r>
            <a:r>
              <a:rPr lang="en" sz="1600" i="0" u="none" strike="noStrike" cap="none" dirty="0">
                <a:solidFill>
                  <a:schemeClr val="dk1"/>
                </a:solidFill>
              </a:rPr>
              <a:t>The tape itself is a strip of plastic coated with a magnetic recording medium. Bits are recorded as magnetic spots on tape along several tracks. E.g.</a:t>
            </a:r>
            <a:r>
              <a:rPr lang="en" sz="1600" b="1" i="0" u="none" strike="noStrike" cap="none" dirty="0">
                <a:solidFill>
                  <a:schemeClr val="dk1"/>
                </a:solidFill>
              </a:rPr>
              <a:t> </a:t>
            </a:r>
            <a:r>
              <a:rPr lang="en" sz="1600" i="0" u="none" strike="noStrike" cap="none" dirty="0">
                <a:solidFill>
                  <a:srgbClr val="7030A0"/>
                </a:solidFill>
              </a:rPr>
              <a:t>Video Home System (VHS).</a:t>
            </a:r>
            <a:endParaRPr sz="1600" dirty="0"/>
          </a:p>
          <a:p>
            <a:pPr marL="177800" marR="0" lvl="0" indent="-38100" algn="just" rtl="0">
              <a:lnSpc>
                <a:spcPct val="80000"/>
              </a:lnSpc>
              <a:spcBef>
                <a:spcPts val="800"/>
              </a:spcBef>
              <a:spcAft>
                <a:spcPts val="0"/>
              </a:spcAft>
              <a:buClr>
                <a:schemeClr val="dk1"/>
              </a:buClr>
              <a:buSzPts val="2100"/>
              <a:buFont typeface="Arial"/>
              <a:buNone/>
            </a:pPr>
            <a:endParaRPr sz="1600" i="0" u="none" strike="noStrike" cap="none" dirty="0">
              <a:solidFill>
                <a:schemeClr val="dk1"/>
              </a:solidFill>
            </a:endParaRPr>
          </a:p>
          <a:p>
            <a:pPr marL="0" marR="0" lvl="0" indent="0" algn="just" rtl="0">
              <a:lnSpc>
                <a:spcPct val="80000"/>
              </a:lnSpc>
              <a:spcBef>
                <a:spcPts val="800"/>
              </a:spcBef>
              <a:spcAft>
                <a:spcPts val="1600"/>
              </a:spcAft>
              <a:buClr>
                <a:schemeClr val="dk1"/>
              </a:buClr>
              <a:buFont typeface="Arial"/>
              <a:buNone/>
            </a:pPr>
            <a:endParaRPr sz="1600" i="0" u="none" strike="noStrike" cap="none" dirty="0">
              <a:solidFill>
                <a:schemeClr val="dk1"/>
              </a:solidFill>
            </a:endParaRPr>
          </a:p>
        </p:txBody>
      </p:sp>
      <p:sp>
        <p:nvSpPr>
          <p:cNvPr id="338" name="Google Shape;338;p4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339" name="Google Shape;339;p4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35</a:t>
            </a:fld>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body" idx="1"/>
          </p:nvPr>
        </p:nvSpPr>
        <p:spPr>
          <a:xfrm>
            <a:off x="729750" y="453000"/>
            <a:ext cx="7785600" cy="42375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800" b="1" i="0" u="sng" strike="noStrike" cap="none" dirty="0">
                <a:solidFill>
                  <a:srgbClr val="7030A0"/>
                </a:solidFill>
              </a:rPr>
              <a:t>Units of storage </a:t>
            </a:r>
            <a:endParaRPr sz="1800" dirty="0"/>
          </a:p>
          <a:p>
            <a:pPr marL="0" marR="0" lvl="0" indent="0" algn="just" rtl="0">
              <a:lnSpc>
                <a:spcPct val="90000"/>
              </a:lnSpc>
              <a:spcBef>
                <a:spcPts val="800"/>
              </a:spcBef>
              <a:spcAft>
                <a:spcPts val="0"/>
              </a:spcAft>
              <a:buNone/>
            </a:pPr>
            <a:r>
              <a:rPr lang="en" sz="1800" i="0" u="none" strike="noStrike" cap="none" dirty="0">
                <a:solidFill>
                  <a:schemeClr val="dk1"/>
                </a:solidFill>
              </a:rPr>
              <a:t>The amount of data and instructions that can be stored in the memory of a computer or secondary storage is measured in </a:t>
            </a:r>
            <a:r>
              <a:rPr lang="en" sz="1800" b="1" i="0" u="sng" strike="noStrike" cap="none" dirty="0">
                <a:solidFill>
                  <a:srgbClr val="7030A0"/>
                </a:solidFill>
              </a:rPr>
              <a:t>bits</a:t>
            </a:r>
            <a:r>
              <a:rPr lang="en" sz="1800" i="0" u="none" strike="noStrike" cap="none" dirty="0">
                <a:solidFill>
                  <a:schemeClr val="dk1"/>
                </a:solidFill>
              </a:rPr>
              <a:t>.</a:t>
            </a:r>
            <a:endParaRPr sz="1800" dirty="0"/>
          </a:p>
          <a:p>
            <a:pPr marL="177800" marR="0" lvl="0" indent="-152400" algn="just" rtl="0">
              <a:lnSpc>
                <a:spcPct val="90000"/>
              </a:lnSpc>
              <a:spcBef>
                <a:spcPts val="800"/>
              </a:spcBef>
              <a:spcAft>
                <a:spcPts val="0"/>
              </a:spcAft>
              <a:buClr>
                <a:srgbClr val="7030A0"/>
              </a:buClr>
              <a:buSzPts val="1800"/>
              <a:buFont typeface="Bree Serif"/>
              <a:buChar char="•"/>
            </a:pPr>
            <a:r>
              <a:rPr lang="en" sz="1800" i="0" u="none" strike="noStrike" cap="none" dirty="0">
                <a:solidFill>
                  <a:srgbClr val="7030A0"/>
                </a:solidFill>
              </a:rPr>
              <a:t>Bit</a:t>
            </a:r>
            <a:r>
              <a:rPr lang="en" sz="1800" b="1" i="0" u="none" strike="noStrike" cap="none" dirty="0">
                <a:solidFill>
                  <a:schemeClr val="dk1"/>
                </a:solidFill>
              </a:rPr>
              <a:t> - </a:t>
            </a:r>
            <a:r>
              <a:rPr lang="en" sz="1800" i="0" u="none" strike="noStrike" cap="none" dirty="0">
                <a:solidFill>
                  <a:schemeClr val="dk1"/>
                </a:solidFill>
              </a:rPr>
              <a:t>Is the smallest unit of storage in a computer.</a:t>
            </a:r>
            <a:endParaRPr sz="1800" dirty="0"/>
          </a:p>
          <a:p>
            <a:pPr marL="177800" marR="0" lvl="0" indent="-152400" algn="just" rtl="0">
              <a:lnSpc>
                <a:spcPct val="90000"/>
              </a:lnSpc>
              <a:spcBef>
                <a:spcPts val="800"/>
              </a:spcBef>
              <a:spcAft>
                <a:spcPts val="0"/>
              </a:spcAft>
              <a:buClr>
                <a:srgbClr val="7030A0"/>
              </a:buClr>
              <a:buSzPts val="1800"/>
              <a:buFont typeface="Calibri"/>
              <a:buChar char="•"/>
            </a:pPr>
            <a:r>
              <a:rPr lang="en" sz="1800" i="0" u="none" strike="noStrike" cap="none" dirty="0">
                <a:solidFill>
                  <a:srgbClr val="7030A0"/>
                </a:solidFill>
              </a:rPr>
              <a:t>A Bytes/character </a:t>
            </a:r>
            <a:r>
              <a:rPr lang="en" sz="1800" i="0" u="none" strike="noStrike" cap="none" dirty="0">
                <a:solidFill>
                  <a:schemeClr val="dk1"/>
                </a:solidFill>
              </a:rPr>
              <a:t>– Is made up of a combination of eight bits.</a:t>
            </a:r>
            <a:endParaRPr sz="1800" dirty="0"/>
          </a:p>
          <a:p>
            <a:pPr marL="0" marR="0" lvl="0" indent="0" algn="just" rtl="0">
              <a:lnSpc>
                <a:spcPct val="90000"/>
              </a:lnSpc>
              <a:spcBef>
                <a:spcPts val="800"/>
              </a:spcBef>
              <a:spcAft>
                <a:spcPts val="0"/>
              </a:spcAft>
              <a:buClr>
                <a:schemeClr val="dk1"/>
              </a:buClr>
              <a:buFont typeface="Arial"/>
              <a:buNone/>
            </a:pPr>
            <a:r>
              <a:rPr lang="en" sz="1800" b="1" i="0" u="none" strike="noStrike" cap="none" dirty="0">
                <a:solidFill>
                  <a:schemeClr val="dk1"/>
                </a:solidFill>
              </a:rPr>
              <a:t>Conversions </a:t>
            </a:r>
            <a:endParaRPr sz="1800" dirty="0"/>
          </a:p>
          <a:p>
            <a:pPr marL="342900" marR="0" lvl="1" indent="0" algn="just" rtl="0">
              <a:lnSpc>
                <a:spcPct val="90000"/>
              </a:lnSpc>
              <a:spcBef>
                <a:spcPts val="400"/>
              </a:spcBef>
              <a:spcAft>
                <a:spcPts val="0"/>
              </a:spcAft>
              <a:buClr>
                <a:schemeClr val="dk1"/>
              </a:buClr>
              <a:buFont typeface="Arial"/>
              <a:buNone/>
            </a:pPr>
            <a:r>
              <a:rPr lang="en" b="1" i="0" u="none" strike="noStrike" cap="none" dirty="0">
                <a:solidFill>
                  <a:schemeClr val="dk1"/>
                </a:solidFill>
              </a:rPr>
              <a:t>Bit is 0 or 1</a:t>
            </a:r>
            <a:endParaRPr dirty="0"/>
          </a:p>
          <a:p>
            <a:pPr marL="520700" marR="0" lvl="1" indent="-177800" algn="just" rtl="0">
              <a:lnSpc>
                <a:spcPct val="90000"/>
              </a:lnSpc>
              <a:spcBef>
                <a:spcPts val="400"/>
              </a:spcBef>
              <a:spcAft>
                <a:spcPts val="0"/>
              </a:spcAft>
              <a:buClr>
                <a:schemeClr val="dk1"/>
              </a:buClr>
              <a:buFont typeface="Arial"/>
              <a:buNone/>
            </a:pPr>
            <a:r>
              <a:rPr lang="en" b="1" i="0" u="none" strike="noStrike" cap="none" dirty="0">
                <a:solidFill>
                  <a:schemeClr val="dk1"/>
                </a:solidFill>
              </a:rPr>
              <a:t>8 Bits	</a:t>
            </a:r>
            <a:r>
              <a:rPr lang="en" b="1" dirty="0"/>
              <a:t>	</a:t>
            </a:r>
            <a:r>
              <a:rPr lang="en" b="1"/>
              <a:t>	</a:t>
            </a:r>
            <a:r>
              <a:rPr lang="en" b="1" i="0" u="none" strike="noStrike" cap="none" smtClean="0">
                <a:solidFill>
                  <a:schemeClr val="dk1"/>
                </a:solidFill>
              </a:rPr>
              <a:t>=</a:t>
            </a:r>
            <a:r>
              <a:rPr lang="en" b="1" i="0" u="none" strike="noStrike" cap="none" dirty="0">
                <a:solidFill>
                  <a:schemeClr val="dk1"/>
                </a:solidFill>
              </a:rPr>
              <a:t>	 1 byte</a:t>
            </a:r>
            <a:endParaRPr dirty="0"/>
          </a:p>
          <a:p>
            <a:pPr marL="520700" marR="0" lvl="1" indent="-177800" algn="just" rtl="0">
              <a:lnSpc>
                <a:spcPct val="90000"/>
              </a:lnSpc>
              <a:spcBef>
                <a:spcPts val="400"/>
              </a:spcBef>
              <a:spcAft>
                <a:spcPts val="0"/>
              </a:spcAft>
              <a:buClr>
                <a:schemeClr val="dk1"/>
              </a:buClr>
              <a:buFont typeface="Arial"/>
              <a:buNone/>
            </a:pPr>
            <a:r>
              <a:rPr lang="en" b="1" i="0" u="none" strike="noStrike" cap="none" dirty="0">
                <a:solidFill>
                  <a:schemeClr val="dk1"/>
                </a:solidFill>
              </a:rPr>
              <a:t>1024 Bytes		= 	1 Kilobytes (1 KB)</a:t>
            </a:r>
            <a:endParaRPr dirty="0"/>
          </a:p>
          <a:p>
            <a:pPr marL="520700" marR="0" lvl="1" indent="-177800" algn="just" rtl="0">
              <a:lnSpc>
                <a:spcPct val="90000"/>
              </a:lnSpc>
              <a:spcBef>
                <a:spcPts val="400"/>
              </a:spcBef>
              <a:spcAft>
                <a:spcPts val="0"/>
              </a:spcAft>
              <a:buClr>
                <a:schemeClr val="dk1"/>
              </a:buClr>
              <a:buFont typeface="Arial"/>
              <a:buNone/>
            </a:pPr>
            <a:r>
              <a:rPr lang="en" b="1" i="0" u="none" strike="noStrike" cap="none" dirty="0">
                <a:solidFill>
                  <a:schemeClr val="dk1"/>
                </a:solidFill>
              </a:rPr>
              <a:t>1024 Kilobytes		= 	1 Megabytes ( 1 MB)</a:t>
            </a:r>
            <a:endParaRPr dirty="0"/>
          </a:p>
          <a:p>
            <a:pPr marL="520700" marR="0" lvl="1" indent="-177800" algn="just" rtl="0">
              <a:lnSpc>
                <a:spcPct val="90000"/>
              </a:lnSpc>
              <a:spcBef>
                <a:spcPts val="400"/>
              </a:spcBef>
              <a:spcAft>
                <a:spcPts val="0"/>
              </a:spcAft>
              <a:buClr>
                <a:schemeClr val="dk1"/>
              </a:buClr>
              <a:buFont typeface="Arial"/>
              <a:buNone/>
            </a:pPr>
            <a:r>
              <a:rPr lang="en" b="1" i="0" u="none" strike="noStrike" cap="none" dirty="0">
                <a:solidFill>
                  <a:schemeClr val="dk1"/>
                </a:solidFill>
              </a:rPr>
              <a:t>1024 Megabytes	= 	1 Gigabytes (1 GB)</a:t>
            </a:r>
            <a:endParaRPr dirty="0"/>
          </a:p>
          <a:p>
            <a:pPr marL="520700" marR="0" lvl="1" indent="-177800" algn="just" rtl="0">
              <a:lnSpc>
                <a:spcPct val="90000"/>
              </a:lnSpc>
              <a:spcBef>
                <a:spcPts val="400"/>
              </a:spcBef>
              <a:spcAft>
                <a:spcPts val="1600"/>
              </a:spcAft>
              <a:buClr>
                <a:schemeClr val="dk1"/>
              </a:buClr>
              <a:buFont typeface="Arial"/>
              <a:buNone/>
            </a:pPr>
            <a:r>
              <a:rPr lang="en" b="1" i="0" u="none" strike="noStrike" cap="none" dirty="0">
                <a:solidFill>
                  <a:schemeClr val="dk1"/>
                </a:solidFill>
              </a:rPr>
              <a:t>1024 Gigabytes	= 	1 Terabytes  (1 TB)</a:t>
            </a:r>
            <a:endParaRPr b="1" i="0" u="none" strike="noStrike" cap="none" dirty="0">
              <a:solidFill>
                <a:schemeClr val="dk1"/>
              </a:solidFill>
            </a:endParaRPr>
          </a:p>
        </p:txBody>
      </p:sp>
      <p:sp>
        <p:nvSpPr>
          <p:cNvPr id="346" name="Google Shape;346;p4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36</a:t>
            </a:fld>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body" idx="1"/>
          </p:nvPr>
        </p:nvSpPr>
        <p:spPr>
          <a:xfrm>
            <a:off x="874800" y="485925"/>
            <a:ext cx="7394400" cy="3602100"/>
          </a:xfrm>
          <a:prstGeom prst="rect">
            <a:avLst/>
          </a:prstGeom>
          <a:noFill/>
          <a:ln>
            <a:noFill/>
          </a:ln>
        </p:spPr>
        <p:txBody>
          <a:bodyPr spcFirstLastPara="1" wrap="square" lIns="68575" tIns="34275" rIns="68575" bIns="34275" anchor="t" anchorCtr="0">
            <a:noAutofit/>
          </a:bodyPr>
          <a:lstStyle/>
          <a:p>
            <a:pPr marL="63500" marR="0" lvl="0" indent="0" algn="ctr" rtl="0">
              <a:lnSpc>
                <a:spcPct val="90000"/>
              </a:lnSpc>
              <a:spcBef>
                <a:spcPts val="0"/>
              </a:spcBef>
              <a:spcAft>
                <a:spcPts val="0"/>
              </a:spcAft>
              <a:buClr>
                <a:srgbClr val="7030A0"/>
              </a:buClr>
              <a:buFont typeface="Arial"/>
              <a:buNone/>
            </a:pPr>
            <a:r>
              <a:rPr lang="en" sz="1800" i="0" u="sng" strike="noStrike" cap="none">
                <a:solidFill>
                  <a:srgbClr val="7030A0"/>
                </a:solidFill>
              </a:rPr>
              <a:t>Capacity of storage in different storage devices</a:t>
            </a:r>
            <a:endParaRPr sz="1800"/>
          </a:p>
          <a:p>
            <a:pPr marL="177800" marR="0" lvl="0" indent="-38100" algn="ctr" rtl="0">
              <a:lnSpc>
                <a:spcPct val="90000"/>
              </a:lnSpc>
              <a:spcBef>
                <a:spcPts val="800"/>
              </a:spcBef>
              <a:spcAft>
                <a:spcPts val="1600"/>
              </a:spcAft>
              <a:buClr>
                <a:schemeClr val="dk1"/>
              </a:buClr>
              <a:buSzPts val="2100"/>
              <a:buFont typeface="Arial"/>
              <a:buNone/>
            </a:pPr>
            <a:endParaRPr sz="1800" i="0" u="none" strike="noStrike" cap="none">
              <a:solidFill>
                <a:schemeClr val="dk1"/>
              </a:solidFill>
            </a:endParaRPr>
          </a:p>
        </p:txBody>
      </p:sp>
      <p:sp>
        <p:nvSpPr>
          <p:cNvPr id="353" name="Google Shape;353;p5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37</a:t>
            </a:fld>
            <a:endParaRPr/>
          </a:p>
        </p:txBody>
      </p:sp>
      <p:graphicFrame>
        <p:nvGraphicFramePr>
          <p:cNvPr id="354" name="Google Shape;354;p50"/>
          <p:cNvGraphicFramePr/>
          <p:nvPr/>
        </p:nvGraphicFramePr>
        <p:xfrm>
          <a:off x="1785400" y="896375"/>
          <a:ext cx="5486400" cy="1877750"/>
        </p:xfrm>
        <a:graphic>
          <a:graphicData uri="http://schemas.openxmlformats.org/drawingml/2006/table">
            <a:tbl>
              <a:tblPr firstRow="1" bandRow="1">
                <a:noFill/>
                <a:tableStyleId>{DBA760E5-73E0-4C30-B6B5-08F778D62755}</a:tableStyleId>
              </a:tblPr>
              <a:tblGrid>
                <a:gridCol w="2743200"/>
                <a:gridCol w="2743200"/>
              </a:tblGrid>
              <a:tr h="375550">
                <a:tc>
                  <a:txBody>
                    <a:bodyPr/>
                    <a:lstStyle/>
                    <a:p>
                      <a:pPr marL="0" marR="0" lvl="0" indent="0" algn="l" rtl="0">
                        <a:spcBef>
                          <a:spcPts val="0"/>
                        </a:spcBef>
                        <a:spcAft>
                          <a:spcPts val="0"/>
                        </a:spcAft>
                        <a:buNone/>
                      </a:pPr>
                      <a:r>
                        <a:rPr lang="en" sz="1800"/>
                        <a:t>Storage Device</a:t>
                      </a:r>
                      <a:endParaRPr sz="1800"/>
                    </a:p>
                  </a:txBody>
                  <a:tcPr marL="68600" marR="68600" marT="34300" marB="34300"/>
                </a:tc>
                <a:tc>
                  <a:txBody>
                    <a:bodyPr/>
                    <a:lstStyle/>
                    <a:p>
                      <a:pPr marL="0" marR="0" lvl="0" indent="0" algn="l" rtl="0">
                        <a:spcBef>
                          <a:spcPts val="0"/>
                        </a:spcBef>
                        <a:spcAft>
                          <a:spcPts val="0"/>
                        </a:spcAft>
                        <a:buNone/>
                      </a:pPr>
                      <a:r>
                        <a:rPr lang="en" sz="1800"/>
                        <a:t>Storage Capacity</a:t>
                      </a:r>
                      <a:endParaRPr sz="1800"/>
                    </a:p>
                  </a:txBody>
                  <a:tcPr marL="68600" marR="68600" marT="34300" marB="34300"/>
                </a:tc>
              </a:tr>
              <a:tr h="375550">
                <a:tc>
                  <a:txBody>
                    <a:bodyPr/>
                    <a:lstStyle/>
                    <a:p>
                      <a:pPr marL="0" marR="0" lvl="0" indent="0" algn="l" rtl="0">
                        <a:spcBef>
                          <a:spcPts val="0"/>
                        </a:spcBef>
                        <a:spcAft>
                          <a:spcPts val="0"/>
                        </a:spcAft>
                        <a:buNone/>
                      </a:pPr>
                      <a:r>
                        <a:rPr lang="en" sz="1800"/>
                        <a:t>CD</a:t>
                      </a:r>
                      <a:endParaRPr sz="1800"/>
                    </a:p>
                  </a:txBody>
                  <a:tcPr marL="68600" marR="68600" marT="34300" marB="34300"/>
                </a:tc>
                <a:tc>
                  <a:txBody>
                    <a:bodyPr/>
                    <a:lstStyle/>
                    <a:p>
                      <a:pPr marL="0" marR="0" lvl="0" indent="0" algn="l" rtl="0">
                        <a:spcBef>
                          <a:spcPts val="0"/>
                        </a:spcBef>
                        <a:spcAft>
                          <a:spcPts val="0"/>
                        </a:spcAft>
                        <a:buNone/>
                      </a:pPr>
                      <a:r>
                        <a:rPr lang="en" sz="1800"/>
                        <a:t>700 MB</a:t>
                      </a:r>
                      <a:endParaRPr sz="1800"/>
                    </a:p>
                  </a:txBody>
                  <a:tcPr marL="68600" marR="68600" marT="34300" marB="34300"/>
                </a:tc>
              </a:tr>
              <a:tr h="375550">
                <a:tc>
                  <a:txBody>
                    <a:bodyPr/>
                    <a:lstStyle/>
                    <a:p>
                      <a:pPr marL="0" marR="0" lvl="0" indent="0" algn="l" rtl="0">
                        <a:spcBef>
                          <a:spcPts val="0"/>
                        </a:spcBef>
                        <a:spcAft>
                          <a:spcPts val="0"/>
                        </a:spcAft>
                        <a:buNone/>
                      </a:pPr>
                      <a:r>
                        <a:rPr lang="en" sz="1800"/>
                        <a:t>DVD</a:t>
                      </a:r>
                      <a:endParaRPr sz="1800"/>
                    </a:p>
                  </a:txBody>
                  <a:tcPr marL="68600" marR="68600" marT="34300" marB="34300"/>
                </a:tc>
                <a:tc>
                  <a:txBody>
                    <a:bodyPr/>
                    <a:lstStyle/>
                    <a:p>
                      <a:pPr marL="0" marR="0" lvl="0" indent="0" algn="l" rtl="0">
                        <a:spcBef>
                          <a:spcPts val="0"/>
                        </a:spcBef>
                        <a:spcAft>
                          <a:spcPts val="0"/>
                        </a:spcAft>
                        <a:buNone/>
                      </a:pPr>
                      <a:r>
                        <a:rPr lang="en" sz="1800"/>
                        <a:t>4.7 GB up to 17 GB</a:t>
                      </a:r>
                      <a:endParaRPr sz="1800"/>
                    </a:p>
                  </a:txBody>
                  <a:tcPr marL="68600" marR="68600" marT="34300" marB="34300"/>
                </a:tc>
              </a:tr>
              <a:tr h="375550">
                <a:tc>
                  <a:txBody>
                    <a:bodyPr/>
                    <a:lstStyle/>
                    <a:p>
                      <a:pPr marL="0" marR="0" lvl="0" indent="0" algn="l" rtl="0">
                        <a:spcBef>
                          <a:spcPts val="0"/>
                        </a:spcBef>
                        <a:spcAft>
                          <a:spcPts val="0"/>
                        </a:spcAft>
                        <a:buNone/>
                      </a:pPr>
                      <a:r>
                        <a:rPr lang="en" sz="1800"/>
                        <a:t>USB Flash</a:t>
                      </a:r>
                      <a:endParaRPr sz="1800"/>
                    </a:p>
                  </a:txBody>
                  <a:tcPr marL="68600" marR="68600" marT="34300" marB="34300"/>
                </a:tc>
                <a:tc>
                  <a:txBody>
                    <a:bodyPr/>
                    <a:lstStyle/>
                    <a:p>
                      <a:pPr marL="0" marR="0" lvl="0" indent="0" algn="l" rtl="0">
                        <a:spcBef>
                          <a:spcPts val="0"/>
                        </a:spcBef>
                        <a:spcAft>
                          <a:spcPts val="0"/>
                        </a:spcAft>
                        <a:buNone/>
                      </a:pPr>
                      <a:r>
                        <a:rPr lang="en" sz="1800"/>
                        <a:t>1 GB up to 32 GB</a:t>
                      </a:r>
                      <a:endParaRPr sz="1800"/>
                    </a:p>
                  </a:txBody>
                  <a:tcPr marL="68600" marR="68600" marT="34300" marB="34300"/>
                </a:tc>
              </a:tr>
              <a:tr h="375550">
                <a:tc>
                  <a:txBody>
                    <a:bodyPr/>
                    <a:lstStyle/>
                    <a:p>
                      <a:pPr marL="0" marR="0" lvl="0" indent="0" algn="l" rtl="0">
                        <a:spcBef>
                          <a:spcPts val="0"/>
                        </a:spcBef>
                        <a:spcAft>
                          <a:spcPts val="0"/>
                        </a:spcAft>
                        <a:buNone/>
                      </a:pPr>
                      <a:r>
                        <a:rPr lang="en" sz="1800"/>
                        <a:t>HDD</a:t>
                      </a:r>
                      <a:endParaRPr sz="1800"/>
                    </a:p>
                  </a:txBody>
                  <a:tcPr marL="68600" marR="68600" marT="34300" marB="34300"/>
                </a:tc>
                <a:tc>
                  <a:txBody>
                    <a:bodyPr/>
                    <a:lstStyle/>
                    <a:p>
                      <a:pPr marL="0" marR="0" lvl="0" indent="0" algn="l" rtl="0">
                        <a:spcBef>
                          <a:spcPts val="0"/>
                        </a:spcBef>
                        <a:spcAft>
                          <a:spcPts val="0"/>
                        </a:spcAft>
                        <a:buNone/>
                      </a:pPr>
                      <a:r>
                        <a:rPr lang="en" sz="1800"/>
                        <a:t>10 GB up to 1 TB</a:t>
                      </a:r>
                      <a:endParaRPr sz="1800"/>
                    </a:p>
                  </a:txBody>
                  <a:tcPr marL="68600" marR="68600" marT="34300" marB="34300"/>
                </a:tc>
              </a:tr>
            </a:tbl>
          </a:graphicData>
        </a:graphic>
      </p:graphicFrame>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1"/>
          <p:cNvSpPr txBox="1">
            <a:spLocks noGrp="1"/>
          </p:cNvSpPr>
          <p:nvPr>
            <p:ph type="body" idx="1"/>
          </p:nvPr>
        </p:nvSpPr>
        <p:spPr>
          <a:xfrm>
            <a:off x="628650" y="1369219"/>
            <a:ext cx="7886700" cy="3263503"/>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a:solidFill>
                  <a:schemeClr val="dk1"/>
                </a:solidFill>
                <a:latin typeface="Calibri"/>
                <a:ea typeface="Calibri"/>
                <a:cs typeface="Calibri"/>
                <a:sym typeface="Calibri"/>
              </a:rPr>
              <a:t>Differences between Primary and Secondary storage.</a:t>
            </a:r>
            <a:endParaRPr sz="1100"/>
          </a:p>
          <a:p>
            <a:pPr marL="177800" marR="0" lvl="0" indent="-38100" algn="l" rtl="0">
              <a:lnSpc>
                <a:spcPct val="90000"/>
              </a:lnSpc>
              <a:spcBef>
                <a:spcPts val="800"/>
              </a:spcBef>
              <a:spcAft>
                <a:spcPts val="160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p:txBody>
      </p:sp>
      <p:sp>
        <p:nvSpPr>
          <p:cNvPr id="360" name="Google Shape;360;p5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a:solidFill>
                  <a:srgbClr val="888888"/>
                </a:solidFill>
                <a:latin typeface="Calibri"/>
                <a:ea typeface="Calibri"/>
                <a:cs typeface="Calibri"/>
                <a:sym typeface="Calibri"/>
              </a:rPr>
              <a:t>Mr. Yusuf D</a:t>
            </a:r>
            <a:endParaRPr sz="900">
              <a:solidFill>
                <a:srgbClr val="888888"/>
              </a:solidFill>
              <a:latin typeface="Calibri"/>
              <a:ea typeface="Calibri"/>
              <a:cs typeface="Calibri"/>
              <a:sym typeface="Calibri"/>
            </a:endParaRPr>
          </a:p>
        </p:txBody>
      </p:sp>
      <p:sp>
        <p:nvSpPr>
          <p:cNvPr id="361" name="Google Shape;361;p5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38</a:t>
            </a:fld>
            <a:endParaRPr/>
          </a:p>
        </p:txBody>
      </p:sp>
      <p:graphicFrame>
        <p:nvGraphicFramePr>
          <p:cNvPr id="362" name="Google Shape;362;p51"/>
          <p:cNvGraphicFramePr/>
          <p:nvPr/>
        </p:nvGraphicFramePr>
        <p:xfrm>
          <a:off x="585725" y="494837"/>
          <a:ext cx="7972550" cy="3952820"/>
        </p:xfrm>
        <a:graphic>
          <a:graphicData uri="http://schemas.openxmlformats.org/drawingml/2006/table">
            <a:tbl>
              <a:tblPr firstRow="1" bandRow="1">
                <a:noFill/>
                <a:tableStyleId>{5263A753-9273-48A4-86BF-1F0143D26835}</a:tableStyleId>
              </a:tblPr>
              <a:tblGrid>
                <a:gridCol w="356975"/>
                <a:gridCol w="3805675"/>
                <a:gridCol w="3809900"/>
              </a:tblGrid>
              <a:tr h="311375">
                <a:tc>
                  <a:txBody>
                    <a:bodyPr/>
                    <a:lstStyle/>
                    <a:p>
                      <a:pPr marL="0" marR="0" lvl="0" indent="0" algn="l" rtl="0">
                        <a:spcBef>
                          <a:spcPts val="0"/>
                        </a:spcBef>
                        <a:spcAft>
                          <a:spcPts val="0"/>
                        </a:spcAft>
                        <a:buNone/>
                      </a:pP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Primary Storage</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Secondary Storage</a:t>
                      </a:r>
                      <a:endParaRPr sz="1800">
                        <a:solidFill>
                          <a:schemeClr val="dk1"/>
                        </a:solidFill>
                      </a:endParaRPr>
                    </a:p>
                  </a:txBody>
                  <a:tcPr marL="68600" marR="68600" marT="34300" marB="34300"/>
                </a:tc>
              </a:tr>
              <a:tr h="560800">
                <a:tc>
                  <a:txBody>
                    <a:bodyPr/>
                    <a:lstStyle/>
                    <a:p>
                      <a:pPr marL="0" marR="0" lvl="0" indent="0" algn="l" rtl="0">
                        <a:spcBef>
                          <a:spcPts val="0"/>
                        </a:spcBef>
                        <a:spcAft>
                          <a:spcPts val="0"/>
                        </a:spcAft>
                        <a:buNone/>
                      </a:pPr>
                      <a:r>
                        <a:rPr lang="en" sz="1800"/>
                        <a:t>1</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Considered as the main memory</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Considered as an additional memory</a:t>
                      </a:r>
                      <a:endParaRPr sz="1800">
                        <a:solidFill>
                          <a:schemeClr val="dk1"/>
                        </a:solidFill>
                      </a:endParaRPr>
                    </a:p>
                  </a:txBody>
                  <a:tcPr marL="68600" marR="68600" marT="34300" marB="34300"/>
                </a:tc>
              </a:tr>
              <a:tr h="535475">
                <a:tc>
                  <a:txBody>
                    <a:bodyPr/>
                    <a:lstStyle/>
                    <a:p>
                      <a:pPr marL="0" marR="0" lvl="0" indent="0" algn="l" rtl="0">
                        <a:spcBef>
                          <a:spcPts val="0"/>
                        </a:spcBef>
                        <a:spcAft>
                          <a:spcPts val="0"/>
                        </a:spcAft>
                        <a:buNone/>
                      </a:pPr>
                      <a:r>
                        <a:rPr lang="en" sz="1800"/>
                        <a:t>2</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Most Primary Storage is temporary</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All secondary storage is permanent</a:t>
                      </a:r>
                      <a:endParaRPr sz="1800">
                        <a:solidFill>
                          <a:schemeClr val="dk1"/>
                        </a:solidFill>
                      </a:endParaRPr>
                    </a:p>
                  </a:txBody>
                  <a:tcPr marL="68600" marR="68600" marT="34300" marB="34300"/>
                </a:tc>
              </a:tr>
              <a:tr h="560800">
                <a:tc>
                  <a:txBody>
                    <a:bodyPr/>
                    <a:lstStyle/>
                    <a:p>
                      <a:pPr marL="0" marR="0" lvl="0" indent="0" algn="l" rtl="0">
                        <a:spcBef>
                          <a:spcPts val="0"/>
                        </a:spcBef>
                        <a:spcAft>
                          <a:spcPts val="0"/>
                        </a:spcAft>
                        <a:buNone/>
                      </a:pPr>
                      <a:r>
                        <a:rPr lang="en" sz="1800"/>
                        <a:t>3</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Primary Storage is expensive and smaller in size</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Secondary storage is usually cheaper and large in size</a:t>
                      </a:r>
                      <a:endParaRPr sz="1800">
                        <a:solidFill>
                          <a:schemeClr val="dk1"/>
                        </a:solidFill>
                      </a:endParaRPr>
                    </a:p>
                  </a:txBody>
                  <a:tcPr marL="68600" marR="68600" marT="34300" marB="34300"/>
                </a:tc>
              </a:tr>
              <a:tr h="560800">
                <a:tc>
                  <a:txBody>
                    <a:bodyPr/>
                    <a:lstStyle/>
                    <a:p>
                      <a:pPr marL="0" marR="0" lvl="0" indent="0" algn="l" rtl="0">
                        <a:spcBef>
                          <a:spcPts val="0"/>
                        </a:spcBef>
                        <a:spcAft>
                          <a:spcPts val="0"/>
                        </a:spcAft>
                        <a:buNone/>
                      </a:pPr>
                      <a:r>
                        <a:rPr lang="en" sz="1800"/>
                        <a:t>4</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Primary storage is smaller in capacity of storage</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Secondary Storage is bigger in capacity  of storage</a:t>
                      </a:r>
                      <a:endParaRPr sz="1800">
                        <a:solidFill>
                          <a:schemeClr val="dk1"/>
                        </a:solidFill>
                      </a:endParaRPr>
                    </a:p>
                  </a:txBody>
                  <a:tcPr marL="68600" marR="68600" marT="34300" marB="34300"/>
                </a:tc>
              </a:tr>
              <a:tr h="535475">
                <a:tc>
                  <a:txBody>
                    <a:bodyPr/>
                    <a:lstStyle/>
                    <a:p>
                      <a:pPr marL="0" marR="0" lvl="0" indent="0" algn="l" rtl="0">
                        <a:spcBef>
                          <a:spcPts val="0"/>
                        </a:spcBef>
                        <a:spcAft>
                          <a:spcPts val="0"/>
                        </a:spcAft>
                        <a:buNone/>
                      </a:pPr>
                      <a:r>
                        <a:rPr lang="en" sz="1800"/>
                        <a:t>5</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Primary storage is usually faster</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Secondary storage is slower </a:t>
                      </a:r>
                      <a:endParaRPr sz="1800">
                        <a:solidFill>
                          <a:schemeClr val="dk1"/>
                        </a:solidFill>
                      </a:endParaRPr>
                    </a:p>
                  </a:txBody>
                  <a:tcPr marL="68600" marR="68600" marT="34300" marB="34300"/>
                </a:tc>
              </a:tr>
              <a:tr h="311375">
                <a:tc>
                  <a:txBody>
                    <a:bodyPr/>
                    <a:lstStyle/>
                    <a:p>
                      <a:pPr marL="0" marR="0" lvl="0" indent="0" algn="l" rtl="0">
                        <a:spcBef>
                          <a:spcPts val="0"/>
                        </a:spcBef>
                        <a:spcAft>
                          <a:spcPts val="0"/>
                        </a:spcAft>
                        <a:buNone/>
                      </a:pPr>
                      <a:r>
                        <a:rPr lang="en" sz="1800"/>
                        <a:t>6</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Located close to CPU</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Not close to CPU</a:t>
                      </a:r>
                      <a:endParaRPr sz="1800">
                        <a:solidFill>
                          <a:schemeClr val="dk1"/>
                        </a:solidFill>
                      </a:endParaRPr>
                    </a:p>
                  </a:txBody>
                  <a:tcPr marL="68600" marR="68600" marT="34300" marB="34300"/>
                </a:tc>
              </a:tr>
              <a:tr h="400750">
                <a:tc>
                  <a:txBody>
                    <a:bodyPr/>
                    <a:lstStyle/>
                    <a:p>
                      <a:pPr marL="0" marR="0" lvl="0" indent="0" algn="l" rtl="0">
                        <a:spcBef>
                          <a:spcPts val="0"/>
                        </a:spcBef>
                        <a:spcAft>
                          <a:spcPts val="0"/>
                        </a:spcAft>
                        <a:buNone/>
                      </a:pPr>
                      <a:r>
                        <a:rPr lang="en" sz="1800"/>
                        <a:t>7</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Consist RAM and ROM</a:t>
                      </a:r>
                      <a:endParaRPr sz="1800">
                        <a:solidFill>
                          <a:schemeClr val="dk1"/>
                        </a:solidFill>
                      </a:endParaRPr>
                    </a:p>
                  </a:txBody>
                  <a:tcPr marL="68600" marR="68600" marT="34300" marB="34300"/>
                </a:tc>
                <a:tc>
                  <a:txBody>
                    <a:bodyPr/>
                    <a:lstStyle/>
                    <a:p>
                      <a:pPr marL="0" marR="0" lvl="0" indent="0" algn="l" rtl="0">
                        <a:spcBef>
                          <a:spcPts val="0"/>
                        </a:spcBef>
                        <a:spcAft>
                          <a:spcPts val="0"/>
                        </a:spcAft>
                        <a:buNone/>
                      </a:pPr>
                      <a:r>
                        <a:rPr lang="en" sz="1800"/>
                        <a:t>Consist HDD,CD,DVD,USB</a:t>
                      </a:r>
                      <a:endParaRPr sz="1800">
                        <a:solidFill>
                          <a:schemeClr val="dk1"/>
                        </a:solidFill>
                      </a:endParaRPr>
                    </a:p>
                  </a:txBody>
                  <a:tcPr marL="68600" marR="68600" marT="34300" marB="34300"/>
                </a:tc>
              </a:tr>
            </a:tbl>
          </a:graphicData>
        </a:graphic>
      </p:graphicFrame>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body" idx="1"/>
          </p:nvPr>
        </p:nvSpPr>
        <p:spPr>
          <a:xfrm>
            <a:off x="628650" y="342900"/>
            <a:ext cx="7886700" cy="4289822"/>
          </a:xfrm>
          <a:prstGeom prst="rect">
            <a:avLst/>
          </a:prstGeom>
          <a:noFill/>
          <a:ln>
            <a:noFill/>
          </a:ln>
        </p:spPr>
        <p:txBody>
          <a:bodyPr spcFirstLastPara="1" wrap="square" lIns="68575" tIns="34275" rIns="68575" bIns="34275" anchor="t" anchorCtr="0">
            <a:noAutofit/>
          </a:bodyPr>
          <a:lstStyle/>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Bit</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Kilobyte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Megabyte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Gigabyte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Terabyte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Petabyte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Exabyte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Zettabyte</a:t>
            </a:r>
            <a:endParaRPr sz="1100"/>
          </a:p>
          <a:p>
            <a:pPr marL="177800" marR="0" lvl="0" indent="-177800" algn="l" rtl="0">
              <a:lnSpc>
                <a:spcPct val="90000"/>
              </a:lnSpc>
              <a:spcBef>
                <a:spcPts val="0"/>
              </a:spcBef>
              <a:spcAft>
                <a:spcPts val="0"/>
              </a:spcAft>
              <a:buClr>
                <a:srgbClr val="7030A0"/>
              </a:buClr>
              <a:buSzPts val="1800"/>
              <a:buFont typeface="Arial"/>
              <a:buChar char="•"/>
            </a:pPr>
            <a:r>
              <a:rPr lang="en" sz="1800" b="0" i="0" u="none" strike="noStrike" cap="none">
                <a:solidFill>
                  <a:srgbClr val="7030A0"/>
                </a:solidFill>
                <a:latin typeface="Calibri"/>
                <a:ea typeface="Calibri"/>
                <a:cs typeface="Calibri"/>
                <a:sym typeface="Calibri"/>
              </a:rPr>
              <a:t>Yottabyte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Kibibyte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Mebibyte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Gibibyte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Tebibyte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Pebibyte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Exbibyte</a:t>
            </a:r>
            <a:endParaRPr sz="1100"/>
          </a:p>
          <a:p>
            <a:pPr marL="177800" marR="0" lvl="0" indent="-177800" algn="l" rtl="0">
              <a:lnSpc>
                <a:spcPct val="9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zebibyte</a:t>
            </a:r>
            <a:endParaRPr sz="1100"/>
          </a:p>
          <a:p>
            <a:pPr marL="177800" marR="0" lvl="0" indent="-63500" algn="l" rtl="0">
              <a:lnSpc>
                <a:spcPct val="90000"/>
              </a:lnSpc>
              <a:spcBef>
                <a:spcPts val="0"/>
              </a:spcBef>
              <a:spcAft>
                <a:spcPts val="160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9" name="Google Shape;369;p5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39</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628650" y="228600"/>
            <a:ext cx="7886700" cy="4404122"/>
          </a:xfrm>
          <a:prstGeom prst="rect">
            <a:avLst/>
          </a:prstGeom>
          <a:noFill/>
          <a:ln>
            <a:noFill/>
          </a:ln>
        </p:spPr>
        <p:txBody>
          <a:bodyPr spcFirstLastPara="1" wrap="square" lIns="68575" tIns="34275" rIns="68575" bIns="34275" anchor="t" anchorCtr="0">
            <a:noAutofit/>
          </a:bodyPr>
          <a:lstStyle/>
          <a:p>
            <a:pPr marL="0" marR="0" lvl="0" indent="0" algn="just" rtl="0">
              <a:lnSpc>
                <a:spcPct val="80000"/>
              </a:lnSpc>
              <a:spcBef>
                <a:spcPts val="0"/>
              </a:spcBef>
              <a:spcAft>
                <a:spcPts val="0"/>
              </a:spcAft>
              <a:buClr>
                <a:srgbClr val="7030A0"/>
              </a:buClr>
              <a:buFont typeface="Arial"/>
              <a:buNone/>
            </a:pPr>
            <a:r>
              <a:rPr lang="en" sz="1800" b="1" i="0" u="none" strike="noStrike" cap="none">
                <a:solidFill>
                  <a:srgbClr val="7030A0"/>
                </a:solidFill>
              </a:rPr>
              <a:t>Computer system</a:t>
            </a:r>
            <a:endParaRPr sz="1800" b="1"/>
          </a:p>
          <a:p>
            <a:pPr marL="0" marR="0" lvl="0" indent="0" algn="just" rtl="0">
              <a:lnSpc>
                <a:spcPct val="80000"/>
              </a:lnSpc>
              <a:spcBef>
                <a:spcPts val="800"/>
              </a:spcBef>
              <a:spcAft>
                <a:spcPts val="0"/>
              </a:spcAft>
              <a:buClr>
                <a:schemeClr val="dk1"/>
              </a:buClr>
              <a:buFont typeface="Arial"/>
              <a:buNone/>
            </a:pPr>
            <a:r>
              <a:rPr lang="en" sz="1800" i="0" u="none" strike="noStrike" cap="none">
                <a:solidFill>
                  <a:schemeClr val="dk1"/>
                </a:solidFill>
              </a:rPr>
              <a:t>Is the collection of components namely hardware, software, liveware (people), data and procedure that work together to receive, process, manage and present information</a:t>
            </a:r>
            <a:endParaRPr sz="1800"/>
          </a:p>
          <a:p>
            <a:pPr marL="457200" marR="0" lvl="0" indent="-342900" algn="just" rtl="0">
              <a:lnSpc>
                <a:spcPct val="80000"/>
              </a:lnSpc>
              <a:spcBef>
                <a:spcPts val="800"/>
              </a:spcBef>
              <a:spcAft>
                <a:spcPts val="0"/>
              </a:spcAft>
              <a:buSzPts val="1800"/>
              <a:buAutoNum type="arabicPeriod"/>
            </a:pPr>
            <a:r>
              <a:rPr lang="en" sz="1800" b="1" i="0" u="none" strike="noStrike" cap="none">
                <a:solidFill>
                  <a:srgbClr val="7030A0"/>
                </a:solidFill>
              </a:rPr>
              <a:t>Hardware</a:t>
            </a:r>
            <a:r>
              <a:rPr lang="en" sz="1800" b="1" i="0" u="none" strike="noStrike" cap="none">
                <a:solidFill>
                  <a:schemeClr val="dk1"/>
                </a:solidFill>
              </a:rPr>
              <a:t>: </a:t>
            </a:r>
            <a:r>
              <a:rPr lang="en" sz="1800" i="0" u="none" strike="noStrike" cap="none">
                <a:solidFill>
                  <a:schemeClr val="dk1"/>
                </a:solidFill>
              </a:rPr>
              <a:t>are physical tangible components that make up a computer</a:t>
            </a:r>
            <a:endParaRPr sz="1800"/>
          </a:p>
          <a:p>
            <a:pPr marL="457200" marR="0" lvl="0" indent="-342900" algn="just" rtl="0">
              <a:lnSpc>
                <a:spcPct val="80000"/>
              </a:lnSpc>
              <a:spcBef>
                <a:spcPts val="0"/>
              </a:spcBef>
              <a:spcAft>
                <a:spcPts val="0"/>
              </a:spcAft>
              <a:buSzPts val="1800"/>
              <a:buAutoNum type="arabicPeriod"/>
            </a:pPr>
            <a:r>
              <a:rPr lang="en" sz="1800" b="1" i="0" u="none" strike="noStrike" cap="none">
                <a:solidFill>
                  <a:srgbClr val="7030A0"/>
                </a:solidFill>
              </a:rPr>
              <a:t>Software:</a:t>
            </a:r>
            <a:r>
              <a:rPr lang="en" sz="1800" i="0" u="none" strike="noStrike" cap="none">
                <a:solidFill>
                  <a:srgbClr val="7030A0"/>
                </a:solidFill>
              </a:rPr>
              <a:t> </a:t>
            </a:r>
            <a:r>
              <a:rPr lang="en" sz="1800" i="0" u="none" strike="noStrike" cap="none">
                <a:solidFill>
                  <a:schemeClr val="dk1"/>
                </a:solidFill>
              </a:rPr>
              <a:t>refers to the set of instructions that directs a computer what to do.</a:t>
            </a:r>
            <a:endParaRPr sz="1800"/>
          </a:p>
          <a:p>
            <a:pPr marL="457200" marR="0" lvl="0" indent="-342900" algn="just" rtl="0">
              <a:lnSpc>
                <a:spcPct val="80000"/>
              </a:lnSpc>
              <a:spcBef>
                <a:spcPts val="0"/>
              </a:spcBef>
              <a:spcAft>
                <a:spcPts val="0"/>
              </a:spcAft>
              <a:buSzPts val="1800"/>
              <a:buAutoNum type="arabicPeriod"/>
            </a:pPr>
            <a:r>
              <a:rPr lang="en" sz="1800" b="1">
                <a:solidFill>
                  <a:srgbClr val="7030A0"/>
                </a:solidFill>
              </a:rPr>
              <a:t>Liveware</a:t>
            </a:r>
            <a:r>
              <a:rPr lang="en" sz="1800" b="1" i="0" u="none" strike="noStrike" cap="none">
                <a:solidFill>
                  <a:srgbClr val="7030A0"/>
                </a:solidFill>
              </a:rPr>
              <a:t> (people)</a:t>
            </a:r>
            <a:r>
              <a:rPr lang="en" sz="1800" i="0" u="none" strike="noStrike" cap="none">
                <a:solidFill>
                  <a:srgbClr val="7030A0"/>
                </a:solidFill>
              </a:rPr>
              <a:t>: </a:t>
            </a:r>
            <a:r>
              <a:rPr lang="en" sz="1800" i="0" u="none" strike="noStrike" cap="none">
                <a:solidFill>
                  <a:schemeClr val="dk1"/>
                </a:solidFill>
              </a:rPr>
              <a:t>users who dictates what task he/she wants the computer to perform.</a:t>
            </a:r>
            <a:endParaRPr sz="1800"/>
          </a:p>
          <a:p>
            <a:pPr marL="457200" marR="0" lvl="0" indent="-342900" algn="just" rtl="0">
              <a:lnSpc>
                <a:spcPct val="80000"/>
              </a:lnSpc>
              <a:spcBef>
                <a:spcPts val="0"/>
              </a:spcBef>
              <a:spcAft>
                <a:spcPts val="0"/>
              </a:spcAft>
              <a:buSzPts val="1800"/>
              <a:buAutoNum type="arabicPeriod"/>
            </a:pPr>
            <a:r>
              <a:rPr lang="en" sz="1800" b="1" i="0" u="none" strike="noStrike" cap="none">
                <a:solidFill>
                  <a:srgbClr val="7030A0"/>
                </a:solidFill>
              </a:rPr>
              <a:t>Data</a:t>
            </a:r>
            <a:r>
              <a:rPr lang="en" sz="1800" b="1" i="0" u="none" strike="noStrike" cap="none">
                <a:solidFill>
                  <a:schemeClr val="dk1"/>
                </a:solidFill>
              </a:rPr>
              <a:t>:</a:t>
            </a:r>
            <a:r>
              <a:rPr lang="en" sz="1800" i="0" u="none" strike="noStrike" cap="none">
                <a:solidFill>
                  <a:schemeClr val="dk1"/>
                </a:solidFill>
              </a:rPr>
              <a:t> can be in the form of written documents, programs, pictures, sound, video or combination of them.</a:t>
            </a:r>
            <a:endParaRPr sz="1800"/>
          </a:p>
          <a:p>
            <a:pPr marL="457200" marR="0" lvl="0" indent="-342900" algn="just" rtl="0">
              <a:lnSpc>
                <a:spcPct val="80000"/>
              </a:lnSpc>
              <a:spcBef>
                <a:spcPts val="0"/>
              </a:spcBef>
              <a:spcAft>
                <a:spcPts val="0"/>
              </a:spcAft>
              <a:buSzPts val="1800"/>
              <a:buAutoNum type="arabicPeriod"/>
            </a:pPr>
            <a:r>
              <a:rPr lang="en" sz="1800" b="1" i="0" u="none" strike="noStrike" cap="none">
                <a:solidFill>
                  <a:srgbClr val="7030A0"/>
                </a:solidFill>
              </a:rPr>
              <a:t>Procedure:</a:t>
            </a:r>
            <a:r>
              <a:rPr lang="en" sz="1800" i="0" u="none" strike="noStrike" cap="none">
                <a:solidFill>
                  <a:srgbClr val="7030A0"/>
                </a:solidFill>
              </a:rPr>
              <a:t> </a:t>
            </a:r>
            <a:r>
              <a:rPr lang="en" sz="1800" i="0" u="none" strike="noStrike" cap="none">
                <a:solidFill>
                  <a:schemeClr val="dk1"/>
                </a:solidFill>
              </a:rPr>
              <a:t>rules or guidelines for people to follow when using software, hardware and data, they are typically documented in manuals</a:t>
            </a:r>
            <a:endParaRPr sz="1800" i="0" u="none" strike="noStrike" cap="none">
              <a:solidFill>
                <a:schemeClr val="dk1"/>
              </a:solidFill>
            </a:endParaRPr>
          </a:p>
        </p:txBody>
      </p:sp>
      <p:sp>
        <p:nvSpPr>
          <p:cNvPr id="93" name="Google Shape;93;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94" name="Google Shape;94;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n" sz="900" b="0" i="0" u="none" strike="noStrike" cap="none">
                <a:solidFill>
                  <a:srgbClr val="888888"/>
                </a:solidFill>
                <a:latin typeface="Calibri"/>
                <a:ea typeface="Calibri"/>
                <a:cs typeface="Calibri"/>
                <a:sym typeface="Calibri"/>
              </a:rPr>
              <a:t>4</a:t>
            </a:fld>
            <a:endParaRPr sz="9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19506" y="163354"/>
            <a:ext cx="7904988" cy="485775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2000" b="1" strike="noStrike" cap="none">
                <a:solidFill>
                  <a:srgbClr val="7030A0"/>
                </a:solidFill>
              </a:rPr>
              <a:t>Significance of Computer</a:t>
            </a:r>
            <a:endParaRPr sz="2000"/>
          </a:p>
          <a:p>
            <a:pPr marL="431800" marR="0" lvl="0" indent="-419100" algn="just" rtl="0">
              <a:lnSpc>
                <a:spcPct val="90000"/>
              </a:lnSpc>
              <a:spcBef>
                <a:spcPts val="800"/>
              </a:spcBef>
              <a:spcAft>
                <a:spcPts val="0"/>
              </a:spcAft>
              <a:buClr>
                <a:schemeClr val="dk1"/>
              </a:buClr>
              <a:buSzPts val="2000"/>
              <a:buFont typeface="Calibri"/>
              <a:buAutoNum type="romanLcPeriod"/>
            </a:pPr>
            <a:r>
              <a:rPr lang="en" sz="2000" i="0" u="none" strike="noStrike" cap="none">
                <a:solidFill>
                  <a:schemeClr val="dk1"/>
                </a:solidFill>
              </a:rPr>
              <a:t>The computer is a device that helps us work at faster speed and thus they save our times.</a:t>
            </a:r>
            <a:endParaRPr sz="2000"/>
          </a:p>
          <a:p>
            <a:pPr marL="431800" marR="0" lvl="0" indent="-419100" algn="just" rtl="0">
              <a:lnSpc>
                <a:spcPct val="90000"/>
              </a:lnSpc>
              <a:spcBef>
                <a:spcPts val="800"/>
              </a:spcBef>
              <a:spcAft>
                <a:spcPts val="0"/>
              </a:spcAft>
              <a:buClr>
                <a:schemeClr val="dk1"/>
              </a:buClr>
              <a:buSzPts val="2000"/>
              <a:buFont typeface="Calibri"/>
              <a:buAutoNum type="romanLcPeriod"/>
            </a:pPr>
            <a:r>
              <a:rPr lang="en" sz="2000" i="0" u="none" strike="noStrike" cap="none">
                <a:solidFill>
                  <a:schemeClr val="dk1"/>
                </a:solidFill>
              </a:rPr>
              <a:t>Computer runs on energy supplied by electricity, so they save our energy.</a:t>
            </a:r>
            <a:endParaRPr sz="2000"/>
          </a:p>
          <a:p>
            <a:pPr marL="431800" marR="0" lvl="0" indent="-419100" algn="just" rtl="0">
              <a:lnSpc>
                <a:spcPct val="90000"/>
              </a:lnSpc>
              <a:spcBef>
                <a:spcPts val="800"/>
              </a:spcBef>
              <a:spcAft>
                <a:spcPts val="0"/>
              </a:spcAft>
              <a:buClr>
                <a:schemeClr val="dk1"/>
              </a:buClr>
              <a:buSzPts val="2000"/>
              <a:buFont typeface="Calibri"/>
              <a:buAutoNum type="romanLcPeriod"/>
            </a:pPr>
            <a:r>
              <a:rPr lang="en" sz="2000" i="0" u="none" strike="noStrike" cap="none">
                <a:solidFill>
                  <a:schemeClr val="dk1"/>
                </a:solidFill>
              </a:rPr>
              <a:t>Computer produces accurate results, thus they save us from errors and mistakes</a:t>
            </a:r>
            <a:endParaRPr sz="2000"/>
          </a:p>
          <a:p>
            <a:pPr marL="431800" marR="0" lvl="0" indent="-419100" algn="just" rtl="0">
              <a:lnSpc>
                <a:spcPct val="90000"/>
              </a:lnSpc>
              <a:spcBef>
                <a:spcPts val="800"/>
              </a:spcBef>
              <a:spcAft>
                <a:spcPts val="1600"/>
              </a:spcAft>
              <a:buClr>
                <a:schemeClr val="dk1"/>
              </a:buClr>
              <a:buSzPts val="2000"/>
              <a:buFont typeface="Calibri"/>
              <a:buAutoNum type="romanLcPeriod"/>
            </a:pPr>
            <a:r>
              <a:rPr lang="en" sz="2000" i="0" u="none" strike="noStrike" cap="none">
                <a:solidFill>
                  <a:schemeClr val="dk1"/>
                </a:solidFill>
              </a:rPr>
              <a:t>They can help you automate various tasks that you cannot do manually. They can help you organize your data and information.</a:t>
            </a:r>
            <a:endParaRPr sz="2000"/>
          </a:p>
        </p:txBody>
      </p:sp>
      <p:sp>
        <p:nvSpPr>
          <p:cNvPr id="100" name="Google Shape;100;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01" name="Google Shape;101;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571500" y="183356"/>
            <a:ext cx="7886700" cy="485775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2000" b="1" i="0" u="sng" strike="noStrike" cap="none">
                <a:solidFill>
                  <a:srgbClr val="7030A0"/>
                </a:solidFill>
              </a:rPr>
              <a:t>Characteristics of a Computer</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Computer is one of the most revolutionary and powerful tools ever developed, which is characterized by the following features:-</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b="1" i="0" u="none" strike="noStrike" cap="none">
                <a:solidFill>
                  <a:srgbClr val="7030A0"/>
                </a:solidFill>
              </a:rPr>
              <a:t>Speed</a:t>
            </a:r>
            <a:r>
              <a:rPr lang="en" sz="2000" b="1"/>
              <a:t>:</a:t>
            </a:r>
            <a:r>
              <a:rPr lang="en" sz="2000" i="0" u="none" strike="noStrike" cap="none">
                <a:solidFill>
                  <a:schemeClr val="dk1"/>
                </a:solidFill>
              </a:rPr>
              <a:t> A computer does its jobs very speedily. It never slows down and keeps working at a uniform speed. It speed is measured in microseconds (1/millionth seconds) and in even smaller units.</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b="1" i="0" u="none" strike="noStrike" cap="none">
                <a:solidFill>
                  <a:srgbClr val="7030A0"/>
                </a:solidFill>
              </a:rPr>
              <a:t>Accuracy</a:t>
            </a:r>
            <a:r>
              <a:rPr lang="en" sz="2000" b="1"/>
              <a:t>:</a:t>
            </a:r>
            <a:r>
              <a:rPr lang="en" sz="2000" i="0" u="none" strike="noStrike" cap="none">
                <a:solidFill>
                  <a:schemeClr val="dk1"/>
                </a:solidFill>
              </a:rPr>
              <a:t> A computer never makes errors normally. But errors may occur in its hardware. Usually, errors are committed by the operator in feeding the data.</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b="1" i="0" u="none" strike="noStrike" cap="none">
                <a:solidFill>
                  <a:srgbClr val="7030A0"/>
                </a:solidFill>
              </a:rPr>
              <a:t>Storage</a:t>
            </a:r>
            <a:r>
              <a:rPr lang="en" sz="2000" b="1">
                <a:solidFill>
                  <a:srgbClr val="7030A0"/>
                </a:solidFill>
              </a:rPr>
              <a:t>:</a:t>
            </a:r>
            <a:r>
              <a:rPr lang="en" sz="2000" i="0" u="none" strike="noStrike" cap="none">
                <a:solidFill>
                  <a:schemeClr val="dk1"/>
                </a:solidFill>
              </a:rPr>
              <a:t> A computer’s system unit is capable of storing a large amount of data in its memory. Not only this, it can produce the data again and again on demand. A Human brain can never do that.</a:t>
            </a:r>
            <a:endParaRPr sz="2000"/>
          </a:p>
          <a:p>
            <a:pPr marL="431800" marR="0" lvl="0" indent="-292100" algn="just" rtl="0">
              <a:lnSpc>
                <a:spcPct val="90000"/>
              </a:lnSpc>
              <a:spcBef>
                <a:spcPts val="800"/>
              </a:spcBef>
              <a:spcAft>
                <a:spcPts val="1600"/>
              </a:spcAft>
              <a:buClr>
                <a:schemeClr val="dk1"/>
              </a:buClr>
              <a:buSzPts val="2100"/>
              <a:buFont typeface="Calibri"/>
              <a:buNone/>
            </a:pPr>
            <a:endParaRPr sz="2000" i="0" u="none" strike="noStrike" cap="none">
              <a:solidFill>
                <a:schemeClr val="dk1"/>
              </a:solidFill>
            </a:endParaRPr>
          </a:p>
        </p:txBody>
      </p:sp>
      <p:sp>
        <p:nvSpPr>
          <p:cNvPr id="107" name="Google Shape;107;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08" name="Google Shape;108;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body" idx="1"/>
          </p:nvPr>
        </p:nvSpPr>
        <p:spPr>
          <a:xfrm>
            <a:off x="600075" y="240506"/>
            <a:ext cx="7943851" cy="4800600"/>
          </a:xfrm>
          <a:prstGeom prst="rect">
            <a:avLst/>
          </a:prstGeom>
          <a:noFill/>
          <a:ln>
            <a:noFill/>
          </a:ln>
        </p:spPr>
        <p:txBody>
          <a:bodyPr spcFirstLastPara="1" wrap="square" lIns="68575" tIns="34275" rIns="68575" bIns="34275" anchor="t" anchorCtr="0">
            <a:noAutofit/>
          </a:bodyPr>
          <a:lstStyle/>
          <a:p>
            <a:pPr marL="457200" marR="0" lvl="0" indent="-355600" algn="just" rtl="0">
              <a:lnSpc>
                <a:spcPct val="90000"/>
              </a:lnSpc>
              <a:spcBef>
                <a:spcPts val="0"/>
              </a:spcBef>
              <a:spcAft>
                <a:spcPts val="0"/>
              </a:spcAft>
              <a:buSzPts val="2000"/>
              <a:buAutoNum type="romanLcPeriod" startAt="4"/>
            </a:pPr>
            <a:r>
              <a:rPr lang="en" sz="2000" b="1" i="0" u="none" strike="noStrike" cap="none">
                <a:solidFill>
                  <a:srgbClr val="7030A0"/>
                </a:solidFill>
              </a:rPr>
              <a:t>Tirelessness</a:t>
            </a:r>
            <a:r>
              <a:rPr lang="en" sz="2000" b="1">
                <a:solidFill>
                  <a:srgbClr val="7030A0"/>
                </a:solidFill>
              </a:rPr>
              <a:t>:</a:t>
            </a:r>
            <a:r>
              <a:rPr lang="en" sz="2000" i="0" u="none" strike="noStrike" cap="none">
                <a:solidFill>
                  <a:schemeClr val="dk1"/>
                </a:solidFill>
              </a:rPr>
              <a:t> Unlike human –beings and other animals, a computer never get tired or bored if it has to do the same job again and again.</a:t>
            </a:r>
            <a:endParaRPr sz="2000" i="0" u="none" strike="noStrike" cap="none">
              <a:solidFill>
                <a:schemeClr val="dk1"/>
              </a:solidFill>
            </a:endParaRPr>
          </a:p>
          <a:p>
            <a:pPr marL="457200" marR="0" lvl="0" indent="-355600" algn="just" rtl="0">
              <a:lnSpc>
                <a:spcPct val="90000"/>
              </a:lnSpc>
              <a:spcBef>
                <a:spcPts val="0"/>
              </a:spcBef>
              <a:spcAft>
                <a:spcPts val="0"/>
              </a:spcAft>
              <a:buSzPts val="2000"/>
              <a:buAutoNum type="romanLcPeriod" startAt="4"/>
            </a:pPr>
            <a:r>
              <a:rPr lang="en" sz="2000" b="1" i="0" u="none" strike="noStrike" cap="none">
                <a:solidFill>
                  <a:srgbClr val="7030A0"/>
                </a:solidFill>
              </a:rPr>
              <a:t>Versatility</a:t>
            </a:r>
            <a:r>
              <a:rPr lang="en" sz="2000" b="1">
                <a:solidFill>
                  <a:srgbClr val="7030A0"/>
                </a:solidFill>
              </a:rPr>
              <a:t>: </a:t>
            </a:r>
            <a:r>
              <a:rPr lang="en" sz="2000" i="0" u="none" strike="noStrike" cap="none">
                <a:solidFill>
                  <a:schemeClr val="dk1"/>
                </a:solidFill>
              </a:rPr>
              <a:t>A computer is capable of performing a large number of different jobs working logically step by step.</a:t>
            </a:r>
            <a:endParaRPr sz="2000" i="0" u="none" strike="noStrike" cap="none">
              <a:solidFill>
                <a:schemeClr val="dk1"/>
              </a:solidFill>
            </a:endParaRPr>
          </a:p>
          <a:p>
            <a:pPr marL="457200" marR="0" lvl="0" indent="-355600" algn="just" rtl="0">
              <a:lnSpc>
                <a:spcPct val="90000"/>
              </a:lnSpc>
              <a:spcBef>
                <a:spcPts val="0"/>
              </a:spcBef>
              <a:spcAft>
                <a:spcPts val="0"/>
              </a:spcAft>
              <a:buSzPts val="2000"/>
              <a:buAutoNum type="romanLcPeriod" startAt="4"/>
            </a:pPr>
            <a:r>
              <a:rPr lang="en" sz="2000" b="1" i="0" u="none" strike="noStrike" cap="none">
                <a:solidFill>
                  <a:srgbClr val="7030A0"/>
                </a:solidFill>
              </a:rPr>
              <a:t>Artificial intelligence</a:t>
            </a:r>
            <a:r>
              <a:rPr lang="en" sz="2000" b="1"/>
              <a:t>:</a:t>
            </a:r>
            <a:r>
              <a:rPr lang="en" sz="2000" i="0" u="none" strike="noStrike" cap="none">
                <a:solidFill>
                  <a:schemeClr val="dk1"/>
                </a:solidFill>
              </a:rPr>
              <a:t> ability of computer to mimic (copy, imitate) human behaviors</a:t>
            </a:r>
            <a:endParaRPr sz="2000" i="0" u="none" strike="noStrike" cap="none">
              <a:solidFill>
                <a:schemeClr val="dk1"/>
              </a:solidFill>
            </a:endParaRPr>
          </a:p>
        </p:txBody>
      </p:sp>
      <p:sp>
        <p:nvSpPr>
          <p:cNvPr id="114" name="Google Shape;114;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15" name="Google Shape;115;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body" idx="1"/>
          </p:nvPr>
        </p:nvSpPr>
        <p:spPr>
          <a:xfrm>
            <a:off x="571500" y="114300"/>
            <a:ext cx="8058150" cy="4926807"/>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2000" b="1" i="0" u="sng" strike="noStrike" cap="none">
                <a:solidFill>
                  <a:srgbClr val="7030A0"/>
                </a:solidFill>
              </a:rPr>
              <a:t>Computer Applications (areas where computer is used)</a:t>
            </a:r>
            <a:endParaRPr sz="2000"/>
          </a:p>
          <a:p>
            <a:pPr marL="0" marR="0" lvl="0" indent="0" algn="just" rtl="0">
              <a:lnSpc>
                <a:spcPct val="90000"/>
              </a:lnSpc>
              <a:spcBef>
                <a:spcPts val="800"/>
              </a:spcBef>
              <a:spcAft>
                <a:spcPts val="0"/>
              </a:spcAft>
              <a:buClr>
                <a:schemeClr val="dk1"/>
              </a:buClr>
              <a:buFont typeface="Arial"/>
              <a:buNone/>
            </a:pPr>
            <a:r>
              <a:rPr lang="en" sz="2000" i="0" u="none" strike="noStrike" cap="none">
                <a:solidFill>
                  <a:schemeClr val="dk1"/>
                </a:solidFill>
              </a:rPr>
              <a:t>Computers have greatly changed man’s way of life. This is because computers can mimic man’s activities at improved speed.</a:t>
            </a:r>
            <a:endParaRPr sz="2000"/>
          </a:p>
          <a:p>
            <a:pPr marL="0" marR="0" lvl="0" indent="0" algn="just" rtl="0">
              <a:lnSpc>
                <a:spcPct val="90000"/>
              </a:lnSpc>
              <a:spcBef>
                <a:spcPts val="800"/>
              </a:spcBef>
              <a:spcAft>
                <a:spcPts val="0"/>
              </a:spcAft>
              <a:buNone/>
            </a:pPr>
            <a:r>
              <a:rPr lang="en" sz="2000" i="0" u="none" strike="noStrike" cap="none">
                <a:solidFill>
                  <a:schemeClr val="dk1"/>
                </a:solidFill>
              </a:rPr>
              <a:t>Computer can be used in various key areas as follows:-</a:t>
            </a:r>
            <a:endParaRPr sz="2000"/>
          </a:p>
          <a:p>
            <a:pPr marL="431800" marR="0" lvl="0" indent="-419100" algn="just" rtl="0">
              <a:lnSpc>
                <a:spcPct val="90000"/>
              </a:lnSpc>
              <a:spcBef>
                <a:spcPts val="800"/>
              </a:spcBef>
              <a:spcAft>
                <a:spcPts val="0"/>
              </a:spcAft>
              <a:buClr>
                <a:srgbClr val="7030A0"/>
              </a:buClr>
              <a:buSzPts val="2000"/>
              <a:buFont typeface="Calibri"/>
              <a:buAutoNum type="romanLcPeriod"/>
            </a:pPr>
            <a:r>
              <a:rPr lang="en" sz="2000" b="1" i="0" u="none" strike="noStrike" cap="none">
                <a:solidFill>
                  <a:srgbClr val="7030A0"/>
                </a:solidFill>
              </a:rPr>
              <a:t>Computer in Education</a:t>
            </a:r>
            <a:endParaRPr sz="2000" b="1">
              <a:solidFill>
                <a:srgbClr val="7030A0"/>
              </a:solidFill>
            </a:endParaRPr>
          </a:p>
          <a:p>
            <a:pPr marL="0" marR="0" lvl="0" indent="0" algn="just" rtl="0">
              <a:lnSpc>
                <a:spcPct val="90000"/>
              </a:lnSpc>
              <a:spcBef>
                <a:spcPts val="800"/>
              </a:spcBef>
              <a:spcAft>
                <a:spcPts val="0"/>
              </a:spcAft>
              <a:buNone/>
            </a:pPr>
            <a:r>
              <a:rPr lang="en" sz="2000" i="0" u="none" strike="noStrike" cap="none">
                <a:solidFill>
                  <a:schemeClr val="dk1"/>
                </a:solidFill>
              </a:rPr>
              <a:t>Computer are being used in education in a variety ways.</a:t>
            </a:r>
            <a:r>
              <a:rPr lang="en" sz="2000"/>
              <a:t> </a:t>
            </a:r>
            <a:r>
              <a:rPr lang="en" sz="2000" i="0" u="none" strike="noStrike" cap="none">
                <a:solidFill>
                  <a:schemeClr val="dk1"/>
                </a:solidFill>
              </a:rPr>
              <a:t>In school both teachers and students used computer for Gathering information from the internet, Develops science projects, Teaching and Learning.</a:t>
            </a:r>
            <a:endParaRPr sz="2000"/>
          </a:p>
          <a:p>
            <a:pPr marL="431800" marR="0" lvl="0" indent="-419100" algn="just" rtl="0">
              <a:lnSpc>
                <a:spcPct val="90000"/>
              </a:lnSpc>
              <a:spcBef>
                <a:spcPts val="800"/>
              </a:spcBef>
              <a:spcAft>
                <a:spcPts val="0"/>
              </a:spcAft>
              <a:buClr>
                <a:srgbClr val="7030A0"/>
              </a:buClr>
              <a:buSzPts val="2000"/>
              <a:buFont typeface="Calibri"/>
              <a:buAutoNum type="romanLcPeriod" startAt="2"/>
            </a:pPr>
            <a:r>
              <a:rPr lang="en" sz="2000" b="1" i="0" u="none" strike="noStrike" cap="none">
                <a:solidFill>
                  <a:srgbClr val="7030A0"/>
                </a:solidFill>
              </a:rPr>
              <a:t>Computer in Health</a:t>
            </a:r>
            <a:endParaRPr sz="2000" b="1">
              <a:solidFill>
                <a:srgbClr val="7030A0"/>
              </a:solidFill>
            </a:endParaRPr>
          </a:p>
          <a:p>
            <a:pPr marL="0" marR="0" lvl="0" indent="0" algn="just" rtl="0">
              <a:lnSpc>
                <a:spcPct val="90000"/>
              </a:lnSpc>
              <a:spcBef>
                <a:spcPts val="1600"/>
              </a:spcBef>
              <a:spcAft>
                <a:spcPts val="1600"/>
              </a:spcAft>
              <a:buNone/>
            </a:pPr>
            <a:r>
              <a:rPr lang="en" sz="2000" i="0" u="none" strike="noStrike" cap="none">
                <a:solidFill>
                  <a:schemeClr val="dk1"/>
                </a:solidFill>
              </a:rPr>
              <a:t>Computers provide better services in hospitals. They are used to monitor a </a:t>
            </a:r>
            <a:r>
              <a:rPr lang="en" sz="2000"/>
              <a:t>patient's</a:t>
            </a:r>
            <a:r>
              <a:rPr lang="en" sz="2000" i="0" u="none" strike="noStrike" cap="none">
                <a:solidFill>
                  <a:schemeClr val="dk1"/>
                </a:solidFill>
              </a:rPr>
              <a:t> condition like temperature and heart beat and sounds an alarm if there is any change from normal.</a:t>
            </a:r>
            <a:endParaRPr sz="2000"/>
          </a:p>
        </p:txBody>
      </p:sp>
      <p:sp>
        <p:nvSpPr>
          <p:cNvPr id="121" name="Google Shape;121;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22" name="Google Shape;122;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42900" y="183356"/>
            <a:ext cx="8343900" cy="485775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rgbClr val="7030A0"/>
              </a:buClr>
              <a:buFont typeface="Arial"/>
              <a:buNone/>
            </a:pPr>
            <a:r>
              <a:rPr lang="en" sz="1900" i="0" u="sng" strike="noStrike" cap="none">
                <a:solidFill>
                  <a:srgbClr val="7030A0"/>
                </a:solidFill>
              </a:rPr>
              <a:t>In Health, computer are used for</a:t>
            </a:r>
            <a:r>
              <a:rPr lang="en" sz="1900" i="0" u="none" strike="noStrike" cap="none">
                <a:solidFill>
                  <a:srgbClr val="7030A0"/>
                </a:solidFill>
              </a:rPr>
              <a:t>:</a:t>
            </a:r>
            <a:endParaRPr sz="1900"/>
          </a:p>
          <a:p>
            <a:pPr marL="1206500" marR="0" lvl="3" indent="-184150" algn="just" rtl="0">
              <a:lnSpc>
                <a:spcPct val="90000"/>
              </a:lnSpc>
              <a:spcBef>
                <a:spcPts val="400"/>
              </a:spcBef>
              <a:spcAft>
                <a:spcPts val="0"/>
              </a:spcAft>
              <a:buClr>
                <a:schemeClr val="dk1"/>
              </a:buClr>
              <a:buSzPts val="1900"/>
              <a:buFont typeface="Calibri"/>
              <a:buChar char="❖"/>
            </a:pPr>
            <a:r>
              <a:rPr lang="en" sz="1900" i="0" u="none" strike="noStrike" cap="none">
                <a:solidFill>
                  <a:schemeClr val="dk1"/>
                </a:solidFill>
              </a:rPr>
              <a:t>Diagnosing illness</a:t>
            </a:r>
            <a:endParaRPr sz="1900"/>
          </a:p>
          <a:p>
            <a:pPr marL="1206500" marR="0" lvl="3" indent="-184150" algn="just" rtl="0">
              <a:lnSpc>
                <a:spcPct val="90000"/>
              </a:lnSpc>
              <a:spcBef>
                <a:spcPts val="400"/>
              </a:spcBef>
              <a:spcAft>
                <a:spcPts val="0"/>
              </a:spcAft>
              <a:buClr>
                <a:schemeClr val="dk1"/>
              </a:buClr>
              <a:buSzPts val="1900"/>
              <a:buFont typeface="Calibri"/>
              <a:buChar char="❖"/>
            </a:pPr>
            <a:r>
              <a:rPr lang="en" sz="1900" i="0" u="none" strike="noStrike" cap="none">
                <a:solidFill>
                  <a:schemeClr val="dk1"/>
                </a:solidFill>
              </a:rPr>
              <a:t>Monitoring patients health development</a:t>
            </a:r>
            <a:endParaRPr sz="1900"/>
          </a:p>
          <a:p>
            <a:pPr marL="1206500" marR="0" lvl="3" indent="-184150" algn="just" rtl="0">
              <a:lnSpc>
                <a:spcPct val="90000"/>
              </a:lnSpc>
              <a:spcBef>
                <a:spcPts val="400"/>
              </a:spcBef>
              <a:spcAft>
                <a:spcPts val="0"/>
              </a:spcAft>
              <a:buClr>
                <a:schemeClr val="dk1"/>
              </a:buClr>
              <a:buSzPts val="1900"/>
              <a:buFont typeface="Calibri"/>
              <a:buChar char="❖"/>
            </a:pPr>
            <a:r>
              <a:rPr lang="en" sz="1900" i="0" u="none" strike="noStrike" cap="none">
                <a:solidFill>
                  <a:schemeClr val="dk1"/>
                </a:solidFill>
              </a:rPr>
              <a:t>Assisting surgeons</a:t>
            </a:r>
            <a:endParaRPr sz="1900"/>
          </a:p>
          <a:p>
            <a:pPr marL="1206500" marR="0" lvl="3" indent="-184150" algn="just" rtl="0">
              <a:lnSpc>
                <a:spcPct val="90000"/>
              </a:lnSpc>
              <a:spcBef>
                <a:spcPts val="400"/>
              </a:spcBef>
              <a:spcAft>
                <a:spcPts val="0"/>
              </a:spcAft>
              <a:buClr>
                <a:schemeClr val="dk1"/>
              </a:buClr>
              <a:buSzPts val="1900"/>
              <a:buFont typeface="Calibri"/>
              <a:buChar char="❖"/>
            </a:pPr>
            <a:r>
              <a:rPr lang="en" sz="1900" i="0" u="none" strike="noStrike" cap="none">
                <a:solidFill>
                  <a:schemeClr val="dk1"/>
                </a:solidFill>
              </a:rPr>
              <a:t>Medical students can practice operations on computers</a:t>
            </a:r>
            <a:endParaRPr sz="1900"/>
          </a:p>
          <a:p>
            <a:pPr marL="457200" marR="0" lvl="0" indent="-349250" algn="just" rtl="0">
              <a:lnSpc>
                <a:spcPct val="90000"/>
              </a:lnSpc>
              <a:spcBef>
                <a:spcPts val="0"/>
              </a:spcBef>
              <a:spcAft>
                <a:spcPts val="0"/>
              </a:spcAft>
              <a:buClr>
                <a:srgbClr val="7030A0"/>
              </a:buClr>
              <a:buSzPts val="1900"/>
              <a:buAutoNum type="romanLcPeriod" startAt="3"/>
            </a:pPr>
            <a:r>
              <a:rPr lang="en" sz="1900" i="0" u="none" strike="noStrike" cap="none">
                <a:solidFill>
                  <a:srgbClr val="7030A0"/>
                </a:solidFill>
              </a:rPr>
              <a:t>Computer at Home</a:t>
            </a:r>
            <a:endParaRPr sz="1900">
              <a:solidFill>
                <a:srgbClr val="7030A0"/>
              </a:solidFill>
            </a:endParaRPr>
          </a:p>
          <a:p>
            <a:pPr marL="0" marR="0" lvl="0" indent="0" algn="just" rtl="0">
              <a:lnSpc>
                <a:spcPct val="90000"/>
              </a:lnSpc>
              <a:spcBef>
                <a:spcPts val="400"/>
              </a:spcBef>
              <a:spcAft>
                <a:spcPts val="0"/>
              </a:spcAft>
              <a:buNone/>
            </a:pPr>
            <a:r>
              <a:rPr lang="en" sz="1900" i="0" u="none" strike="noStrike" cap="none">
                <a:solidFill>
                  <a:schemeClr val="dk1"/>
                </a:solidFill>
              </a:rPr>
              <a:t>People use computer at home for:-</a:t>
            </a:r>
            <a:endParaRPr sz="1900"/>
          </a:p>
          <a:p>
            <a:pPr marL="0" marR="0" lvl="0" indent="0" algn="just" rtl="0">
              <a:lnSpc>
                <a:spcPct val="90000"/>
              </a:lnSpc>
              <a:spcBef>
                <a:spcPts val="800"/>
              </a:spcBef>
              <a:spcAft>
                <a:spcPts val="0"/>
              </a:spcAft>
              <a:buNone/>
            </a:pPr>
            <a:r>
              <a:rPr lang="en" sz="1900" i="0" u="none" strike="noStrike" cap="none">
                <a:solidFill>
                  <a:schemeClr val="dk1"/>
                </a:solidFill>
              </a:rPr>
              <a:t>Storing personal information, educational purpose, communication (email and Skype) and publication.</a:t>
            </a:r>
            <a:endParaRPr sz="1900"/>
          </a:p>
          <a:p>
            <a:pPr marL="457200" marR="0" lvl="0" indent="-349250" algn="just" rtl="0">
              <a:lnSpc>
                <a:spcPct val="90000"/>
              </a:lnSpc>
              <a:spcBef>
                <a:spcPts val="800"/>
              </a:spcBef>
              <a:spcAft>
                <a:spcPts val="0"/>
              </a:spcAft>
              <a:buClr>
                <a:srgbClr val="7030A0"/>
              </a:buClr>
              <a:buSzPts val="1900"/>
              <a:buAutoNum type="romanLcPeriod" startAt="3"/>
            </a:pPr>
            <a:r>
              <a:rPr lang="en" sz="1900" i="0" u="none" strike="noStrike" cap="none">
                <a:solidFill>
                  <a:srgbClr val="7030A0"/>
                </a:solidFill>
              </a:rPr>
              <a:t>Computer in Security</a:t>
            </a:r>
            <a:endParaRPr sz="1900">
              <a:solidFill>
                <a:srgbClr val="7030A0"/>
              </a:solidFill>
            </a:endParaRPr>
          </a:p>
          <a:p>
            <a:pPr marL="0" marR="0" lvl="0" indent="0" algn="just" rtl="0">
              <a:lnSpc>
                <a:spcPct val="90000"/>
              </a:lnSpc>
              <a:spcBef>
                <a:spcPts val="800"/>
              </a:spcBef>
              <a:spcAft>
                <a:spcPts val="0"/>
              </a:spcAft>
              <a:buNone/>
            </a:pPr>
            <a:r>
              <a:rPr lang="en" sz="1900" i="0" u="none" strike="noStrike" cap="none">
                <a:solidFill>
                  <a:schemeClr val="dk1"/>
                </a:solidFill>
              </a:rPr>
              <a:t>Computer are used to control the movement of people within a limited area by connecting it to the camera.</a:t>
            </a:r>
            <a:endParaRPr sz="1900"/>
          </a:p>
          <a:p>
            <a:pPr marL="457200" marR="0" lvl="0" indent="-349250" algn="just" rtl="0">
              <a:lnSpc>
                <a:spcPct val="90000"/>
              </a:lnSpc>
              <a:spcBef>
                <a:spcPts val="800"/>
              </a:spcBef>
              <a:spcAft>
                <a:spcPts val="0"/>
              </a:spcAft>
              <a:buSzPts val="1900"/>
              <a:buAutoNum type="romanLcPeriod" startAt="3"/>
            </a:pPr>
            <a:r>
              <a:rPr lang="en" sz="1900" i="0" u="none" strike="noStrike" cap="none">
                <a:solidFill>
                  <a:srgbClr val="7030A0"/>
                </a:solidFill>
              </a:rPr>
              <a:t>Computer in Science, Research and Engineering- </a:t>
            </a:r>
            <a:r>
              <a:rPr lang="en" sz="1900" i="0" u="none" strike="noStrike" cap="none">
                <a:solidFill>
                  <a:schemeClr val="dk1"/>
                </a:solidFill>
              </a:rPr>
              <a:t>Professionals use the computer as a tool to experiment, design and develop their ideas/projects.</a:t>
            </a:r>
            <a:endParaRPr sz="1900"/>
          </a:p>
        </p:txBody>
      </p:sp>
      <p:sp>
        <p:nvSpPr>
          <p:cNvPr id="129" name="Google Shape;12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rgbClr val="888888"/>
                </a:solidFill>
                <a:latin typeface="Calibri"/>
                <a:ea typeface="Calibri"/>
                <a:cs typeface="Calibri"/>
                <a:sym typeface="Calibri"/>
              </a:rPr>
              <a:t>Mr. Yusuf D</a:t>
            </a:r>
            <a:endParaRPr sz="900" b="0" i="0" u="none" strike="noStrike" cap="none">
              <a:solidFill>
                <a:srgbClr val="888888"/>
              </a:solidFill>
              <a:latin typeface="Calibri"/>
              <a:ea typeface="Calibri"/>
              <a:cs typeface="Calibri"/>
              <a:sym typeface="Calibri"/>
            </a:endParaRPr>
          </a:p>
        </p:txBody>
      </p:sp>
      <p:sp>
        <p:nvSpPr>
          <p:cNvPr id="130" name="Google Shape;13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transition spd="slow">
    <p:fade thruBlk="1"/>
  </p:transition>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3063</Words>
  <Application>Microsoft Office PowerPoint</Application>
  <PresentationFormat>On-screen Show (16:9)</PresentationFormat>
  <Paragraphs>421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Economica</vt:lpstr>
      <vt:lpstr>Open Sans</vt:lpstr>
      <vt:lpstr>Bree Serif</vt:lpstr>
      <vt:lpstr>Calibri</vt:lpstr>
      <vt:lpstr>Luxe</vt:lpstr>
      <vt:lpstr>The Computer</vt:lpstr>
      <vt:lpstr>THE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Computer</dc:title>
  <cp:lastModifiedBy>Student</cp:lastModifiedBy>
  <cp:revision>8</cp:revision>
  <dcterms:modified xsi:type="dcterms:W3CDTF">2020-03-03T06:42:11Z</dcterms:modified>
</cp:coreProperties>
</file>