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Economica" panose="020B0604020202020204" charset="0"/>
      <p:regular r:id="rId18"/>
      <p:bold r:id="rId19"/>
      <p:italic r:id="rId20"/>
      <p:boldItalic r:id="rId21"/>
    </p:embeddedFont>
    <p:embeddedFont>
      <p:font typeface="Bree Serif" panose="020B0604020202020204" charset="0"/>
      <p:regular r:id="rId22"/>
    </p:embeddedFont>
    <p:embeddedFont>
      <p:font typeface="Calibri" panose="020F0502020204030204" pitchFamily="34" charset="0"/>
      <p:regular r:id="rId23"/>
      <p:bold r:id="rId24"/>
      <p:italic r:id="rId25"/>
      <p:boldItalic r:id="rId26"/>
    </p:embeddedFont>
    <p:embeddedFont>
      <p:font typeface="Open Sans" panose="020B0604020202020204" charset="0"/>
      <p:regular r:id="rId27"/>
      <p:bold r:id="rId28"/>
      <p:italic r:id="rId29"/>
      <p:boldItalic r:id="rId30"/>
    </p:embeddedFont>
    <p:embeddedFont>
      <p:font typeface="Garamond" panose="02020404030301010803" pitchFamily="18"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478391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ba801307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1ba801307c_1_0:notes"/>
          <p:cNvSpPr txBox="1">
            <a:spLocks noGrp="1"/>
          </p:cNvSpPr>
          <p:nvPr>
            <p:ph type="body" idx="1"/>
          </p:nvPr>
        </p:nvSpPr>
        <p:spPr>
          <a:xfrm>
            <a:off x="685800" y="4343400"/>
            <a:ext cx="5486400" cy="4114800"/>
          </a:xfrm>
          <a:prstGeom prst="rect">
            <a:avLst/>
          </a:prstGeom>
          <a:noFill/>
          <a:ln>
            <a:noFill/>
          </a:ln>
        </p:spPr>
        <p:txBody>
          <a:bodyPr spcFirstLastPara="1" wrap="square" lIns="93150" tIns="93150" rIns="93150" bIns="93150"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53505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ba801307c_1_85: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144" name="Google Shape;144;g1ba801307c_1_85: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9465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ba801307c_1_92: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152" name="Google Shape;152;g1ba801307c_1_92: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1986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ba801307c_1_99: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160" name="Google Shape;160;g1ba801307c_1_99: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8427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ba801307c_1_106: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168" name="Google Shape;168;g1ba801307c_1_106: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3012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ba801307c_1_113: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176" name="Google Shape;176;g1ba801307c_1_113: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4363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ba801307c_1_120: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184" name="Google Shape;184;g1ba801307c_1_120: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551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ba801307c_1_7: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66" name="Google Shape;66;g1ba801307c_1_7: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8839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ba801307c_1_13: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71" name="Google Shape;71;g1ba801307c_1_13: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864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ba801307c_1_19: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77" name="Google Shape;77;g1ba801307c_1_19: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412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ba801307c_1_26: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83" name="Google Shape;83;g1ba801307c_1_26: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07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ba801307c_1_33: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89" name="Google Shape;89;g1ba801307c_1_33: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9028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ba801307c_1_40: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97" name="Google Shape;97;g1ba801307c_1_40: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3922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ba801307c_1_53: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111" name="Google Shape;111;g1ba801307c_1_53: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3356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ba801307c_1_78:notes"/>
          <p:cNvSpPr txBox="1">
            <a:spLocks noGrp="1"/>
          </p:cNvSpPr>
          <p:nvPr>
            <p:ph type="body" idx="1"/>
          </p:nvPr>
        </p:nvSpPr>
        <p:spPr>
          <a:xfrm>
            <a:off x="685801" y="4400549"/>
            <a:ext cx="5486399" cy="3600451"/>
          </a:xfrm>
          <a:prstGeom prst="rect">
            <a:avLst/>
          </a:prstGeom>
          <a:noFill/>
          <a:ln>
            <a:noFill/>
          </a:ln>
        </p:spPr>
        <p:txBody>
          <a:bodyPr spcFirstLastPara="1" wrap="square" lIns="93150" tIns="93150" rIns="93150" bIns="93150" anchor="ctr"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136" name="Google Shape;136;g1ba801307c_1_78:notes"/>
          <p:cNvSpPr>
            <a:spLocks noGrp="1" noRot="1" noChangeAspect="1"/>
          </p:cNvSpPr>
          <p:nvPr>
            <p:ph type="sldImg" idx="2"/>
          </p:nvPr>
        </p:nvSpPr>
        <p:spPr>
          <a:xfrm>
            <a:off x="1878455" y="1143000"/>
            <a:ext cx="3101090" cy="308527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241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937700" y="1023905"/>
            <a:ext cx="3054600" cy="153719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Economica"/>
              <a:buNone/>
            </a:pPr>
            <a:r>
              <a:rPr lang="en" sz="3000" b="1" i="0" u="none" strike="noStrike" cap="none">
                <a:solidFill>
                  <a:schemeClr val="dk1"/>
                </a:solidFill>
                <a:latin typeface="Calibri"/>
                <a:ea typeface="Calibri"/>
                <a:cs typeface="Calibri"/>
                <a:sym typeface="Calibri"/>
              </a:rPr>
              <a:t>Database Management Systems</a:t>
            </a:r>
            <a:endParaRPr>
              <a:latin typeface="Calibri"/>
              <a:ea typeface="Calibri"/>
              <a:cs typeface="Calibri"/>
              <a:sym typeface="Calibri"/>
            </a:endParaRPr>
          </a:p>
        </p:txBody>
      </p:sp>
      <p:sp>
        <p:nvSpPr>
          <p:cNvPr id="2" name="Subtitle 1"/>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dt" idx="10"/>
          </p:nvPr>
        </p:nvSpPr>
        <p:spPr>
          <a:xfrm>
            <a:off x="6508125" y="4476750"/>
            <a:ext cx="1200149" cy="209549"/>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1/25/2017</a:t>
            </a:r>
            <a:endParaRPr sz="800" b="0" i="0" u="none" strike="noStrike" cap="none">
              <a:solidFill>
                <a:schemeClr val="dk1"/>
              </a:solidFill>
              <a:latin typeface="Garamond"/>
              <a:ea typeface="Garamond"/>
              <a:cs typeface="Garamond"/>
              <a:sym typeface="Garamond"/>
            </a:endParaRPr>
          </a:p>
        </p:txBody>
      </p:sp>
      <p:sp>
        <p:nvSpPr>
          <p:cNvPr id="147" name="Google Shape;147;p22"/>
          <p:cNvSpPr txBox="1">
            <a:spLocks noGrp="1"/>
          </p:cNvSpPr>
          <p:nvPr>
            <p:ph type="ftr" idx="11"/>
          </p:nvPr>
        </p:nvSpPr>
        <p:spPr>
          <a:xfrm>
            <a:off x="971550" y="4476750"/>
            <a:ext cx="5479425" cy="209549"/>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Mr. Yusuf</a:t>
            </a:r>
            <a:endParaRPr sz="800" b="0" i="0" u="none" strike="noStrike" cap="none">
              <a:solidFill>
                <a:schemeClr val="dk1"/>
              </a:solidFill>
              <a:latin typeface="Garamond"/>
              <a:ea typeface="Garamond"/>
              <a:cs typeface="Garamond"/>
              <a:sym typeface="Garamond"/>
            </a:endParaRPr>
          </a:p>
        </p:txBody>
      </p:sp>
      <p:sp>
        <p:nvSpPr>
          <p:cNvPr id="148" name="Google Shape;148;p22"/>
          <p:cNvSpPr txBox="1">
            <a:spLocks noGrp="1"/>
          </p:cNvSpPr>
          <p:nvPr>
            <p:ph type="sldNum" idx="12"/>
          </p:nvPr>
        </p:nvSpPr>
        <p:spPr>
          <a:xfrm>
            <a:off x="6354343" y="3497412"/>
            <a:ext cx="411525"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Economica"/>
                <a:ea typeface="Economica"/>
                <a:cs typeface="Economica"/>
                <a:sym typeface="Economica"/>
              </a:rPr>
              <a:t>10</a:t>
            </a:fld>
            <a:endParaRPr>
              <a:solidFill>
                <a:schemeClr val="dk1"/>
              </a:solidFill>
              <a:latin typeface="Economica"/>
              <a:ea typeface="Economica"/>
              <a:cs typeface="Economica"/>
              <a:sym typeface="Economica"/>
            </a:endParaRPr>
          </a:p>
        </p:txBody>
      </p:sp>
      <p:sp>
        <p:nvSpPr>
          <p:cNvPr id="149" name="Google Shape;149;p22"/>
          <p:cNvSpPr txBox="1">
            <a:spLocks noGrp="1"/>
          </p:cNvSpPr>
          <p:nvPr>
            <p:ph type="body" idx="4294967295"/>
          </p:nvPr>
        </p:nvSpPr>
        <p:spPr>
          <a:xfrm>
            <a:off x="514350" y="514350"/>
            <a:ext cx="8115300" cy="4114799"/>
          </a:xfrm>
          <a:prstGeom prst="rect">
            <a:avLst/>
          </a:prstGeom>
          <a:noFill/>
          <a:ln>
            <a:noFill/>
          </a:ln>
        </p:spPr>
        <p:txBody>
          <a:bodyPr spcFirstLastPara="1" wrap="square" lIns="68575" tIns="34275" rIns="68575" bIns="34275" anchor="t" anchorCtr="0">
            <a:noAutofit/>
          </a:bodyPr>
          <a:lstStyle/>
          <a:p>
            <a:pPr marL="431800" marR="0" lvl="0" indent="-400050" algn="just" rtl="0">
              <a:lnSpc>
                <a:spcPct val="80000"/>
              </a:lnSpc>
              <a:spcBef>
                <a:spcPts val="0"/>
              </a:spcBef>
              <a:spcAft>
                <a:spcPts val="0"/>
              </a:spcAft>
              <a:buClr>
                <a:schemeClr val="accent1"/>
              </a:buClr>
              <a:buSzPts val="1800"/>
              <a:buFont typeface="Calibri"/>
              <a:buAutoNum type="romanLcPeriod" startAt="3"/>
            </a:pPr>
            <a:r>
              <a:rPr lang="en" b="1" i="0" u="none" strike="noStrike" cap="none">
                <a:solidFill>
                  <a:schemeClr val="accent5"/>
                </a:solidFill>
                <a:latin typeface="Calibri"/>
                <a:ea typeface="Calibri"/>
                <a:cs typeface="Calibri"/>
                <a:sym typeface="Calibri"/>
              </a:rPr>
              <a:t>Crosstab Query</a:t>
            </a:r>
            <a:endParaRPr b="1">
              <a:latin typeface="Calibri"/>
              <a:ea typeface="Calibri"/>
              <a:cs typeface="Calibri"/>
              <a:sym typeface="Calibri"/>
            </a:endParaRPr>
          </a:p>
          <a:p>
            <a:pPr marL="215900" marR="0" lvl="0" indent="-215900" algn="just" rtl="0">
              <a:lnSpc>
                <a:spcPct val="80000"/>
              </a:lnSpc>
              <a:spcBef>
                <a:spcPts val="900"/>
              </a:spcBef>
              <a:spcAft>
                <a:spcPts val="0"/>
              </a:spcAft>
              <a:buClr>
                <a:schemeClr val="accent1"/>
              </a:buClr>
              <a:buFont typeface="Arial"/>
              <a:buNone/>
            </a:pPr>
            <a:r>
              <a:rPr lang="en" b="0" i="0" u="none" strike="noStrike" cap="none">
                <a:solidFill>
                  <a:srgbClr val="262626"/>
                </a:solidFill>
                <a:latin typeface="Calibri"/>
                <a:ea typeface="Calibri"/>
                <a:cs typeface="Calibri"/>
                <a:sym typeface="Calibri"/>
              </a:rPr>
              <a:t>Arranges a record set to make it more easily visible, using both row headings and column headings.</a:t>
            </a:r>
            <a:endParaRPr>
              <a:latin typeface="Calibri"/>
              <a:ea typeface="Calibri"/>
              <a:cs typeface="Calibri"/>
              <a:sym typeface="Calibri"/>
            </a:endParaRPr>
          </a:p>
          <a:p>
            <a:pPr marL="431800" marR="0" lvl="0" indent="-400050" algn="just" rtl="0">
              <a:lnSpc>
                <a:spcPct val="80000"/>
              </a:lnSpc>
              <a:spcBef>
                <a:spcPts val="900"/>
              </a:spcBef>
              <a:spcAft>
                <a:spcPts val="0"/>
              </a:spcAft>
              <a:buClr>
                <a:schemeClr val="accent1"/>
              </a:buClr>
              <a:buSzPts val="1800"/>
              <a:buFont typeface="Calibri"/>
              <a:buAutoNum type="romanLcPeriod" startAt="4"/>
            </a:pPr>
            <a:r>
              <a:rPr lang="en" b="1" i="0" u="none" strike="noStrike" cap="none">
                <a:solidFill>
                  <a:schemeClr val="accent5"/>
                </a:solidFill>
                <a:latin typeface="Calibri"/>
                <a:ea typeface="Calibri"/>
                <a:cs typeface="Calibri"/>
                <a:sym typeface="Calibri"/>
              </a:rPr>
              <a:t>Action Query</a:t>
            </a:r>
            <a:endParaRPr b="1">
              <a:latin typeface="Calibri"/>
              <a:ea typeface="Calibri"/>
              <a:cs typeface="Calibri"/>
              <a:sym typeface="Calibri"/>
            </a:endParaRPr>
          </a:p>
          <a:p>
            <a:pPr marL="215900" marR="0" lvl="0" indent="-215900" algn="just" rtl="0">
              <a:lnSpc>
                <a:spcPct val="80000"/>
              </a:lnSpc>
              <a:spcBef>
                <a:spcPts val="900"/>
              </a:spcBef>
              <a:spcAft>
                <a:spcPts val="0"/>
              </a:spcAft>
              <a:buClr>
                <a:schemeClr val="accent1"/>
              </a:buClr>
              <a:buFont typeface="Arial"/>
              <a:buNone/>
            </a:pPr>
            <a:r>
              <a:rPr lang="en" b="0" i="0" u="none" strike="noStrike" cap="none">
                <a:solidFill>
                  <a:srgbClr val="262626"/>
                </a:solidFill>
                <a:latin typeface="Calibri"/>
                <a:ea typeface="Calibri"/>
                <a:cs typeface="Calibri"/>
                <a:sym typeface="Calibri"/>
              </a:rPr>
              <a:t>An action query is a query that makes changes to or moves many records in just one operation. </a:t>
            </a:r>
            <a:endParaRPr>
              <a:latin typeface="Calibri"/>
              <a:ea typeface="Calibri"/>
              <a:cs typeface="Calibri"/>
              <a:sym typeface="Calibri"/>
            </a:endParaRPr>
          </a:p>
          <a:p>
            <a:pPr marL="215900" marR="0" lvl="0" indent="-215900" algn="just" rtl="0">
              <a:lnSpc>
                <a:spcPct val="80000"/>
              </a:lnSpc>
              <a:spcBef>
                <a:spcPts val="900"/>
              </a:spcBef>
              <a:spcAft>
                <a:spcPts val="0"/>
              </a:spcAft>
              <a:buClr>
                <a:schemeClr val="accent1"/>
              </a:buClr>
              <a:buFont typeface="Arial"/>
              <a:buNone/>
            </a:pPr>
            <a:r>
              <a:rPr lang="en" b="0" i="0" u="none" strike="noStrike" cap="none">
                <a:solidFill>
                  <a:srgbClr val="262626"/>
                </a:solidFill>
                <a:latin typeface="Calibri"/>
                <a:ea typeface="Calibri"/>
                <a:cs typeface="Calibri"/>
                <a:sym typeface="Calibri"/>
              </a:rPr>
              <a:t>There are four types of action queries: delete, update, append, and make-table.</a:t>
            </a:r>
            <a:endParaRPr>
              <a:latin typeface="Calibri"/>
              <a:ea typeface="Calibri"/>
              <a:cs typeface="Calibri"/>
              <a:sym typeface="Calibri"/>
            </a:endParaRPr>
          </a:p>
          <a:p>
            <a:pPr marL="0" marR="0" lvl="0" indent="0" algn="just" rtl="0">
              <a:lnSpc>
                <a:spcPct val="80000"/>
              </a:lnSpc>
              <a:spcBef>
                <a:spcPts val="900"/>
              </a:spcBef>
              <a:spcAft>
                <a:spcPts val="0"/>
              </a:spcAft>
              <a:buClr>
                <a:schemeClr val="accent1"/>
              </a:buClr>
              <a:buFont typeface="Arial"/>
              <a:buNone/>
            </a:pPr>
            <a:r>
              <a:rPr lang="en" b="1" i="0" u="sng" strike="noStrike" cap="none">
                <a:solidFill>
                  <a:schemeClr val="accent5"/>
                </a:solidFill>
                <a:latin typeface="Calibri"/>
                <a:ea typeface="Calibri"/>
                <a:cs typeface="Calibri"/>
                <a:sym typeface="Calibri"/>
              </a:rPr>
              <a:t>Ways of Inserting a Query in MS Access</a:t>
            </a:r>
            <a:endParaRPr b="1">
              <a:latin typeface="Calibri"/>
              <a:ea typeface="Calibri"/>
              <a:cs typeface="Calibri"/>
              <a:sym typeface="Calibri"/>
            </a:endParaRPr>
          </a:p>
          <a:p>
            <a:pPr marL="381000" marR="0" lvl="0" indent="-349250" algn="just" rtl="0">
              <a:lnSpc>
                <a:spcPct val="80000"/>
              </a:lnSpc>
              <a:spcBef>
                <a:spcPts val="900"/>
              </a:spcBef>
              <a:spcAft>
                <a:spcPts val="0"/>
              </a:spcAft>
              <a:buClr>
                <a:schemeClr val="accent1"/>
              </a:buClr>
              <a:buSzPts val="1800"/>
              <a:buFont typeface="Calibri"/>
              <a:buAutoNum type="arabicPeriod"/>
            </a:pPr>
            <a:r>
              <a:rPr lang="en" b="0" i="0" u="none" strike="noStrike" cap="none">
                <a:solidFill>
                  <a:srgbClr val="262626"/>
                </a:solidFill>
                <a:latin typeface="Calibri"/>
                <a:ea typeface="Calibri"/>
                <a:cs typeface="Calibri"/>
                <a:sym typeface="Calibri"/>
              </a:rPr>
              <a:t>Query Design command</a:t>
            </a:r>
            <a:endParaRPr>
              <a:latin typeface="Calibri"/>
              <a:ea typeface="Calibri"/>
              <a:cs typeface="Calibri"/>
              <a:sym typeface="Calibri"/>
            </a:endParaRPr>
          </a:p>
          <a:p>
            <a:pPr marL="381000" marR="0" lvl="0" indent="-349250" algn="just" rtl="0">
              <a:lnSpc>
                <a:spcPct val="80000"/>
              </a:lnSpc>
              <a:spcBef>
                <a:spcPts val="900"/>
              </a:spcBef>
              <a:spcAft>
                <a:spcPts val="0"/>
              </a:spcAft>
              <a:buClr>
                <a:schemeClr val="accent1"/>
              </a:buClr>
              <a:buSzPts val="1800"/>
              <a:buFont typeface="Calibri"/>
              <a:buAutoNum type="arabicPeriod"/>
            </a:pPr>
            <a:r>
              <a:rPr lang="en" b="0" i="0" u="none" strike="noStrike" cap="none">
                <a:solidFill>
                  <a:srgbClr val="262626"/>
                </a:solidFill>
                <a:latin typeface="Calibri"/>
                <a:ea typeface="Calibri"/>
                <a:cs typeface="Calibri"/>
                <a:sym typeface="Calibri"/>
              </a:rPr>
              <a:t>Query Wizard</a:t>
            </a:r>
            <a:endParaRPr>
              <a:latin typeface="Calibri"/>
              <a:ea typeface="Calibri"/>
              <a:cs typeface="Calibri"/>
              <a:sym typeface="Calibri"/>
            </a:endParaRPr>
          </a:p>
          <a:p>
            <a:pPr marL="381000" marR="0" lvl="0" indent="-349250" algn="just" rtl="0">
              <a:lnSpc>
                <a:spcPct val="80000"/>
              </a:lnSpc>
              <a:spcBef>
                <a:spcPts val="900"/>
              </a:spcBef>
              <a:spcAft>
                <a:spcPts val="0"/>
              </a:spcAft>
              <a:buClr>
                <a:schemeClr val="accent1"/>
              </a:buClr>
              <a:buSzPts val="1800"/>
              <a:buFont typeface="Calibri"/>
              <a:buAutoNum type="arabicPeriod"/>
            </a:pPr>
            <a:r>
              <a:rPr lang="en" b="0" i="0" u="none" strike="noStrike" cap="none">
                <a:solidFill>
                  <a:srgbClr val="262626"/>
                </a:solidFill>
                <a:latin typeface="Calibri"/>
                <a:ea typeface="Calibri"/>
                <a:cs typeface="Calibri"/>
                <a:sym typeface="Calibri"/>
              </a:rPr>
              <a:t>Structured Query Language (SQL) – Is a standard language for accessing and manipulating databases.</a:t>
            </a:r>
            <a:endParaRPr>
              <a:latin typeface="Calibri"/>
              <a:ea typeface="Calibri"/>
              <a:cs typeface="Calibri"/>
              <a:sym typeface="Calibri"/>
            </a:endParaRPr>
          </a:p>
          <a:p>
            <a:pPr marL="215900" marR="0" lvl="0" indent="-215900" algn="just" rtl="0">
              <a:lnSpc>
                <a:spcPct val="80000"/>
              </a:lnSpc>
              <a:spcBef>
                <a:spcPts val="900"/>
              </a:spcBef>
              <a:spcAft>
                <a:spcPts val="0"/>
              </a:spcAft>
              <a:buClr>
                <a:schemeClr val="accent1"/>
              </a:buClr>
              <a:buFont typeface="Arial"/>
              <a:buNone/>
            </a:pPr>
            <a:endParaRPr b="0" i="0" u="none" strike="noStrike" cap="none">
              <a:solidFill>
                <a:srgbClr val="262626"/>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dt" idx="10"/>
          </p:nvPr>
        </p:nvSpPr>
        <p:spPr>
          <a:xfrm>
            <a:off x="6508125" y="4476750"/>
            <a:ext cx="1200149" cy="209549"/>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1/25/2017</a:t>
            </a:r>
            <a:endParaRPr sz="800" b="0" i="0" u="none" strike="noStrike" cap="none">
              <a:solidFill>
                <a:schemeClr val="dk1"/>
              </a:solidFill>
              <a:latin typeface="Garamond"/>
              <a:ea typeface="Garamond"/>
              <a:cs typeface="Garamond"/>
              <a:sym typeface="Garamond"/>
            </a:endParaRPr>
          </a:p>
        </p:txBody>
      </p:sp>
      <p:sp>
        <p:nvSpPr>
          <p:cNvPr id="155" name="Google Shape;155;p23"/>
          <p:cNvSpPr txBox="1">
            <a:spLocks noGrp="1"/>
          </p:cNvSpPr>
          <p:nvPr>
            <p:ph type="ftr" idx="11"/>
          </p:nvPr>
        </p:nvSpPr>
        <p:spPr>
          <a:xfrm>
            <a:off x="971550" y="4476750"/>
            <a:ext cx="5479425" cy="209549"/>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Mr. Yusuf</a:t>
            </a:r>
            <a:endParaRPr sz="800" b="0" i="0" u="none" strike="noStrike" cap="none">
              <a:solidFill>
                <a:schemeClr val="dk1"/>
              </a:solidFill>
              <a:latin typeface="Garamond"/>
              <a:ea typeface="Garamond"/>
              <a:cs typeface="Garamond"/>
              <a:sym typeface="Garamond"/>
            </a:endParaRPr>
          </a:p>
        </p:txBody>
      </p:sp>
      <p:sp>
        <p:nvSpPr>
          <p:cNvPr id="156" name="Google Shape;156;p23"/>
          <p:cNvSpPr txBox="1">
            <a:spLocks noGrp="1"/>
          </p:cNvSpPr>
          <p:nvPr>
            <p:ph type="sldNum" idx="12"/>
          </p:nvPr>
        </p:nvSpPr>
        <p:spPr>
          <a:xfrm>
            <a:off x="6354343" y="3497412"/>
            <a:ext cx="411525"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Economica"/>
                <a:ea typeface="Economica"/>
                <a:cs typeface="Economica"/>
                <a:sym typeface="Economica"/>
              </a:rPr>
              <a:t>11</a:t>
            </a:fld>
            <a:endParaRPr>
              <a:solidFill>
                <a:schemeClr val="dk1"/>
              </a:solidFill>
              <a:latin typeface="Economica"/>
              <a:ea typeface="Economica"/>
              <a:cs typeface="Economica"/>
              <a:sym typeface="Economica"/>
            </a:endParaRPr>
          </a:p>
        </p:txBody>
      </p:sp>
      <p:sp>
        <p:nvSpPr>
          <p:cNvPr id="157" name="Google Shape;157;p23"/>
          <p:cNvSpPr txBox="1">
            <a:spLocks noGrp="1"/>
          </p:cNvSpPr>
          <p:nvPr>
            <p:ph type="body" idx="4294967295"/>
          </p:nvPr>
        </p:nvSpPr>
        <p:spPr>
          <a:xfrm>
            <a:off x="514350" y="514350"/>
            <a:ext cx="8115300" cy="4057650"/>
          </a:xfrm>
          <a:prstGeom prst="rect">
            <a:avLst/>
          </a:prstGeom>
          <a:noFill/>
          <a:ln>
            <a:noFill/>
          </a:ln>
        </p:spPr>
        <p:txBody>
          <a:bodyPr spcFirstLastPara="1" wrap="square" lIns="68575" tIns="34275" rIns="68575" bIns="34275" anchor="t" anchorCtr="0">
            <a:noAutofit/>
          </a:bodyPr>
          <a:lstStyle/>
          <a:p>
            <a:pPr marL="342900" marR="0" lvl="0" indent="-279400" algn="just" rtl="0">
              <a:lnSpc>
                <a:spcPct val="115000"/>
              </a:lnSpc>
              <a:spcBef>
                <a:spcPts val="0"/>
              </a:spcBef>
              <a:spcAft>
                <a:spcPts val="0"/>
              </a:spcAft>
              <a:buClr>
                <a:schemeClr val="accent1"/>
              </a:buClr>
              <a:buSzPts val="1800"/>
              <a:buFont typeface="Calibri"/>
              <a:buAutoNum type="arabicPeriod"/>
            </a:pPr>
            <a:r>
              <a:rPr lang="en" sz="1800" b="1" i="0" u="none" strike="noStrike" cap="none">
                <a:solidFill>
                  <a:schemeClr val="accent5"/>
                </a:solidFill>
                <a:latin typeface="Calibri"/>
                <a:ea typeface="Calibri"/>
                <a:cs typeface="Calibri"/>
                <a:sym typeface="Calibri"/>
              </a:rPr>
              <a:t>Using The Query Design Command</a:t>
            </a:r>
            <a:endParaRPr b="1">
              <a:latin typeface="Calibri"/>
              <a:ea typeface="Calibri"/>
              <a:cs typeface="Calibri"/>
              <a:sym typeface="Calibri"/>
            </a:endParaRPr>
          </a:p>
          <a:p>
            <a:pPr marL="215900" marR="0" lvl="0" indent="-152400" algn="just" rtl="0">
              <a:lnSpc>
                <a:spcPct val="115000"/>
              </a:lnSpc>
              <a:spcBef>
                <a:spcPts val="900"/>
              </a:spcBef>
              <a:spcAft>
                <a:spcPts val="0"/>
              </a:spcAft>
              <a:buClr>
                <a:schemeClr val="accent1"/>
              </a:buClr>
              <a:buSzPts val="1800"/>
              <a:buFont typeface="Calibri"/>
              <a:buChar char="•"/>
            </a:pPr>
            <a:r>
              <a:rPr lang="en" sz="1800" b="0" i="0" u="none" strike="noStrike" cap="none">
                <a:solidFill>
                  <a:srgbClr val="262626"/>
                </a:solidFill>
                <a:latin typeface="Calibri"/>
                <a:ea typeface="Calibri"/>
                <a:cs typeface="Calibri"/>
                <a:sym typeface="Calibri"/>
              </a:rPr>
              <a:t>Select the Query Design command from the Create tab on the Ribbon</a:t>
            </a:r>
            <a:endParaRPr>
              <a:latin typeface="Calibri"/>
              <a:ea typeface="Calibri"/>
              <a:cs typeface="Calibri"/>
              <a:sym typeface="Calibri"/>
            </a:endParaRPr>
          </a:p>
          <a:p>
            <a:pPr marL="215900" marR="0" lvl="0" indent="-152400" algn="just" rtl="0">
              <a:lnSpc>
                <a:spcPct val="115000"/>
              </a:lnSpc>
              <a:spcBef>
                <a:spcPts val="900"/>
              </a:spcBef>
              <a:spcAft>
                <a:spcPts val="0"/>
              </a:spcAft>
              <a:buClr>
                <a:schemeClr val="accent1"/>
              </a:buClr>
              <a:buSzPts val="1800"/>
              <a:buFont typeface="Calibri"/>
              <a:buChar char="•"/>
            </a:pPr>
            <a:r>
              <a:rPr lang="en" sz="1800" b="0" i="0" u="none" strike="noStrike" cap="none">
                <a:solidFill>
                  <a:srgbClr val="262626"/>
                </a:solidFill>
                <a:latin typeface="Calibri"/>
                <a:ea typeface="Calibri"/>
                <a:cs typeface="Calibri"/>
                <a:sym typeface="Calibri"/>
              </a:rPr>
              <a:t>Use the show table dialog box to select which tables (and /or queries) to include in the query Show Table Dialog Box</a:t>
            </a:r>
            <a:endParaRPr>
              <a:latin typeface="Calibri"/>
              <a:ea typeface="Calibri"/>
              <a:cs typeface="Calibri"/>
              <a:sym typeface="Calibri"/>
            </a:endParaRPr>
          </a:p>
          <a:p>
            <a:pPr marL="215900" marR="0" lvl="0" indent="-152400" algn="just" rtl="0">
              <a:lnSpc>
                <a:spcPct val="115000"/>
              </a:lnSpc>
              <a:spcBef>
                <a:spcPts val="900"/>
              </a:spcBef>
              <a:spcAft>
                <a:spcPts val="0"/>
              </a:spcAft>
              <a:buClr>
                <a:schemeClr val="accent1"/>
              </a:buClr>
              <a:buSzPts val="1800"/>
              <a:buFont typeface="Calibri"/>
              <a:buChar char="•"/>
            </a:pPr>
            <a:r>
              <a:rPr lang="en" sz="1800" b="0" i="0" u="none" strike="noStrike" cap="none">
                <a:solidFill>
                  <a:srgbClr val="262626"/>
                </a:solidFill>
                <a:latin typeface="Calibri"/>
                <a:ea typeface="Calibri"/>
                <a:cs typeface="Calibri"/>
                <a:sym typeface="Calibri"/>
              </a:rPr>
              <a:t>Drag and drop the fields you want to see in your results to the bottom portion of the query design screen</a:t>
            </a:r>
            <a:endParaRPr>
              <a:latin typeface="Calibri"/>
              <a:ea typeface="Calibri"/>
              <a:cs typeface="Calibri"/>
              <a:sym typeface="Calibri"/>
            </a:endParaRPr>
          </a:p>
          <a:p>
            <a:pPr marL="215900" marR="0" lvl="0" indent="-152400" algn="just" rtl="0">
              <a:lnSpc>
                <a:spcPct val="115000"/>
              </a:lnSpc>
              <a:spcBef>
                <a:spcPts val="900"/>
              </a:spcBef>
              <a:spcAft>
                <a:spcPts val="0"/>
              </a:spcAft>
              <a:buClr>
                <a:schemeClr val="accent1"/>
              </a:buClr>
              <a:buSzPts val="1800"/>
              <a:buFont typeface="Calibri"/>
              <a:buChar char="•"/>
            </a:pPr>
            <a:r>
              <a:rPr lang="en" sz="1800" b="0" i="0" u="none" strike="noStrike" cap="none">
                <a:solidFill>
                  <a:srgbClr val="262626"/>
                </a:solidFill>
                <a:latin typeface="Calibri"/>
                <a:ea typeface="Calibri"/>
                <a:cs typeface="Calibri"/>
                <a:sym typeface="Calibri"/>
              </a:rPr>
              <a:t>Add Fields to Query Design Screen</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dt" idx="10"/>
          </p:nvPr>
        </p:nvSpPr>
        <p:spPr>
          <a:xfrm>
            <a:off x="6508125" y="4476750"/>
            <a:ext cx="1200149" cy="209549"/>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1/25/2017</a:t>
            </a:r>
            <a:endParaRPr sz="800" b="0" i="0" u="none" strike="noStrike" cap="none">
              <a:solidFill>
                <a:schemeClr val="dk1"/>
              </a:solidFill>
              <a:latin typeface="Garamond"/>
              <a:ea typeface="Garamond"/>
              <a:cs typeface="Garamond"/>
              <a:sym typeface="Garamond"/>
            </a:endParaRPr>
          </a:p>
        </p:txBody>
      </p:sp>
      <p:sp>
        <p:nvSpPr>
          <p:cNvPr id="163" name="Google Shape;163;p24"/>
          <p:cNvSpPr txBox="1">
            <a:spLocks noGrp="1"/>
          </p:cNvSpPr>
          <p:nvPr>
            <p:ph type="ftr" idx="11"/>
          </p:nvPr>
        </p:nvSpPr>
        <p:spPr>
          <a:xfrm>
            <a:off x="971550" y="4476750"/>
            <a:ext cx="5479425" cy="209549"/>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Mr. Yusuf</a:t>
            </a:r>
            <a:endParaRPr sz="800" b="0" i="0" u="none" strike="noStrike" cap="none">
              <a:solidFill>
                <a:schemeClr val="dk1"/>
              </a:solidFill>
              <a:latin typeface="Garamond"/>
              <a:ea typeface="Garamond"/>
              <a:cs typeface="Garamond"/>
              <a:sym typeface="Garamond"/>
            </a:endParaRPr>
          </a:p>
        </p:txBody>
      </p:sp>
      <p:sp>
        <p:nvSpPr>
          <p:cNvPr id="164" name="Google Shape;164;p24"/>
          <p:cNvSpPr txBox="1">
            <a:spLocks noGrp="1"/>
          </p:cNvSpPr>
          <p:nvPr>
            <p:ph type="sldNum" idx="12"/>
          </p:nvPr>
        </p:nvSpPr>
        <p:spPr>
          <a:xfrm>
            <a:off x="6354343" y="3497412"/>
            <a:ext cx="411525"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Economica"/>
                <a:ea typeface="Economica"/>
                <a:cs typeface="Economica"/>
                <a:sym typeface="Economica"/>
              </a:rPr>
              <a:t>12</a:t>
            </a:fld>
            <a:endParaRPr>
              <a:solidFill>
                <a:schemeClr val="dk1"/>
              </a:solidFill>
              <a:latin typeface="Economica"/>
              <a:ea typeface="Economica"/>
              <a:cs typeface="Economica"/>
              <a:sym typeface="Economica"/>
            </a:endParaRPr>
          </a:p>
        </p:txBody>
      </p:sp>
      <p:sp>
        <p:nvSpPr>
          <p:cNvPr id="165" name="Google Shape;165;p24"/>
          <p:cNvSpPr txBox="1">
            <a:spLocks noGrp="1"/>
          </p:cNvSpPr>
          <p:nvPr>
            <p:ph type="body" idx="4294967295"/>
          </p:nvPr>
        </p:nvSpPr>
        <p:spPr>
          <a:xfrm>
            <a:off x="514350" y="514350"/>
            <a:ext cx="8115300" cy="4114799"/>
          </a:xfrm>
          <a:prstGeom prst="rect">
            <a:avLst/>
          </a:prstGeom>
          <a:noFill/>
          <a:ln>
            <a:noFill/>
          </a:ln>
        </p:spPr>
        <p:txBody>
          <a:bodyPr spcFirstLastPara="1" wrap="square" lIns="68575" tIns="34275" rIns="68575" bIns="34275" anchor="t" anchorCtr="0">
            <a:noAutofit/>
          </a:bodyPr>
          <a:lstStyle/>
          <a:p>
            <a:pPr marL="215900" marR="0" lvl="0" indent="-152400" algn="just" rtl="0">
              <a:lnSpc>
                <a:spcPct val="115000"/>
              </a:lnSpc>
              <a:spcBef>
                <a:spcPts val="0"/>
              </a:spcBef>
              <a:spcAft>
                <a:spcPts val="0"/>
              </a:spcAft>
              <a:buClr>
                <a:schemeClr val="accent1"/>
              </a:buClr>
              <a:buSzPts val="1800"/>
              <a:buFont typeface="Calibri"/>
              <a:buChar char="•"/>
            </a:pPr>
            <a:r>
              <a:rPr lang="en" sz="1800" b="0" i="0" u="none" strike="noStrike" cap="none">
                <a:solidFill>
                  <a:srgbClr val="262626"/>
                </a:solidFill>
                <a:latin typeface="Calibri"/>
                <a:ea typeface="Calibri"/>
                <a:cs typeface="Calibri"/>
                <a:sym typeface="Calibri"/>
              </a:rPr>
              <a:t>Enter the condition in the Criteria row for the condition field.</a:t>
            </a:r>
            <a:endParaRPr>
              <a:latin typeface="Calibri"/>
              <a:ea typeface="Calibri"/>
              <a:cs typeface="Calibri"/>
              <a:sym typeface="Calibri"/>
            </a:endParaRPr>
          </a:p>
          <a:p>
            <a:pPr marL="215900" marR="0" lvl="0" indent="-152400" algn="just" rtl="0">
              <a:lnSpc>
                <a:spcPct val="115000"/>
              </a:lnSpc>
              <a:spcBef>
                <a:spcPts val="900"/>
              </a:spcBef>
              <a:spcAft>
                <a:spcPts val="0"/>
              </a:spcAft>
              <a:buClr>
                <a:schemeClr val="accent1"/>
              </a:buClr>
              <a:buSzPts val="1800"/>
              <a:buFont typeface="Calibri"/>
              <a:buChar char="•"/>
            </a:pPr>
            <a:r>
              <a:rPr lang="en" sz="1800" b="0" i="0" u="none" strike="noStrike" cap="none">
                <a:solidFill>
                  <a:srgbClr val="262626"/>
                </a:solidFill>
                <a:latin typeface="Calibri"/>
                <a:ea typeface="Calibri"/>
                <a:cs typeface="Calibri"/>
                <a:sym typeface="Calibri"/>
              </a:rPr>
              <a:t>Once the condition is set, click Run! In the</a:t>
            </a:r>
            <a:endParaRPr>
              <a:latin typeface="Calibri"/>
              <a:ea typeface="Calibri"/>
              <a:cs typeface="Calibri"/>
              <a:sym typeface="Calibri"/>
            </a:endParaRPr>
          </a:p>
          <a:p>
            <a:pPr marL="215900" marR="0" lvl="0" indent="-215900" algn="just" rtl="0">
              <a:lnSpc>
                <a:spcPct val="115000"/>
              </a:lnSpc>
              <a:spcBef>
                <a:spcPts val="900"/>
              </a:spcBef>
              <a:spcAft>
                <a:spcPts val="0"/>
              </a:spcAft>
              <a:buClr>
                <a:schemeClr val="accent1"/>
              </a:buClr>
              <a:buFont typeface="Arial"/>
              <a:buNone/>
            </a:pPr>
            <a:r>
              <a:rPr lang="en" sz="1800" b="0" i="0" u="none" strike="noStrike" cap="none">
                <a:solidFill>
                  <a:srgbClr val="262626"/>
                </a:solidFill>
                <a:latin typeface="Calibri"/>
                <a:ea typeface="Calibri"/>
                <a:cs typeface="Calibri"/>
                <a:sym typeface="Calibri"/>
              </a:rPr>
              <a:t>Results group on the Ribbon</a:t>
            </a:r>
            <a:endParaRPr>
              <a:latin typeface="Calibri"/>
              <a:ea typeface="Calibri"/>
              <a:cs typeface="Calibri"/>
              <a:sym typeface="Calibri"/>
            </a:endParaRPr>
          </a:p>
          <a:p>
            <a:pPr marL="215900" marR="0" lvl="0" indent="-152400" algn="just" rtl="0">
              <a:lnSpc>
                <a:spcPct val="115000"/>
              </a:lnSpc>
              <a:spcBef>
                <a:spcPts val="900"/>
              </a:spcBef>
              <a:spcAft>
                <a:spcPts val="0"/>
              </a:spcAft>
              <a:buClr>
                <a:schemeClr val="accent1"/>
              </a:buClr>
              <a:buSzPts val="1800"/>
              <a:buFont typeface="Calibri"/>
              <a:buChar char="•"/>
            </a:pPr>
            <a:r>
              <a:rPr lang="en" sz="1800" b="0" i="0" u="none" strike="noStrike" cap="none">
                <a:solidFill>
                  <a:srgbClr val="262626"/>
                </a:solidFill>
                <a:latin typeface="Calibri"/>
                <a:ea typeface="Calibri"/>
                <a:cs typeface="Calibri"/>
                <a:sym typeface="Calibri"/>
              </a:rPr>
              <a:t>Run Query Command</a:t>
            </a:r>
            <a:endParaRPr>
              <a:latin typeface="Calibri"/>
              <a:ea typeface="Calibri"/>
              <a:cs typeface="Calibri"/>
              <a:sym typeface="Calibri"/>
            </a:endParaRPr>
          </a:p>
          <a:p>
            <a:pPr marL="215900" marR="0" lvl="0" indent="-152400" algn="just" rtl="0">
              <a:lnSpc>
                <a:spcPct val="115000"/>
              </a:lnSpc>
              <a:spcBef>
                <a:spcPts val="900"/>
              </a:spcBef>
              <a:spcAft>
                <a:spcPts val="0"/>
              </a:spcAft>
              <a:buClr>
                <a:schemeClr val="accent1"/>
              </a:buClr>
              <a:buSzPts val="1800"/>
              <a:buFont typeface="Calibri"/>
              <a:buChar char="•"/>
            </a:pPr>
            <a:r>
              <a:rPr lang="en" sz="1800" b="0" i="0" u="none" strike="noStrike" cap="none">
                <a:solidFill>
                  <a:srgbClr val="262626"/>
                </a:solidFill>
                <a:latin typeface="Calibri"/>
                <a:ea typeface="Calibri"/>
                <a:cs typeface="Calibri"/>
                <a:sym typeface="Calibri"/>
              </a:rPr>
              <a:t>Finally, view your results to determine if they match your desired results.</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dt" idx="10"/>
          </p:nvPr>
        </p:nvSpPr>
        <p:spPr>
          <a:xfrm>
            <a:off x="6508125" y="4476750"/>
            <a:ext cx="1200149" cy="209549"/>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1/25/2017</a:t>
            </a:r>
            <a:endParaRPr sz="800" b="0" i="0" u="none" strike="noStrike" cap="none">
              <a:solidFill>
                <a:schemeClr val="dk1"/>
              </a:solidFill>
              <a:latin typeface="Garamond"/>
              <a:ea typeface="Garamond"/>
              <a:cs typeface="Garamond"/>
              <a:sym typeface="Garamond"/>
            </a:endParaRPr>
          </a:p>
        </p:txBody>
      </p:sp>
      <p:sp>
        <p:nvSpPr>
          <p:cNvPr id="171" name="Google Shape;171;p25"/>
          <p:cNvSpPr txBox="1">
            <a:spLocks noGrp="1"/>
          </p:cNvSpPr>
          <p:nvPr>
            <p:ph type="ftr" idx="11"/>
          </p:nvPr>
        </p:nvSpPr>
        <p:spPr>
          <a:xfrm>
            <a:off x="971550" y="4476750"/>
            <a:ext cx="5479425" cy="209549"/>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Mr. Yusuf</a:t>
            </a:r>
            <a:endParaRPr sz="800" b="0" i="0" u="none" strike="noStrike" cap="none">
              <a:solidFill>
                <a:schemeClr val="dk1"/>
              </a:solidFill>
              <a:latin typeface="Garamond"/>
              <a:ea typeface="Garamond"/>
              <a:cs typeface="Garamond"/>
              <a:sym typeface="Garamond"/>
            </a:endParaRPr>
          </a:p>
        </p:txBody>
      </p:sp>
      <p:sp>
        <p:nvSpPr>
          <p:cNvPr id="172" name="Google Shape;172;p25"/>
          <p:cNvSpPr txBox="1">
            <a:spLocks noGrp="1"/>
          </p:cNvSpPr>
          <p:nvPr>
            <p:ph type="sldNum" idx="12"/>
          </p:nvPr>
        </p:nvSpPr>
        <p:spPr>
          <a:xfrm>
            <a:off x="6354343" y="3497412"/>
            <a:ext cx="411525"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Economica"/>
                <a:ea typeface="Economica"/>
                <a:cs typeface="Economica"/>
                <a:sym typeface="Economica"/>
              </a:rPr>
              <a:t>13</a:t>
            </a:fld>
            <a:endParaRPr>
              <a:solidFill>
                <a:schemeClr val="dk1"/>
              </a:solidFill>
              <a:latin typeface="Economica"/>
              <a:ea typeface="Economica"/>
              <a:cs typeface="Economica"/>
              <a:sym typeface="Economica"/>
            </a:endParaRPr>
          </a:p>
        </p:txBody>
      </p:sp>
      <p:sp>
        <p:nvSpPr>
          <p:cNvPr id="173" name="Google Shape;173;p25"/>
          <p:cNvSpPr txBox="1">
            <a:spLocks noGrp="1"/>
          </p:cNvSpPr>
          <p:nvPr>
            <p:ph type="body" idx="4294967295"/>
          </p:nvPr>
        </p:nvSpPr>
        <p:spPr>
          <a:xfrm>
            <a:off x="504021" y="504021"/>
            <a:ext cx="8125628" cy="4125128"/>
          </a:xfrm>
          <a:prstGeom prst="rect">
            <a:avLst/>
          </a:prstGeom>
          <a:noFill/>
          <a:ln>
            <a:noFill/>
          </a:ln>
        </p:spPr>
        <p:txBody>
          <a:bodyPr spcFirstLastPara="1" wrap="square" lIns="68575" tIns="34275" rIns="68575" bIns="34275" anchor="t" anchorCtr="0">
            <a:noAutofit/>
          </a:bodyPr>
          <a:lstStyle/>
          <a:p>
            <a:pPr marL="0" marR="0" lvl="0" indent="0" algn="just" rtl="0">
              <a:lnSpc>
                <a:spcPct val="115000"/>
              </a:lnSpc>
              <a:spcBef>
                <a:spcPts val="0"/>
              </a:spcBef>
              <a:spcAft>
                <a:spcPts val="0"/>
              </a:spcAft>
              <a:buClr>
                <a:schemeClr val="accent1"/>
              </a:buClr>
              <a:buFont typeface="Arial"/>
              <a:buNone/>
            </a:pPr>
            <a:r>
              <a:rPr lang="en" b="1" i="0" u="none" strike="noStrike" cap="none">
                <a:solidFill>
                  <a:schemeClr val="accent5"/>
                </a:solidFill>
                <a:latin typeface="Calibri"/>
                <a:ea typeface="Calibri"/>
                <a:cs typeface="Calibri"/>
                <a:sym typeface="Calibri"/>
              </a:rPr>
              <a:t>Hiding Fields or Other Information in the Results</a:t>
            </a:r>
            <a:endParaRPr b="1">
              <a:latin typeface="Calibri"/>
              <a:ea typeface="Calibri"/>
              <a:cs typeface="Calibri"/>
              <a:sym typeface="Calibri"/>
            </a:endParaRPr>
          </a:p>
          <a:p>
            <a:pPr marL="215900" marR="0" lvl="0" indent="-203200" algn="just" rtl="0">
              <a:lnSpc>
                <a:spcPct val="115000"/>
              </a:lnSpc>
              <a:spcBef>
                <a:spcPts val="800"/>
              </a:spcBef>
              <a:spcAft>
                <a:spcPts val="0"/>
              </a:spcAft>
              <a:buClr>
                <a:schemeClr val="accent1"/>
              </a:buClr>
              <a:buSzPts val="1800"/>
              <a:buFont typeface="Calibri"/>
              <a:buChar char="❖"/>
            </a:pPr>
            <a:r>
              <a:rPr lang="en" b="0" i="0" u="none" strike="noStrike" cap="none">
                <a:solidFill>
                  <a:srgbClr val="262626"/>
                </a:solidFill>
                <a:latin typeface="Calibri"/>
                <a:ea typeface="Calibri"/>
                <a:cs typeface="Calibri"/>
                <a:sym typeface="Calibri"/>
              </a:rPr>
              <a:t>In the query design window, de-select the show option by clicking on it.</a:t>
            </a:r>
            <a:endParaRPr>
              <a:latin typeface="Calibri"/>
              <a:ea typeface="Calibri"/>
              <a:cs typeface="Calibri"/>
              <a:sym typeface="Calibri"/>
            </a:endParaRPr>
          </a:p>
          <a:p>
            <a:pPr marL="215900" marR="0" lvl="0" indent="-215900" algn="just" rtl="0">
              <a:lnSpc>
                <a:spcPct val="115000"/>
              </a:lnSpc>
              <a:spcBef>
                <a:spcPts val="800"/>
              </a:spcBef>
              <a:spcAft>
                <a:spcPts val="0"/>
              </a:spcAft>
              <a:buClr>
                <a:schemeClr val="accent1"/>
              </a:buClr>
              <a:buFont typeface="Arial"/>
              <a:buNone/>
            </a:pPr>
            <a:r>
              <a:rPr lang="en" b="0" i="0" u="none" strike="noStrike" cap="none">
                <a:solidFill>
                  <a:srgbClr val="262626"/>
                </a:solidFill>
                <a:latin typeface="Calibri"/>
                <a:ea typeface="Calibri"/>
                <a:cs typeface="Calibri"/>
                <a:sym typeface="Calibri"/>
              </a:rPr>
              <a:t>Show/Hide Field</a:t>
            </a:r>
            <a:endParaRPr>
              <a:latin typeface="Calibri"/>
              <a:ea typeface="Calibri"/>
              <a:cs typeface="Calibri"/>
              <a:sym typeface="Calibri"/>
            </a:endParaRPr>
          </a:p>
          <a:p>
            <a:pPr marL="215900" marR="0" lvl="0" indent="-215900" algn="just" rtl="0">
              <a:lnSpc>
                <a:spcPct val="115000"/>
              </a:lnSpc>
              <a:spcBef>
                <a:spcPts val="800"/>
              </a:spcBef>
              <a:spcAft>
                <a:spcPts val="0"/>
              </a:spcAft>
              <a:buClr>
                <a:schemeClr val="accent1"/>
              </a:buClr>
              <a:buFont typeface="Arial"/>
              <a:buNone/>
            </a:pPr>
            <a:r>
              <a:rPr lang="en" b="0" i="0" u="none" strike="noStrike" cap="none">
                <a:solidFill>
                  <a:srgbClr val="262626"/>
                </a:solidFill>
                <a:latin typeface="Calibri"/>
                <a:ea typeface="Calibri"/>
                <a:cs typeface="Calibri"/>
                <a:sym typeface="Calibri"/>
              </a:rPr>
              <a:t>Now , when you run your results, that field will be hidden.</a:t>
            </a:r>
            <a:endParaRPr>
              <a:latin typeface="Calibri"/>
              <a:ea typeface="Calibri"/>
              <a:cs typeface="Calibri"/>
              <a:sym typeface="Calibri"/>
            </a:endParaRPr>
          </a:p>
          <a:p>
            <a:pPr marL="215900" marR="0" lvl="0" indent="-203200" algn="just" rtl="0">
              <a:lnSpc>
                <a:spcPct val="115000"/>
              </a:lnSpc>
              <a:spcBef>
                <a:spcPts val="800"/>
              </a:spcBef>
              <a:spcAft>
                <a:spcPts val="0"/>
              </a:spcAft>
              <a:buClr>
                <a:schemeClr val="accent1"/>
              </a:buClr>
              <a:buSzPts val="1800"/>
              <a:buFont typeface="Calibri"/>
              <a:buChar char="❖"/>
            </a:pPr>
            <a:r>
              <a:rPr lang="en" b="0" i="0" u="none" strike="noStrike" cap="none">
                <a:solidFill>
                  <a:srgbClr val="262626"/>
                </a:solidFill>
                <a:latin typeface="Calibri"/>
                <a:ea typeface="Calibri"/>
                <a:cs typeface="Calibri"/>
                <a:sym typeface="Calibri"/>
              </a:rPr>
              <a:t>Saving the query</a:t>
            </a:r>
            <a:endParaRPr>
              <a:latin typeface="Calibri"/>
              <a:ea typeface="Calibri"/>
              <a:cs typeface="Calibri"/>
              <a:sym typeface="Calibri"/>
            </a:endParaRPr>
          </a:p>
          <a:p>
            <a:pPr marL="215900" marR="0" lvl="0" indent="-215900" algn="just" rtl="0">
              <a:lnSpc>
                <a:spcPct val="115000"/>
              </a:lnSpc>
              <a:spcBef>
                <a:spcPts val="800"/>
              </a:spcBef>
              <a:spcAft>
                <a:spcPts val="0"/>
              </a:spcAft>
              <a:buClr>
                <a:schemeClr val="accent1"/>
              </a:buClr>
              <a:buFont typeface="Arial"/>
              <a:buNone/>
            </a:pPr>
            <a:r>
              <a:rPr lang="en" b="0" i="0" u="none" strike="noStrike" cap="none">
                <a:solidFill>
                  <a:srgbClr val="262626"/>
                </a:solidFill>
                <a:latin typeface="Calibri"/>
                <a:ea typeface="Calibri"/>
                <a:cs typeface="Calibri"/>
                <a:sym typeface="Calibri"/>
              </a:rPr>
              <a:t>-Right click on the query tab</a:t>
            </a:r>
            <a:endParaRPr>
              <a:latin typeface="Calibri"/>
              <a:ea typeface="Calibri"/>
              <a:cs typeface="Calibri"/>
              <a:sym typeface="Calibri"/>
            </a:endParaRPr>
          </a:p>
          <a:p>
            <a:pPr marL="215900" marR="0" lvl="0" indent="-215900" algn="just" rtl="0">
              <a:lnSpc>
                <a:spcPct val="115000"/>
              </a:lnSpc>
              <a:spcBef>
                <a:spcPts val="800"/>
              </a:spcBef>
              <a:spcAft>
                <a:spcPts val="0"/>
              </a:spcAft>
              <a:buClr>
                <a:schemeClr val="accent1"/>
              </a:buClr>
              <a:buFont typeface="Arial"/>
              <a:buNone/>
            </a:pPr>
            <a:r>
              <a:rPr lang="en" b="0" i="0" u="none" strike="noStrike" cap="none">
                <a:solidFill>
                  <a:srgbClr val="262626"/>
                </a:solidFill>
                <a:latin typeface="Calibri"/>
                <a:ea typeface="Calibri"/>
                <a:cs typeface="Calibri"/>
                <a:sym typeface="Calibri"/>
              </a:rPr>
              <a:t>-When the Save As dialog box opens, give your query a meaningful name</a:t>
            </a:r>
            <a:endParaRPr>
              <a:latin typeface="Calibri"/>
              <a:ea typeface="Calibri"/>
              <a:cs typeface="Calibri"/>
              <a:sym typeface="Calibri"/>
            </a:endParaRPr>
          </a:p>
          <a:p>
            <a:pPr marL="215900" marR="0" lvl="0" indent="-215900" algn="just" rtl="0">
              <a:lnSpc>
                <a:spcPct val="115000"/>
              </a:lnSpc>
              <a:spcBef>
                <a:spcPts val="800"/>
              </a:spcBef>
              <a:spcAft>
                <a:spcPts val="0"/>
              </a:spcAft>
              <a:buClr>
                <a:schemeClr val="accent1"/>
              </a:buClr>
              <a:buFont typeface="Arial"/>
              <a:buNone/>
            </a:pPr>
            <a:r>
              <a:rPr lang="en" b="0" i="0" u="none" strike="noStrike" cap="none">
                <a:solidFill>
                  <a:srgbClr val="262626"/>
                </a:solidFill>
                <a:latin typeface="Calibri"/>
                <a:ea typeface="Calibri"/>
                <a:cs typeface="Calibri"/>
                <a:sym typeface="Calibri"/>
              </a:rPr>
              <a:t>-Saving the query</a:t>
            </a:r>
            <a:endParaRPr>
              <a:latin typeface="Calibri"/>
              <a:ea typeface="Calibri"/>
              <a:cs typeface="Calibri"/>
              <a:sym typeface="Calibri"/>
            </a:endParaRPr>
          </a:p>
          <a:p>
            <a:pPr marL="215900" marR="0" lvl="0" indent="-215900" algn="just" rtl="0">
              <a:lnSpc>
                <a:spcPct val="115000"/>
              </a:lnSpc>
              <a:spcBef>
                <a:spcPts val="800"/>
              </a:spcBef>
              <a:spcAft>
                <a:spcPts val="0"/>
              </a:spcAft>
              <a:buClr>
                <a:schemeClr val="accent1"/>
              </a:buClr>
              <a:buFont typeface="Arial"/>
              <a:buNone/>
            </a:pPr>
            <a:r>
              <a:rPr lang="en" b="0" i="0" u="none" strike="noStrike" cap="none">
                <a:solidFill>
                  <a:srgbClr val="262626"/>
                </a:solidFill>
                <a:latin typeface="Calibri"/>
                <a:ea typeface="Calibri"/>
                <a:cs typeface="Calibri"/>
                <a:sym typeface="Calibri"/>
              </a:rPr>
              <a:t>-Click OK</a:t>
            </a:r>
            <a:endParaRPr>
              <a:latin typeface="Calibri"/>
              <a:ea typeface="Calibri"/>
              <a:cs typeface="Calibri"/>
              <a:sym typeface="Calibri"/>
            </a:endParaRPr>
          </a:p>
          <a:p>
            <a:pPr marL="215900" marR="0" lvl="0" indent="-215900" algn="just" rtl="0">
              <a:lnSpc>
                <a:spcPct val="115000"/>
              </a:lnSpc>
              <a:spcBef>
                <a:spcPts val="800"/>
              </a:spcBef>
              <a:spcAft>
                <a:spcPts val="0"/>
              </a:spcAft>
              <a:buClr>
                <a:schemeClr val="accent1"/>
              </a:buClr>
              <a:buFont typeface="Arial"/>
              <a:buNone/>
            </a:pPr>
            <a:r>
              <a:rPr lang="en" b="0" i="0" u="none" strike="noStrike" cap="none">
                <a:solidFill>
                  <a:srgbClr val="262626"/>
                </a:solidFill>
                <a:latin typeface="Calibri"/>
                <a:ea typeface="Calibri"/>
                <a:cs typeface="Calibri"/>
                <a:sym typeface="Calibri"/>
              </a:rPr>
              <a:t>-The query will now be listed in the object list on the left side of the Access window</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dt" idx="10"/>
          </p:nvPr>
        </p:nvSpPr>
        <p:spPr>
          <a:xfrm>
            <a:off x="6508125" y="4476750"/>
            <a:ext cx="1200149" cy="209549"/>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1/25/2017</a:t>
            </a:r>
            <a:endParaRPr sz="800" b="0" i="0" u="none" strike="noStrike" cap="none">
              <a:solidFill>
                <a:schemeClr val="dk1"/>
              </a:solidFill>
              <a:latin typeface="Garamond"/>
              <a:ea typeface="Garamond"/>
              <a:cs typeface="Garamond"/>
              <a:sym typeface="Garamond"/>
            </a:endParaRPr>
          </a:p>
        </p:txBody>
      </p:sp>
      <p:sp>
        <p:nvSpPr>
          <p:cNvPr id="179" name="Google Shape;179;p26"/>
          <p:cNvSpPr txBox="1">
            <a:spLocks noGrp="1"/>
          </p:cNvSpPr>
          <p:nvPr>
            <p:ph type="ftr" idx="11"/>
          </p:nvPr>
        </p:nvSpPr>
        <p:spPr>
          <a:xfrm>
            <a:off x="971550" y="4476750"/>
            <a:ext cx="5479425" cy="209549"/>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Mr. Yusuf</a:t>
            </a:r>
            <a:endParaRPr sz="800" b="0" i="0" u="none" strike="noStrike" cap="none">
              <a:solidFill>
                <a:schemeClr val="dk1"/>
              </a:solidFill>
              <a:latin typeface="Garamond"/>
              <a:ea typeface="Garamond"/>
              <a:cs typeface="Garamond"/>
              <a:sym typeface="Garamond"/>
            </a:endParaRPr>
          </a:p>
        </p:txBody>
      </p:sp>
      <p:sp>
        <p:nvSpPr>
          <p:cNvPr id="180" name="Google Shape;180;p26"/>
          <p:cNvSpPr txBox="1">
            <a:spLocks noGrp="1"/>
          </p:cNvSpPr>
          <p:nvPr>
            <p:ph type="sldNum" idx="12"/>
          </p:nvPr>
        </p:nvSpPr>
        <p:spPr>
          <a:xfrm>
            <a:off x="6354343" y="3497412"/>
            <a:ext cx="411525"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Economica"/>
                <a:ea typeface="Economica"/>
                <a:cs typeface="Economica"/>
                <a:sym typeface="Economica"/>
              </a:rPr>
              <a:t>14</a:t>
            </a:fld>
            <a:endParaRPr>
              <a:solidFill>
                <a:schemeClr val="dk1"/>
              </a:solidFill>
              <a:latin typeface="Economica"/>
              <a:ea typeface="Economica"/>
              <a:cs typeface="Economica"/>
              <a:sym typeface="Economica"/>
            </a:endParaRPr>
          </a:p>
        </p:txBody>
      </p:sp>
      <p:sp>
        <p:nvSpPr>
          <p:cNvPr id="181" name="Google Shape;181;p26"/>
          <p:cNvSpPr txBox="1">
            <a:spLocks noGrp="1"/>
          </p:cNvSpPr>
          <p:nvPr>
            <p:ph type="body" idx="4294967295"/>
          </p:nvPr>
        </p:nvSpPr>
        <p:spPr>
          <a:xfrm>
            <a:off x="512284" y="520547"/>
            <a:ext cx="8117365" cy="4108603"/>
          </a:xfrm>
          <a:prstGeom prst="rect">
            <a:avLst/>
          </a:prstGeom>
          <a:noFill/>
          <a:ln>
            <a:noFill/>
          </a:ln>
        </p:spPr>
        <p:txBody>
          <a:bodyPr spcFirstLastPara="1" wrap="square" lIns="68575" tIns="34275" rIns="68575" bIns="34275" anchor="t" anchorCtr="0">
            <a:noAutofit/>
          </a:bodyPr>
          <a:lstStyle/>
          <a:p>
            <a:pPr marL="215900" marR="0" lvl="0" indent="-215900" algn="just" rtl="0">
              <a:lnSpc>
                <a:spcPct val="115000"/>
              </a:lnSpc>
              <a:spcBef>
                <a:spcPts val="0"/>
              </a:spcBef>
              <a:spcAft>
                <a:spcPts val="0"/>
              </a:spcAft>
              <a:buClr>
                <a:schemeClr val="accent1"/>
              </a:buClr>
              <a:buFont typeface="Arial"/>
              <a:buNone/>
            </a:pPr>
            <a:r>
              <a:rPr lang="en" sz="1800" b="1" i="0" u="sng" strike="noStrike" cap="none">
                <a:solidFill>
                  <a:schemeClr val="accent5"/>
                </a:solidFill>
                <a:latin typeface="Calibri"/>
                <a:ea typeface="Calibri"/>
                <a:cs typeface="Calibri"/>
                <a:sym typeface="Calibri"/>
              </a:rPr>
              <a:t>Calculation In Query</a:t>
            </a:r>
            <a:endParaRPr b="1">
              <a:latin typeface="Calibri"/>
              <a:ea typeface="Calibri"/>
              <a:cs typeface="Calibri"/>
              <a:sym typeface="Calibri"/>
            </a:endParaRPr>
          </a:p>
          <a:p>
            <a:pPr marL="215900" marR="0" lvl="0" indent="-215900" algn="just" rtl="0">
              <a:lnSpc>
                <a:spcPct val="115000"/>
              </a:lnSpc>
              <a:spcBef>
                <a:spcPts val="900"/>
              </a:spcBef>
              <a:spcAft>
                <a:spcPts val="0"/>
              </a:spcAft>
              <a:buClr>
                <a:schemeClr val="accent1"/>
              </a:buClr>
              <a:buFont typeface="Arial"/>
              <a:buNone/>
            </a:pPr>
            <a:r>
              <a:rPr lang="en" sz="1800" b="0" i="0" u="none" strike="noStrike" cap="none">
                <a:solidFill>
                  <a:srgbClr val="262626"/>
                </a:solidFill>
                <a:latin typeface="Calibri"/>
                <a:ea typeface="Calibri"/>
                <a:cs typeface="Calibri"/>
                <a:sym typeface="Calibri"/>
              </a:rPr>
              <a:t>Elements Of Query Expression</a:t>
            </a:r>
            <a:endParaRPr>
              <a:latin typeface="Calibri"/>
              <a:ea typeface="Calibri"/>
              <a:cs typeface="Calibri"/>
              <a:sym typeface="Calibri"/>
            </a:endParaRPr>
          </a:p>
          <a:p>
            <a:pPr marL="215900" marR="0" lvl="0" indent="-177800" algn="just" rtl="0">
              <a:lnSpc>
                <a:spcPct val="115000"/>
              </a:lnSpc>
              <a:spcBef>
                <a:spcPts val="900"/>
              </a:spcBef>
              <a:spcAft>
                <a:spcPts val="0"/>
              </a:spcAft>
              <a:buClr>
                <a:schemeClr val="accent1"/>
              </a:buClr>
              <a:buSzPts val="1800"/>
              <a:buFont typeface="Calibri"/>
              <a:buChar char="❖"/>
            </a:pPr>
            <a:r>
              <a:rPr lang="en" sz="1800" b="0" i="0" u="none" strike="noStrike" cap="none">
                <a:solidFill>
                  <a:srgbClr val="262626"/>
                </a:solidFill>
                <a:latin typeface="Calibri"/>
                <a:ea typeface="Calibri"/>
                <a:cs typeface="Calibri"/>
                <a:sym typeface="Calibri"/>
              </a:rPr>
              <a:t>Identifiers – the name of table fields or controls on forms or report, or the properties of those fields or record.</a:t>
            </a:r>
            <a:endParaRPr>
              <a:latin typeface="Calibri"/>
              <a:ea typeface="Calibri"/>
              <a:cs typeface="Calibri"/>
              <a:sym typeface="Calibri"/>
            </a:endParaRPr>
          </a:p>
          <a:p>
            <a:pPr marL="215900" marR="0" lvl="0" indent="-177800" algn="just" rtl="0">
              <a:lnSpc>
                <a:spcPct val="115000"/>
              </a:lnSpc>
              <a:spcBef>
                <a:spcPts val="900"/>
              </a:spcBef>
              <a:spcAft>
                <a:spcPts val="0"/>
              </a:spcAft>
              <a:buClr>
                <a:schemeClr val="accent1"/>
              </a:buClr>
              <a:buSzPts val="1800"/>
              <a:buFont typeface="Calibri"/>
              <a:buChar char="❖"/>
            </a:pPr>
            <a:r>
              <a:rPr lang="en" sz="1800" b="0" i="0" u="none" strike="noStrike" cap="none">
                <a:solidFill>
                  <a:srgbClr val="262626"/>
                </a:solidFill>
                <a:latin typeface="Calibri"/>
                <a:ea typeface="Calibri"/>
                <a:cs typeface="Calibri"/>
                <a:sym typeface="Calibri"/>
              </a:rPr>
              <a:t>Operator – Such as + (plus) or – (minus)</a:t>
            </a:r>
            <a:endParaRPr>
              <a:latin typeface="Calibri"/>
              <a:ea typeface="Calibri"/>
              <a:cs typeface="Calibri"/>
              <a:sym typeface="Calibri"/>
            </a:endParaRPr>
          </a:p>
          <a:p>
            <a:pPr marL="215900" marR="0" lvl="0" indent="-177800" algn="just" rtl="0">
              <a:lnSpc>
                <a:spcPct val="115000"/>
              </a:lnSpc>
              <a:spcBef>
                <a:spcPts val="900"/>
              </a:spcBef>
              <a:spcAft>
                <a:spcPts val="0"/>
              </a:spcAft>
              <a:buClr>
                <a:schemeClr val="accent1"/>
              </a:buClr>
              <a:buSzPts val="1800"/>
              <a:buFont typeface="Calibri"/>
              <a:buChar char="❖"/>
            </a:pPr>
            <a:r>
              <a:rPr lang="en" sz="1800" b="0" i="0" u="none" strike="noStrike" cap="none">
                <a:solidFill>
                  <a:srgbClr val="262626"/>
                </a:solidFill>
                <a:latin typeface="Calibri"/>
                <a:ea typeface="Calibri"/>
                <a:cs typeface="Calibri"/>
                <a:sym typeface="Calibri"/>
              </a:rPr>
              <a:t>Functions – Such as SUM or AVG, and the arguments that are used with them.</a:t>
            </a:r>
            <a:endParaRPr>
              <a:latin typeface="Calibri"/>
              <a:ea typeface="Calibri"/>
              <a:cs typeface="Calibri"/>
              <a:sym typeface="Calibri"/>
            </a:endParaRPr>
          </a:p>
          <a:p>
            <a:pPr marL="215900" marR="0" lvl="0" indent="-177800" algn="just" rtl="0">
              <a:lnSpc>
                <a:spcPct val="115000"/>
              </a:lnSpc>
              <a:spcBef>
                <a:spcPts val="900"/>
              </a:spcBef>
              <a:spcAft>
                <a:spcPts val="0"/>
              </a:spcAft>
              <a:buClr>
                <a:schemeClr val="accent1"/>
              </a:buClr>
              <a:buSzPts val="1800"/>
              <a:buFont typeface="Calibri"/>
              <a:buChar char="❖"/>
            </a:pPr>
            <a:r>
              <a:rPr lang="en" sz="1800" b="0" i="0" u="none" strike="noStrike" cap="none">
                <a:solidFill>
                  <a:srgbClr val="262626"/>
                </a:solidFill>
                <a:latin typeface="Calibri"/>
                <a:ea typeface="Calibri"/>
                <a:cs typeface="Calibri"/>
                <a:sym typeface="Calibri"/>
              </a:rPr>
              <a:t>Constants – Values that do  not change-such as strings of text, or numbers that are not calculated by an expression</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dt" idx="10"/>
          </p:nvPr>
        </p:nvSpPr>
        <p:spPr>
          <a:xfrm>
            <a:off x="6508125" y="4476750"/>
            <a:ext cx="1200149" cy="209549"/>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1/25/2017</a:t>
            </a:r>
            <a:endParaRPr sz="800" b="0" i="0" u="none" strike="noStrike" cap="none">
              <a:solidFill>
                <a:schemeClr val="dk1"/>
              </a:solidFill>
              <a:latin typeface="Garamond"/>
              <a:ea typeface="Garamond"/>
              <a:cs typeface="Garamond"/>
              <a:sym typeface="Garamond"/>
            </a:endParaRPr>
          </a:p>
        </p:txBody>
      </p:sp>
      <p:sp>
        <p:nvSpPr>
          <p:cNvPr id="187" name="Google Shape;187;p27"/>
          <p:cNvSpPr txBox="1">
            <a:spLocks noGrp="1"/>
          </p:cNvSpPr>
          <p:nvPr>
            <p:ph type="ftr" idx="11"/>
          </p:nvPr>
        </p:nvSpPr>
        <p:spPr>
          <a:xfrm>
            <a:off x="971550" y="4476750"/>
            <a:ext cx="5479425" cy="209549"/>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Mr. Yusuf</a:t>
            </a:r>
            <a:endParaRPr sz="800" b="0" i="0" u="none" strike="noStrike" cap="none">
              <a:solidFill>
                <a:schemeClr val="dk1"/>
              </a:solidFill>
              <a:latin typeface="Garamond"/>
              <a:ea typeface="Garamond"/>
              <a:cs typeface="Garamond"/>
              <a:sym typeface="Garamond"/>
            </a:endParaRPr>
          </a:p>
        </p:txBody>
      </p:sp>
      <p:sp>
        <p:nvSpPr>
          <p:cNvPr id="188" name="Google Shape;188;p27"/>
          <p:cNvSpPr txBox="1">
            <a:spLocks noGrp="1"/>
          </p:cNvSpPr>
          <p:nvPr>
            <p:ph type="sldNum" idx="12"/>
          </p:nvPr>
        </p:nvSpPr>
        <p:spPr>
          <a:xfrm>
            <a:off x="6354343" y="3497412"/>
            <a:ext cx="411525"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Economica"/>
                <a:ea typeface="Economica"/>
                <a:cs typeface="Economica"/>
                <a:sym typeface="Economica"/>
              </a:rPr>
              <a:t>15</a:t>
            </a:fld>
            <a:endParaRPr>
              <a:solidFill>
                <a:schemeClr val="dk1"/>
              </a:solidFill>
              <a:latin typeface="Economica"/>
              <a:ea typeface="Economica"/>
              <a:cs typeface="Economica"/>
              <a:sym typeface="Economica"/>
            </a:endParaRPr>
          </a:p>
        </p:txBody>
      </p:sp>
      <p:sp>
        <p:nvSpPr>
          <p:cNvPr id="189" name="Google Shape;189;p27"/>
          <p:cNvSpPr txBox="1">
            <a:spLocks noGrp="1"/>
          </p:cNvSpPr>
          <p:nvPr>
            <p:ph type="body" idx="4294967295"/>
          </p:nvPr>
        </p:nvSpPr>
        <p:spPr>
          <a:xfrm>
            <a:off x="514350" y="514350"/>
            <a:ext cx="8115300" cy="4114799"/>
          </a:xfrm>
          <a:prstGeom prst="rect">
            <a:avLst/>
          </a:prstGeom>
          <a:noFill/>
          <a:ln>
            <a:noFill/>
          </a:ln>
        </p:spPr>
        <p:txBody>
          <a:bodyPr spcFirstLastPara="1" wrap="square" lIns="68575" tIns="34275" rIns="68575" bIns="34275" anchor="t" anchorCtr="0">
            <a:noAutofit/>
          </a:bodyPr>
          <a:lstStyle/>
          <a:p>
            <a:pPr marL="0" marR="0" lvl="0" indent="0" algn="just" rtl="0">
              <a:lnSpc>
                <a:spcPct val="115000"/>
              </a:lnSpc>
              <a:spcBef>
                <a:spcPts val="0"/>
              </a:spcBef>
              <a:spcAft>
                <a:spcPts val="0"/>
              </a:spcAft>
              <a:buClr>
                <a:schemeClr val="accent1"/>
              </a:buClr>
              <a:buFont typeface="Arial"/>
              <a:buNone/>
            </a:pPr>
            <a:r>
              <a:rPr lang="en" sz="1800" b="1" i="0" u="sng" strike="noStrike" cap="none">
                <a:solidFill>
                  <a:schemeClr val="accent5"/>
                </a:solidFill>
                <a:latin typeface="Calibri"/>
                <a:ea typeface="Calibri"/>
                <a:cs typeface="Calibri"/>
                <a:sym typeface="Calibri"/>
              </a:rPr>
              <a:t>Normalization</a:t>
            </a:r>
            <a:endParaRPr b="1">
              <a:latin typeface="Calibri"/>
              <a:ea typeface="Calibri"/>
              <a:cs typeface="Calibri"/>
              <a:sym typeface="Calibri"/>
            </a:endParaRPr>
          </a:p>
          <a:p>
            <a:pPr marL="215900" marR="0" lvl="0" indent="-152400" algn="just" rtl="0">
              <a:lnSpc>
                <a:spcPct val="115000"/>
              </a:lnSpc>
              <a:spcBef>
                <a:spcPts val="900"/>
              </a:spcBef>
              <a:spcAft>
                <a:spcPts val="0"/>
              </a:spcAft>
              <a:buClr>
                <a:schemeClr val="accent1"/>
              </a:buClr>
              <a:buSzPts val="1800"/>
              <a:buFont typeface="Calibri"/>
              <a:buChar char="•"/>
            </a:pPr>
            <a:r>
              <a:rPr lang="en" sz="1800" b="0" i="0" u="none" strike="noStrike" cap="none">
                <a:solidFill>
                  <a:srgbClr val="262626"/>
                </a:solidFill>
                <a:latin typeface="Calibri"/>
                <a:ea typeface="Calibri"/>
                <a:cs typeface="Calibri"/>
                <a:sym typeface="Calibri"/>
              </a:rPr>
              <a:t>Normalization – Is the process of organizing data to minimize redundancy and dependency.</a:t>
            </a:r>
            <a:endParaRPr>
              <a:latin typeface="Calibri"/>
              <a:ea typeface="Calibri"/>
              <a:cs typeface="Calibri"/>
              <a:sym typeface="Calibri"/>
            </a:endParaRPr>
          </a:p>
          <a:p>
            <a:pPr marL="215900" marR="0" lvl="0" indent="-215900" algn="just" rtl="0">
              <a:lnSpc>
                <a:spcPct val="115000"/>
              </a:lnSpc>
              <a:spcBef>
                <a:spcPts val="900"/>
              </a:spcBef>
              <a:spcAft>
                <a:spcPts val="0"/>
              </a:spcAft>
              <a:buClr>
                <a:schemeClr val="accent1"/>
              </a:buClr>
              <a:buFont typeface="Arial"/>
              <a:buNone/>
            </a:pPr>
            <a:r>
              <a:rPr lang="en" sz="1800" b="1" i="0" u="none" strike="noStrike" cap="none">
                <a:solidFill>
                  <a:srgbClr val="262626"/>
                </a:solidFill>
                <a:latin typeface="Calibri"/>
                <a:ea typeface="Calibri"/>
                <a:cs typeface="Calibri"/>
                <a:sym typeface="Calibri"/>
              </a:rPr>
              <a:t> </a:t>
            </a:r>
            <a:r>
              <a:rPr lang="en" sz="1800" b="1" i="0" u="sng" strike="noStrike" cap="none">
                <a:solidFill>
                  <a:schemeClr val="accent5"/>
                </a:solidFill>
                <a:latin typeface="Calibri"/>
                <a:ea typeface="Calibri"/>
                <a:cs typeface="Calibri"/>
                <a:sym typeface="Calibri"/>
              </a:rPr>
              <a:t>Type/Division of Normalization</a:t>
            </a:r>
            <a:endParaRPr b="1">
              <a:latin typeface="Calibri"/>
              <a:ea typeface="Calibri"/>
              <a:cs typeface="Calibri"/>
              <a:sym typeface="Calibri"/>
            </a:endParaRPr>
          </a:p>
          <a:p>
            <a:pPr marL="381000" marR="0" lvl="0" indent="-317500" algn="just" rtl="0">
              <a:lnSpc>
                <a:spcPct val="115000"/>
              </a:lnSpc>
              <a:spcBef>
                <a:spcPts val="900"/>
              </a:spcBef>
              <a:spcAft>
                <a:spcPts val="0"/>
              </a:spcAft>
              <a:buClr>
                <a:schemeClr val="accent1"/>
              </a:buClr>
              <a:buSzPts val="1800"/>
              <a:buFont typeface="Calibri"/>
              <a:buAutoNum type="arabicPeriod"/>
            </a:pPr>
            <a:r>
              <a:rPr lang="en" sz="1800" b="0" i="0" u="none" strike="noStrike" cap="none">
                <a:solidFill>
                  <a:srgbClr val="262626"/>
                </a:solidFill>
                <a:latin typeface="Calibri"/>
                <a:ea typeface="Calibri"/>
                <a:cs typeface="Calibri"/>
                <a:sym typeface="Calibri"/>
              </a:rPr>
              <a:t>First Normal Form (1NF)</a:t>
            </a:r>
            <a:endParaRPr>
              <a:latin typeface="Calibri"/>
              <a:ea typeface="Calibri"/>
              <a:cs typeface="Calibri"/>
              <a:sym typeface="Calibri"/>
            </a:endParaRPr>
          </a:p>
          <a:p>
            <a:pPr marL="381000" marR="0" lvl="0" indent="-317500" algn="just" rtl="0">
              <a:lnSpc>
                <a:spcPct val="115000"/>
              </a:lnSpc>
              <a:spcBef>
                <a:spcPts val="900"/>
              </a:spcBef>
              <a:spcAft>
                <a:spcPts val="0"/>
              </a:spcAft>
              <a:buClr>
                <a:schemeClr val="accent1"/>
              </a:buClr>
              <a:buSzPts val="1800"/>
              <a:buFont typeface="Calibri"/>
              <a:buAutoNum type="arabicPeriod"/>
            </a:pPr>
            <a:r>
              <a:rPr lang="en" sz="1800" b="0" i="0" u="none" strike="noStrike" cap="none">
                <a:solidFill>
                  <a:srgbClr val="262626"/>
                </a:solidFill>
                <a:latin typeface="Calibri"/>
                <a:ea typeface="Calibri"/>
                <a:cs typeface="Calibri"/>
                <a:sym typeface="Calibri"/>
              </a:rPr>
              <a:t>Second Normal Form (2NF)</a:t>
            </a:r>
            <a:endParaRPr>
              <a:latin typeface="Calibri"/>
              <a:ea typeface="Calibri"/>
              <a:cs typeface="Calibri"/>
              <a:sym typeface="Calibri"/>
            </a:endParaRPr>
          </a:p>
          <a:p>
            <a:pPr marL="381000" marR="0" lvl="0" indent="-317500" algn="just" rtl="0">
              <a:lnSpc>
                <a:spcPct val="115000"/>
              </a:lnSpc>
              <a:spcBef>
                <a:spcPts val="900"/>
              </a:spcBef>
              <a:spcAft>
                <a:spcPts val="0"/>
              </a:spcAft>
              <a:buClr>
                <a:schemeClr val="accent1"/>
              </a:buClr>
              <a:buSzPts val="1800"/>
              <a:buFont typeface="Calibri"/>
              <a:buAutoNum type="arabicPeriod"/>
            </a:pPr>
            <a:r>
              <a:rPr lang="en" sz="1800" b="0" i="0" u="none" strike="noStrike" cap="none">
                <a:solidFill>
                  <a:srgbClr val="262626"/>
                </a:solidFill>
                <a:latin typeface="Calibri"/>
                <a:ea typeface="Calibri"/>
                <a:cs typeface="Calibri"/>
                <a:sym typeface="Calibri"/>
              </a:rPr>
              <a:t>Third Normal Form (3NF)</a:t>
            </a:r>
            <a:endParaRPr>
              <a:latin typeface="Calibri"/>
              <a:ea typeface="Calibri"/>
              <a:cs typeface="Calibri"/>
              <a:sym typeface="Calibri"/>
            </a:endParaRPr>
          </a:p>
          <a:p>
            <a:pPr marL="381000" marR="0" lvl="0" indent="-317500" algn="just" rtl="0">
              <a:lnSpc>
                <a:spcPct val="115000"/>
              </a:lnSpc>
              <a:spcBef>
                <a:spcPts val="900"/>
              </a:spcBef>
              <a:spcAft>
                <a:spcPts val="0"/>
              </a:spcAft>
              <a:buClr>
                <a:schemeClr val="accent1"/>
              </a:buClr>
              <a:buSzPts val="1800"/>
              <a:buFont typeface="Calibri"/>
              <a:buAutoNum type="arabicPeriod"/>
            </a:pPr>
            <a:r>
              <a:rPr lang="en" sz="1800" b="0" i="0" u="none" strike="noStrike" cap="none">
                <a:solidFill>
                  <a:srgbClr val="262626"/>
                </a:solidFill>
                <a:latin typeface="Calibri"/>
                <a:ea typeface="Calibri"/>
                <a:cs typeface="Calibri"/>
                <a:sym typeface="Calibri"/>
              </a:rPr>
              <a:t>Boyce and Codd Normal Form (BCNF)</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body" idx="4294967295"/>
          </p:nvPr>
        </p:nvSpPr>
        <p:spPr>
          <a:xfrm>
            <a:off x="457200" y="457200"/>
            <a:ext cx="8286600" cy="4229100"/>
          </a:xfrm>
          <a:prstGeom prst="rect">
            <a:avLst/>
          </a:prstGeom>
          <a:noFill/>
          <a:ln>
            <a:noFill/>
          </a:ln>
        </p:spPr>
        <p:txBody>
          <a:bodyPr spcFirstLastPara="1" wrap="square" lIns="68575" tIns="34275" rIns="68575" bIns="34275" anchor="t" anchorCtr="0">
            <a:noAutofit/>
          </a:bodyPr>
          <a:lstStyle/>
          <a:p>
            <a:pPr marL="0" marR="0" lvl="0" indent="0" algn="just" rtl="0">
              <a:lnSpc>
                <a:spcPct val="115000"/>
              </a:lnSpc>
              <a:spcBef>
                <a:spcPts val="0"/>
              </a:spcBef>
              <a:spcAft>
                <a:spcPts val="0"/>
              </a:spcAft>
              <a:buClr>
                <a:schemeClr val="accent1"/>
              </a:buClr>
              <a:buFont typeface="Arial"/>
              <a:buNone/>
            </a:pPr>
            <a:r>
              <a:rPr lang="en" sz="2200" b="0" i="0" u="none" strike="noStrike" cap="none">
                <a:solidFill>
                  <a:schemeClr val="accent5"/>
                </a:solidFill>
                <a:latin typeface="Calibri"/>
                <a:ea typeface="Calibri"/>
                <a:cs typeface="Calibri"/>
                <a:sym typeface="Calibri"/>
              </a:rPr>
              <a:t>A Database Management System (DBMS) </a:t>
            </a:r>
            <a:r>
              <a:rPr lang="en" sz="2200" b="0" i="0" u="none" strike="noStrike" cap="none">
                <a:solidFill>
                  <a:srgbClr val="262626"/>
                </a:solidFill>
                <a:latin typeface="Calibri"/>
                <a:ea typeface="Calibri"/>
                <a:cs typeface="Calibri"/>
                <a:sym typeface="Calibri"/>
              </a:rPr>
              <a:t>– Is a software system designed to create, store, manage, and facilitate access to databases. </a:t>
            </a:r>
            <a:endParaRPr sz="2200">
              <a:latin typeface="Calibri"/>
              <a:ea typeface="Calibri"/>
              <a:cs typeface="Calibri"/>
              <a:sym typeface="Calibri"/>
            </a:endParaRPr>
          </a:p>
          <a:p>
            <a:pPr marL="215900" marR="0" lvl="0" indent="-177800" algn="just" rtl="0">
              <a:lnSpc>
                <a:spcPct val="115000"/>
              </a:lnSpc>
              <a:spcBef>
                <a:spcPts val="900"/>
              </a:spcBef>
              <a:spcAft>
                <a:spcPts val="0"/>
              </a:spcAft>
              <a:buClr>
                <a:schemeClr val="accent1"/>
              </a:buClr>
              <a:buSzPts val="2200"/>
              <a:buFont typeface="Bree Serif"/>
              <a:buChar char="•"/>
            </a:pPr>
            <a:r>
              <a:rPr lang="en" sz="2200" b="0" i="0" u="none" strike="noStrike" cap="none">
                <a:solidFill>
                  <a:srgbClr val="262626"/>
                </a:solidFill>
                <a:latin typeface="Calibri"/>
                <a:ea typeface="Calibri"/>
                <a:cs typeface="Calibri"/>
                <a:sym typeface="Calibri"/>
              </a:rPr>
              <a:t>The </a:t>
            </a:r>
            <a:r>
              <a:rPr lang="en" sz="2200" b="1" i="0" u="none" strike="noStrike" cap="none">
                <a:solidFill>
                  <a:srgbClr val="262626"/>
                </a:solidFill>
                <a:latin typeface="Calibri"/>
                <a:ea typeface="Calibri"/>
                <a:cs typeface="Calibri"/>
                <a:sym typeface="Calibri"/>
              </a:rPr>
              <a:t>DBMS</a:t>
            </a:r>
            <a:r>
              <a:rPr lang="en" sz="2200" b="0" i="0" u="none" strike="noStrike" cap="none">
                <a:solidFill>
                  <a:srgbClr val="262626"/>
                </a:solidFill>
                <a:latin typeface="Calibri"/>
                <a:ea typeface="Calibri"/>
                <a:cs typeface="Calibri"/>
                <a:sym typeface="Calibri"/>
              </a:rPr>
              <a:t> provides users and programmers with a systematic way to create, retrieve, update and manage data on the database.</a:t>
            </a:r>
            <a:endParaRPr sz="2200">
              <a:latin typeface="Calibri"/>
              <a:ea typeface="Calibri"/>
              <a:cs typeface="Calibri"/>
              <a:sym typeface="Calibri"/>
            </a:endParaRPr>
          </a:p>
          <a:p>
            <a:pPr marL="0" marR="0" lvl="0" indent="0" algn="just" rtl="0">
              <a:lnSpc>
                <a:spcPct val="115000"/>
              </a:lnSpc>
              <a:spcBef>
                <a:spcPts val="900"/>
              </a:spcBef>
              <a:spcAft>
                <a:spcPts val="0"/>
              </a:spcAft>
              <a:buClr>
                <a:schemeClr val="accent1"/>
              </a:buClr>
              <a:buFont typeface="Arial"/>
              <a:buNone/>
            </a:pPr>
            <a:r>
              <a:rPr lang="en" sz="2200" b="0" i="0" u="none" strike="noStrike" cap="none">
                <a:solidFill>
                  <a:schemeClr val="accent5"/>
                </a:solidFill>
                <a:latin typeface="Calibri"/>
                <a:ea typeface="Calibri"/>
                <a:cs typeface="Calibri"/>
                <a:sym typeface="Calibri"/>
              </a:rPr>
              <a:t>Examples of DBMS </a:t>
            </a:r>
            <a:endParaRPr sz="2200">
              <a:latin typeface="Calibri"/>
              <a:ea typeface="Calibri"/>
              <a:cs typeface="Calibri"/>
              <a:sym typeface="Calibri"/>
            </a:endParaRPr>
          </a:p>
          <a:p>
            <a:pPr marL="215900" marR="0" lvl="0" indent="-177800" algn="just" rtl="0">
              <a:lnSpc>
                <a:spcPct val="115000"/>
              </a:lnSpc>
              <a:spcBef>
                <a:spcPts val="900"/>
              </a:spcBef>
              <a:spcAft>
                <a:spcPts val="0"/>
              </a:spcAft>
              <a:buClr>
                <a:schemeClr val="accent1"/>
              </a:buClr>
              <a:buSzPts val="2200"/>
              <a:buFont typeface="Calibri"/>
              <a:buChar char="•"/>
            </a:pPr>
            <a:r>
              <a:rPr lang="en" sz="2200" b="0" i="0" u="none" strike="noStrike" cap="none">
                <a:solidFill>
                  <a:srgbClr val="262626"/>
                </a:solidFill>
                <a:latin typeface="Calibri"/>
                <a:ea typeface="Calibri"/>
                <a:cs typeface="Calibri"/>
                <a:sym typeface="Calibri"/>
              </a:rPr>
              <a:t>MS Access, MS SQL Server, DB2, Oracle, Sybase, MySQL, PostgreSQL. </a:t>
            </a:r>
            <a:endParaRPr sz="2200">
              <a:latin typeface="Calibri"/>
              <a:ea typeface="Calibri"/>
              <a:cs typeface="Calibri"/>
              <a:sym typeface="Calibri"/>
            </a:endParaRPr>
          </a:p>
          <a:p>
            <a:pPr marL="215900" marR="0" lvl="0" indent="-215900" algn="just" rtl="0">
              <a:lnSpc>
                <a:spcPct val="115000"/>
              </a:lnSpc>
              <a:spcBef>
                <a:spcPts val="900"/>
              </a:spcBef>
              <a:spcAft>
                <a:spcPts val="0"/>
              </a:spcAft>
              <a:buClr>
                <a:schemeClr val="accent1"/>
              </a:buClr>
              <a:buFont typeface="Arial"/>
              <a:buNone/>
            </a:pPr>
            <a:endParaRPr sz="2200" b="0" i="0" u="none" strike="noStrike" cap="none">
              <a:solidFill>
                <a:srgbClr val="262626"/>
              </a:solidFill>
              <a:latin typeface="Calibri"/>
              <a:ea typeface="Calibri"/>
              <a:cs typeface="Calibri"/>
              <a:sym typeface="Calibri"/>
            </a:endParaRPr>
          </a:p>
          <a:p>
            <a:pPr marL="215900" marR="0" lvl="0" indent="-215900" algn="just" rtl="0">
              <a:lnSpc>
                <a:spcPct val="115000"/>
              </a:lnSpc>
              <a:spcBef>
                <a:spcPts val="900"/>
              </a:spcBef>
              <a:spcAft>
                <a:spcPts val="0"/>
              </a:spcAft>
              <a:buClr>
                <a:schemeClr val="accent1"/>
              </a:buClr>
              <a:buFont typeface="Arial"/>
              <a:buNone/>
            </a:pPr>
            <a:endParaRPr sz="2200" b="0" i="0" u="none" strike="noStrike" cap="none">
              <a:solidFill>
                <a:srgbClr val="262626"/>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body" idx="4294967295"/>
          </p:nvPr>
        </p:nvSpPr>
        <p:spPr>
          <a:xfrm>
            <a:off x="457200" y="457200"/>
            <a:ext cx="8229599" cy="422910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chemeClr val="accent1"/>
              </a:buClr>
              <a:buFont typeface="Arial"/>
              <a:buNone/>
            </a:pPr>
            <a:r>
              <a:rPr lang="en" sz="1600" b="1" i="0" u="sng" strike="noStrike" cap="none">
                <a:solidFill>
                  <a:schemeClr val="accent5"/>
                </a:solidFill>
                <a:latin typeface="Calibri"/>
                <a:ea typeface="Calibri"/>
                <a:cs typeface="Calibri"/>
                <a:sym typeface="Calibri"/>
              </a:rPr>
              <a:t>Functions of DBMS</a:t>
            </a:r>
            <a:r>
              <a:rPr lang="en" sz="1600" b="0" i="0" u="none" strike="noStrike" cap="none">
                <a:solidFill>
                  <a:srgbClr val="262626"/>
                </a:solidFill>
                <a:latin typeface="Calibri"/>
                <a:ea typeface="Calibri"/>
                <a:cs typeface="Calibri"/>
                <a:sym typeface="Calibri"/>
              </a:rPr>
              <a:t> </a:t>
            </a:r>
            <a:endParaRPr sz="1600">
              <a:latin typeface="Calibri"/>
              <a:ea typeface="Calibri"/>
              <a:cs typeface="Calibri"/>
              <a:sym typeface="Calibri"/>
            </a:endParaRPr>
          </a:p>
          <a:p>
            <a:pPr marL="0" marR="0" lvl="0" indent="0" algn="just" rtl="0">
              <a:lnSpc>
                <a:spcPct val="90000"/>
              </a:lnSpc>
              <a:spcBef>
                <a:spcPts val="800"/>
              </a:spcBef>
              <a:spcAft>
                <a:spcPts val="0"/>
              </a:spcAft>
              <a:buClr>
                <a:schemeClr val="accent1"/>
              </a:buClr>
              <a:buFont typeface="Arial"/>
              <a:buNone/>
            </a:pPr>
            <a:r>
              <a:rPr lang="en" sz="1600" b="0" i="0" u="none" strike="noStrike" cap="none">
                <a:solidFill>
                  <a:srgbClr val="262626"/>
                </a:solidFill>
                <a:latin typeface="Calibri"/>
                <a:ea typeface="Calibri"/>
                <a:cs typeface="Calibri"/>
                <a:sym typeface="Calibri"/>
              </a:rPr>
              <a:t>There are several functions that a DBMS performs to ensure data integrity and consistency of data in the database.</a:t>
            </a:r>
            <a:endParaRPr sz="1600">
              <a:latin typeface="Calibri"/>
              <a:ea typeface="Calibri"/>
              <a:cs typeface="Calibri"/>
              <a:sym typeface="Calibri"/>
            </a:endParaRPr>
          </a:p>
          <a:p>
            <a:pPr marL="381000" marR="0" lvl="0" indent="-361950" algn="just" rtl="0">
              <a:lnSpc>
                <a:spcPct val="90000"/>
              </a:lnSpc>
              <a:spcBef>
                <a:spcPts val="800"/>
              </a:spcBef>
              <a:spcAft>
                <a:spcPts val="0"/>
              </a:spcAft>
              <a:buClr>
                <a:schemeClr val="accent1"/>
              </a:buClr>
              <a:buSzPts val="1600"/>
              <a:buFont typeface="Calibri"/>
              <a:buAutoNum type="romanLcPeriod"/>
            </a:pPr>
            <a:r>
              <a:rPr lang="en" sz="1600" b="1" i="0" u="none" strike="noStrike" cap="none">
                <a:solidFill>
                  <a:schemeClr val="accent5"/>
                </a:solidFill>
                <a:latin typeface="Calibri"/>
                <a:ea typeface="Calibri"/>
                <a:cs typeface="Calibri"/>
                <a:sym typeface="Calibri"/>
              </a:rPr>
              <a:t>Data Dictionary Management:</a:t>
            </a:r>
            <a:r>
              <a:rPr lang="en" sz="1600" b="0" i="0" u="none" strike="noStrike" cap="none">
                <a:solidFill>
                  <a:srgbClr val="262626"/>
                </a:solidFill>
                <a:latin typeface="Calibri"/>
                <a:ea typeface="Calibri"/>
                <a:cs typeface="Calibri"/>
                <a:sym typeface="Calibri"/>
              </a:rPr>
              <a:t> Is where the DBMS stores definitions of the data elements and their relationships (metadata).  The DBMS uses this function to look up the required data component structures and relationships.</a:t>
            </a:r>
            <a:endParaRPr sz="1600">
              <a:latin typeface="Calibri"/>
              <a:ea typeface="Calibri"/>
              <a:cs typeface="Calibri"/>
              <a:sym typeface="Calibri"/>
            </a:endParaRPr>
          </a:p>
          <a:p>
            <a:pPr marL="381000" marR="0" lvl="0" indent="-361950" algn="just" rtl="0">
              <a:lnSpc>
                <a:spcPct val="90000"/>
              </a:lnSpc>
              <a:spcBef>
                <a:spcPts val="800"/>
              </a:spcBef>
              <a:spcAft>
                <a:spcPts val="0"/>
              </a:spcAft>
              <a:buClr>
                <a:schemeClr val="accent1"/>
              </a:buClr>
              <a:buSzPts val="1600"/>
              <a:buFont typeface="Calibri"/>
              <a:buAutoNum type="romanLcPeriod"/>
            </a:pPr>
            <a:r>
              <a:rPr lang="en" sz="1600" b="1" i="0" u="none" strike="noStrike" cap="none">
                <a:solidFill>
                  <a:schemeClr val="accent5"/>
                </a:solidFill>
                <a:latin typeface="Calibri"/>
                <a:ea typeface="Calibri"/>
                <a:cs typeface="Calibri"/>
                <a:sym typeface="Calibri"/>
              </a:rPr>
              <a:t>Data Storage Management</a:t>
            </a:r>
            <a:r>
              <a:rPr lang="en" sz="1600">
                <a:solidFill>
                  <a:schemeClr val="accent5"/>
                </a:solidFill>
                <a:latin typeface="Calibri"/>
                <a:ea typeface="Calibri"/>
                <a:cs typeface="Calibri"/>
                <a:sym typeface="Calibri"/>
              </a:rPr>
              <a:t>:</a:t>
            </a:r>
            <a:r>
              <a:rPr lang="en" sz="1600" b="0" i="0" u="none" strike="noStrike" cap="none">
                <a:solidFill>
                  <a:srgbClr val="262626"/>
                </a:solidFill>
                <a:latin typeface="Calibri"/>
                <a:ea typeface="Calibri"/>
                <a:cs typeface="Calibri"/>
                <a:sym typeface="Calibri"/>
              </a:rPr>
              <a:t> This particular function is used for the storage of data and any related data entry forms or screen definitions, report definitions, data validation rules, procedural code, and structures that can handle video and picture formats. Users do not need to know how data is stored or manipulated.</a:t>
            </a:r>
            <a:endParaRPr sz="1600">
              <a:latin typeface="Calibri"/>
              <a:ea typeface="Calibri"/>
              <a:cs typeface="Calibri"/>
              <a:sym typeface="Calibri"/>
            </a:endParaRPr>
          </a:p>
          <a:p>
            <a:pPr marL="381000" marR="0" lvl="0" indent="-361950" algn="just" rtl="0">
              <a:lnSpc>
                <a:spcPct val="90000"/>
              </a:lnSpc>
              <a:spcBef>
                <a:spcPts val="800"/>
              </a:spcBef>
              <a:spcAft>
                <a:spcPts val="0"/>
              </a:spcAft>
              <a:buClr>
                <a:schemeClr val="accent1"/>
              </a:buClr>
              <a:buSzPts val="1600"/>
              <a:buFont typeface="Calibri"/>
              <a:buAutoNum type="romanLcPeriod"/>
            </a:pPr>
            <a:r>
              <a:rPr lang="en" sz="1600" b="1" i="0" u="none" strike="noStrike" cap="none">
                <a:solidFill>
                  <a:schemeClr val="accent5"/>
                </a:solidFill>
                <a:latin typeface="Calibri"/>
                <a:ea typeface="Calibri"/>
                <a:cs typeface="Calibri"/>
                <a:sym typeface="Calibri"/>
              </a:rPr>
              <a:t>Security Management</a:t>
            </a:r>
            <a:r>
              <a:rPr lang="en" sz="1600" b="1">
                <a:solidFill>
                  <a:schemeClr val="accent5"/>
                </a:solidFill>
                <a:latin typeface="Calibri"/>
                <a:ea typeface="Calibri"/>
                <a:cs typeface="Calibri"/>
                <a:sym typeface="Calibri"/>
              </a:rPr>
              <a:t>: </a:t>
            </a:r>
            <a:r>
              <a:rPr lang="en" sz="1600" b="0" i="0" u="none" strike="noStrike" cap="none">
                <a:solidFill>
                  <a:srgbClr val="262626"/>
                </a:solidFill>
                <a:latin typeface="Calibri"/>
                <a:ea typeface="Calibri"/>
                <a:cs typeface="Calibri"/>
                <a:sym typeface="Calibri"/>
              </a:rPr>
              <a:t>This is one of the most important functions in the DBMS. Security management sets rules that determine specific users that are allowed to access the database. Users are given a username and password or sometimes through biometric authentication (such as a fingerprint or retina scan) but these types of authentication tend to be more costly. This function also sets restraints on what specific data any user can see or manage.</a:t>
            </a:r>
            <a:endParaRPr sz="1600">
              <a:latin typeface="Calibri"/>
              <a:ea typeface="Calibri"/>
              <a:cs typeface="Calibri"/>
              <a:sym typeface="Calibri"/>
            </a:endParaRPr>
          </a:p>
          <a:p>
            <a:pPr marL="381000" marR="0" lvl="0" indent="-381000" algn="just" rtl="0">
              <a:lnSpc>
                <a:spcPct val="90000"/>
              </a:lnSpc>
              <a:spcBef>
                <a:spcPts val="800"/>
              </a:spcBef>
              <a:spcAft>
                <a:spcPts val="0"/>
              </a:spcAft>
              <a:buClr>
                <a:schemeClr val="accent1"/>
              </a:buClr>
              <a:buFont typeface="Garamond"/>
              <a:buNone/>
            </a:pPr>
            <a:endParaRPr sz="1600" b="0" i="0" u="none" strike="noStrike" cap="none">
              <a:solidFill>
                <a:srgbClr val="262626"/>
              </a:solidFill>
              <a:latin typeface="Calibri"/>
              <a:ea typeface="Calibri"/>
              <a:cs typeface="Calibri"/>
              <a:sym typeface="Calibri"/>
            </a:endParaRPr>
          </a:p>
          <a:p>
            <a:pPr marL="215900" marR="0" lvl="0" indent="-215900" algn="just" rtl="0">
              <a:lnSpc>
                <a:spcPct val="90000"/>
              </a:lnSpc>
              <a:spcBef>
                <a:spcPts val="800"/>
              </a:spcBef>
              <a:spcAft>
                <a:spcPts val="0"/>
              </a:spcAft>
              <a:buClr>
                <a:schemeClr val="accent1"/>
              </a:buClr>
              <a:buFont typeface="Arial"/>
              <a:buNone/>
            </a:pPr>
            <a:endParaRPr sz="1600" b="0" i="0" u="none" strike="noStrike" cap="none">
              <a:solidFill>
                <a:srgbClr val="262626"/>
              </a:solidFill>
              <a:latin typeface="Calibri"/>
              <a:ea typeface="Calibri"/>
              <a:cs typeface="Calibri"/>
              <a:sym typeface="Calibri"/>
            </a:endParaRPr>
          </a:p>
        </p:txBody>
      </p:sp>
      <p:sp>
        <p:nvSpPr>
          <p:cNvPr id="74" name="Google Shape;74;p15"/>
          <p:cNvSpPr txBox="1">
            <a:spLocks noGrp="1"/>
          </p:cNvSpPr>
          <p:nvPr>
            <p:ph type="sldNum" idx="12"/>
          </p:nvPr>
        </p:nvSpPr>
        <p:spPr>
          <a:xfrm>
            <a:off x="6354343" y="3497412"/>
            <a:ext cx="411525"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Economica"/>
                <a:ea typeface="Economica"/>
                <a:cs typeface="Economica"/>
                <a:sym typeface="Economica"/>
              </a:rPr>
              <a:t>3</a:t>
            </a:fld>
            <a:endParaRPr>
              <a:solidFill>
                <a:schemeClr val="dk1"/>
              </a:solidFill>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4294967295"/>
          </p:nvPr>
        </p:nvSpPr>
        <p:spPr>
          <a:xfrm>
            <a:off x="457200" y="457200"/>
            <a:ext cx="8229599" cy="4229099"/>
          </a:xfrm>
          <a:prstGeom prst="rect">
            <a:avLst/>
          </a:prstGeom>
          <a:noFill/>
          <a:ln>
            <a:noFill/>
          </a:ln>
        </p:spPr>
        <p:txBody>
          <a:bodyPr spcFirstLastPara="1" wrap="square" lIns="68575" tIns="34275" rIns="68575" bIns="34275" anchor="t" anchorCtr="0">
            <a:noAutofit/>
          </a:bodyPr>
          <a:lstStyle/>
          <a:p>
            <a:pPr marL="381000" marR="0" lvl="0" indent="-381000" algn="just" rtl="0">
              <a:lnSpc>
                <a:spcPct val="115000"/>
              </a:lnSpc>
              <a:spcBef>
                <a:spcPts val="0"/>
              </a:spcBef>
              <a:spcAft>
                <a:spcPts val="0"/>
              </a:spcAft>
              <a:buClr>
                <a:schemeClr val="accent1"/>
              </a:buClr>
              <a:buSzPts val="1600"/>
              <a:buFont typeface="Calibri"/>
              <a:buAutoNum type="romanLcPeriod" startAt="4"/>
            </a:pPr>
            <a:r>
              <a:rPr lang="en" sz="1600" b="1" i="0" u="none" strike="noStrike" cap="none">
                <a:solidFill>
                  <a:schemeClr val="accent5"/>
                </a:solidFill>
                <a:latin typeface="Calibri"/>
                <a:ea typeface="Calibri"/>
                <a:cs typeface="Calibri"/>
                <a:sym typeface="Calibri"/>
              </a:rPr>
              <a:t>Data Transformation and Presentation:</a:t>
            </a:r>
            <a:r>
              <a:rPr lang="en" sz="1600">
                <a:solidFill>
                  <a:schemeClr val="accent5"/>
                </a:solidFill>
                <a:latin typeface="Calibri"/>
                <a:ea typeface="Calibri"/>
                <a:cs typeface="Calibri"/>
                <a:sym typeface="Calibri"/>
              </a:rPr>
              <a:t> </a:t>
            </a:r>
            <a:r>
              <a:rPr lang="en" sz="1600" b="0" i="0" u="none" strike="noStrike" cap="none">
                <a:solidFill>
                  <a:srgbClr val="262626"/>
                </a:solidFill>
                <a:latin typeface="Calibri"/>
                <a:ea typeface="Calibri"/>
                <a:cs typeface="Calibri"/>
                <a:sym typeface="Calibri"/>
              </a:rPr>
              <a:t>This function exists to transform any data entered into required data structures. By using the data transformation and presentation function the DBMS can determine the difference between logical and physical data formats.</a:t>
            </a:r>
            <a:endParaRPr sz="1600">
              <a:latin typeface="Calibri"/>
              <a:ea typeface="Calibri"/>
              <a:cs typeface="Calibri"/>
              <a:sym typeface="Calibri"/>
            </a:endParaRPr>
          </a:p>
          <a:p>
            <a:pPr marL="381000" marR="0" lvl="0" indent="-381000" algn="just" rtl="0">
              <a:lnSpc>
                <a:spcPct val="115000"/>
              </a:lnSpc>
              <a:spcBef>
                <a:spcPts val="800"/>
              </a:spcBef>
              <a:spcAft>
                <a:spcPts val="0"/>
              </a:spcAft>
              <a:buClr>
                <a:schemeClr val="accent1"/>
              </a:buClr>
              <a:buSzPts val="1600"/>
              <a:buFont typeface="Calibri"/>
              <a:buAutoNum type="romanLcPeriod" startAt="4"/>
            </a:pPr>
            <a:r>
              <a:rPr lang="en" sz="1600" b="1" i="0" u="none" strike="noStrike" cap="none">
                <a:solidFill>
                  <a:schemeClr val="accent5"/>
                </a:solidFill>
                <a:latin typeface="Calibri"/>
                <a:ea typeface="Calibri"/>
                <a:cs typeface="Calibri"/>
                <a:sym typeface="Calibri"/>
              </a:rPr>
              <a:t>Multi User Access Control</a:t>
            </a:r>
            <a:r>
              <a:rPr lang="en" sz="1600" b="1">
                <a:solidFill>
                  <a:schemeClr val="accent5"/>
                </a:solidFill>
                <a:latin typeface="Calibri"/>
                <a:ea typeface="Calibri"/>
                <a:cs typeface="Calibri"/>
                <a:sym typeface="Calibri"/>
              </a:rPr>
              <a:t>:</a:t>
            </a:r>
            <a:r>
              <a:rPr lang="en" sz="1600">
                <a:solidFill>
                  <a:schemeClr val="accent5"/>
                </a:solidFill>
                <a:latin typeface="Calibri"/>
                <a:ea typeface="Calibri"/>
                <a:cs typeface="Calibri"/>
                <a:sym typeface="Calibri"/>
              </a:rPr>
              <a:t> </a:t>
            </a:r>
            <a:r>
              <a:rPr lang="en" sz="1600" b="0" i="0" u="none" strike="noStrike" cap="none">
                <a:solidFill>
                  <a:srgbClr val="262626"/>
                </a:solidFill>
                <a:latin typeface="Calibri"/>
                <a:ea typeface="Calibri"/>
                <a:cs typeface="Calibri"/>
                <a:sym typeface="Calibri"/>
              </a:rPr>
              <a:t>Data integrity and data consistency are the basis of this function. Multi User access control is a very useful tool in a DBMS, it enables multiple users to access the database simultaneously without affecting the integrity of the database.</a:t>
            </a:r>
            <a:endParaRPr sz="1600">
              <a:latin typeface="Calibri"/>
              <a:ea typeface="Calibri"/>
              <a:cs typeface="Calibri"/>
              <a:sym typeface="Calibri"/>
            </a:endParaRPr>
          </a:p>
          <a:p>
            <a:pPr marL="381000" marR="0" lvl="0" indent="-381000" algn="just" rtl="0">
              <a:lnSpc>
                <a:spcPct val="115000"/>
              </a:lnSpc>
              <a:spcBef>
                <a:spcPts val="800"/>
              </a:spcBef>
              <a:spcAft>
                <a:spcPts val="0"/>
              </a:spcAft>
              <a:buClr>
                <a:schemeClr val="accent1"/>
              </a:buClr>
              <a:buSzPts val="1600"/>
              <a:buFont typeface="Calibri"/>
              <a:buAutoNum type="romanLcPeriod" startAt="4"/>
            </a:pPr>
            <a:r>
              <a:rPr lang="en" sz="1600" b="1" i="0" u="none" strike="noStrike" cap="none">
                <a:solidFill>
                  <a:schemeClr val="accent5"/>
                </a:solidFill>
                <a:latin typeface="Calibri"/>
                <a:ea typeface="Calibri"/>
                <a:cs typeface="Calibri"/>
                <a:sym typeface="Calibri"/>
              </a:rPr>
              <a:t>Backup and Recovery Management</a:t>
            </a:r>
            <a:r>
              <a:rPr lang="en" sz="1600" b="1">
                <a:solidFill>
                  <a:schemeClr val="accent5"/>
                </a:solidFill>
                <a:latin typeface="Calibri"/>
                <a:ea typeface="Calibri"/>
                <a:cs typeface="Calibri"/>
                <a:sym typeface="Calibri"/>
              </a:rPr>
              <a:t>: </a:t>
            </a:r>
            <a:r>
              <a:rPr lang="en" sz="1600" b="0" i="0" u="none" strike="noStrike" cap="none">
                <a:solidFill>
                  <a:srgbClr val="262626"/>
                </a:solidFill>
                <a:latin typeface="Calibri"/>
                <a:ea typeface="Calibri"/>
                <a:cs typeface="Calibri"/>
                <a:sym typeface="Calibri"/>
              </a:rPr>
              <a:t>Backup and recovery is brought to mind whenever there is potential outside threats to a database. For example if there is a power outage, recovery management is how long it takes to recover the database after the outage. Backup management refers to the data safety and integrity; for example backing up all your mp3 files on a disk.</a:t>
            </a:r>
            <a:endParaRPr sz="1600">
              <a:latin typeface="Calibri"/>
              <a:ea typeface="Calibri"/>
              <a:cs typeface="Calibri"/>
              <a:sym typeface="Calibri"/>
            </a:endParaRPr>
          </a:p>
          <a:p>
            <a:pPr marL="381000" marR="0" lvl="0" indent="-381000" algn="just" rtl="0">
              <a:lnSpc>
                <a:spcPct val="115000"/>
              </a:lnSpc>
              <a:spcBef>
                <a:spcPts val="800"/>
              </a:spcBef>
              <a:spcAft>
                <a:spcPts val="0"/>
              </a:spcAft>
              <a:buClr>
                <a:schemeClr val="accent1"/>
              </a:buClr>
              <a:buSzPts val="1600"/>
              <a:buFont typeface="Calibri"/>
              <a:buAutoNum type="romanLcPeriod" startAt="4"/>
            </a:pPr>
            <a:r>
              <a:rPr lang="en" sz="1600" b="1" i="0" u="none" strike="noStrike" cap="none">
                <a:solidFill>
                  <a:schemeClr val="accent5"/>
                </a:solidFill>
                <a:latin typeface="Calibri"/>
                <a:ea typeface="Calibri"/>
                <a:cs typeface="Calibri"/>
                <a:sym typeface="Calibri"/>
              </a:rPr>
              <a:t>Data Integrity Management</a:t>
            </a:r>
            <a:r>
              <a:rPr lang="en" sz="1600" b="1">
                <a:solidFill>
                  <a:schemeClr val="accent5"/>
                </a:solidFill>
                <a:latin typeface="Calibri"/>
                <a:ea typeface="Calibri"/>
                <a:cs typeface="Calibri"/>
                <a:sym typeface="Calibri"/>
              </a:rPr>
              <a:t>: </a:t>
            </a:r>
            <a:r>
              <a:rPr lang="en" sz="1600" b="0" i="0" u="none" strike="noStrike" cap="none">
                <a:solidFill>
                  <a:srgbClr val="262626"/>
                </a:solidFill>
                <a:latin typeface="Calibri"/>
                <a:ea typeface="Calibri"/>
                <a:cs typeface="Calibri"/>
                <a:sym typeface="Calibri"/>
              </a:rPr>
              <a:t>The DBMS enforces these rules to reduce things such as data redundancy, which is when data is stored in more than one place unnecessarily, and maximizing data consistency, making sure database is returning correct/same answer each time for same question asked.</a:t>
            </a:r>
            <a:endParaRPr sz="1600">
              <a:latin typeface="Calibri"/>
              <a:ea typeface="Calibri"/>
              <a:cs typeface="Calibri"/>
              <a:sym typeface="Calibri"/>
            </a:endParaRPr>
          </a:p>
          <a:p>
            <a:pPr marL="381000" marR="0" lvl="0" indent="-381000" algn="just" rtl="0">
              <a:lnSpc>
                <a:spcPct val="115000"/>
              </a:lnSpc>
              <a:spcBef>
                <a:spcPts val="800"/>
              </a:spcBef>
              <a:spcAft>
                <a:spcPts val="0"/>
              </a:spcAft>
              <a:buClr>
                <a:schemeClr val="accent1"/>
              </a:buClr>
              <a:buFont typeface="Garamond"/>
              <a:buNone/>
            </a:pPr>
            <a:endParaRPr sz="1600" b="0" i="0" u="none" strike="noStrike" cap="none">
              <a:solidFill>
                <a:srgbClr val="262626"/>
              </a:solidFill>
              <a:latin typeface="Calibri"/>
              <a:ea typeface="Calibri"/>
              <a:cs typeface="Calibri"/>
              <a:sym typeface="Calibri"/>
            </a:endParaRPr>
          </a:p>
          <a:p>
            <a:pPr marL="381000" marR="0" lvl="0" indent="-381000" algn="just" rtl="0">
              <a:lnSpc>
                <a:spcPct val="115000"/>
              </a:lnSpc>
              <a:spcBef>
                <a:spcPts val="800"/>
              </a:spcBef>
              <a:spcAft>
                <a:spcPts val="0"/>
              </a:spcAft>
              <a:buClr>
                <a:schemeClr val="accent1"/>
              </a:buClr>
              <a:buFont typeface="Garamond"/>
              <a:buNone/>
            </a:pPr>
            <a:endParaRPr sz="1600" b="0" i="0" u="none" strike="noStrike" cap="none">
              <a:solidFill>
                <a:srgbClr val="262626"/>
              </a:solidFill>
              <a:latin typeface="Calibri"/>
              <a:ea typeface="Calibri"/>
              <a:cs typeface="Calibri"/>
              <a:sym typeface="Calibri"/>
            </a:endParaRPr>
          </a:p>
        </p:txBody>
      </p:sp>
      <p:sp>
        <p:nvSpPr>
          <p:cNvPr id="80" name="Google Shape;80;p16"/>
          <p:cNvSpPr txBox="1">
            <a:spLocks noGrp="1"/>
          </p:cNvSpPr>
          <p:nvPr>
            <p:ph type="sldNum" idx="12"/>
          </p:nvPr>
        </p:nvSpPr>
        <p:spPr>
          <a:xfrm>
            <a:off x="6354343" y="3497412"/>
            <a:ext cx="411525"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Economica"/>
                <a:ea typeface="Economica"/>
                <a:cs typeface="Economica"/>
                <a:sym typeface="Economica"/>
              </a:rPr>
              <a:t>4</a:t>
            </a:fld>
            <a:endParaRPr>
              <a:solidFill>
                <a:schemeClr val="dk1"/>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body" idx="4294967295"/>
          </p:nvPr>
        </p:nvSpPr>
        <p:spPr>
          <a:xfrm>
            <a:off x="457200" y="457200"/>
            <a:ext cx="8229599" cy="4229100"/>
          </a:xfrm>
          <a:prstGeom prst="rect">
            <a:avLst/>
          </a:prstGeom>
          <a:noFill/>
          <a:ln>
            <a:noFill/>
          </a:ln>
        </p:spPr>
        <p:txBody>
          <a:bodyPr spcFirstLastPara="1" wrap="square" lIns="68575" tIns="34275" rIns="68575" bIns="34275" anchor="t" anchorCtr="0">
            <a:noAutofit/>
          </a:bodyPr>
          <a:lstStyle/>
          <a:p>
            <a:pPr marL="381000" marR="0" lvl="0" indent="-381000" algn="just" rtl="0">
              <a:lnSpc>
                <a:spcPct val="115000"/>
              </a:lnSpc>
              <a:spcBef>
                <a:spcPts val="0"/>
              </a:spcBef>
              <a:spcAft>
                <a:spcPts val="0"/>
              </a:spcAft>
              <a:buClr>
                <a:schemeClr val="accent1"/>
              </a:buClr>
              <a:buSzPts val="1800"/>
              <a:buFont typeface="Calibri"/>
              <a:buAutoNum type="romanLcPeriod" startAt="8"/>
            </a:pPr>
            <a:r>
              <a:rPr lang="en" b="1" i="0" u="none" strike="noStrike" cap="none">
                <a:solidFill>
                  <a:schemeClr val="accent5"/>
                </a:solidFill>
                <a:latin typeface="Calibri"/>
                <a:ea typeface="Calibri"/>
                <a:cs typeface="Calibri"/>
                <a:sym typeface="Calibri"/>
              </a:rPr>
              <a:t>Database Access Languages and Application Programming Interfaces</a:t>
            </a:r>
            <a:r>
              <a:rPr lang="en" b="1">
                <a:solidFill>
                  <a:schemeClr val="accent5"/>
                </a:solidFill>
                <a:latin typeface="Calibri"/>
                <a:ea typeface="Calibri"/>
                <a:cs typeface="Calibri"/>
                <a:sym typeface="Calibri"/>
              </a:rPr>
              <a:t>: </a:t>
            </a:r>
            <a:r>
              <a:rPr lang="en" b="0" i="0" u="none" strike="noStrike" cap="none">
                <a:solidFill>
                  <a:srgbClr val="262626"/>
                </a:solidFill>
                <a:latin typeface="Calibri"/>
                <a:ea typeface="Calibri"/>
                <a:cs typeface="Calibri"/>
                <a:sym typeface="Calibri"/>
              </a:rPr>
              <a:t>A query language is a nonprocedural language. An example of this is SQL (structured query language). SQL is the most common query language supported by the majority of DBMS vendors. The use of this language makes it easy for user to specify what they want done without the headache of explaining how to specifically do it.</a:t>
            </a:r>
            <a:endParaRPr>
              <a:latin typeface="Calibri"/>
              <a:ea typeface="Calibri"/>
              <a:cs typeface="Calibri"/>
              <a:sym typeface="Calibri"/>
            </a:endParaRPr>
          </a:p>
          <a:p>
            <a:pPr marL="381000" marR="0" lvl="0" indent="-381000" algn="just" rtl="0">
              <a:lnSpc>
                <a:spcPct val="115000"/>
              </a:lnSpc>
              <a:spcBef>
                <a:spcPts val="800"/>
              </a:spcBef>
              <a:spcAft>
                <a:spcPts val="0"/>
              </a:spcAft>
              <a:buClr>
                <a:schemeClr val="accent1"/>
              </a:buClr>
              <a:buSzPts val="1800"/>
              <a:buFont typeface="Calibri"/>
              <a:buAutoNum type="romanLcPeriod" startAt="8"/>
            </a:pPr>
            <a:r>
              <a:rPr lang="en" b="1" i="0" u="none" strike="noStrike" cap="none">
                <a:solidFill>
                  <a:schemeClr val="accent5"/>
                </a:solidFill>
                <a:latin typeface="Calibri"/>
                <a:ea typeface="Calibri"/>
                <a:cs typeface="Calibri"/>
                <a:sym typeface="Calibri"/>
              </a:rPr>
              <a:t>Database Communication Interfaces</a:t>
            </a:r>
            <a:r>
              <a:rPr lang="en" b="1">
                <a:solidFill>
                  <a:schemeClr val="accent5"/>
                </a:solidFill>
                <a:latin typeface="Calibri"/>
                <a:ea typeface="Calibri"/>
                <a:cs typeface="Calibri"/>
                <a:sym typeface="Calibri"/>
              </a:rPr>
              <a:t>:</a:t>
            </a:r>
            <a:r>
              <a:rPr lang="en">
                <a:solidFill>
                  <a:schemeClr val="accent5"/>
                </a:solidFill>
                <a:latin typeface="Calibri"/>
                <a:ea typeface="Calibri"/>
                <a:cs typeface="Calibri"/>
                <a:sym typeface="Calibri"/>
              </a:rPr>
              <a:t> </a:t>
            </a:r>
            <a:r>
              <a:rPr lang="en" b="0" i="0" u="none" strike="noStrike" cap="none">
                <a:solidFill>
                  <a:srgbClr val="262626"/>
                </a:solidFill>
                <a:latin typeface="Calibri"/>
                <a:ea typeface="Calibri"/>
                <a:cs typeface="Calibri"/>
                <a:sym typeface="Calibri"/>
              </a:rPr>
              <a:t>This refers to how a DBMS can accept different end user requests through different network environments. An example of this can be easily related to the internet.  A DBMS can provide access to the database using the Internet through Web Browsers (Mozilla Firefox, Internet Explorer, Netscape).</a:t>
            </a:r>
            <a:endParaRPr>
              <a:latin typeface="Calibri"/>
              <a:ea typeface="Calibri"/>
              <a:cs typeface="Calibri"/>
              <a:sym typeface="Calibri"/>
            </a:endParaRPr>
          </a:p>
          <a:p>
            <a:pPr marL="381000" marR="0" lvl="0" indent="-381000" algn="just" rtl="0">
              <a:lnSpc>
                <a:spcPct val="115000"/>
              </a:lnSpc>
              <a:spcBef>
                <a:spcPts val="800"/>
              </a:spcBef>
              <a:spcAft>
                <a:spcPts val="0"/>
              </a:spcAft>
              <a:buClr>
                <a:schemeClr val="accent1"/>
              </a:buClr>
              <a:buSzPts val="1800"/>
              <a:buFont typeface="Calibri"/>
              <a:buAutoNum type="romanLcPeriod" startAt="8"/>
            </a:pPr>
            <a:r>
              <a:rPr lang="en" b="1" i="0" u="none" strike="noStrike" cap="none">
                <a:solidFill>
                  <a:schemeClr val="accent5"/>
                </a:solidFill>
                <a:latin typeface="Calibri"/>
                <a:ea typeface="Calibri"/>
                <a:cs typeface="Calibri"/>
                <a:sym typeface="Calibri"/>
              </a:rPr>
              <a:t>Transaction Management</a:t>
            </a:r>
            <a:r>
              <a:rPr lang="en" b="1">
                <a:solidFill>
                  <a:schemeClr val="accent5"/>
                </a:solidFill>
                <a:latin typeface="Calibri"/>
                <a:ea typeface="Calibri"/>
                <a:cs typeface="Calibri"/>
                <a:sym typeface="Calibri"/>
              </a:rPr>
              <a:t>:</a:t>
            </a:r>
            <a:r>
              <a:rPr lang="en">
                <a:solidFill>
                  <a:schemeClr val="accent5"/>
                </a:solidFill>
                <a:latin typeface="Calibri"/>
                <a:ea typeface="Calibri"/>
                <a:cs typeface="Calibri"/>
                <a:sym typeface="Calibri"/>
              </a:rPr>
              <a:t> </a:t>
            </a:r>
            <a:r>
              <a:rPr lang="en" b="0" i="0" u="none" strike="noStrike" cap="none">
                <a:solidFill>
                  <a:srgbClr val="262626"/>
                </a:solidFill>
                <a:latin typeface="Calibri"/>
                <a:ea typeface="Calibri"/>
                <a:cs typeface="Calibri"/>
                <a:sym typeface="Calibri"/>
              </a:rPr>
              <a:t>This refers to how a DBMS must supply a method that will guarantee that all the updates in a given transaction are made or not made. All transactions must follow what is called the ACID properties.</a:t>
            </a:r>
            <a:endParaRPr>
              <a:latin typeface="Calibri"/>
              <a:ea typeface="Calibri"/>
              <a:cs typeface="Calibri"/>
              <a:sym typeface="Calibri"/>
            </a:endParaRPr>
          </a:p>
          <a:p>
            <a:pPr marL="381000" marR="0" lvl="0" indent="-381000" algn="just" rtl="0">
              <a:lnSpc>
                <a:spcPct val="115000"/>
              </a:lnSpc>
              <a:spcBef>
                <a:spcPts val="800"/>
              </a:spcBef>
              <a:spcAft>
                <a:spcPts val="0"/>
              </a:spcAft>
              <a:buClr>
                <a:schemeClr val="accent1"/>
              </a:buClr>
              <a:buFont typeface="Garamond"/>
              <a:buNone/>
            </a:pPr>
            <a:endParaRPr b="0" i="0" u="none" strike="noStrike" cap="none">
              <a:solidFill>
                <a:srgbClr val="262626"/>
              </a:solidFill>
              <a:latin typeface="Calibri"/>
              <a:ea typeface="Calibri"/>
              <a:cs typeface="Calibri"/>
              <a:sym typeface="Calibri"/>
            </a:endParaRPr>
          </a:p>
        </p:txBody>
      </p:sp>
      <p:sp>
        <p:nvSpPr>
          <p:cNvPr id="86" name="Google Shape;86;p17"/>
          <p:cNvSpPr txBox="1">
            <a:spLocks noGrp="1"/>
          </p:cNvSpPr>
          <p:nvPr>
            <p:ph type="sldNum" idx="12"/>
          </p:nvPr>
        </p:nvSpPr>
        <p:spPr>
          <a:xfrm>
            <a:off x="6354343" y="3497412"/>
            <a:ext cx="411525"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Economica"/>
                <a:ea typeface="Economica"/>
                <a:cs typeface="Economica"/>
                <a:sym typeface="Economica"/>
              </a:rPr>
              <a:t>5</a:t>
            </a:fld>
            <a:endParaRPr>
              <a:solidFill>
                <a:schemeClr val="dk1"/>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dt" idx="10"/>
          </p:nvPr>
        </p:nvSpPr>
        <p:spPr>
          <a:xfrm>
            <a:off x="6508125" y="4476750"/>
            <a:ext cx="1200149" cy="209549"/>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1/25/2017</a:t>
            </a:r>
            <a:endParaRPr sz="800" b="0" i="0" u="none" strike="noStrike" cap="none">
              <a:solidFill>
                <a:schemeClr val="dk1"/>
              </a:solidFill>
              <a:latin typeface="Garamond"/>
              <a:ea typeface="Garamond"/>
              <a:cs typeface="Garamond"/>
              <a:sym typeface="Garamond"/>
            </a:endParaRPr>
          </a:p>
        </p:txBody>
      </p:sp>
      <p:sp>
        <p:nvSpPr>
          <p:cNvPr id="92" name="Google Shape;92;p18"/>
          <p:cNvSpPr txBox="1">
            <a:spLocks noGrp="1"/>
          </p:cNvSpPr>
          <p:nvPr>
            <p:ph type="ftr" idx="11"/>
          </p:nvPr>
        </p:nvSpPr>
        <p:spPr>
          <a:xfrm>
            <a:off x="3143249" y="4476750"/>
            <a:ext cx="3307725" cy="209549"/>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Mr. Yusuf</a:t>
            </a:r>
            <a:endParaRPr sz="800" b="0" i="0" u="none" strike="noStrike" cap="none">
              <a:solidFill>
                <a:schemeClr val="dk1"/>
              </a:solidFill>
              <a:latin typeface="Garamond"/>
              <a:ea typeface="Garamond"/>
              <a:cs typeface="Garamond"/>
              <a:sym typeface="Garamond"/>
            </a:endParaRPr>
          </a:p>
        </p:txBody>
      </p:sp>
      <p:sp>
        <p:nvSpPr>
          <p:cNvPr id="93" name="Google Shape;93;p18"/>
          <p:cNvSpPr txBox="1">
            <a:spLocks noGrp="1"/>
          </p:cNvSpPr>
          <p:nvPr>
            <p:ph type="sldNum" idx="12"/>
          </p:nvPr>
        </p:nvSpPr>
        <p:spPr>
          <a:xfrm>
            <a:off x="6354343" y="3497412"/>
            <a:ext cx="411525"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Economica"/>
                <a:ea typeface="Economica"/>
                <a:cs typeface="Economica"/>
                <a:sym typeface="Economica"/>
              </a:rPr>
              <a:t>6</a:t>
            </a:fld>
            <a:endParaRPr>
              <a:solidFill>
                <a:schemeClr val="dk1"/>
              </a:solidFill>
              <a:latin typeface="Economica"/>
              <a:ea typeface="Economica"/>
              <a:cs typeface="Economica"/>
              <a:sym typeface="Economica"/>
            </a:endParaRPr>
          </a:p>
        </p:txBody>
      </p:sp>
      <p:sp>
        <p:nvSpPr>
          <p:cNvPr id="94" name="Google Shape;94;p18"/>
          <p:cNvSpPr txBox="1">
            <a:spLocks noGrp="1"/>
          </p:cNvSpPr>
          <p:nvPr>
            <p:ph type="body" idx="4294967295"/>
          </p:nvPr>
        </p:nvSpPr>
        <p:spPr>
          <a:xfrm>
            <a:off x="457200" y="457200"/>
            <a:ext cx="8229599" cy="4229100"/>
          </a:xfrm>
          <a:prstGeom prst="rect">
            <a:avLst/>
          </a:prstGeom>
          <a:noFill/>
          <a:ln>
            <a:noFill/>
          </a:ln>
        </p:spPr>
        <p:txBody>
          <a:bodyPr spcFirstLastPara="1" wrap="square" lIns="68575" tIns="34275" rIns="68575" bIns="34275" anchor="t" anchorCtr="0">
            <a:noAutofit/>
          </a:bodyPr>
          <a:lstStyle/>
          <a:p>
            <a:pPr marL="0" marR="0" lvl="0" indent="0" algn="just" rtl="0">
              <a:lnSpc>
                <a:spcPct val="115000"/>
              </a:lnSpc>
              <a:spcBef>
                <a:spcPts val="0"/>
              </a:spcBef>
              <a:spcAft>
                <a:spcPts val="0"/>
              </a:spcAft>
              <a:buClr>
                <a:schemeClr val="accent1"/>
              </a:buClr>
              <a:buFont typeface="Arial"/>
              <a:buNone/>
            </a:pPr>
            <a:r>
              <a:rPr lang="en" b="1" i="0" u="sng" strike="noStrike" cap="none">
                <a:solidFill>
                  <a:schemeClr val="accent5"/>
                </a:solidFill>
                <a:latin typeface="Calibri"/>
                <a:ea typeface="Calibri"/>
                <a:cs typeface="Calibri"/>
                <a:sym typeface="Calibri"/>
              </a:rPr>
              <a:t>Database relationship </a:t>
            </a:r>
            <a:r>
              <a:rPr lang="en" b="1">
                <a:solidFill>
                  <a:srgbClr val="262626"/>
                </a:solidFill>
                <a:latin typeface="Calibri"/>
                <a:ea typeface="Calibri"/>
                <a:cs typeface="Calibri"/>
                <a:sym typeface="Calibri"/>
              </a:rPr>
              <a:t>:</a:t>
            </a:r>
            <a:r>
              <a:rPr lang="en">
                <a:solidFill>
                  <a:srgbClr val="262626"/>
                </a:solidFill>
                <a:latin typeface="Calibri"/>
                <a:ea typeface="Calibri"/>
                <a:cs typeface="Calibri"/>
                <a:sym typeface="Calibri"/>
              </a:rPr>
              <a:t> </a:t>
            </a:r>
            <a:r>
              <a:rPr lang="en" b="0" i="0" u="none" strike="noStrike" cap="none">
                <a:solidFill>
                  <a:srgbClr val="262626"/>
                </a:solidFill>
                <a:latin typeface="Calibri"/>
                <a:ea typeface="Calibri"/>
                <a:cs typeface="Calibri"/>
                <a:sym typeface="Calibri"/>
              </a:rPr>
              <a:t>Is a situation that exists between two relational database tables when one table has a foreign key that references the primary key of the other table. Relationships allow relational databases to split and store data in different tables, while linking disparate data items.</a:t>
            </a:r>
            <a:endParaRPr>
              <a:latin typeface="Calibri"/>
              <a:ea typeface="Calibri"/>
              <a:cs typeface="Calibri"/>
              <a:sym typeface="Calibri"/>
            </a:endParaRPr>
          </a:p>
          <a:p>
            <a:pPr marL="0" marR="0" lvl="0" indent="0" algn="just" rtl="0">
              <a:lnSpc>
                <a:spcPct val="115000"/>
              </a:lnSpc>
              <a:spcBef>
                <a:spcPts val="800"/>
              </a:spcBef>
              <a:spcAft>
                <a:spcPts val="0"/>
              </a:spcAft>
              <a:buClr>
                <a:schemeClr val="accent1"/>
              </a:buClr>
              <a:buFont typeface="Arial"/>
              <a:buNone/>
            </a:pPr>
            <a:r>
              <a:rPr lang="en" b="1" i="0" u="none" strike="noStrike" cap="none">
                <a:solidFill>
                  <a:schemeClr val="accent5"/>
                </a:solidFill>
                <a:latin typeface="Calibri"/>
                <a:ea typeface="Calibri"/>
                <a:cs typeface="Calibri"/>
                <a:sym typeface="Calibri"/>
              </a:rPr>
              <a:t>Referential integrity</a:t>
            </a:r>
            <a:r>
              <a:rPr lang="en" b="0" i="0" u="none" strike="noStrike" cap="none">
                <a:solidFill>
                  <a:schemeClr val="accent5"/>
                </a:solidFill>
                <a:latin typeface="Calibri"/>
                <a:ea typeface="Calibri"/>
                <a:cs typeface="Calibri"/>
                <a:sym typeface="Calibri"/>
              </a:rPr>
              <a:t> </a:t>
            </a:r>
            <a:r>
              <a:rPr lang="en" b="0" i="0" u="none" strike="noStrike" cap="none">
                <a:solidFill>
                  <a:srgbClr val="262626"/>
                </a:solidFill>
                <a:latin typeface="Calibri"/>
                <a:ea typeface="Calibri"/>
                <a:cs typeface="Calibri"/>
                <a:sym typeface="Calibri"/>
              </a:rPr>
              <a:t>– Is a database concept that ensures that relationships between tables remain consistent. </a:t>
            </a:r>
            <a:endParaRPr>
              <a:latin typeface="Calibri"/>
              <a:ea typeface="Calibri"/>
              <a:cs typeface="Calibri"/>
              <a:sym typeface="Calibri"/>
            </a:endParaRPr>
          </a:p>
          <a:p>
            <a:pPr marL="215900" marR="0" lvl="0" indent="-196850" algn="just" rtl="0">
              <a:lnSpc>
                <a:spcPct val="115000"/>
              </a:lnSpc>
              <a:spcBef>
                <a:spcPts val="800"/>
              </a:spcBef>
              <a:spcAft>
                <a:spcPts val="0"/>
              </a:spcAft>
              <a:buClr>
                <a:schemeClr val="accent1"/>
              </a:buClr>
              <a:buSzPts val="1800"/>
              <a:buFont typeface="Calibri"/>
              <a:buChar char="•"/>
            </a:pPr>
            <a:r>
              <a:rPr lang="en" b="0" i="0" u="none" strike="noStrike" cap="none">
                <a:solidFill>
                  <a:srgbClr val="262626"/>
                </a:solidFill>
                <a:latin typeface="Calibri"/>
                <a:ea typeface="Calibri"/>
                <a:cs typeface="Calibri"/>
                <a:sym typeface="Calibri"/>
              </a:rPr>
              <a:t>When one table has a foreign key to another table, the concept of referential integrity states that you may not add a record to the table that contains the foreign key (child table) unless there is a corresponding record in the primary table (parent table). </a:t>
            </a:r>
            <a:endParaRPr>
              <a:latin typeface="Calibri"/>
              <a:ea typeface="Calibri"/>
              <a:cs typeface="Calibri"/>
              <a:sym typeface="Calibri"/>
            </a:endParaRPr>
          </a:p>
          <a:p>
            <a:pPr marL="215900" marR="0" lvl="0" indent="-196850" algn="just" rtl="0">
              <a:lnSpc>
                <a:spcPct val="115000"/>
              </a:lnSpc>
              <a:spcBef>
                <a:spcPts val="800"/>
              </a:spcBef>
              <a:spcAft>
                <a:spcPts val="0"/>
              </a:spcAft>
              <a:buClr>
                <a:schemeClr val="accent1"/>
              </a:buClr>
              <a:buSzPts val="1800"/>
              <a:buFont typeface="Calibri"/>
              <a:buChar char="•"/>
            </a:pPr>
            <a:r>
              <a:rPr lang="en" b="0" i="0" u="none" strike="noStrike" cap="none">
                <a:solidFill>
                  <a:srgbClr val="262626"/>
                </a:solidFill>
                <a:latin typeface="Calibri"/>
                <a:ea typeface="Calibri"/>
                <a:cs typeface="Calibri"/>
                <a:sym typeface="Calibri"/>
              </a:rPr>
              <a:t>It also includes the techniques known as </a:t>
            </a:r>
            <a:r>
              <a:rPr lang="en" b="0" i="0" u="sng" strike="noStrike" cap="none">
                <a:solidFill>
                  <a:schemeClr val="accent5"/>
                </a:solidFill>
                <a:latin typeface="Calibri"/>
                <a:ea typeface="Calibri"/>
                <a:cs typeface="Calibri"/>
                <a:sym typeface="Calibri"/>
              </a:rPr>
              <a:t>cascading update </a:t>
            </a:r>
            <a:r>
              <a:rPr lang="en" b="0" i="0" u="none" strike="noStrike" cap="none">
                <a:solidFill>
                  <a:srgbClr val="262626"/>
                </a:solidFill>
                <a:latin typeface="Calibri"/>
                <a:ea typeface="Calibri"/>
                <a:cs typeface="Calibri"/>
                <a:sym typeface="Calibri"/>
              </a:rPr>
              <a:t>and </a:t>
            </a:r>
            <a:r>
              <a:rPr lang="en" b="0" i="0" u="sng" strike="noStrike" cap="none">
                <a:solidFill>
                  <a:schemeClr val="accent5"/>
                </a:solidFill>
                <a:latin typeface="Calibri"/>
                <a:ea typeface="Calibri"/>
                <a:cs typeface="Calibri"/>
                <a:sym typeface="Calibri"/>
              </a:rPr>
              <a:t>cascading delete</a:t>
            </a:r>
            <a:r>
              <a:rPr lang="en" b="0" i="0" u="none" strike="noStrike" cap="none">
                <a:solidFill>
                  <a:srgbClr val="262626"/>
                </a:solidFill>
                <a:latin typeface="Calibri"/>
                <a:ea typeface="Calibri"/>
                <a:cs typeface="Calibri"/>
                <a:sym typeface="Calibri"/>
              </a:rPr>
              <a:t>, which ensure that changes made to the linked table are reflected in the primary table.</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dt" idx="10"/>
          </p:nvPr>
        </p:nvSpPr>
        <p:spPr>
          <a:xfrm>
            <a:off x="6508125" y="4476750"/>
            <a:ext cx="1200149" cy="209549"/>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1/25/2017</a:t>
            </a:r>
            <a:endParaRPr sz="800" b="0" i="0" u="none" strike="noStrike" cap="none">
              <a:solidFill>
                <a:schemeClr val="dk1"/>
              </a:solidFill>
              <a:latin typeface="Garamond"/>
              <a:ea typeface="Garamond"/>
              <a:cs typeface="Garamond"/>
              <a:sym typeface="Garamond"/>
            </a:endParaRPr>
          </a:p>
        </p:txBody>
      </p:sp>
      <p:sp>
        <p:nvSpPr>
          <p:cNvPr id="100" name="Google Shape;100;p19"/>
          <p:cNvSpPr txBox="1">
            <a:spLocks noGrp="1"/>
          </p:cNvSpPr>
          <p:nvPr>
            <p:ph type="ftr" idx="11"/>
          </p:nvPr>
        </p:nvSpPr>
        <p:spPr>
          <a:xfrm>
            <a:off x="971550" y="4476750"/>
            <a:ext cx="5479425" cy="209549"/>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Mr. Yusuf</a:t>
            </a:r>
            <a:endParaRPr sz="800" b="0" i="0" u="none" strike="noStrike" cap="none">
              <a:solidFill>
                <a:schemeClr val="dk1"/>
              </a:solidFill>
              <a:latin typeface="Garamond"/>
              <a:ea typeface="Garamond"/>
              <a:cs typeface="Garamond"/>
              <a:sym typeface="Garamond"/>
            </a:endParaRPr>
          </a:p>
        </p:txBody>
      </p:sp>
      <p:sp>
        <p:nvSpPr>
          <p:cNvPr id="101" name="Google Shape;101;p19"/>
          <p:cNvSpPr txBox="1">
            <a:spLocks noGrp="1"/>
          </p:cNvSpPr>
          <p:nvPr>
            <p:ph type="sldNum" idx="12"/>
          </p:nvPr>
        </p:nvSpPr>
        <p:spPr>
          <a:xfrm>
            <a:off x="6354343" y="3497412"/>
            <a:ext cx="411525"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Economica"/>
                <a:ea typeface="Economica"/>
                <a:cs typeface="Economica"/>
                <a:sym typeface="Economica"/>
              </a:rPr>
              <a:t>7</a:t>
            </a:fld>
            <a:endParaRPr>
              <a:solidFill>
                <a:schemeClr val="dk1"/>
              </a:solidFill>
              <a:latin typeface="Economica"/>
              <a:ea typeface="Economica"/>
              <a:cs typeface="Economica"/>
              <a:sym typeface="Economica"/>
            </a:endParaRPr>
          </a:p>
        </p:txBody>
      </p:sp>
      <p:sp>
        <p:nvSpPr>
          <p:cNvPr id="102" name="Google Shape;102;p19"/>
          <p:cNvSpPr txBox="1">
            <a:spLocks noGrp="1"/>
          </p:cNvSpPr>
          <p:nvPr>
            <p:ph type="body" idx="4294967295"/>
          </p:nvPr>
        </p:nvSpPr>
        <p:spPr>
          <a:xfrm>
            <a:off x="520546" y="512284"/>
            <a:ext cx="8109103" cy="4116865"/>
          </a:xfrm>
          <a:prstGeom prst="rect">
            <a:avLst/>
          </a:prstGeom>
          <a:noFill/>
          <a:ln>
            <a:noFill/>
          </a:ln>
        </p:spPr>
        <p:txBody>
          <a:bodyPr spcFirstLastPara="1" wrap="square" lIns="68575" tIns="34275" rIns="68575" bIns="34275" anchor="t" anchorCtr="0">
            <a:noAutofit/>
          </a:bodyPr>
          <a:lstStyle/>
          <a:p>
            <a:pPr marL="0" marR="0" lvl="0" indent="0" algn="just" rtl="0">
              <a:lnSpc>
                <a:spcPct val="115000"/>
              </a:lnSpc>
              <a:spcBef>
                <a:spcPts val="0"/>
              </a:spcBef>
              <a:spcAft>
                <a:spcPts val="0"/>
              </a:spcAft>
              <a:buClr>
                <a:schemeClr val="accent1"/>
              </a:buClr>
              <a:buFont typeface="Arial"/>
              <a:buNone/>
            </a:pPr>
            <a:r>
              <a:rPr lang="en" b="1" i="0" u="none" strike="noStrike" cap="none">
                <a:solidFill>
                  <a:schemeClr val="accent5"/>
                </a:solidFill>
                <a:latin typeface="Calibri"/>
                <a:ea typeface="Calibri"/>
                <a:cs typeface="Calibri"/>
                <a:sym typeface="Calibri"/>
              </a:rPr>
              <a:t>Primary key (PK):</a:t>
            </a:r>
            <a:r>
              <a:rPr lang="en" b="0" i="0" u="none" strike="noStrike" cap="none">
                <a:solidFill>
                  <a:schemeClr val="accent5"/>
                </a:solidFill>
                <a:latin typeface="Calibri"/>
                <a:ea typeface="Calibri"/>
                <a:cs typeface="Calibri"/>
                <a:sym typeface="Calibri"/>
              </a:rPr>
              <a:t> </a:t>
            </a:r>
            <a:r>
              <a:rPr lang="en" b="0" i="0" u="none" strike="noStrike" cap="none">
                <a:solidFill>
                  <a:srgbClr val="262626"/>
                </a:solidFill>
                <a:latin typeface="Calibri"/>
                <a:ea typeface="Calibri"/>
                <a:cs typeface="Calibri"/>
                <a:sym typeface="Calibri"/>
              </a:rPr>
              <a:t>Is a unique key which uniquely identify each  row/record in a table. </a:t>
            </a:r>
            <a:endParaRPr>
              <a:latin typeface="Calibri"/>
              <a:ea typeface="Calibri"/>
              <a:cs typeface="Calibri"/>
              <a:sym typeface="Calibri"/>
            </a:endParaRPr>
          </a:p>
          <a:p>
            <a:pPr marL="0" marR="0" lvl="0" indent="0" algn="just" rtl="0">
              <a:lnSpc>
                <a:spcPct val="115000"/>
              </a:lnSpc>
              <a:spcBef>
                <a:spcPts val="800"/>
              </a:spcBef>
              <a:spcAft>
                <a:spcPts val="0"/>
              </a:spcAft>
              <a:buClr>
                <a:schemeClr val="accent1"/>
              </a:buClr>
              <a:buFont typeface="Arial"/>
              <a:buNone/>
            </a:pPr>
            <a:r>
              <a:rPr lang="en" b="0" i="0" u="none" strike="noStrike" cap="none">
                <a:solidFill>
                  <a:srgbClr val="262626"/>
                </a:solidFill>
                <a:latin typeface="Calibri"/>
                <a:ea typeface="Calibri"/>
                <a:cs typeface="Calibri"/>
                <a:sym typeface="Calibri"/>
              </a:rPr>
              <a:t>A primary key’s main features are:</a:t>
            </a:r>
            <a:endParaRPr>
              <a:latin typeface="Calibri"/>
              <a:ea typeface="Calibri"/>
              <a:cs typeface="Calibri"/>
              <a:sym typeface="Calibri"/>
            </a:endParaRPr>
          </a:p>
          <a:p>
            <a:pPr marL="215900" marR="0" lvl="0" indent="-209550" algn="just" rtl="0">
              <a:lnSpc>
                <a:spcPct val="115000"/>
              </a:lnSpc>
              <a:spcBef>
                <a:spcPts val="800"/>
              </a:spcBef>
              <a:spcAft>
                <a:spcPts val="0"/>
              </a:spcAft>
              <a:buClr>
                <a:schemeClr val="accent1"/>
              </a:buClr>
              <a:buSzPts val="1800"/>
              <a:buFont typeface="Calibri"/>
              <a:buChar char="•"/>
            </a:pPr>
            <a:r>
              <a:rPr lang="en" b="0" i="0" u="none" strike="noStrike" cap="none">
                <a:solidFill>
                  <a:srgbClr val="262626"/>
                </a:solidFill>
                <a:latin typeface="Calibri"/>
                <a:ea typeface="Calibri"/>
                <a:cs typeface="Calibri"/>
                <a:sym typeface="Calibri"/>
              </a:rPr>
              <a:t>It must contain a unique value for each row of data.</a:t>
            </a:r>
            <a:endParaRPr>
              <a:latin typeface="Calibri"/>
              <a:ea typeface="Calibri"/>
              <a:cs typeface="Calibri"/>
              <a:sym typeface="Calibri"/>
            </a:endParaRPr>
          </a:p>
          <a:p>
            <a:pPr marL="215900" marR="0" lvl="0" indent="-209550" algn="just" rtl="0">
              <a:lnSpc>
                <a:spcPct val="115000"/>
              </a:lnSpc>
              <a:spcBef>
                <a:spcPts val="800"/>
              </a:spcBef>
              <a:spcAft>
                <a:spcPts val="0"/>
              </a:spcAft>
              <a:buClr>
                <a:schemeClr val="accent1"/>
              </a:buClr>
              <a:buSzPts val="1800"/>
              <a:buFont typeface="Calibri"/>
              <a:buChar char="•"/>
            </a:pPr>
            <a:r>
              <a:rPr lang="en" b="0" i="0" u="none" strike="noStrike" cap="none">
                <a:solidFill>
                  <a:srgbClr val="262626"/>
                </a:solidFill>
                <a:latin typeface="Calibri"/>
                <a:ea typeface="Calibri"/>
                <a:cs typeface="Calibri"/>
                <a:sym typeface="Calibri"/>
              </a:rPr>
              <a:t>It cannot contain null values.</a:t>
            </a:r>
            <a:endParaRPr>
              <a:latin typeface="Calibri"/>
              <a:ea typeface="Calibri"/>
              <a:cs typeface="Calibri"/>
              <a:sym typeface="Calibri"/>
            </a:endParaRPr>
          </a:p>
          <a:p>
            <a:pPr marL="0" marR="0" lvl="0" indent="0" algn="just" rtl="0">
              <a:lnSpc>
                <a:spcPct val="115000"/>
              </a:lnSpc>
              <a:spcBef>
                <a:spcPts val="800"/>
              </a:spcBef>
              <a:spcAft>
                <a:spcPts val="0"/>
              </a:spcAft>
              <a:buClr>
                <a:schemeClr val="accent1"/>
              </a:buClr>
              <a:buFont typeface="Arial"/>
              <a:buNone/>
            </a:pPr>
            <a:r>
              <a:rPr lang="en" b="1" i="0" u="none" strike="noStrike" cap="none">
                <a:solidFill>
                  <a:schemeClr val="accent5"/>
                </a:solidFill>
                <a:latin typeface="Calibri"/>
                <a:ea typeface="Calibri"/>
                <a:cs typeface="Calibri"/>
                <a:sym typeface="Calibri"/>
              </a:rPr>
              <a:t>Foreign key (FK):</a:t>
            </a:r>
            <a:r>
              <a:rPr lang="en" b="0" i="0" u="none" strike="noStrike" cap="none">
                <a:solidFill>
                  <a:schemeClr val="accent5"/>
                </a:solidFill>
                <a:latin typeface="Calibri"/>
                <a:ea typeface="Calibri"/>
                <a:cs typeface="Calibri"/>
                <a:sym typeface="Calibri"/>
              </a:rPr>
              <a:t> </a:t>
            </a:r>
            <a:r>
              <a:rPr lang="en" b="0" i="0" u="none" strike="noStrike" cap="none">
                <a:solidFill>
                  <a:srgbClr val="262626"/>
                </a:solidFill>
                <a:latin typeface="Calibri"/>
                <a:ea typeface="Calibri"/>
                <a:cs typeface="Calibri"/>
                <a:sym typeface="Calibri"/>
              </a:rPr>
              <a:t>Is the primary key from another table, this is the </a:t>
            </a:r>
            <a:r>
              <a:rPr lang="en" b="1" i="0" u="none" strike="noStrike" cap="none">
                <a:solidFill>
                  <a:srgbClr val="262626"/>
                </a:solidFill>
                <a:latin typeface="Calibri"/>
                <a:ea typeface="Calibri"/>
                <a:cs typeface="Calibri"/>
                <a:sym typeface="Calibri"/>
              </a:rPr>
              <a:t>only </a:t>
            </a:r>
            <a:r>
              <a:rPr lang="en" b="0" i="0" u="none" strike="noStrike" cap="none">
                <a:solidFill>
                  <a:srgbClr val="262626"/>
                </a:solidFill>
                <a:latin typeface="Calibri"/>
                <a:ea typeface="Calibri"/>
                <a:cs typeface="Calibri"/>
                <a:sym typeface="Calibri"/>
              </a:rPr>
              <a:t>way join relationships can be established. </a:t>
            </a:r>
            <a:endParaRPr>
              <a:latin typeface="Calibri"/>
              <a:ea typeface="Calibri"/>
              <a:cs typeface="Calibri"/>
              <a:sym typeface="Calibri"/>
            </a:endParaRPr>
          </a:p>
          <a:p>
            <a:pPr marL="0" marR="0" lvl="0" indent="0" algn="just" rtl="0">
              <a:lnSpc>
                <a:spcPct val="115000"/>
              </a:lnSpc>
              <a:spcBef>
                <a:spcPts val="800"/>
              </a:spcBef>
              <a:spcAft>
                <a:spcPts val="0"/>
              </a:spcAft>
              <a:buClr>
                <a:schemeClr val="accent1"/>
              </a:buClr>
              <a:buFont typeface="Arial"/>
              <a:buNone/>
            </a:pPr>
            <a:r>
              <a:rPr lang="en" b="1" i="0" u="sng" strike="noStrike" cap="none">
                <a:solidFill>
                  <a:schemeClr val="accent5"/>
                </a:solidFill>
                <a:latin typeface="Calibri"/>
                <a:ea typeface="Calibri"/>
                <a:cs typeface="Calibri"/>
                <a:sym typeface="Calibri"/>
              </a:rPr>
              <a:t>Types of relationships</a:t>
            </a:r>
            <a:endParaRPr b="1">
              <a:latin typeface="Calibri"/>
              <a:ea typeface="Calibri"/>
              <a:cs typeface="Calibri"/>
              <a:sym typeface="Calibri"/>
            </a:endParaRPr>
          </a:p>
          <a:p>
            <a:pPr marL="381000" marR="0" lvl="0" indent="-374650" algn="just" rtl="0">
              <a:lnSpc>
                <a:spcPct val="115000"/>
              </a:lnSpc>
              <a:spcBef>
                <a:spcPts val="800"/>
              </a:spcBef>
              <a:spcAft>
                <a:spcPts val="0"/>
              </a:spcAft>
              <a:buClr>
                <a:schemeClr val="accent1"/>
              </a:buClr>
              <a:buSzPts val="1800"/>
              <a:buFont typeface="Calibri"/>
              <a:buAutoNum type="romanLcPeriod"/>
            </a:pPr>
            <a:r>
              <a:rPr lang="en" b="1" i="0" u="none" strike="noStrike" cap="none">
                <a:solidFill>
                  <a:schemeClr val="accent5"/>
                </a:solidFill>
                <a:latin typeface="Calibri"/>
                <a:ea typeface="Calibri"/>
                <a:cs typeface="Calibri"/>
                <a:sym typeface="Calibri"/>
              </a:rPr>
              <a:t>One-to- One</a:t>
            </a:r>
            <a:r>
              <a:rPr lang="en" b="0" i="0" u="none" strike="noStrike" cap="none">
                <a:solidFill>
                  <a:schemeClr val="accent5"/>
                </a:solidFill>
                <a:latin typeface="Calibri"/>
                <a:ea typeface="Calibri"/>
                <a:cs typeface="Calibri"/>
                <a:sym typeface="Calibri"/>
              </a:rPr>
              <a:t> </a:t>
            </a:r>
            <a:r>
              <a:rPr lang="en" b="0" i="0" u="none" strike="noStrike" cap="none">
                <a:solidFill>
                  <a:srgbClr val="262626"/>
                </a:solidFill>
                <a:latin typeface="Calibri"/>
                <a:ea typeface="Calibri"/>
                <a:cs typeface="Calibri"/>
                <a:sym typeface="Calibri"/>
              </a:rPr>
              <a:t>– Each record in one table is related to only one record in the other table.</a:t>
            </a:r>
            <a:endParaRPr>
              <a:latin typeface="Calibri"/>
              <a:ea typeface="Calibri"/>
              <a:cs typeface="Calibri"/>
              <a:sym typeface="Calibri"/>
            </a:endParaRPr>
          </a:p>
          <a:p>
            <a:pPr marL="0" marR="0" lvl="0" indent="0" algn="just" rtl="0">
              <a:lnSpc>
                <a:spcPct val="115000"/>
              </a:lnSpc>
              <a:spcBef>
                <a:spcPts val="800"/>
              </a:spcBef>
              <a:spcAft>
                <a:spcPts val="0"/>
              </a:spcAft>
              <a:buClr>
                <a:schemeClr val="accent1"/>
              </a:buClr>
              <a:buFont typeface="Arial"/>
              <a:buNone/>
            </a:pPr>
            <a:r>
              <a:rPr lang="en" b="0" i="0" u="none" strike="noStrike" cap="none">
                <a:solidFill>
                  <a:srgbClr val="262626"/>
                </a:solidFill>
                <a:latin typeface="Calibri"/>
                <a:ea typeface="Calibri"/>
                <a:cs typeface="Calibri"/>
                <a:sym typeface="Calibri"/>
              </a:rPr>
              <a:t>	See the diagram	</a:t>
            </a:r>
            <a:endParaRPr>
              <a:latin typeface="Calibri"/>
              <a:ea typeface="Calibri"/>
              <a:cs typeface="Calibri"/>
              <a:sym typeface="Calibri"/>
            </a:endParaRPr>
          </a:p>
          <a:p>
            <a:pPr marL="381000" marR="0" lvl="0" indent="-381000" algn="just" rtl="0">
              <a:lnSpc>
                <a:spcPct val="115000"/>
              </a:lnSpc>
              <a:spcBef>
                <a:spcPts val="800"/>
              </a:spcBef>
              <a:spcAft>
                <a:spcPts val="0"/>
              </a:spcAft>
              <a:buClr>
                <a:schemeClr val="accent1"/>
              </a:buClr>
              <a:buFont typeface="Arial"/>
              <a:buNone/>
            </a:pPr>
            <a:endParaRPr b="0" i="0" u="none" strike="noStrike" cap="none">
              <a:solidFill>
                <a:srgbClr val="262626"/>
              </a:solidFill>
              <a:latin typeface="Calibri"/>
              <a:ea typeface="Calibri"/>
              <a:cs typeface="Calibri"/>
              <a:sym typeface="Calibri"/>
            </a:endParaRPr>
          </a:p>
          <a:p>
            <a:pPr marL="215900" marR="0" lvl="0" indent="-215900" algn="just" rtl="0">
              <a:lnSpc>
                <a:spcPct val="115000"/>
              </a:lnSpc>
              <a:spcBef>
                <a:spcPts val="800"/>
              </a:spcBef>
              <a:spcAft>
                <a:spcPts val="0"/>
              </a:spcAft>
              <a:buClr>
                <a:schemeClr val="accent1"/>
              </a:buClr>
              <a:buFont typeface="Arial"/>
              <a:buNone/>
            </a:pPr>
            <a:endParaRPr b="0" i="0" u="none" strike="noStrike" cap="none">
              <a:solidFill>
                <a:srgbClr val="262626"/>
              </a:solidFill>
              <a:latin typeface="Calibri"/>
              <a:ea typeface="Calibri"/>
              <a:cs typeface="Calibri"/>
              <a:sym typeface="Calibri"/>
            </a:endParaRPr>
          </a:p>
        </p:txBody>
      </p:sp>
      <p:sp>
        <p:nvSpPr>
          <p:cNvPr id="103" name="Google Shape;103;p19"/>
          <p:cNvSpPr/>
          <p:nvPr/>
        </p:nvSpPr>
        <p:spPr>
          <a:xfrm>
            <a:off x="2686050" y="4000500"/>
            <a:ext cx="971550" cy="3429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Font typeface="Bree Serif"/>
              <a:buNone/>
            </a:pPr>
            <a:r>
              <a:rPr lang="en" sz="1400" b="0" i="0" u="none" strike="noStrike" cap="none">
                <a:solidFill>
                  <a:schemeClr val="dk1"/>
                </a:solidFill>
                <a:latin typeface="Bree Serif"/>
                <a:ea typeface="Bree Serif"/>
                <a:cs typeface="Bree Serif"/>
                <a:sym typeface="Bree Serif"/>
              </a:rPr>
              <a:t>HUSBAND</a:t>
            </a:r>
            <a:endParaRPr/>
          </a:p>
        </p:txBody>
      </p:sp>
      <p:sp>
        <p:nvSpPr>
          <p:cNvPr id="104" name="Google Shape;104;p19"/>
          <p:cNvSpPr/>
          <p:nvPr/>
        </p:nvSpPr>
        <p:spPr>
          <a:xfrm>
            <a:off x="5772150" y="4000500"/>
            <a:ext cx="1028699" cy="3429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Font typeface="Bree Serif"/>
              <a:buNone/>
            </a:pPr>
            <a:r>
              <a:rPr lang="en" sz="1400" b="0" i="0" u="none" strike="noStrike" cap="none">
                <a:solidFill>
                  <a:schemeClr val="dk1"/>
                </a:solidFill>
                <a:latin typeface="Bree Serif"/>
                <a:ea typeface="Bree Serif"/>
                <a:cs typeface="Bree Serif"/>
                <a:sym typeface="Bree Serif"/>
              </a:rPr>
              <a:t>WIFE</a:t>
            </a:r>
            <a:endParaRPr/>
          </a:p>
        </p:txBody>
      </p:sp>
      <p:cxnSp>
        <p:nvCxnSpPr>
          <p:cNvPr id="105" name="Google Shape;105;p19"/>
          <p:cNvCxnSpPr>
            <a:stCxn id="103" idx="3"/>
          </p:cNvCxnSpPr>
          <p:nvPr/>
        </p:nvCxnSpPr>
        <p:spPr>
          <a:xfrm>
            <a:off x="3657600" y="4171950"/>
            <a:ext cx="2114700" cy="0"/>
          </a:xfrm>
          <a:prstGeom prst="straightConnector1">
            <a:avLst/>
          </a:prstGeom>
          <a:noFill/>
          <a:ln w="9525" cap="flat" cmpd="sng">
            <a:solidFill>
              <a:schemeClr val="dk1"/>
            </a:solidFill>
            <a:prstDash val="solid"/>
            <a:round/>
            <a:headEnd type="none" w="sm" len="sm"/>
            <a:tailEnd type="none" w="sm" len="sm"/>
          </a:ln>
        </p:spPr>
      </p:cxnSp>
      <p:sp>
        <p:nvSpPr>
          <p:cNvPr id="106" name="Google Shape;106;p19"/>
          <p:cNvSpPr txBox="1"/>
          <p:nvPr/>
        </p:nvSpPr>
        <p:spPr>
          <a:xfrm>
            <a:off x="4229100" y="3829050"/>
            <a:ext cx="1143000" cy="27699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Font typeface="Bree Serif"/>
              <a:buNone/>
            </a:pPr>
            <a:r>
              <a:rPr lang="en" sz="1400" b="0" i="0" u="none" strike="noStrike" cap="none">
                <a:solidFill>
                  <a:schemeClr val="dk1"/>
                </a:solidFill>
                <a:latin typeface="Bree Serif"/>
                <a:ea typeface="Bree Serif"/>
                <a:cs typeface="Bree Serif"/>
                <a:sym typeface="Bree Serif"/>
              </a:rPr>
              <a:t>One-to-One</a:t>
            </a:r>
            <a:endParaRPr/>
          </a:p>
        </p:txBody>
      </p:sp>
      <p:cxnSp>
        <p:nvCxnSpPr>
          <p:cNvPr id="107" name="Google Shape;107;p19"/>
          <p:cNvCxnSpPr/>
          <p:nvPr/>
        </p:nvCxnSpPr>
        <p:spPr>
          <a:xfrm rot="10800000">
            <a:off x="3771900" y="4057650"/>
            <a:ext cx="0" cy="228599"/>
          </a:xfrm>
          <a:prstGeom prst="straightConnector1">
            <a:avLst/>
          </a:prstGeom>
          <a:noFill/>
          <a:ln w="9525" cap="flat" cmpd="sng">
            <a:solidFill>
              <a:schemeClr val="dk1"/>
            </a:solidFill>
            <a:prstDash val="solid"/>
            <a:round/>
            <a:headEnd type="none" w="sm" len="sm"/>
            <a:tailEnd type="none" w="sm" len="sm"/>
          </a:ln>
        </p:spPr>
      </p:cxnSp>
      <p:cxnSp>
        <p:nvCxnSpPr>
          <p:cNvPr id="108" name="Google Shape;108;p19"/>
          <p:cNvCxnSpPr/>
          <p:nvPr/>
        </p:nvCxnSpPr>
        <p:spPr>
          <a:xfrm rot="10800000">
            <a:off x="5657850" y="4057650"/>
            <a:ext cx="0" cy="228599"/>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dt" idx="10"/>
          </p:nvPr>
        </p:nvSpPr>
        <p:spPr>
          <a:xfrm>
            <a:off x="6508125" y="4476750"/>
            <a:ext cx="1200149" cy="209549"/>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1/25/2017</a:t>
            </a:r>
            <a:endParaRPr sz="800" b="0" i="0" u="none" strike="noStrike" cap="none">
              <a:solidFill>
                <a:schemeClr val="dk1"/>
              </a:solidFill>
              <a:latin typeface="Garamond"/>
              <a:ea typeface="Garamond"/>
              <a:cs typeface="Garamond"/>
              <a:sym typeface="Garamond"/>
            </a:endParaRPr>
          </a:p>
        </p:txBody>
      </p:sp>
      <p:sp>
        <p:nvSpPr>
          <p:cNvPr id="114" name="Google Shape;114;p20"/>
          <p:cNvSpPr txBox="1">
            <a:spLocks noGrp="1"/>
          </p:cNvSpPr>
          <p:nvPr>
            <p:ph type="sldNum" idx="12"/>
          </p:nvPr>
        </p:nvSpPr>
        <p:spPr>
          <a:xfrm>
            <a:off x="6354343" y="3497412"/>
            <a:ext cx="411525"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Economica"/>
                <a:ea typeface="Economica"/>
                <a:cs typeface="Economica"/>
                <a:sym typeface="Economica"/>
              </a:rPr>
              <a:t>8</a:t>
            </a:fld>
            <a:endParaRPr>
              <a:solidFill>
                <a:schemeClr val="dk1"/>
              </a:solidFill>
              <a:latin typeface="Economica"/>
              <a:ea typeface="Economica"/>
              <a:cs typeface="Economica"/>
              <a:sym typeface="Economica"/>
            </a:endParaRPr>
          </a:p>
        </p:txBody>
      </p:sp>
      <p:sp>
        <p:nvSpPr>
          <p:cNvPr id="115" name="Google Shape;115;p20"/>
          <p:cNvSpPr txBox="1">
            <a:spLocks noGrp="1"/>
          </p:cNvSpPr>
          <p:nvPr>
            <p:ph type="body" idx="4294967295"/>
          </p:nvPr>
        </p:nvSpPr>
        <p:spPr>
          <a:xfrm>
            <a:off x="514350" y="514350"/>
            <a:ext cx="8115300" cy="4114799"/>
          </a:xfrm>
          <a:prstGeom prst="rect">
            <a:avLst/>
          </a:prstGeom>
          <a:noFill/>
          <a:ln>
            <a:noFill/>
          </a:ln>
        </p:spPr>
        <p:txBody>
          <a:bodyPr spcFirstLastPara="1" wrap="square" lIns="68575" tIns="34275" rIns="68575" bIns="34275" anchor="t" anchorCtr="0">
            <a:noAutofit/>
          </a:bodyPr>
          <a:lstStyle/>
          <a:p>
            <a:pPr marL="381000" marR="0" lvl="0" indent="-342900" algn="l" rtl="0">
              <a:lnSpc>
                <a:spcPct val="115000"/>
              </a:lnSpc>
              <a:spcBef>
                <a:spcPts val="0"/>
              </a:spcBef>
              <a:spcAft>
                <a:spcPts val="0"/>
              </a:spcAft>
              <a:buClr>
                <a:schemeClr val="accent1"/>
              </a:buClr>
              <a:buSzPts val="1800"/>
              <a:buFont typeface="Calibri"/>
              <a:buAutoNum type="romanLcPeriod" startAt="2"/>
            </a:pPr>
            <a:r>
              <a:rPr lang="en" sz="1800" b="1" i="0" u="none" strike="noStrike" cap="none">
                <a:solidFill>
                  <a:schemeClr val="accent5"/>
                </a:solidFill>
                <a:latin typeface="Calibri"/>
                <a:ea typeface="Calibri"/>
                <a:cs typeface="Calibri"/>
                <a:sym typeface="Calibri"/>
              </a:rPr>
              <a:t>One- to- Many</a:t>
            </a:r>
            <a:r>
              <a:rPr lang="en" sz="1800" b="0" i="0" u="none" strike="noStrike" cap="none">
                <a:solidFill>
                  <a:schemeClr val="accent5"/>
                </a:solidFill>
                <a:latin typeface="Calibri"/>
                <a:ea typeface="Calibri"/>
                <a:cs typeface="Calibri"/>
                <a:sym typeface="Calibri"/>
              </a:rPr>
              <a:t> </a:t>
            </a:r>
            <a:r>
              <a:rPr lang="en" sz="1800" b="0" i="0" u="none" strike="noStrike" cap="none">
                <a:solidFill>
                  <a:srgbClr val="262626"/>
                </a:solidFill>
                <a:latin typeface="Calibri"/>
                <a:ea typeface="Calibri"/>
                <a:cs typeface="Calibri"/>
                <a:sym typeface="Calibri"/>
              </a:rPr>
              <a:t>– Each record in one table is related to one or more records in the other table. This is most commonly used.</a:t>
            </a:r>
            <a:endParaRPr>
              <a:latin typeface="Calibri"/>
              <a:ea typeface="Calibri"/>
              <a:cs typeface="Calibri"/>
              <a:sym typeface="Calibri"/>
            </a:endParaRPr>
          </a:p>
          <a:p>
            <a:pPr marL="0" marR="0" lvl="0" indent="0" algn="l" rtl="0">
              <a:lnSpc>
                <a:spcPct val="115000"/>
              </a:lnSpc>
              <a:spcBef>
                <a:spcPts val="900"/>
              </a:spcBef>
              <a:spcAft>
                <a:spcPts val="0"/>
              </a:spcAft>
              <a:buClr>
                <a:schemeClr val="accent1"/>
              </a:buClr>
              <a:buFont typeface="Arial"/>
              <a:buNone/>
            </a:pPr>
            <a:endParaRPr sz="1800" b="0" i="0" u="none" strike="noStrike" cap="none">
              <a:solidFill>
                <a:srgbClr val="262626"/>
              </a:solidFill>
              <a:latin typeface="Calibri"/>
              <a:ea typeface="Calibri"/>
              <a:cs typeface="Calibri"/>
              <a:sym typeface="Calibri"/>
            </a:endParaRPr>
          </a:p>
          <a:p>
            <a:pPr marL="0" marR="0" lvl="0" indent="0" algn="l" rtl="0">
              <a:lnSpc>
                <a:spcPct val="115000"/>
              </a:lnSpc>
              <a:spcBef>
                <a:spcPts val="900"/>
              </a:spcBef>
              <a:spcAft>
                <a:spcPts val="0"/>
              </a:spcAft>
              <a:buClr>
                <a:schemeClr val="accent1"/>
              </a:buClr>
              <a:buFont typeface="Arial"/>
              <a:buNone/>
            </a:pPr>
            <a:r>
              <a:rPr lang="en" sz="1800" b="0" i="0" u="none" strike="noStrike" cap="none">
                <a:solidFill>
                  <a:srgbClr val="262626"/>
                </a:solidFill>
                <a:latin typeface="Calibri"/>
                <a:ea typeface="Calibri"/>
                <a:cs typeface="Calibri"/>
                <a:sym typeface="Calibri"/>
              </a:rPr>
              <a:t>See the diagram 	</a:t>
            </a:r>
            <a:endParaRPr>
              <a:latin typeface="Calibri"/>
              <a:ea typeface="Calibri"/>
              <a:cs typeface="Calibri"/>
              <a:sym typeface="Calibri"/>
            </a:endParaRPr>
          </a:p>
          <a:p>
            <a:pPr marL="0" marR="0" lvl="0" indent="0" algn="l" rtl="0">
              <a:lnSpc>
                <a:spcPct val="115000"/>
              </a:lnSpc>
              <a:spcBef>
                <a:spcPts val="900"/>
              </a:spcBef>
              <a:spcAft>
                <a:spcPts val="0"/>
              </a:spcAft>
              <a:buClr>
                <a:schemeClr val="accent1"/>
              </a:buClr>
              <a:buFont typeface="Arial"/>
              <a:buNone/>
            </a:pPr>
            <a:endParaRPr sz="1800" b="0" i="0" u="none" strike="noStrike" cap="none">
              <a:solidFill>
                <a:srgbClr val="262626"/>
              </a:solidFill>
              <a:latin typeface="Calibri"/>
              <a:ea typeface="Calibri"/>
              <a:cs typeface="Calibri"/>
              <a:sym typeface="Calibri"/>
            </a:endParaRPr>
          </a:p>
          <a:p>
            <a:pPr marL="381000" marR="0" lvl="0" indent="-342900" algn="l" rtl="0">
              <a:lnSpc>
                <a:spcPct val="115000"/>
              </a:lnSpc>
              <a:spcBef>
                <a:spcPts val="900"/>
              </a:spcBef>
              <a:spcAft>
                <a:spcPts val="0"/>
              </a:spcAft>
              <a:buClr>
                <a:schemeClr val="accent1"/>
              </a:buClr>
              <a:buSzPts val="1800"/>
              <a:buFont typeface="Calibri"/>
              <a:buAutoNum type="romanLcPeriod" startAt="3"/>
            </a:pPr>
            <a:r>
              <a:rPr lang="en" sz="1800" b="1" i="0" u="none" strike="noStrike" cap="none">
                <a:solidFill>
                  <a:schemeClr val="accent5"/>
                </a:solidFill>
                <a:latin typeface="Calibri"/>
                <a:ea typeface="Calibri"/>
                <a:cs typeface="Calibri"/>
                <a:sym typeface="Calibri"/>
              </a:rPr>
              <a:t>Many- to- Many</a:t>
            </a:r>
            <a:r>
              <a:rPr lang="en" sz="1800" b="0" i="0" u="none" strike="noStrike" cap="none">
                <a:solidFill>
                  <a:schemeClr val="accent5"/>
                </a:solidFill>
                <a:latin typeface="Calibri"/>
                <a:ea typeface="Calibri"/>
                <a:cs typeface="Calibri"/>
                <a:sym typeface="Calibri"/>
              </a:rPr>
              <a:t> </a:t>
            </a:r>
            <a:r>
              <a:rPr lang="en" sz="1800" b="0" i="0" u="none" strike="noStrike" cap="none">
                <a:solidFill>
                  <a:srgbClr val="262626"/>
                </a:solidFill>
                <a:latin typeface="Calibri"/>
                <a:ea typeface="Calibri"/>
                <a:cs typeface="Calibri"/>
                <a:sym typeface="Calibri"/>
              </a:rPr>
              <a:t>– For each record in one table , there can be many related records in the other table and vice versa.</a:t>
            </a:r>
            <a:endParaRPr>
              <a:latin typeface="Calibri"/>
              <a:ea typeface="Calibri"/>
              <a:cs typeface="Calibri"/>
              <a:sym typeface="Calibri"/>
            </a:endParaRPr>
          </a:p>
          <a:p>
            <a:pPr marL="0" marR="0" lvl="0" indent="0" algn="l" rtl="0">
              <a:lnSpc>
                <a:spcPct val="115000"/>
              </a:lnSpc>
              <a:spcBef>
                <a:spcPts val="900"/>
              </a:spcBef>
              <a:spcAft>
                <a:spcPts val="0"/>
              </a:spcAft>
              <a:buClr>
                <a:schemeClr val="accent1"/>
              </a:buClr>
              <a:buFont typeface="Arial"/>
              <a:buNone/>
            </a:pPr>
            <a:endParaRPr sz="1800" b="0" i="0" u="none" strike="noStrike" cap="none">
              <a:solidFill>
                <a:srgbClr val="262626"/>
              </a:solidFill>
              <a:latin typeface="Calibri"/>
              <a:ea typeface="Calibri"/>
              <a:cs typeface="Calibri"/>
              <a:sym typeface="Calibri"/>
            </a:endParaRPr>
          </a:p>
          <a:p>
            <a:pPr marL="0" marR="0" lvl="0" indent="0" algn="l" rtl="0">
              <a:lnSpc>
                <a:spcPct val="115000"/>
              </a:lnSpc>
              <a:spcBef>
                <a:spcPts val="900"/>
              </a:spcBef>
              <a:spcAft>
                <a:spcPts val="0"/>
              </a:spcAft>
              <a:buClr>
                <a:schemeClr val="accent1"/>
              </a:buClr>
              <a:buFont typeface="Arial"/>
              <a:buNone/>
            </a:pPr>
            <a:r>
              <a:rPr lang="en" sz="1800" b="0" i="0" u="none" strike="noStrike" cap="none">
                <a:solidFill>
                  <a:srgbClr val="262626"/>
                </a:solidFill>
                <a:latin typeface="Calibri"/>
                <a:ea typeface="Calibri"/>
                <a:cs typeface="Calibri"/>
                <a:sym typeface="Calibri"/>
              </a:rPr>
              <a:t>See the diagram </a:t>
            </a:r>
            <a:endParaRPr>
              <a:latin typeface="Calibri"/>
              <a:ea typeface="Calibri"/>
              <a:cs typeface="Calibri"/>
              <a:sym typeface="Calibri"/>
            </a:endParaRPr>
          </a:p>
          <a:p>
            <a:pPr marL="215900" marR="0" lvl="0" indent="-215900" algn="l" rtl="0">
              <a:lnSpc>
                <a:spcPct val="115000"/>
              </a:lnSpc>
              <a:spcBef>
                <a:spcPts val="900"/>
              </a:spcBef>
              <a:spcAft>
                <a:spcPts val="0"/>
              </a:spcAft>
              <a:buClr>
                <a:schemeClr val="accent1"/>
              </a:buClr>
              <a:buFont typeface="Arial"/>
              <a:buNone/>
            </a:pPr>
            <a:endParaRPr sz="1800" b="0" i="0" u="none" strike="noStrike" cap="none">
              <a:solidFill>
                <a:srgbClr val="262626"/>
              </a:solidFill>
              <a:latin typeface="Calibri"/>
              <a:ea typeface="Calibri"/>
              <a:cs typeface="Calibri"/>
              <a:sym typeface="Calibri"/>
            </a:endParaRPr>
          </a:p>
        </p:txBody>
      </p:sp>
      <p:sp>
        <p:nvSpPr>
          <p:cNvPr id="116" name="Google Shape;116;p20"/>
          <p:cNvSpPr/>
          <p:nvPr/>
        </p:nvSpPr>
        <p:spPr>
          <a:xfrm>
            <a:off x="2800350" y="1828800"/>
            <a:ext cx="1257299" cy="3429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Font typeface="Bree Serif"/>
              <a:buNone/>
            </a:pPr>
            <a:r>
              <a:rPr lang="en" sz="1400" b="0" i="0" u="none" strike="noStrike" cap="none">
                <a:solidFill>
                  <a:schemeClr val="dk1"/>
                </a:solidFill>
                <a:latin typeface="Bree Serif"/>
                <a:ea typeface="Bree Serif"/>
                <a:cs typeface="Bree Serif"/>
                <a:sym typeface="Bree Serif"/>
              </a:rPr>
              <a:t>TEAM</a:t>
            </a:r>
            <a:endParaRPr/>
          </a:p>
        </p:txBody>
      </p:sp>
      <p:sp>
        <p:nvSpPr>
          <p:cNvPr id="117" name="Google Shape;117;p20"/>
          <p:cNvSpPr/>
          <p:nvPr/>
        </p:nvSpPr>
        <p:spPr>
          <a:xfrm>
            <a:off x="6172200" y="1828800"/>
            <a:ext cx="1028699" cy="3429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Font typeface="Bree Serif"/>
              <a:buNone/>
            </a:pPr>
            <a:r>
              <a:rPr lang="en" sz="1400" b="0" i="0" u="none" strike="noStrike" cap="none">
                <a:solidFill>
                  <a:schemeClr val="dk1"/>
                </a:solidFill>
                <a:latin typeface="Bree Serif"/>
                <a:ea typeface="Bree Serif"/>
                <a:cs typeface="Bree Serif"/>
                <a:sym typeface="Bree Serif"/>
              </a:rPr>
              <a:t>PLAYER</a:t>
            </a:r>
            <a:endParaRPr/>
          </a:p>
        </p:txBody>
      </p:sp>
      <p:cxnSp>
        <p:nvCxnSpPr>
          <p:cNvPr id="118" name="Google Shape;118;p20"/>
          <p:cNvCxnSpPr>
            <a:stCxn id="116" idx="3"/>
          </p:cNvCxnSpPr>
          <p:nvPr/>
        </p:nvCxnSpPr>
        <p:spPr>
          <a:xfrm>
            <a:off x="4057649" y="2000250"/>
            <a:ext cx="2114700" cy="0"/>
          </a:xfrm>
          <a:prstGeom prst="straightConnector1">
            <a:avLst/>
          </a:prstGeom>
          <a:noFill/>
          <a:ln w="9525" cap="flat" cmpd="sng">
            <a:solidFill>
              <a:schemeClr val="dk1"/>
            </a:solidFill>
            <a:prstDash val="solid"/>
            <a:round/>
            <a:headEnd type="none" w="sm" len="sm"/>
            <a:tailEnd type="none" w="sm" len="sm"/>
          </a:ln>
        </p:spPr>
      </p:cxnSp>
      <p:sp>
        <p:nvSpPr>
          <p:cNvPr id="119" name="Google Shape;119;p20"/>
          <p:cNvSpPr txBox="1"/>
          <p:nvPr/>
        </p:nvSpPr>
        <p:spPr>
          <a:xfrm>
            <a:off x="4629150" y="1657350"/>
            <a:ext cx="1143000" cy="27699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Font typeface="Bree Serif"/>
              <a:buNone/>
            </a:pPr>
            <a:r>
              <a:rPr lang="en" sz="1300" b="0" i="0" u="none" strike="noStrike" cap="none">
                <a:solidFill>
                  <a:schemeClr val="dk1"/>
                </a:solidFill>
                <a:latin typeface="Bree Serif"/>
                <a:ea typeface="Bree Serif"/>
                <a:cs typeface="Bree Serif"/>
                <a:sym typeface="Bree Serif"/>
              </a:rPr>
              <a:t>One-to-Many</a:t>
            </a:r>
            <a:endParaRPr/>
          </a:p>
        </p:txBody>
      </p:sp>
      <p:cxnSp>
        <p:nvCxnSpPr>
          <p:cNvPr id="120" name="Google Shape;120;p20"/>
          <p:cNvCxnSpPr/>
          <p:nvPr/>
        </p:nvCxnSpPr>
        <p:spPr>
          <a:xfrm rot="10800000" flipH="1">
            <a:off x="6000750" y="1828799"/>
            <a:ext cx="171450" cy="171450"/>
          </a:xfrm>
          <a:prstGeom prst="straightConnector1">
            <a:avLst/>
          </a:prstGeom>
          <a:noFill/>
          <a:ln w="9525" cap="flat" cmpd="sng">
            <a:solidFill>
              <a:schemeClr val="dk1"/>
            </a:solidFill>
            <a:prstDash val="solid"/>
            <a:round/>
            <a:headEnd type="none" w="sm" len="sm"/>
            <a:tailEnd type="none" w="sm" len="sm"/>
          </a:ln>
        </p:spPr>
      </p:cxnSp>
      <p:cxnSp>
        <p:nvCxnSpPr>
          <p:cNvPr id="121" name="Google Shape;121;p20"/>
          <p:cNvCxnSpPr/>
          <p:nvPr/>
        </p:nvCxnSpPr>
        <p:spPr>
          <a:xfrm rot="10800000">
            <a:off x="6000749" y="2000249"/>
            <a:ext cx="171450" cy="171450"/>
          </a:xfrm>
          <a:prstGeom prst="straightConnector1">
            <a:avLst/>
          </a:prstGeom>
          <a:noFill/>
          <a:ln w="9525" cap="flat" cmpd="sng">
            <a:solidFill>
              <a:schemeClr val="dk1"/>
            </a:solidFill>
            <a:prstDash val="solid"/>
            <a:round/>
            <a:headEnd type="none" w="sm" len="sm"/>
            <a:tailEnd type="none" w="sm" len="sm"/>
          </a:ln>
        </p:spPr>
      </p:cxnSp>
      <p:cxnSp>
        <p:nvCxnSpPr>
          <p:cNvPr id="122" name="Google Shape;122;p20"/>
          <p:cNvCxnSpPr/>
          <p:nvPr/>
        </p:nvCxnSpPr>
        <p:spPr>
          <a:xfrm rot="10800000">
            <a:off x="6000750" y="1885950"/>
            <a:ext cx="0" cy="228599"/>
          </a:xfrm>
          <a:prstGeom prst="straightConnector1">
            <a:avLst/>
          </a:prstGeom>
          <a:noFill/>
          <a:ln w="9525" cap="flat" cmpd="sng">
            <a:solidFill>
              <a:schemeClr val="dk1"/>
            </a:solidFill>
            <a:prstDash val="solid"/>
            <a:round/>
            <a:headEnd type="none" w="sm" len="sm"/>
            <a:tailEnd type="none" w="sm" len="sm"/>
          </a:ln>
        </p:spPr>
      </p:cxnSp>
      <p:cxnSp>
        <p:nvCxnSpPr>
          <p:cNvPr id="123" name="Google Shape;123;p20"/>
          <p:cNvCxnSpPr/>
          <p:nvPr/>
        </p:nvCxnSpPr>
        <p:spPr>
          <a:xfrm rot="10800000">
            <a:off x="4171950" y="1885950"/>
            <a:ext cx="0" cy="228599"/>
          </a:xfrm>
          <a:prstGeom prst="straightConnector1">
            <a:avLst/>
          </a:prstGeom>
          <a:noFill/>
          <a:ln w="9525" cap="flat" cmpd="sng">
            <a:solidFill>
              <a:schemeClr val="dk1"/>
            </a:solidFill>
            <a:prstDash val="solid"/>
            <a:round/>
            <a:headEnd type="none" w="sm" len="sm"/>
            <a:tailEnd type="none" w="sm" len="sm"/>
          </a:ln>
        </p:spPr>
      </p:cxnSp>
      <p:sp>
        <p:nvSpPr>
          <p:cNvPr id="124" name="Google Shape;124;p20"/>
          <p:cNvSpPr/>
          <p:nvPr/>
        </p:nvSpPr>
        <p:spPr>
          <a:xfrm>
            <a:off x="2800350" y="3829050"/>
            <a:ext cx="1371600" cy="3429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Font typeface="Bree Serif"/>
              <a:buNone/>
            </a:pPr>
            <a:r>
              <a:rPr lang="en" sz="1400" b="0" i="0" u="none" strike="noStrike" cap="none">
                <a:solidFill>
                  <a:schemeClr val="dk1"/>
                </a:solidFill>
                <a:latin typeface="Bree Serif"/>
                <a:ea typeface="Bree Serif"/>
                <a:cs typeface="Bree Serif"/>
                <a:sym typeface="Bree Serif"/>
              </a:rPr>
              <a:t>STUDENT</a:t>
            </a:r>
            <a:endParaRPr/>
          </a:p>
        </p:txBody>
      </p:sp>
      <p:sp>
        <p:nvSpPr>
          <p:cNvPr id="125" name="Google Shape;125;p20"/>
          <p:cNvSpPr/>
          <p:nvPr/>
        </p:nvSpPr>
        <p:spPr>
          <a:xfrm>
            <a:off x="6286500" y="3829050"/>
            <a:ext cx="971550" cy="3429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Font typeface="Bree Serif"/>
              <a:buNone/>
            </a:pPr>
            <a:r>
              <a:rPr lang="en" sz="1400" b="0" i="0" u="none" strike="noStrike" cap="none">
                <a:solidFill>
                  <a:schemeClr val="dk1"/>
                </a:solidFill>
                <a:latin typeface="Bree Serif"/>
                <a:ea typeface="Bree Serif"/>
                <a:cs typeface="Bree Serif"/>
                <a:sym typeface="Bree Serif"/>
              </a:rPr>
              <a:t>SUBJECT</a:t>
            </a:r>
            <a:endParaRPr/>
          </a:p>
        </p:txBody>
      </p:sp>
      <p:cxnSp>
        <p:nvCxnSpPr>
          <p:cNvPr id="126" name="Google Shape;126;p20"/>
          <p:cNvCxnSpPr>
            <a:stCxn id="124" idx="3"/>
          </p:cNvCxnSpPr>
          <p:nvPr/>
        </p:nvCxnSpPr>
        <p:spPr>
          <a:xfrm>
            <a:off x="4171950" y="4000500"/>
            <a:ext cx="2114700" cy="0"/>
          </a:xfrm>
          <a:prstGeom prst="straightConnector1">
            <a:avLst/>
          </a:prstGeom>
          <a:noFill/>
          <a:ln w="9525" cap="flat" cmpd="sng">
            <a:solidFill>
              <a:schemeClr val="dk1"/>
            </a:solidFill>
            <a:prstDash val="solid"/>
            <a:round/>
            <a:headEnd type="none" w="sm" len="sm"/>
            <a:tailEnd type="none" w="sm" len="sm"/>
          </a:ln>
        </p:spPr>
      </p:cxnSp>
      <p:sp>
        <p:nvSpPr>
          <p:cNvPr id="127" name="Google Shape;127;p20"/>
          <p:cNvSpPr txBox="1"/>
          <p:nvPr/>
        </p:nvSpPr>
        <p:spPr>
          <a:xfrm>
            <a:off x="4743450" y="3657600"/>
            <a:ext cx="1143000" cy="27699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Font typeface="Bree Serif"/>
              <a:buNone/>
            </a:pPr>
            <a:r>
              <a:rPr lang="en" sz="1100" b="0" i="0" u="none" strike="noStrike" cap="none">
                <a:solidFill>
                  <a:schemeClr val="dk1"/>
                </a:solidFill>
                <a:latin typeface="Bree Serif"/>
                <a:ea typeface="Bree Serif"/>
                <a:cs typeface="Bree Serif"/>
                <a:sym typeface="Bree Serif"/>
              </a:rPr>
              <a:t>Many-to-Many</a:t>
            </a:r>
            <a:endParaRPr/>
          </a:p>
        </p:txBody>
      </p:sp>
      <p:cxnSp>
        <p:nvCxnSpPr>
          <p:cNvPr id="128" name="Google Shape;128;p20"/>
          <p:cNvCxnSpPr/>
          <p:nvPr/>
        </p:nvCxnSpPr>
        <p:spPr>
          <a:xfrm rot="10800000" flipH="1">
            <a:off x="6115050" y="3829049"/>
            <a:ext cx="171450" cy="171450"/>
          </a:xfrm>
          <a:prstGeom prst="straightConnector1">
            <a:avLst/>
          </a:prstGeom>
          <a:noFill/>
          <a:ln w="9525" cap="flat" cmpd="sng">
            <a:solidFill>
              <a:schemeClr val="dk1"/>
            </a:solidFill>
            <a:prstDash val="solid"/>
            <a:round/>
            <a:headEnd type="none" w="sm" len="sm"/>
            <a:tailEnd type="none" w="sm" len="sm"/>
          </a:ln>
        </p:spPr>
      </p:cxnSp>
      <p:cxnSp>
        <p:nvCxnSpPr>
          <p:cNvPr id="129" name="Google Shape;129;p20"/>
          <p:cNvCxnSpPr/>
          <p:nvPr/>
        </p:nvCxnSpPr>
        <p:spPr>
          <a:xfrm rot="10800000">
            <a:off x="6115049" y="4000499"/>
            <a:ext cx="171450" cy="171450"/>
          </a:xfrm>
          <a:prstGeom prst="straightConnector1">
            <a:avLst/>
          </a:prstGeom>
          <a:noFill/>
          <a:ln w="9525" cap="flat" cmpd="sng">
            <a:solidFill>
              <a:schemeClr val="dk1"/>
            </a:solidFill>
            <a:prstDash val="solid"/>
            <a:round/>
            <a:headEnd type="none" w="sm" len="sm"/>
            <a:tailEnd type="none" w="sm" len="sm"/>
          </a:ln>
        </p:spPr>
      </p:cxnSp>
      <p:cxnSp>
        <p:nvCxnSpPr>
          <p:cNvPr id="130" name="Google Shape;130;p20"/>
          <p:cNvCxnSpPr/>
          <p:nvPr/>
        </p:nvCxnSpPr>
        <p:spPr>
          <a:xfrm rot="10800000">
            <a:off x="6115050" y="3886200"/>
            <a:ext cx="0" cy="228599"/>
          </a:xfrm>
          <a:prstGeom prst="straightConnector1">
            <a:avLst/>
          </a:prstGeom>
          <a:noFill/>
          <a:ln w="9525" cap="flat" cmpd="sng">
            <a:solidFill>
              <a:schemeClr val="dk1"/>
            </a:solidFill>
            <a:prstDash val="solid"/>
            <a:round/>
            <a:headEnd type="none" w="sm" len="sm"/>
            <a:tailEnd type="none" w="sm" len="sm"/>
          </a:ln>
        </p:spPr>
      </p:cxnSp>
      <p:cxnSp>
        <p:nvCxnSpPr>
          <p:cNvPr id="131" name="Google Shape;131;p20"/>
          <p:cNvCxnSpPr/>
          <p:nvPr/>
        </p:nvCxnSpPr>
        <p:spPr>
          <a:xfrm rot="10800000">
            <a:off x="4343400" y="3886200"/>
            <a:ext cx="0" cy="228599"/>
          </a:xfrm>
          <a:prstGeom prst="straightConnector1">
            <a:avLst/>
          </a:prstGeom>
          <a:noFill/>
          <a:ln w="9525" cap="flat" cmpd="sng">
            <a:solidFill>
              <a:schemeClr val="dk1"/>
            </a:solidFill>
            <a:prstDash val="solid"/>
            <a:round/>
            <a:headEnd type="none" w="sm" len="sm"/>
            <a:tailEnd type="none" w="sm" len="sm"/>
          </a:ln>
        </p:spPr>
      </p:cxnSp>
      <p:cxnSp>
        <p:nvCxnSpPr>
          <p:cNvPr id="132" name="Google Shape;132;p20"/>
          <p:cNvCxnSpPr/>
          <p:nvPr/>
        </p:nvCxnSpPr>
        <p:spPr>
          <a:xfrm rot="10800000">
            <a:off x="4171949" y="3829049"/>
            <a:ext cx="171450" cy="171450"/>
          </a:xfrm>
          <a:prstGeom prst="straightConnector1">
            <a:avLst/>
          </a:prstGeom>
          <a:noFill/>
          <a:ln w="9525" cap="flat" cmpd="sng">
            <a:solidFill>
              <a:schemeClr val="dk1"/>
            </a:solidFill>
            <a:prstDash val="solid"/>
            <a:round/>
            <a:headEnd type="none" w="sm" len="sm"/>
            <a:tailEnd type="none" w="sm" len="sm"/>
          </a:ln>
        </p:spPr>
      </p:cxnSp>
      <p:cxnSp>
        <p:nvCxnSpPr>
          <p:cNvPr id="133" name="Google Shape;133;p20"/>
          <p:cNvCxnSpPr/>
          <p:nvPr/>
        </p:nvCxnSpPr>
        <p:spPr>
          <a:xfrm rot="10800000" flipH="1">
            <a:off x="4171950" y="4000499"/>
            <a:ext cx="171449" cy="17145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p:nvPr/>
        </p:nvSpPr>
        <p:spPr>
          <a:xfrm>
            <a:off x="514350" y="514350"/>
            <a:ext cx="8153170" cy="4145784"/>
          </a:xfrm>
          <a:prstGeom prst="rect">
            <a:avLst/>
          </a:prstGeom>
          <a:noFill/>
          <a:ln>
            <a:noFill/>
          </a:ln>
        </p:spPr>
        <p:txBody>
          <a:bodyPr spcFirstLastPara="1" wrap="square" lIns="68575" tIns="34275" rIns="68575" bIns="34275" anchor="t" anchorCtr="0">
            <a:noAutofit/>
          </a:bodyPr>
          <a:lstStyle/>
          <a:p>
            <a:pPr marL="0" marR="0" lvl="0" indent="0" algn="just" rtl="0">
              <a:lnSpc>
                <a:spcPct val="100000"/>
              </a:lnSpc>
              <a:spcBef>
                <a:spcPts val="0"/>
              </a:spcBef>
              <a:spcAft>
                <a:spcPts val="0"/>
              </a:spcAft>
              <a:buClr>
                <a:schemeClr val="accent1"/>
              </a:buClr>
              <a:buFont typeface="Arial"/>
              <a:buNone/>
            </a:pPr>
            <a:r>
              <a:rPr lang="en" sz="2000" b="1" i="0" u="none" strike="noStrike" cap="none">
                <a:solidFill>
                  <a:schemeClr val="accent5"/>
                </a:solidFill>
                <a:latin typeface="Calibri"/>
                <a:ea typeface="Calibri"/>
                <a:cs typeface="Calibri"/>
                <a:sym typeface="Calibri"/>
              </a:rPr>
              <a:t>Queries</a:t>
            </a:r>
            <a:r>
              <a:rPr lang="en" sz="2000" b="1" i="0" u="none" strike="noStrike" cap="none">
                <a:solidFill>
                  <a:schemeClr val="dk1"/>
                </a:solidFill>
                <a:latin typeface="Calibri"/>
                <a:ea typeface="Calibri"/>
                <a:cs typeface="Calibri"/>
                <a:sym typeface="Calibri"/>
              </a:rPr>
              <a:t> – </a:t>
            </a:r>
            <a:r>
              <a:rPr lang="en" sz="2000" b="0" i="0" u="none" strike="noStrike" cap="none">
                <a:solidFill>
                  <a:schemeClr val="dk1"/>
                </a:solidFill>
                <a:latin typeface="Calibri"/>
                <a:ea typeface="Calibri"/>
                <a:cs typeface="Calibri"/>
                <a:sym typeface="Calibri"/>
              </a:rPr>
              <a:t>Are requests for specific information from a database. </a:t>
            </a:r>
            <a:endParaRPr sz="2000">
              <a:latin typeface="Calibri"/>
              <a:ea typeface="Calibri"/>
              <a:cs typeface="Calibri"/>
              <a:sym typeface="Calibri"/>
            </a:endParaRPr>
          </a:p>
          <a:p>
            <a:pPr marL="0" marR="0" lvl="0" indent="0" algn="just" rtl="0">
              <a:lnSpc>
                <a:spcPct val="100000"/>
              </a:lnSpc>
              <a:spcBef>
                <a:spcPts val="900"/>
              </a:spcBef>
              <a:spcAft>
                <a:spcPts val="0"/>
              </a:spcAft>
              <a:buClr>
                <a:schemeClr val="accent1"/>
              </a:buClr>
              <a:buFont typeface="Arial"/>
              <a:buNone/>
            </a:pPr>
            <a:r>
              <a:rPr lang="en" sz="2000" b="1" i="0" u="sng" strike="noStrike" cap="none">
                <a:solidFill>
                  <a:schemeClr val="accent5"/>
                </a:solidFill>
                <a:latin typeface="Calibri"/>
                <a:ea typeface="Calibri"/>
                <a:cs typeface="Calibri"/>
                <a:sym typeface="Calibri"/>
              </a:rPr>
              <a:t>Types of Query</a:t>
            </a:r>
            <a:endParaRPr sz="2000" b="1">
              <a:latin typeface="Calibri"/>
              <a:ea typeface="Calibri"/>
              <a:cs typeface="Calibri"/>
              <a:sym typeface="Calibri"/>
            </a:endParaRPr>
          </a:p>
          <a:p>
            <a:pPr marL="381000" marR="0" lvl="0" indent="-355600" algn="just" rtl="0">
              <a:lnSpc>
                <a:spcPct val="100000"/>
              </a:lnSpc>
              <a:spcBef>
                <a:spcPts val="900"/>
              </a:spcBef>
              <a:spcAft>
                <a:spcPts val="0"/>
              </a:spcAft>
              <a:buClr>
                <a:schemeClr val="accent1"/>
              </a:buClr>
              <a:buSzPts val="2000"/>
              <a:buFont typeface="Calibri"/>
              <a:buAutoNum type="romanLcPeriod"/>
            </a:pPr>
            <a:r>
              <a:rPr lang="en" sz="2000" b="1" i="0" u="none" strike="noStrike" cap="none">
                <a:solidFill>
                  <a:schemeClr val="accent5"/>
                </a:solidFill>
                <a:latin typeface="Calibri"/>
                <a:ea typeface="Calibri"/>
                <a:cs typeface="Calibri"/>
                <a:sym typeface="Calibri"/>
              </a:rPr>
              <a:t>Select Query </a:t>
            </a:r>
            <a:r>
              <a:rPr lang="en" sz="2000" b="0" i="0" u="none" strike="noStrike" cap="none">
                <a:solidFill>
                  <a:schemeClr val="accent5"/>
                </a:solidFill>
                <a:latin typeface="Calibri"/>
                <a:ea typeface="Calibri"/>
                <a:cs typeface="Calibri"/>
                <a:sym typeface="Calibri"/>
              </a:rPr>
              <a:t>– </a:t>
            </a:r>
            <a:r>
              <a:rPr lang="en" sz="2000" b="0" i="0" u="none" strike="noStrike" cap="none">
                <a:solidFill>
                  <a:srgbClr val="262626"/>
                </a:solidFill>
                <a:latin typeface="Calibri"/>
                <a:ea typeface="Calibri"/>
                <a:cs typeface="Calibri"/>
                <a:sym typeface="Calibri"/>
              </a:rPr>
              <a:t>Is a type of query that </a:t>
            </a:r>
            <a:r>
              <a:rPr lang="en" sz="2000" b="0" i="0" u="none" strike="noStrike" cap="none">
                <a:solidFill>
                  <a:schemeClr val="dk1"/>
                </a:solidFill>
                <a:latin typeface="Calibri"/>
                <a:ea typeface="Calibri"/>
                <a:cs typeface="Calibri"/>
                <a:sym typeface="Calibri"/>
              </a:rPr>
              <a:t>retrieves data from one or more tables and displays the record set in a datasheet.</a:t>
            </a:r>
            <a:endParaRPr sz="2000">
              <a:latin typeface="Calibri"/>
              <a:ea typeface="Calibri"/>
              <a:cs typeface="Calibri"/>
              <a:sym typeface="Calibri"/>
            </a:endParaRPr>
          </a:p>
          <a:p>
            <a:pPr marL="215900" marR="0" lvl="0" indent="-190500" algn="just" rtl="0">
              <a:lnSpc>
                <a:spcPct val="100000"/>
              </a:lnSpc>
              <a:spcBef>
                <a:spcPts val="900"/>
              </a:spcBef>
              <a:spcAft>
                <a:spcPts val="0"/>
              </a:spcAft>
              <a:buClr>
                <a:schemeClr val="accent1"/>
              </a:buClr>
              <a:buSzPts val="2000"/>
              <a:buFont typeface="Bree Serif"/>
              <a:buChar char="•"/>
            </a:pPr>
            <a:r>
              <a:rPr lang="en" sz="2000" b="0" i="0" u="none" strike="noStrike" cap="none">
                <a:solidFill>
                  <a:srgbClr val="262626"/>
                </a:solidFill>
                <a:latin typeface="Calibri"/>
                <a:ea typeface="Calibri"/>
                <a:cs typeface="Calibri"/>
                <a:sym typeface="Calibri"/>
              </a:rPr>
              <a:t>The tables or </a:t>
            </a:r>
            <a:r>
              <a:rPr lang="en" sz="2000" b="1" i="0" u="none" strike="noStrike" cap="none">
                <a:solidFill>
                  <a:srgbClr val="262626"/>
                </a:solidFill>
                <a:latin typeface="Calibri"/>
                <a:ea typeface="Calibri"/>
                <a:cs typeface="Calibri"/>
                <a:sym typeface="Calibri"/>
              </a:rPr>
              <a:t>queries</a:t>
            </a:r>
            <a:r>
              <a:rPr lang="en" sz="2000" b="0" i="0" u="none" strike="noStrike" cap="none">
                <a:solidFill>
                  <a:srgbClr val="262626"/>
                </a:solidFill>
                <a:latin typeface="Calibri"/>
                <a:ea typeface="Calibri"/>
                <a:cs typeface="Calibri"/>
                <a:sym typeface="Calibri"/>
              </a:rPr>
              <a:t> from which a </a:t>
            </a:r>
            <a:r>
              <a:rPr lang="en" sz="2000" b="1" i="0" u="none" strike="noStrike" cap="none">
                <a:solidFill>
                  <a:srgbClr val="262626"/>
                </a:solidFill>
                <a:latin typeface="Calibri"/>
                <a:ea typeface="Calibri"/>
                <a:cs typeface="Calibri"/>
                <a:sym typeface="Calibri"/>
              </a:rPr>
              <a:t>query</a:t>
            </a:r>
            <a:r>
              <a:rPr lang="en" sz="2000" b="0" i="0" u="none" strike="noStrike" cap="none">
                <a:solidFill>
                  <a:srgbClr val="262626"/>
                </a:solidFill>
                <a:latin typeface="Calibri"/>
                <a:ea typeface="Calibri"/>
                <a:cs typeface="Calibri"/>
                <a:sym typeface="Calibri"/>
              </a:rPr>
              <a:t> gets its data are referred to as its </a:t>
            </a:r>
            <a:r>
              <a:rPr lang="en" sz="2000" b="1" i="0" u="none" strike="noStrike" cap="none">
                <a:solidFill>
                  <a:srgbClr val="262626"/>
                </a:solidFill>
                <a:latin typeface="Calibri"/>
                <a:ea typeface="Calibri"/>
                <a:cs typeface="Calibri"/>
                <a:sym typeface="Calibri"/>
              </a:rPr>
              <a:t>record source.</a:t>
            </a:r>
            <a:endParaRPr sz="2000">
              <a:latin typeface="Calibri"/>
              <a:ea typeface="Calibri"/>
              <a:cs typeface="Calibri"/>
              <a:sym typeface="Calibri"/>
            </a:endParaRPr>
          </a:p>
          <a:p>
            <a:pPr marL="215900" marR="0" lvl="0" indent="-190500" algn="just" rtl="0">
              <a:lnSpc>
                <a:spcPct val="100000"/>
              </a:lnSpc>
              <a:spcBef>
                <a:spcPts val="900"/>
              </a:spcBef>
              <a:spcAft>
                <a:spcPts val="0"/>
              </a:spcAft>
              <a:buClr>
                <a:schemeClr val="accent1"/>
              </a:buClr>
              <a:buSzPts val="2000"/>
              <a:buFont typeface="Calibri"/>
              <a:buChar char="•"/>
            </a:pPr>
            <a:r>
              <a:rPr lang="en" sz="2000" b="0" i="0" u="none" strike="noStrike" cap="none">
                <a:solidFill>
                  <a:schemeClr val="dk1"/>
                </a:solidFill>
                <a:latin typeface="Calibri"/>
                <a:ea typeface="Calibri"/>
                <a:cs typeface="Calibri"/>
                <a:sym typeface="Calibri"/>
              </a:rPr>
              <a:t>This is the most common type of query.</a:t>
            </a:r>
            <a:endParaRPr sz="2000">
              <a:latin typeface="Calibri"/>
              <a:ea typeface="Calibri"/>
              <a:cs typeface="Calibri"/>
              <a:sym typeface="Calibri"/>
            </a:endParaRPr>
          </a:p>
          <a:p>
            <a:pPr marL="381000" marR="0" lvl="0" indent="-355600" algn="just" rtl="0">
              <a:lnSpc>
                <a:spcPct val="100000"/>
              </a:lnSpc>
              <a:spcBef>
                <a:spcPts val="900"/>
              </a:spcBef>
              <a:spcAft>
                <a:spcPts val="0"/>
              </a:spcAft>
              <a:buClr>
                <a:schemeClr val="accent1"/>
              </a:buClr>
              <a:buSzPts val="2000"/>
              <a:buFont typeface="Calibri"/>
              <a:buAutoNum type="romanLcPeriod" startAt="2"/>
            </a:pPr>
            <a:r>
              <a:rPr lang="en" sz="2000" b="1" i="0" u="none" strike="noStrike" cap="none">
                <a:solidFill>
                  <a:schemeClr val="accent5"/>
                </a:solidFill>
                <a:latin typeface="Calibri"/>
                <a:ea typeface="Calibri"/>
                <a:cs typeface="Calibri"/>
                <a:sym typeface="Calibri"/>
              </a:rPr>
              <a:t>Parameter Query </a:t>
            </a:r>
            <a:r>
              <a:rPr lang="en" sz="2000" b="0" i="0" u="none" strike="noStrike" cap="none">
                <a:solidFill>
                  <a:schemeClr val="accent5"/>
                </a:solidFill>
                <a:latin typeface="Calibri"/>
                <a:ea typeface="Calibri"/>
                <a:cs typeface="Calibri"/>
                <a:sym typeface="Calibri"/>
              </a:rPr>
              <a:t>– </a:t>
            </a:r>
            <a:r>
              <a:rPr lang="en" sz="2000" b="0" i="0" u="none" strike="noStrike" cap="none">
                <a:solidFill>
                  <a:schemeClr val="dk1"/>
                </a:solidFill>
                <a:latin typeface="Calibri"/>
                <a:ea typeface="Calibri"/>
                <a:cs typeface="Calibri"/>
                <a:sym typeface="Calibri"/>
              </a:rPr>
              <a:t>Is the type of query that</a:t>
            </a:r>
            <a:r>
              <a:rPr lang="en" sz="2000" b="0" i="0" u="none" strike="noStrike" cap="none">
                <a:solidFill>
                  <a:schemeClr val="accent5"/>
                </a:solidFill>
                <a:latin typeface="Calibri"/>
                <a:ea typeface="Calibri"/>
                <a:cs typeface="Calibri"/>
                <a:sym typeface="Calibri"/>
              </a:rPr>
              <a:t> </a:t>
            </a:r>
            <a:r>
              <a:rPr lang="en" sz="2000" b="0" i="0" u="none" strike="noStrike" cap="none">
                <a:solidFill>
                  <a:schemeClr val="dk1"/>
                </a:solidFill>
                <a:latin typeface="Calibri"/>
                <a:ea typeface="Calibri"/>
                <a:cs typeface="Calibri"/>
                <a:sym typeface="Calibri"/>
              </a:rPr>
              <a:t>prompts the user to enter values that define the query, such as a specified region for sales, results, or a specified price range for houses.</a:t>
            </a:r>
            <a:endParaRPr sz="2000">
              <a:latin typeface="Calibri"/>
              <a:ea typeface="Calibri"/>
              <a:cs typeface="Calibri"/>
              <a:sym typeface="Calibri"/>
            </a:endParaRPr>
          </a:p>
        </p:txBody>
      </p:sp>
      <p:sp>
        <p:nvSpPr>
          <p:cNvPr id="139" name="Google Shape;139;p21"/>
          <p:cNvSpPr txBox="1">
            <a:spLocks noGrp="1"/>
          </p:cNvSpPr>
          <p:nvPr>
            <p:ph type="dt" idx="10"/>
          </p:nvPr>
        </p:nvSpPr>
        <p:spPr>
          <a:xfrm>
            <a:off x="6508125" y="4476750"/>
            <a:ext cx="1200149" cy="209549"/>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1/25/2017</a:t>
            </a:r>
            <a:endParaRPr sz="800" b="0" i="0" u="none" strike="noStrike" cap="none">
              <a:solidFill>
                <a:schemeClr val="dk1"/>
              </a:solidFill>
              <a:latin typeface="Garamond"/>
              <a:ea typeface="Garamond"/>
              <a:cs typeface="Garamond"/>
              <a:sym typeface="Garamond"/>
            </a:endParaRPr>
          </a:p>
        </p:txBody>
      </p:sp>
      <p:sp>
        <p:nvSpPr>
          <p:cNvPr id="140" name="Google Shape;140;p21"/>
          <p:cNvSpPr txBox="1">
            <a:spLocks noGrp="1"/>
          </p:cNvSpPr>
          <p:nvPr>
            <p:ph type="ftr" idx="11"/>
          </p:nvPr>
        </p:nvSpPr>
        <p:spPr>
          <a:xfrm>
            <a:off x="971550" y="4476750"/>
            <a:ext cx="5479425" cy="209549"/>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Font typeface="Garamond"/>
              <a:buNone/>
            </a:pPr>
            <a:r>
              <a:rPr lang="en" sz="800" b="0" i="0" u="none" strike="noStrike" cap="none">
                <a:solidFill>
                  <a:schemeClr val="dk1"/>
                </a:solidFill>
                <a:latin typeface="Garamond"/>
                <a:ea typeface="Garamond"/>
                <a:cs typeface="Garamond"/>
                <a:sym typeface="Garamond"/>
              </a:rPr>
              <a:t>Mr. Yusuf</a:t>
            </a:r>
            <a:endParaRPr sz="800" b="0" i="0" u="none" strike="noStrike" cap="none">
              <a:solidFill>
                <a:schemeClr val="dk1"/>
              </a:solidFill>
              <a:latin typeface="Garamond"/>
              <a:ea typeface="Garamond"/>
              <a:cs typeface="Garamond"/>
              <a:sym typeface="Garamond"/>
            </a:endParaRPr>
          </a:p>
        </p:txBody>
      </p:sp>
      <p:sp>
        <p:nvSpPr>
          <p:cNvPr id="141" name="Google Shape;141;p21"/>
          <p:cNvSpPr txBox="1">
            <a:spLocks noGrp="1"/>
          </p:cNvSpPr>
          <p:nvPr>
            <p:ph type="sldNum" idx="12"/>
          </p:nvPr>
        </p:nvSpPr>
        <p:spPr>
          <a:xfrm>
            <a:off x="6354343" y="3497412"/>
            <a:ext cx="411525" cy="2952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latin typeface="Economica"/>
                <a:ea typeface="Economica"/>
                <a:cs typeface="Economica"/>
                <a:sym typeface="Economica"/>
              </a:rPr>
              <a:t>9</a:t>
            </a:fld>
            <a:endParaRPr>
              <a:solidFill>
                <a:schemeClr val="dk1"/>
              </a:solidFill>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1057</Words>
  <Application>Microsoft Office PowerPoint</Application>
  <PresentationFormat>On-screen Show (16:9)</PresentationFormat>
  <Paragraphs>125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Economica</vt:lpstr>
      <vt:lpstr>Bree Serif</vt:lpstr>
      <vt:lpstr>Arial</vt:lpstr>
      <vt:lpstr>Calibri</vt:lpstr>
      <vt:lpstr>Open Sans</vt:lpstr>
      <vt:lpstr>Garamond</vt:lpstr>
      <vt:lpstr>Luxe</vt:lpstr>
      <vt:lpstr>Database Management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cp:lastModifiedBy>Student</cp:lastModifiedBy>
  <cp:revision>1</cp:revision>
  <dcterms:modified xsi:type="dcterms:W3CDTF">2019-07-30T06:42:47Z</dcterms:modified>
</cp:coreProperties>
</file>