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7" r:id="rId5"/>
    <p:sldId id="258" r:id="rId6"/>
    <p:sldId id="270" r:id="rId7"/>
    <p:sldId id="269" r:id="rId8"/>
    <p:sldId id="268" r:id="rId9"/>
    <p:sldId id="259" r:id="rId10"/>
    <p:sldId id="260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46F16"/>
    <a:srgbClr val="35940A"/>
    <a:srgbClr val="F36F16"/>
    <a:srgbClr val="E97121"/>
    <a:srgbClr val="E87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8" autoAdjust="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BF620-A128-45FA-8108-956A9834BBA9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46BF-BA12-48B6-8898-A000150F66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8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Segmentation -&gt; Yolov5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46BF-BA12-48B6-8898-A000150F66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BE931-4D02-482D-BEE3-E49462DCC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DD1AB-0367-4192-857C-7A120023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D0899D-4303-4EEA-ACDB-107BB037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DC12C3-BD60-4E82-8C42-5B2D2E91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1BA06-64FC-45C7-A7DD-FAF3D95A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6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74915-5C00-45C3-B132-FAF5D7F0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25B0501-2A38-4ED5-8458-CE478E12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A1D471-5908-4348-8A38-12758926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6CAD39-8902-42B5-920F-E6D25902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6279C2-0110-43F7-9812-083F31EB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65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E86D19-B42B-4194-A1A8-A2739058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F8377E8-6103-40FF-9D54-EE8D7BCC6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A317D-30C0-44CA-A3A6-1D0FCB5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5F6E99-CA4A-4B1C-8893-DD8AC796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428F94-83C9-494A-938F-2930E0D5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1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1DFF7-47C8-46C6-8298-74F5B1A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CA3DA5-387F-40F7-86B1-AADE46B7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42A10F-0DF1-42F8-966D-477492F5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84CD8C-6A5F-4713-AE78-36406F5F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FFF339-170E-4878-9746-92DA6389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80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D813F-8451-425C-861B-F5FD5D42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421E3B-B49E-4B3A-8CDD-41A3CEC4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021E7D-8E51-43FE-B7A6-D6801899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C681A3-BEA5-42AE-994B-798A2CF0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78B283-8675-4D2D-AD2D-279489C4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85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C6181-DE07-469D-8CAA-93F56F7B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C82D4D-E9A6-4840-B1A9-D42E9290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B6305D-B8C8-414F-826E-F83918AA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444D0C-0AA8-44BF-8CC6-CBB7A308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13BF4C-0D1A-4E79-93D4-3A38BA88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BE4D7F-3AC9-4E82-952B-7E6096B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98F31-4A1C-48AF-8671-4E8BCAD2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022E0C-A058-469D-B18A-5C1A37EE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428CF7E-FC24-47F0-879C-A9D7C9A0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20B1414-2F41-4F12-802B-A90412A08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E4C24CC-4A55-4837-9EF3-A927FBAD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DC77EA6-EFA8-44B9-9590-E1DFBDBA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4153F4C-B433-426D-8780-2C7CE0CD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F3B9D53-3077-43F0-9F70-7CB80905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8A83-AC7E-439D-B6BC-E59B8961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BB28391-5E7C-40F6-9A74-2928961D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01868A-BC8F-45F9-AB31-2BE82FB6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6E9ACC5-DE95-4E61-8D48-FEFC77C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89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FDD9C59-24A5-48C5-BA1B-04BB7BFD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30D2CC-8344-48B7-9509-5F808268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18590-795D-49CD-A476-0F13BA50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F0E5F-CCB1-45D4-8665-FF57A614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7C5F63-0CD1-4FEF-90E1-149AA869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EA5488-4EAE-4E13-8740-1B7EE2C5C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915530-5029-4568-9829-D669D69B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184B54-6576-41A7-A916-0AB47F8A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A0A3E84-F8EE-45EF-9664-778C3B2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6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E546A-EAB9-4F04-AF0F-AAD628AF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7A1887D-137C-41A4-AEA4-7B134908B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04528F-BCF3-4DA9-A02D-EA7BAD8C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D8D145-3713-4518-A7F1-A808592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6435E1-C43F-46F8-BF10-D8814CE0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A7F7A4-8864-4AC2-BA42-EC13D427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0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237A2C-1ADB-40D4-8F95-DC0CA745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B450DC-8401-4C52-8F53-8E535999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081364-D45D-4663-A291-5729418B3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47F4-DDC7-47E5-B866-1E188DC777C1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99FFC-1C88-4DB6-B72C-485996F1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2FCB15-7812-45A0-AC78-8893B001C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6B33-ECEA-4947-BCFE-720FBF2E8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03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jun921/Indian-Snakes-Dataset/tree/master/Venomous/Monocled%20Cobra" TargetMode="External"/><Relationship Id="rId13" Type="http://schemas.microsoft.com/office/2007/relationships/hdphoto" Target="../media/hdphoto1.wdp"/><Relationship Id="rId3" Type="http://schemas.openxmlformats.org/officeDocument/2006/relationships/hyperlink" Target="http://www.toxinology.com/fusebox.cfm?fuseaction=main.snakes.search" TargetMode="External"/><Relationship Id="rId7" Type="http://schemas.openxmlformats.org/officeDocument/2006/relationships/hyperlink" Target="https://github.com/arjun921/Indian-Snakes-Dataset/tree/master/Venomous/Common%20Krait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www.who.int/teams/control-of-neglected-tropical-diseases/snakebite-envenoming/snakebite-information-and-data-plat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jun921/Indian-Snakes-Dataset/tree/master/Venomous/King%20Cobra" TargetMode="External"/><Relationship Id="rId11" Type="http://schemas.openxmlformats.org/officeDocument/2006/relationships/hyperlink" Target="https://github.com/arjun921/Indian-Snakes-Dataset/tree/master/Venomous/Spectacled%20Cobra" TargetMode="External"/><Relationship Id="rId5" Type="http://schemas.openxmlformats.org/officeDocument/2006/relationships/hyperlink" Target="http://tropicalpharmacology.com/tools/stab-profiles/" TargetMode="External"/><Relationship Id="rId10" Type="http://schemas.openxmlformats.org/officeDocument/2006/relationships/hyperlink" Target="https://github.com/arjun921/Indian-Snakes-Dataset/tree/master/Venomous/Saw-scaled%20Viper" TargetMode="External"/><Relationship Id="rId4" Type="http://schemas.openxmlformats.org/officeDocument/2006/relationships/hyperlink" Target="http://tropicalpharmacology.com/tools/snake-venomics-display/" TargetMode="External"/><Relationship Id="rId9" Type="http://schemas.openxmlformats.org/officeDocument/2006/relationships/hyperlink" Target="https://github.com/arjun921/Indian-Snakes-Dataset/tree/master/Venomous/Russell's%20Vi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lly snakes: 20 rotten reptile heads found in suitcase">
            <a:extLst>
              <a:ext uri="{FF2B5EF4-FFF2-40B4-BE49-F238E27FC236}">
                <a16:creationId xmlns:a16="http://schemas.microsoft.com/office/drawing/2014/main" id="{56E81328-BA72-474A-BC8A-4E9019201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9" b="280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E292F3-845A-4C89-9CF2-2B637E62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41" y="5149604"/>
            <a:ext cx="2645083" cy="729793"/>
          </a:xfrm>
        </p:spPr>
        <p:txBody>
          <a:bodyPr anchor="b">
            <a:normAutofit/>
          </a:bodyPr>
          <a:lstStyle/>
          <a:p>
            <a:r>
              <a:rPr lang="pt-PT" sz="2000" b="1" i="1" dirty="0" err="1"/>
              <a:t>SnakeTeam</a:t>
            </a:r>
            <a:endParaRPr lang="pt-PT" sz="2000" b="1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A9A8CB-2CBE-43C0-A26C-C50E9674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5024176"/>
            <a:ext cx="4023359" cy="367215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When a snake bite, we save your life.</a:t>
            </a:r>
            <a:endParaRPr lang="pt-PT" sz="2000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204902-0A6C-4CF0-8CCB-A44299C40CC5}"/>
              </a:ext>
            </a:extLst>
          </p:cNvPr>
          <p:cNvSpPr/>
          <p:nvPr/>
        </p:nvSpPr>
        <p:spPr>
          <a:xfrm>
            <a:off x="404261" y="4507819"/>
            <a:ext cx="4097078" cy="67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988A2D-F87A-43BB-8A0A-DD3C0664C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403" y="625683"/>
            <a:ext cx="5832963" cy="58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602DAB-4888-4896-93C5-3E32B790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00" y="2155624"/>
            <a:ext cx="9252000" cy="3032440"/>
          </a:xfrm>
        </p:spPr>
        <p:txBody>
          <a:bodyPr>
            <a:noAutofit/>
          </a:bodyPr>
          <a:lstStyle/>
          <a:p>
            <a:r>
              <a:rPr lang="pt-PT" sz="2400" dirty="0" err="1"/>
              <a:t>Train</a:t>
            </a:r>
            <a:r>
              <a:rPr lang="pt-PT" sz="2400" dirty="0"/>
              <a:t> </a:t>
            </a:r>
            <a:r>
              <a:rPr lang="pt-PT" sz="2400" dirty="0" err="1"/>
              <a:t>several</a:t>
            </a:r>
            <a:r>
              <a:rPr lang="pt-PT" sz="2400" dirty="0"/>
              <a:t> </a:t>
            </a:r>
            <a:r>
              <a:rPr lang="pt-PT" sz="2400" dirty="0" err="1"/>
              <a:t>networs</a:t>
            </a:r>
            <a:r>
              <a:rPr lang="pt-PT" sz="2400" dirty="0"/>
              <a:t> / </a:t>
            </a:r>
            <a:r>
              <a:rPr lang="pt-PT" sz="2400" dirty="0" err="1"/>
              <a:t>globe</a:t>
            </a:r>
            <a:r>
              <a:rPr lang="pt-PT" sz="2400" dirty="0"/>
              <a:t> </a:t>
            </a:r>
            <a:r>
              <a:rPr lang="pt-PT" sz="2400" dirty="0" err="1"/>
              <a:t>region</a:t>
            </a:r>
            <a:endParaRPr lang="pt-PT" sz="2400" dirty="0"/>
          </a:p>
          <a:p>
            <a:endParaRPr lang="pt-PT" sz="2400" dirty="0"/>
          </a:p>
          <a:p>
            <a:r>
              <a:rPr lang="pt-PT" sz="2400" dirty="0" err="1"/>
              <a:t>Segmetation</a:t>
            </a:r>
            <a:r>
              <a:rPr lang="pt-PT" sz="2400" dirty="0"/>
              <a:t> - </a:t>
            </a:r>
            <a:r>
              <a:rPr lang="pt-PT" sz="2400" dirty="0" err="1"/>
              <a:t>Distinguish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Identify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object</a:t>
            </a:r>
            <a:r>
              <a:rPr lang="pt-PT" sz="2400" dirty="0"/>
              <a:t> “</a:t>
            </a:r>
            <a:r>
              <a:rPr lang="pt-PT" sz="2400" dirty="0" err="1"/>
              <a:t>Snake</a:t>
            </a:r>
            <a:r>
              <a:rPr lang="pt-PT" sz="2400" dirty="0"/>
              <a:t>”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images</a:t>
            </a:r>
            <a:r>
              <a:rPr lang="pt-PT" sz="2400" dirty="0"/>
              <a:t> background</a:t>
            </a:r>
          </a:p>
          <a:p>
            <a:endParaRPr lang="pt-PT" sz="2400" dirty="0"/>
          </a:p>
          <a:p>
            <a:r>
              <a:rPr lang="pt-PT" sz="2400" dirty="0"/>
              <a:t>Use non-</a:t>
            </a:r>
            <a:r>
              <a:rPr lang="pt-PT" sz="2400" dirty="0" err="1"/>
              <a:t>venomous</a:t>
            </a:r>
            <a:r>
              <a:rPr lang="pt-PT" sz="2400" dirty="0"/>
              <a:t> </a:t>
            </a:r>
            <a:r>
              <a:rPr lang="pt-PT" sz="2400" dirty="0" err="1"/>
              <a:t>or</a:t>
            </a:r>
            <a:r>
              <a:rPr lang="pt-PT" sz="2400" dirty="0"/>
              <a:t> </a:t>
            </a:r>
            <a:r>
              <a:rPr lang="pt-PT" sz="2400" dirty="0" err="1"/>
              <a:t>other</a:t>
            </a:r>
            <a:r>
              <a:rPr lang="pt-PT" sz="2400" dirty="0"/>
              <a:t> </a:t>
            </a:r>
            <a:r>
              <a:rPr lang="pt-PT" sz="2400" dirty="0" err="1"/>
              <a:t>snakes</a:t>
            </a:r>
            <a:r>
              <a:rPr lang="pt-PT" sz="2400" dirty="0"/>
              <a:t> as </a:t>
            </a:r>
            <a:r>
              <a:rPr lang="pt-PT" sz="2400" dirty="0" err="1"/>
              <a:t>interferents</a:t>
            </a:r>
            <a:r>
              <a:rPr lang="pt-PT" sz="2400" dirty="0"/>
              <a:t> in </a:t>
            </a:r>
            <a:r>
              <a:rPr lang="pt-PT" sz="2400" dirty="0" err="1"/>
              <a:t>test</a:t>
            </a:r>
            <a:r>
              <a:rPr lang="pt-PT" sz="2400" dirty="0"/>
              <a:t> samples?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882553-E5DE-4D2E-9EEA-FB7EEC02B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EC05BC4-2BF1-478D-AD57-295C1C1FD5AF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F1C26C2-6CFA-4653-9402-73FE66CFAE32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470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Challenges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2EE55B1-334B-4E59-AE00-C6CF1A9A27D7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4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3EE49D3-634C-4A13-9BB9-D9788F1AE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29" y="1603365"/>
            <a:ext cx="5677371" cy="491970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21B5367-BFA4-476A-964F-DFC53664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303" y="-209220"/>
            <a:ext cx="2968920" cy="1325563"/>
          </a:xfrm>
        </p:spPr>
        <p:txBody>
          <a:bodyPr>
            <a:normAutofit/>
          </a:bodyPr>
          <a:lstStyle/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Problem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CE5994-03EA-4963-9FCA-1B1138B29238}"/>
              </a:ext>
            </a:extLst>
          </p:cNvPr>
          <p:cNvSpPr txBox="1"/>
          <p:nvPr/>
        </p:nvSpPr>
        <p:spPr>
          <a:xfrm>
            <a:off x="6466875" y="1419845"/>
            <a:ext cx="5171517" cy="304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rgbClr val="00B050"/>
                </a:solidFill>
                <a:effectLst/>
                <a:latin typeface="Avenir Next"/>
              </a:rPr>
              <a:t>Every 5 minutes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2625"/>
                </a:solidFill>
                <a:effectLst/>
                <a:latin typeface="Avenir Next"/>
              </a:rPr>
              <a:t>50 people will be bitten by a snake, 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2625"/>
                </a:solidFill>
                <a:effectLst/>
                <a:latin typeface="Avenir Next"/>
              </a:rPr>
              <a:t>25 will be injected with venom, 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2625"/>
                </a:solidFill>
                <a:effectLst/>
                <a:latin typeface="Avenir Next"/>
              </a:rPr>
              <a:t>4 will be permanently disabled, </a:t>
            </a:r>
          </a:p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rgbClr val="002625"/>
                </a:solidFill>
                <a:effectLst/>
                <a:latin typeface="Avenir Next"/>
              </a:rPr>
              <a:t>1 will die.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3CFCD8-05CD-4DF6-B886-376C50093956}"/>
              </a:ext>
            </a:extLst>
          </p:cNvPr>
          <p:cNvSpPr txBox="1"/>
          <p:nvPr/>
        </p:nvSpPr>
        <p:spPr>
          <a:xfrm>
            <a:off x="5913269" y="6392268"/>
            <a:ext cx="62787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050" u="sng" dirty="0" err="1"/>
              <a:t>Source</a:t>
            </a:r>
            <a:r>
              <a:rPr lang="pt-PT" sz="1050" dirty="0"/>
              <a:t>: https://storymaps.arcgis.com/stories/20d04a1d369444599e9971167befa7a8 (01/04/2022)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293770-1536-4BC9-847E-058ACBBF8A93}"/>
              </a:ext>
            </a:extLst>
          </p:cNvPr>
          <p:cNvSpPr txBox="1"/>
          <p:nvPr/>
        </p:nvSpPr>
        <p:spPr>
          <a:xfrm>
            <a:off x="6466875" y="4984493"/>
            <a:ext cx="50498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i="1" dirty="0">
                <a:solidFill>
                  <a:srgbClr val="00B050"/>
                </a:solidFill>
                <a:effectLst/>
              </a:rPr>
              <a:t>ca. </a:t>
            </a:r>
            <a:r>
              <a:rPr lang="en-US" sz="2800" b="1" i="0" dirty="0">
                <a:solidFill>
                  <a:srgbClr val="00B050"/>
                </a:solidFill>
                <a:effectLst/>
              </a:rPr>
              <a:t>15 people/hour </a:t>
            </a:r>
            <a:r>
              <a:rPr lang="en-US" sz="2400" i="0" dirty="0">
                <a:effectLst/>
              </a:rPr>
              <a:t>die from snakebite in the world (WHO, 2021)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A6EFC9-36A2-44EF-A490-6741E54FB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B17F65D-CF7B-4F71-8313-1AFCE34DF340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A91289-4164-4617-A5D6-5A472D56A06E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6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1ECF0F-38F6-4D77-B311-F76E364877CF}"/>
              </a:ext>
            </a:extLst>
          </p:cNvPr>
          <p:cNvSpPr txBox="1"/>
          <p:nvPr/>
        </p:nvSpPr>
        <p:spPr>
          <a:xfrm>
            <a:off x="12530275" y="477610"/>
            <a:ext cx="9701815" cy="3234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dirty="0" err="1"/>
              <a:t>After</a:t>
            </a:r>
            <a:r>
              <a:rPr lang="pt-PT" dirty="0"/>
              <a:t> bite, </a:t>
            </a:r>
            <a:r>
              <a:rPr lang="pt-PT" dirty="0" err="1"/>
              <a:t>treatment</a:t>
            </a:r>
            <a:r>
              <a:rPr lang="pt-PT" dirty="0"/>
              <a:t> must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</a:t>
            </a:r>
            <a:r>
              <a:rPr lang="pt-PT" sz="2800" b="1" dirty="0"/>
              <a:t>30 minutes </a:t>
            </a:r>
            <a:r>
              <a:rPr lang="pt-PT" dirty="0" err="1"/>
              <a:t>after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bite.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dirty="0" err="1"/>
              <a:t>Victim</a:t>
            </a:r>
            <a:r>
              <a:rPr lang="pt-PT" dirty="0"/>
              <a:t> must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immediately</a:t>
            </a:r>
            <a:r>
              <a:rPr lang="pt-PT" dirty="0"/>
              <a:t> </a:t>
            </a:r>
            <a:r>
              <a:rPr lang="pt-PT" dirty="0" err="1"/>
              <a:t>transported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hospital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sz="2000" b="1" dirty="0"/>
              <a:t>take </a:t>
            </a:r>
            <a:r>
              <a:rPr lang="pt-PT" sz="2000" b="1" dirty="0" err="1"/>
              <a:t>the</a:t>
            </a:r>
            <a:r>
              <a:rPr lang="pt-PT" sz="2000" b="1" dirty="0"/>
              <a:t> </a:t>
            </a:r>
            <a:r>
              <a:rPr lang="pt-PT" sz="2000" b="1" dirty="0" err="1"/>
              <a:t>snake</a:t>
            </a:r>
            <a:r>
              <a:rPr lang="pt-PT" sz="2000" b="1" dirty="0"/>
              <a:t> </a:t>
            </a:r>
            <a:r>
              <a:rPr lang="pt-PT" sz="2000" b="1" dirty="0" err="1"/>
              <a:t>with</a:t>
            </a:r>
            <a:r>
              <a:rPr lang="pt-PT" sz="2000" b="1" dirty="0"/>
              <a:t> </a:t>
            </a:r>
            <a:r>
              <a:rPr lang="pt-PT" sz="2000" b="1" dirty="0" err="1"/>
              <a:t>her</a:t>
            </a:r>
            <a:r>
              <a:rPr lang="pt-PT" sz="2000" b="1" dirty="0"/>
              <a:t> </a:t>
            </a:r>
            <a:r>
              <a:rPr lang="pt-PT" dirty="0"/>
              <a:t>for </a:t>
            </a:r>
            <a:r>
              <a:rPr lang="pt-PT" dirty="0" err="1"/>
              <a:t>identification</a:t>
            </a:r>
            <a:r>
              <a:rPr lang="pt-PT" dirty="0"/>
              <a:t> (</a:t>
            </a:r>
            <a:r>
              <a:rPr lang="pt-PT" dirty="0" err="1"/>
              <a:t>dead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alive).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dirty="0" err="1"/>
              <a:t>Species</a:t>
            </a:r>
            <a:r>
              <a:rPr lang="pt-PT" dirty="0"/>
              <a:t> </a:t>
            </a:r>
            <a:r>
              <a:rPr lang="pt-PT" dirty="0" err="1"/>
              <a:t>identification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usually</a:t>
            </a:r>
            <a:r>
              <a:rPr lang="pt-PT" dirty="0"/>
              <a:t> </a:t>
            </a:r>
            <a:r>
              <a:rPr lang="pt-PT" dirty="0" err="1"/>
              <a:t>difficult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treatments</a:t>
            </a:r>
            <a:r>
              <a:rPr lang="pt-PT" dirty="0"/>
              <a:t> are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times </a:t>
            </a:r>
            <a:r>
              <a:rPr lang="pt-PT" dirty="0" err="1"/>
              <a:t>dictated</a:t>
            </a:r>
            <a:r>
              <a:rPr lang="pt-PT" dirty="0"/>
              <a:t> </a:t>
            </a:r>
            <a:r>
              <a:rPr lang="pt-PT" dirty="0" err="1"/>
              <a:t>after</a:t>
            </a:r>
            <a:r>
              <a:rPr lang="pt-PT" dirty="0"/>
              <a:t> </a:t>
            </a:r>
            <a:r>
              <a:rPr lang="pt-PT" dirty="0" err="1"/>
              <a:t>toxins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dirty="0"/>
              <a:t>In </a:t>
            </a:r>
            <a:r>
              <a:rPr lang="pt-PT" dirty="0" err="1"/>
              <a:t>most</a:t>
            </a:r>
            <a:r>
              <a:rPr lang="pt-PT" dirty="0"/>
              <a:t> cases, </a:t>
            </a:r>
            <a:r>
              <a:rPr lang="pt-PT" dirty="0" err="1"/>
              <a:t>the</a:t>
            </a:r>
            <a:r>
              <a:rPr lang="pt-PT" dirty="0"/>
              <a:t> bite site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tampered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until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identification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toxins</a:t>
            </a:r>
            <a:r>
              <a:rPr lang="pt-PT" dirty="0"/>
              <a:t>, </a:t>
            </a: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might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victim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reduce</a:t>
            </a:r>
            <a:r>
              <a:rPr lang="pt-PT" dirty="0"/>
              <a:t> </a:t>
            </a:r>
            <a:r>
              <a:rPr lang="pt-PT" dirty="0" err="1"/>
              <a:t>her</a:t>
            </a:r>
            <a:r>
              <a:rPr lang="pt-PT" dirty="0"/>
              <a:t> </a:t>
            </a:r>
            <a:r>
              <a:rPr lang="pt-PT" dirty="0" err="1"/>
              <a:t>pain</a:t>
            </a:r>
            <a:r>
              <a:rPr lang="pt-PT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5F9C4C-3012-4F20-AE16-1DC6CDF7CC4A}"/>
              </a:ext>
            </a:extLst>
          </p:cNvPr>
          <p:cNvSpPr txBox="1"/>
          <p:nvPr/>
        </p:nvSpPr>
        <p:spPr>
          <a:xfrm>
            <a:off x="775327" y="6063709"/>
            <a:ext cx="1064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1A1A1A"/>
                </a:solidFill>
              </a:rPr>
              <a:t>WHO has the objective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to reduce mortality and disability from snakebite envenoming by 50% before 2030. </a:t>
            </a:r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AC27FE-E0FF-4AA5-B433-C703DFD45821}"/>
              </a:ext>
            </a:extLst>
          </p:cNvPr>
          <p:cNvSpPr txBox="1">
            <a:spLocks/>
          </p:cNvSpPr>
          <p:nvPr/>
        </p:nvSpPr>
        <p:spPr>
          <a:xfrm>
            <a:off x="7075110" y="-741151"/>
            <a:ext cx="10515600" cy="954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i="1" dirty="0" err="1">
                <a:solidFill>
                  <a:srgbClr val="00B050"/>
                </a:solidFill>
              </a:rPr>
              <a:t>International</a:t>
            </a:r>
            <a:r>
              <a:rPr lang="pt-PT" sz="3200" b="1" i="1" dirty="0">
                <a:solidFill>
                  <a:srgbClr val="00B050"/>
                </a:solidFill>
              </a:rPr>
              <a:t> </a:t>
            </a:r>
            <a:r>
              <a:rPr lang="pt-PT" sz="3200" b="1" i="1" dirty="0" err="1">
                <a:solidFill>
                  <a:srgbClr val="00B050"/>
                </a:solidFill>
              </a:rPr>
              <a:t>health</a:t>
            </a:r>
            <a:r>
              <a:rPr lang="pt-PT" sz="3200" b="1" i="1" dirty="0">
                <a:solidFill>
                  <a:srgbClr val="00B050"/>
                </a:solidFill>
              </a:rPr>
              <a:t> </a:t>
            </a:r>
            <a:r>
              <a:rPr lang="pt-PT" sz="3200" b="1" i="1" dirty="0" err="1">
                <a:solidFill>
                  <a:srgbClr val="00B050"/>
                </a:solidFill>
              </a:rPr>
              <a:t>framework</a:t>
            </a:r>
            <a:endParaRPr lang="pt-PT" sz="3200" b="1" i="1" dirty="0">
              <a:solidFill>
                <a:srgbClr val="00B050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90F652A-9EB8-4BF7-BEE0-C4DF79C48C08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2968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Problem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B4D05C3-15A0-415F-A62E-B2A2C35B5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74453F9-09C2-4DCE-B6B2-D1B5E5334429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306DDA-2B6F-4830-8585-5F1FAFAEC2F5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0A4A5F-3F72-467E-A613-8F7DD397D864}"/>
              </a:ext>
            </a:extLst>
          </p:cNvPr>
          <p:cNvSpPr txBox="1"/>
          <p:nvPr/>
        </p:nvSpPr>
        <p:spPr>
          <a:xfrm>
            <a:off x="1653993" y="1465240"/>
            <a:ext cx="8426460" cy="426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/>
              <a:t>30 minutes …</a:t>
            </a:r>
          </a:p>
          <a:p>
            <a:pPr lvl="4" algn="just">
              <a:lnSpc>
                <a:spcPct val="150000"/>
              </a:lnSpc>
              <a:spcAft>
                <a:spcPts val="1200"/>
              </a:spcAft>
            </a:pPr>
            <a:r>
              <a:rPr lang="en-GB" dirty="0"/>
              <a:t>… is how long a </a:t>
            </a:r>
            <a:r>
              <a:rPr lang="en-GB" dirty="0" err="1"/>
              <a:t>biten</a:t>
            </a:r>
            <a:r>
              <a:rPr lang="en-GB" dirty="0"/>
              <a:t> person has to be </a:t>
            </a:r>
            <a:r>
              <a:rPr lang="en-GB" dirty="0" err="1"/>
              <a:t>administred</a:t>
            </a:r>
            <a:r>
              <a:rPr lang="en-GB" dirty="0"/>
              <a:t> an antivenom!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Victim must be immediately transported to the hospital and </a:t>
            </a:r>
            <a:r>
              <a:rPr lang="en-GB" sz="2000" b="1" dirty="0"/>
              <a:t>take the snake with her </a:t>
            </a:r>
            <a:r>
              <a:rPr lang="en-GB" dirty="0"/>
              <a:t>for identification (dead or alive).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Species identification is usually difficult</a:t>
            </a:r>
            <a:r>
              <a:rPr lang="en-GB" dirty="0"/>
              <a:t> and treatments are most of the times dictated after toxins analysis.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most cases, the </a:t>
            </a:r>
            <a:r>
              <a:rPr lang="en-GB" b="1" dirty="0"/>
              <a:t>bite site should not be tampered with until full identification of toxins</a:t>
            </a:r>
            <a:r>
              <a:rPr lang="en-GB" dirty="0"/>
              <a:t>, even if it might could help the victim and reduce her pain.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A868EF-13BE-4D38-9465-17BDFC6AFEB0}"/>
              </a:ext>
            </a:extLst>
          </p:cNvPr>
          <p:cNvSpPr txBox="1"/>
          <p:nvPr/>
        </p:nvSpPr>
        <p:spPr>
          <a:xfrm>
            <a:off x="770084" y="5529771"/>
            <a:ext cx="191852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b="1" dirty="0"/>
              <a:t>Moreover …</a:t>
            </a:r>
          </a:p>
        </p:txBody>
      </p:sp>
    </p:spTree>
    <p:extLst>
      <p:ext uri="{BB962C8B-B14F-4D97-AF65-F5344CB8AC3E}">
        <p14:creationId xmlns:p14="http://schemas.microsoft.com/office/powerpoint/2010/main" val="9620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D6717BD-8943-46DF-9C96-8150D9C046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49972" y="2908409"/>
            <a:ext cx="3940403" cy="306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 err="1"/>
              <a:t>Ophiophagus</a:t>
            </a:r>
            <a:r>
              <a:rPr lang="es-ES" i="1" dirty="0"/>
              <a:t> </a:t>
            </a:r>
            <a:r>
              <a:rPr lang="es-ES" i="1" dirty="0" err="1"/>
              <a:t>hannah</a:t>
            </a:r>
            <a:r>
              <a:rPr lang="es-ES" i="1" dirty="0"/>
              <a:t>	</a:t>
            </a:r>
          </a:p>
          <a:p>
            <a:r>
              <a:rPr lang="es-ES" i="1" dirty="0" err="1"/>
              <a:t>Bungarus</a:t>
            </a:r>
            <a:r>
              <a:rPr lang="es-ES" i="1" dirty="0"/>
              <a:t> </a:t>
            </a:r>
            <a:r>
              <a:rPr lang="es-ES" i="1" dirty="0" err="1"/>
              <a:t>caeruleus</a:t>
            </a:r>
            <a:r>
              <a:rPr lang="es-ES" i="1" dirty="0"/>
              <a:t>	</a:t>
            </a:r>
          </a:p>
          <a:p>
            <a:r>
              <a:rPr lang="es-ES" i="1" dirty="0" err="1"/>
              <a:t>Daboia</a:t>
            </a:r>
            <a:r>
              <a:rPr lang="es-ES" i="1" dirty="0"/>
              <a:t> </a:t>
            </a:r>
            <a:r>
              <a:rPr lang="es-ES" i="1" dirty="0" err="1"/>
              <a:t>russelii</a:t>
            </a:r>
            <a:r>
              <a:rPr lang="es-ES" i="1" dirty="0"/>
              <a:t>	</a:t>
            </a:r>
          </a:p>
          <a:p>
            <a:r>
              <a:rPr lang="es-ES" i="1" dirty="0"/>
              <a:t>Naja </a:t>
            </a:r>
            <a:r>
              <a:rPr lang="es-ES" i="1" dirty="0" err="1"/>
              <a:t>naja</a:t>
            </a:r>
            <a:r>
              <a:rPr lang="es-ES" i="1" dirty="0"/>
              <a:t>	</a:t>
            </a:r>
          </a:p>
          <a:p>
            <a:r>
              <a:rPr lang="es-ES" i="1" dirty="0" err="1"/>
              <a:t>Echis</a:t>
            </a:r>
            <a:r>
              <a:rPr lang="es-ES" i="1" dirty="0"/>
              <a:t> </a:t>
            </a:r>
            <a:r>
              <a:rPr lang="es-ES" i="1" dirty="0" err="1"/>
              <a:t>carinatus</a:t>
            </a:r>
            <a:endParaRPr lang="es-ES" i="1" dirty="0"/>
          </a:p>
          <a:p>
            <a:r>
              <a:rPr lang="es-ES" i="1" dirty="0"/>
              <a:t>Naja </a:t>
            </a:r>
            <a:r>
              <a:rPr lang="es-ES" i="1" dirty="0" err="1"/>
              <a:t>kaouthia</a:t>
            </a:r>
            <a:endParaRPr lang="pt-PT" i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0A84842-9AED-47EF-867B-D1698A1D1797}"/>
              </a:ext>
            </a:extLst>
          </p:cNvPr>
          <p:cNvSpPr txBox="1">
            <a:spLocks/>
          </p:cNvSpPr>
          <p:nvPr/>
        </p:nvSpPr>
        <p:spPr>
          <a:xfrm>
            <a:off x="838200" y="15828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From a total of approx. 310 venomous snakes, the most abundant and dangerous are: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580559-51BB-4098-AEE4-A91E21AA6D28}"/>
              </a:ext>
            </a:extLst>
          </p:cNvPr>
          <p:cNvSpPr txBox="1"/>
          <p:nvPr/>
        </p:nvSpPr>
        <p:spPr>
          <a:xfrm>
            <a:off x="2001625" y="2908409"/>
            <a:ext cx="4036466" cy="306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King cobra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Common krait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Russell's viper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Indian cobra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Saw-scaled viper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Monocled cobra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E7243A-6BDA-4BE2-B439-DB64C0B6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540C1AD-AC68-4459-B23D-CDBCD8F0718F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5C8839E-E785-43FD-87E6-D5AAA08959F5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470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Venomous</a:t>
            </a:r>
            <a:r>
              <a:rPr lang="pt-PT" sz="4800" b="1" dirty="0">
                <a:solidFill>
                  <a:srgbClr val="F36F16"/>
                </a:solidFill>
                <a:cs typeface="Aharoni" panose="02010803020104030203" pitchFamily="2" charset="-79"/>
              </a:rPr>
              <a:t> </a:t>
            </a:r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Snakes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EA0B3F-E70C-4342-9A2A-43BFD66E849F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740EB9-912F-475E-B1C5-51270906FCEF}"/>
              </a:ext>
            </a:extLst>
          </p:cNvPr>
          <p:cNvSpPr txBox="1"/>
          <p:nvPr/>
        </p:nvSpPr>
        <p:spPr>
          <a:xfrm>
            <a:off x="4686686" y="6396057"/>
            <a:ext cx="7536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Source: https://www.who.int/teams/control-of-neglected-tropical-diseases/snakebite-envenoming/snakebite-information-and-data-platform</a:t>
            </a:r>
          </a:p>
        </p:txBody>
      </p:sp>
    </p:spTree>
    <p:extLst>
      <p:ext uri="{BB962C8B-B14F-4D97-AF65-F5344CB8AC3E}">
        <p14:creationId xmlns:p14="http://schemas.microsoft.com/office/powerpoint/2010/main" val="17110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26D8C2BD-0C93-428A-9EAA-B9864F09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04" y="1760683"/>
            <a:ext cx="66271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/>
              <a:t>Mobile APP – </a:t>
            </a:r>
            <a:r>
              <a:rPr lang="en-GB" sz="3600" b="1" dirty="0" err="1">
                <a:solidFill>
                  <a:srgbClr val="F46F16"/>
                </a:solidFill>
              </a:rPr>
              <a:t>sn</a:t>
            </a:r>
            <a:r>
              <a:rPr lang="en-GB" sz="3600" b="1" dirty="0">
                <a:solidFill>
                  <a:srgbClr val="F46F16"/>
                </a:solidFill>
              </a:rPr>
              <a:t>{AI}</a:t>
            </a:r>
            <a:r>
              <a:rPr lang="en-GB" sz="3600" b="1" dirty="0" err="1">
                <a:solidFill>
                  <a:srgbClr val="F46F16"/>
                </a:solidFill>
              </a:rPr>
              <a:t>ke</a:t>
            </a:r>
            <a:r>
              <a:rPr lang="en-GB" sz="3600" dirty="0"/>
              <a:t>:</a:t>
            </a:r>
          </a:p>
          <a:p>
            <a:pPr lvl="1"/>
            <a:r>
              <a:rPr lang="en-GB" sz="2800" dirty="0"/>
              <a:t>Snake species identification via image-based AI algorithm</a:t>
            </a:r>
          </a:p>
          <a:p>
            <a:pPr lvl="1"/>
            <a:endParaRPr lang="en-GB" sz="2800" dirty="0"/>
          </a:p>
          <a:p>
            <a:pPr marL="457200" lvl="1" indent="0">
              <a:buNone/>
            </a:pPr>
            <a:r>
              <a:rPr lang="en-GB" sz="3200" dirty="0"/>
              <a:t>Inputs: </a:t>
            </a:r>
          </a:p>
          <a:p>
            <a:pPr lvl="2"/>
            <a:r>
              <a:rPr lang="en-GB" sz="2400" dirty="0"/>
              <a:t>Location</a:t>
            </a:r>
          </a:p>
          <a:p>
            <a:pPr lvl="2"/>
            <a:r>
              <a:rPr lang="en-GB" sz="2400" dirty="0"/>
              <a:t>Photo</a:t>
            </a:r>
          </a:p>
          <a:p>
            <a:pPr marL="914400" lvl="2" indent="0">
              <a:buNone/>
            </a:pPr>
            <a:r>
              <a:rPr lang="en-GB" sz="2800" dirty="0"/>
              <a:t>	</a:t>
            </a:r>
          </a:p>
          <a:p>
            <a:pPr marL="457200" lvl="1" indent="0">
              <a:buNone/>
            </a:pPr>
            <a:r>
              <a:rPr lang="en-GB" sz="3200" dirty="0"/>
              <a:t>Region-specific Networks for snake species identification:</a:t>
            </a:r>
          </a:p>
          <a:p>
            <a:pPr lvl="2"/>
            <a:r>
              <a:rPr lang="en-GB" sz="2400" dirty="0"/>
              <a:t>Indochina, Australia, Africa, Americas</a:t>
            </a:r>
          </a:p>
          <a:p>
            <a:pPr marL="457200" lvl="1" indent="0">
              <a:buNone/>
            </a:pPr>
            <a:endParaRPr lang="en-GB" sz="32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D49ED2C-350B-4315-B225-66C417C24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14B0540-7888-4AF8-AAE2-F0C5942A4B6C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8D88922-6C02-4244-81A2-176E7C8F452D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470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Solution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5AF15A7-2B4A-4EF2-93EE-47D6D9F54FE1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094CD2F-0838-4AEF-A0A7-01C68686E948}"/>
              </a:ext>
            </a:extLst>
          </p:cNvPr>
          <p:cNvGrpSpPr/>
          <p:nvPr/>
        </p:nvGrpSpPr>
        <p:grpSpPr>
          <a:xfrm>
            <a:off x="8182465" y="938176"/>
            <a:ext cx="2521087" cy="5115356"/>
            <a:chOff x="8182465" y="938176"/>
            <a:chExt cx="2521087" cy="5115356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91785EF-8D91-433A-8EB3-51A0B76A0569}"/>
                </a:ext>
              </a:extLst>
            </p:cNvPr>
            <p:cNvGrpSpPr/>
            <p:nvPr/>
          </p:nvGrpSpPr>
          <p:grpSpPr>
            <a:xfrm>
              <a:off x="8182465" y="938176"/>
              <a:ext cx="2521087" cy="5115356"/>
              <a:chOff x="8182465" y="938176"/>
              <a:chExt cx="2521087" cy="5115356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2EA06DFB-CA7F-4961-AC1B-940986244808}"/>
                  </a:ext>
                </a:extLst>
              </p:cNvPr>
              <p:cNvSpPr/>
              <p:nvPr/>
            </p:nvSpPr>
            <p:spPr>
              <a:xfrm>
                <a:off x="8182465" y="1355764"/>
                <a:ext cx="2521087" cy="469776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F6DC8F2-4267-4DF4-A4E2-D201CD0B7306}"/>
                  </a:ext>
                </a:extLst>
              </p:cNvPr>
              <p:cNvSpPr/>
              <p:nvPr/>
            </p:nvSpPr>
            <p:spPr>
              <a:xfrm>
                <a:off x="8199394" y="1391701"/>
                <a:ext cx="2476710" cy="462065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9AFC89BE-2FD9-470F-A89F-76CBCE07D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5081" y="938176"/>
                <a:ext cx="1727626" cy="1860006"/>
              </a:xfrm>
              <a:prstGeom prst="rect">
                <a:avLst/>
              </a:prstGeom>
            </p:spPr>
          </p:pic>
          <p:sp>
            <p:nvSpPr>
              <p:cNvPr id="2" name="Retângulo: Cantos Superiores Arredondados 1">
                <a:extLst>
                  <a:ext uri="{FF2B5EF4-FFF2-40B4-BE49-F238E27FC236}">
                    <a16:creationId xmlns:a16="http://schemas.microsoft.com/office/drawing/2014/main" id="{53DB1F47-96B6-45F5-8164-0A94C7BFCD52}"/>
                  </a:ext>
                </a:extLst>
              </p:cNvPr>
              <p:cNvSpPr/>
              <p:nvPr/>
            </p:nvSpPr>
            <p:spPr>
              <a:xfrm flipV="1">
                <a:off x="9095482" y="1395718"/>
                <a:ext cx="684533" cy="138210"/>
              </a:xfrm>
              <a:prstGeom prst="round2SameRect">
                <a:avLst>
                  <a:gd name="adj1" fmla="val 4123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Igual a 2">
                <a:extLst>
                  <a:ext uri="{FF2B5EF4-FFF2-40B4-BE49-F238E27FC236}">
                    <a16:creationId xmlns:a16="http://schemas.microsoft.com/office/drawing/2014/main" id="{F44C49FB-4A98-4546-A2EC-AAC534EA97B8}"/>
                  </a:ext>
                </a:extLst>
              </p:cNvPr>
              <p:cNvSpPr/>
              <p:nvPr/>
            </p:nvSpPr>
            <p:spPr>
              <a:xfrm>
                <a:off x="8379765" y="1690079"/>
                <a:ext cx="239802" cy="145793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gual a 12">
                <a:extLst>
                  <a:ext uri="{FF2B5EF4-FFF2-40B4-BE49-F238E27FC236}">
                    <a16:creationId xmlns:a16="http://schemas.microsoft.com/office/drawing/2014/main" id="{0AF9505E-FC44-4466-87AF-4B59F3E4F88C}"/>
                  </a:ext>
                </a:extLst>
              </p:cNvPr>
              <p:cNvSpPr/>
              <p:nvPr/>
            </p:nvSpPr>
            <p:spPr>
              <a:xfrm>
                <a:off x="8379765" y="1799425"/>
                <a:ext cx="239802" cy="145793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Gráfico 6" descr="Utilizador com preenchimento sólido">
                <a:extLst>
                  <a:ext uri="{FF2B5EF4-FFF2-40B4-BE49-F238E27FC236}">
                    <a16:creationId xmlns:a16="http://schemas.microsoft.com/office/drawing/2014/main" id="{A4694646-394B-442E-8545-720EEAA24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195766" y="1642944"/>
                <a:ext cx="299964" cy="322949"/>
              </a:xfrm>
              <a:prstGeom prst="rect">
                <a:avLst/>
              </a:prstGeom>
            </p:spPr>
          </p:pic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A5144BBF-FF3A-456C-95F8-E004DB179AE4}"/>
                  </a:ext>
                </a:extLst>
              </p:cNvPr>
              <p:cNvSpPr/>
              <p:nvPr/>
            </p:nvSpPr>
            <p:spPr>
              <a:xfrm>
                <a:off x="8379765" y="2700642"/>
                <a:ext cx="2115965" cy="3229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Your location is here</a:t>
                </a:r>
                <a:endParaRPr lang="en-GB" sz="1400" dirty="0"/>
              </a:p>
            </p:txBody>
          </p:sp>
          <p:pic>
            <p:nvPicPr>
              <p:cNvPr id="18" name="Gráfico 17" descr="Marcador com preenchimento sólido">
                <a:extLst>
                  <a:ext uri="{FF2B5EF4-FFF2-40B4-BE49-F238E27FC236}">
                    <a16:creationId xmlns:a16="http://schemas.microsoft.com/office/drawing/2014/main" id="{E1D5B6C1-A5CE-4DF7-A4EF-D6979369F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455181" y="2696562"/>
                <a:ext cx="299964" cy="322949"/>
              </a:xfrm>
              <a:prstGeom prst="rect">
                <a:avLst/>
              </a:prstGeom>
            </p:spPr>
          </p:pic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9DB00D99-D9D8-4742-8629-C201FF5C23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5278" y="2325337"/>
                <a:ext cx="2284937" cy="354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i="1" dirty="0"/>
                  <a:t>When a snake bite, we save your life</a:t>
                </a:r>
                <a:endParaRPr lang="pt-PT" sz="1100" i="1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32F49DF-E449-4161-BB40-4EAE867B1CC9}"/>
                  </a:ext>
                </a:extLst>
              </p:cNvPr>
              <p:cNvSpPr/>
              <p:nvPr/>
            </p:nvSpPr>
            <p:spPr>
              <a:xfrm>
                <a:off x="8455182" y="3107548"/>
                <a:ext cx="1965132" cy="2404313"/>
              </a:xfrm>
              <a:prstGeom prst="round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i="1" dirty="0">
                    <a:solidFill>
                      <a:schemeClr val="tx1"/>
                    </a:solidFill>
                  </a:rPr>
                  <a:t>Shoot your Snake</a:t>
                </a:r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4" name="Gráfico 23" descr="Abertura com preenchimento sólido">
              <a:extLst>
                <a:ext uri="{FF2B5EF4-FFF2-40B4-BE49-F238E27FC236}">
                  <a16:creationId xmlns:a16="http://schemas.microsoft.com/office/drawing/2014/main" id="{78F0D818-4050-4BD3-87AE-B79B06094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06789" y="5037322"/>
              <a:ext cx="474539" cy="474539"/>
            </a:xfrm>
            <a:prstGeom prst="rect">
              <a:avLst/>
            </a:prstGeom>
          </p:spPr>
        </p:pic>
        <p:pic>
          <p:nvPicPr>
            <p:cNvPr id="26" name="Gráfico 25" descr="Câmara com preenchimento sólido">
              <a:extLst>
                <a:ext uri="{FF2B5EF4-FFF2-40B4-BE49-F238E27FC236}">
                  <a16:creationId xmlns:a16="http://schemas.microsoft.com/office/drawing/2014/main" id="{605D664B-A7F6-4CAA-92B0-453BFA5E9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06789" y="3731818"/>
              <a:ext cx="474539" cy="474539"/>
            </a:xfrm>
            <a:prstGeom prst="rect">
              <a:avLst/>
            </a:prstGeom>
          </p:spPr>
        </p:pic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550F6C3-BA50-4A37-A818-0AE18920D485}"/>
                </a:ext>
              </a:extLst>
            </p:cNvPr>
            <p:cNvSpPr/>
            <p:nvPr/>
          </p:nvSpPr>
          <p:spPr>
            <a:xfrm>
              <a:off x="8379765" y="5557423"/>
              <a:ext cx="2115965" cy="3229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Your latest Snakes</a:t>
              </a:r>
              <a:endParaRPr lang="en-GB" sz="1400" dirty="0"/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D75449E3-6496-4AB8-ACAA-7BB521D45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91" t="33156" r="40020" b="45051"/>
            <a:stretch/>
          </p:blipFill>
          <p:spPr>
            <a:xfrm>
              <a:off x="10056823" y="5557423"/>
              <a:ext cx="277886" cy="322949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34B714D-F4C3-4340-93C9-E0BA60FB4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91" t="33156" r="40020" b="45051"/>
            <a:stretch/>
          </p:blipFill>
          <p:spPr>
            <a:xfrm>
              <a:off x="8499666" y="5557536"/>
              <a:ext cx="277886" cy="322949"/>
            </a:xfrm>
            <a:prstGeom prst="rect">
              <a:avLst/>
            </a:prstGeom>
          </p:spPr>
        </p:pic>
      </p:grp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21E8C46-745C-4D41-B558-934A5F4169FD}"/>
              </a:ext>
            </a:extLst>
          </p:cNvPr>
          <p:cNvSpPr/>
          <p:nvPr/>
        </p:nvSpPr>
        <p:spPr>
          <a:xfrm>
            <a:off x="9048333" y="5923506"/>
            <a:ext cx="77882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64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26D8C2BD-0C93-428A-9EAA-B9864F09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097"/>
            <a:ext cx="662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Mobile APP – </a:t>
            </a:r>
            <a:r>
              <a:rPr lang="en-GB" sz="3600" b="1" dirty="0" err="1">
                <a:solidFill>
                  <a:srgbClr val="F46F16"/>
                </a:solidFill>
              </a:rPr>
              <a:t>sn</a:t>
            </a:r>
            <a:r>
              <a:rPr lang="en-GB" sz="3600" b="1" dirty="0">
                <a:solidFill>
                  <a:srgbClr val="F46F16"/>
                </a:solidFill>
              </a:rPr>
              <a:t>{AI}</a:t>
            </a:r>
            <a:r>
              <a:rPr lang="en-GB" sz="3600" b="1" dirty="0" err="1">
                <a:solidFill>
                  <a:srgbClr val="F46F16"/>
                </a:solidFill>
              </a:rPr>
              <a:t>ke</a:t>
            </a:r>
            <a:r>
              <a:rPr lang="en-GB" sz="3600" dirty="0"/>
              <a:t>:</a:t>
            </a:r>
          </a:p>
          <a:p>
            <a:pPr marL="0" indent="0">
              <a:buNone/>
            </a:pPr>
            <a:endParaRPr lang="en-GB" sz="3600" dirty="0"/>
          </a:p>
          <a:p>
            <a:pPr marL="457200" lvl="1" indent="0">
              <a:buNone/>
            </a:pPr>
            <a:r>
              <a:rPr lang="en-GB" sz="3200" dirty="0"/>
              <a:t>Returns:</a:t>
            </a:r>
          </a:p>
          <a:p>
            <a:pPr lvl="3"/>
            <a:r>
              <a:rPr lang="en-GB" sz="2400" dirty="0"/>
              <a:t>Common Name</a:t>
            </a:r>
          </a:p>
          <a:p>
            <a:pPr lvl="3"/>
            <a:r>
              <a:rPr lang="en-GB" sz="2400" dirty="0"/>
              <a:t>Scientific Name</a:t>
            </a:r>
          </a:p>
          <a:p>
            <a:pPr lvl="3"/>
            <a:r>
              <a:rPr lang="en-GB" sz="2400" dirty="0"/>
              <a:t>Adjusted Antivenoms</a:t>
            </a:r>
          </a:p>
          <a:p>
            <a:pPr lvl="3"/>
            <a:r>
              <a:rPr lang="en-GB" sz="2400" dirty="0"/>
              <a:t>Dangerousness Index</a:t>
            </a:r>
          </a:p>
          <a:p>
            <a:pPr lvl="3"/>
            <a:r>
              <a:rPr lang="en-GB" sz="2400" dirty="0"/>
              <a:t>Bite Site Location + User Data</a:t>
            </a:r>
          </a:p>
          <a:p>
            <a:pPr lvl="3"/>
            <a:r>
              <a:rPr lang="en-GB" sz="2400" dirty="0"/>
              <a:t>Share Info with local SOS teams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D49ED2C-350B-4315-B225-66C417C24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14B0540-7888-4AF8-AAE2-F0C5942A4B6C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8D88922-6C02-4244-81A2-176E7C8F452D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470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Solution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5AF15A7-2B4A-4EF2-93EE-47D6D9F54FE1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F1F2AC3-20A4-487F-A198-0FD5353F0613}"/>
              </a:ext>
            </a:extLst>
          </p:cNvPr>
          <p:cNvGrpSpPr/>
          <p:nvPr/>
        </p:nvGrpSpPr>
        <p:grpSpPr>
          <a:xfrm>
            <a:off x="8182465" y="938176"/>
            <a:ext cx="2521087" cy="5115356"/>
            <a:chOff x="8182465" y="938176"/>
            <a:chExt cx="2521087" cy="5115356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76C0689F-30EB-4F24-9AA4-6F7CB0348937}"/>
                </a:ext>
              </a:extLst>
            </p:cNvPr>
            <p:cNvGrpSpPr/>
            <p:nvPr/>
          </p:nvGrpSpPr>
          <p:grpSpPr>
            <a:xfrm>
              <a:off x="8182465" y="938176"/>
              <a:ext cx="2521087" cy="5115356"/>
              <a:chOff x="8182465" y="938176"/>
              <a:chExt cx="2521087" cy="5115356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2424D974-F009-4EA6-8196-E7DEE226E91C}"/>
                  </a:ext>
                </a:extLst>
              </p:cNvPr>
              <p:cNvSpPr/>
              <p:nvPr/>
            </p:nvSpPr>
            <p:spPr>
              <a:xfrm>
                <a:off x="8182465" y="1355764"/>
                <a:ext cx="2521087" cy="469776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159DE36A-AEFF-49D5-96BB-2CCB29877089}"/>
                  </a:ext>
                </a:extLst>
              </p:cNvPr>
              <p:cNvSpPr/>
              <p:nvPr/>
            </p:nvSpPr>
            <p:spPr>
              <a:xfrm>
                <a:off x="8199394" y="1391701"/>
                <a:ext cx="2476710" cy="462065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02BD7542-7E1F-40AB-BAF9-775A31D15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5081" y="938176"/>
                <a:ext cx="1727626" cy="1860006"/>
              </a:xfrm>
              <a:prstGeom prst="rect">
                <a:avLst/>
              </a:prstGeom>
            </p:spPr>
          </p:pic>
          <p:sp>
            <p:nvSpPr>
              <p:cNvPr id="38" name="Retângulo: Cantos Superiores Arredondados 37">
                <a:extLst>
                  <a:ext uri="{FF2B5EF4-FFF2-40B4-BE49-F238E27FC236}">
                    <a16:creationId xmlns:a16="http://schemas.microsoft.com/office/drawing/2014/main" id="{0BC33083-7423-48B4-852E-326558C26A63}"/>
                  </a:ext>
                </a:extLst>
              </p:cNvPr>
              <p:cNvSpPr/>
              <p:nvPr/>
            </p:nvSpPr>
            <p:spPr>
              <a:xfrm flipV="1">
                <a:off x="9095482" y="1395718"/>
                <a:ext cx="684533" cy="138210"/>
              </a:xfrm>
              <a:prstGeom prst="round2SameRect">
                <a:avLst>
                  <a:gd name="adj1" fmla="val 4123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Igual a 38">
                <a:extLst>
                  <a:ext uri="{FF2B5EF4-FFF2-40B4-BE49-F238E27FC236}">
                    <a16:creationId xmlns:a16="http://schemas.microsoft.com/office/drawing/2014/main" id="{A8E50BAB-BD98-4CA0-951E-EE1269AECC22}"/>
                  </a:ext>
                </a:extLst>
              </p:cNvPr>
              <p:cNvSpPr/>
              <p:nvPr/>
            </p:nvSpPr>
            <p:spPr>
              <a:xfrm>
                <a:off x="8379765" y="1690079"/>
                <a:ext cx="239802" cy="145793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gual a 39">
                <a:extLst>
                  <a:ext uri="{FF2B5EF4-FFF2-40B4-BE49-F238E27FC236}">
                    <a16:creationId xmlns:a16="http://schemas.microsoft.com/office/drawing/2014/main" id="{79BC9EF5-25D0-49DB-A36F-FABE071F25BC}"/>
                  </a:ext>
                </a:extLst>
              </p:cNvPr>
              <p:cNvSpPr/>
              <p:nvPr/>
            </p:nvSpPr>
            <p:spPr>
              <a:xfrm>
                <a:off x="8379765" y="1799425"/>
                <a:ext cx="239802" cy="145793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Gráfico 40" descr="Utilizador com preenchimento sólido">
                <a:extLst>
                  <a:ext uri="{FF2B5EF4-FFF2-40B4-BE49-F238E27FC236}">
                    <a16:creationId xmlns:a16="http://schemas.microsoft.com/office/drawing/2014/main" id="{CEA719B6-49D0-475A-A354-2130F47C8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195766" y="1642944"/>
                <a:ext cx="299964" cy="322949"/>
              </a:xfrm>
              <a:prstGeom prst="rect">
                <a:avLst/>
              </a:prstGeom>
            </p:spPr>
          </p:pic>
          <p:pic>
            <p:nvPicPr>
              <p:cNvPr id="43" name="Gráfico 42" descr="Marcador com preenchimento sólido">
                <a:extLst>
                  <a:ext uri="{FF2B5EF4-FFF2-40B4-BE49-F238E27FC236}">
                    <a16:creationId xmlns:a16="http://schemas.microsoft.com/office/drawing/2014/main" id="{47A4E29E-0763-461C-8DA9-AB0DD4BA4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455181" y="2696562"/>
                <a:ext cx="299964" cy="322949"/>
              </a:xfrm>
              <a:prstGeom prst="rect">
                <a:avLst/>
              </a:prstGeom>
            </p:spPr>
          </p:pic>
          <p:sp>
            <p:nvSpPr>
              <p:cNvPr id="44" name="Subtítulo 2">
                <a:extLst>
                  <a:ext uri="{FF2B5EF4-FFF2-40B4-BE49-F238E27FC236}">
                    <a16:creationId xmlns:a16="http://schemas.microsoft.com/office/drawing/2014/main" id="{24D41B02-A47E-4A25-A837-A35F673B8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5278" y="2325337"/>
                <a:ext cx="2284937" cy="354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i="1" dirty="0"/>
                  <a:t>When a snake bite, we save your life</a:t>
                </a:r>
                <a:endParaRPr lang="pt-PT" sz="1100" i="1" dirty="0"/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6C3D98ED-DAC8-46C2-914C-DD55B3DCDFFC}"/>
                  </a:ext>
                </a:extLst>
              </p:cNvPr>
              <p:cNvSpPr/>
              <p:nvPr/>
            </p:nvSpPr>
            <p:spPr>
              <a:xfrm>
                <a:off x="8379765" y="2605257"/>
                <a:ext cx="2115965" cy="140097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353830F6-C6CA-480A-8590-DA055910871A}"/>
                </a:ext>
              </a:extLst>
            </p:cNvPr>
            <p:cNvSpPr/>
            <p:nvPr/>
          </p:nvSpPr>
          <p:spPr>
            <a:xfrm>
              <a:off x="8379765" y="5557423"/>
              <a:ext cx="2115965" cy="3229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/>
                <a:t>SOS</a:t>
              </a:r>
              <a:endParaRPr lang="en-GB" b="1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2134B2ED-EDCC-4108-A0BA-7A4282B32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91" t="33156" r="40020" b="45051"/>
            <a:stretch/>
          </p:blipFill>
          <p:spPr>
            <a:xfrm>
              <a:off x="10056823" y="5557423"/>
              <a:ext cx="277886" cy="322949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25940355-29DA-406D-85D2-E6942F280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91" t="33156" r="40020" b="45051"/>
            <a:stretch/>
          </p:blipFill>
          <p:spPr>
            <a:xfrm>
              <a:off x="8499666" y="5557536"/>
              <a:ext cx="277886" cy="322949"/>
            </a:xfrm>
            <a:prstGeom prst="rect">
              <a:avLst/>
            </a:prstGeom>
          </p:spPr>
        </p:pic>
      </p:grpSp>
      <p:pic>
        <p:nvPicPr>
          <p:cNvPr id="4" name="Gráfico 3" descr="Cobra com preenchimento sólido">
            <a:extLst>
              <a:ext uri="{FF2B5EF4-FFF2-40B4-BE49-F238E27FC236}">
                <a16:creationId xmlns:a16="http://schemas.microsoft.com/office/drawing/2014/main" id="{053773AA-7FB2-4973-A4AB-C05A9A8C16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94644" y="2721101"/>
            <a:ext cx="914400" cy="914400"/>
          </a:xfrm>
          <a:prstGeom prst="rect">
            <a:avLst/>
          </a:prstGeom>
        </p:spPr>
      </p:pic>
      <p:pic>
        <p:nvPicPr>
          <p:cNvPr id="8" name="Gráfico 7" descr="Cobra destaque">
            <a:extLst>
              <a:ext uri="{FF2B5EF4-FFF2-40B4-BE49-F238E27FC236}">
                <a16:creationId xmlns:a16="http://schemas.microsoft.com/office/drawing/2014/main" id="{9B9350F0-2388-4CE3-8833-3D7EBD3AA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0989" y="3009366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9697FE2-8B90-4C07-9B23-311F0AC1042E}"/>
              </a:ext>
            </a:extLst>
          </p:cNvPr>
          <p:cNvSpPr txBox="1"/>
          <p:nvPr/>
        </p:nvSpPr>
        <p:spPr>
          <a:xfrm>
            <a:off x="8417471" y="4187733"/>
            <a:ext cx="2040549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800" b="1" dirty="0"/>
              <a:t>Common Name:	</a:t>
            </a:r>
            <a:r>
              <a:rPr lang="en-GB" sz="700" b="1" dirty="0"/>
              <a:t>Indian cobra</a:t>
            </a:r>
          </a:p>
          <a:p>
            <a:pPr algn="just"/>
            <a:r>
              <a:rPr lang="en-GB" sz="800" b="1" dirty="0"/>
              <a:t>Scientific Name:	</a:t>
            </a:r>
            <a:r>
              <a:rPr lang="en-GB" sz="700" b="1" i="1" dirty="0" err="1"/>
              <a:t>Naja</a:t>
            </a:r>
            <a:r>
              <a:rPr lang="en-GB" sz="700" b="1" i="1" dirty="0"/>
              <a:t> </a:t>
            </a:r>
            <a:r>
              <a:rPr lang="en-GB" sz="700" b="1" i="1" dirty="0" err="1"/>
              <a:t>naja</a:t>
            </a:r>
            <a:endParaRPr lang="en-GB" sz="700" b="1" i="1" dirty="0"/>
          </a:p>
          <a:p>
            <a:pPr algn="just"/>
            <a:r>
              <a:rPr lang="en-GB" sz="800" b="1" dirty="0"/>
              <a:t>Venomous: 	</a:t>
            </a:r>
            <a:r>
              <a:rPr lang="en-GB" sz="700" b="1" dirty="0"/>
              <a:t>YES</a:t>
            </a:r>
          </a:p>
          <a:p>
            <a:pPr marL="625475" indent="-625475" algn="just"/>
            <a:r>
              <a:rPr lang="en-GB" sz="800" b="1" dirty="0"/>
              <a:t>Antivenoms:	</a:t>
            </a:r>
            <a:r>
              <a:rPr lang="en-GB" sz="700" b="1" dirty="0"/>
              <a:t>Snake Venom Antiserum I.P. </a:t>
            </a:r>
          </a:p>
          <a:p>
            <a:pPr marL="625475" indent="-625475" algn="just"/>
            <a:r>
              <a:rPr lang="en-GB" sz="700" b="1" dirty="0"/>
              <a:t>	Polyvalent Anti Snake Venom Serum</a:t>
            </a:r>
          </a:p>
          <a:p>
            <a:pPr marL="625475" indent="-625475" algn="just"/>
            <a:r>
              <a:rPr lang="en-GB" sz="700" b="1" dirty="0"/>
              <a:t>	Snake Venom Antiserum (Polyvalent)</a:t>
            </a:r>
          </a:p>
          <a:p>
            <a:pPr marL="625475" indent="-625475" algn="just"/>
            <a:r>
              <a:rPr lang="en-GB" sz="700" b="1" dirty="0"/>
              <a:t>	Polyvalent Snake Antivenin (Asia)</a:t>
            </a:r>
          </a:p>
          <a:p>
            <a:pPr marL="625475" indent="-625475" algn="just"/>
            <a:r>
              <a:rPr lang="en-GB" sz="800" b="1" dirty="0"/>
              <a:t>	</a:t>
            </a:r>
            <a:r>
              <a:rPr lang="en-GB" sz="700" b="1" dirty="0"/>
              <a:t>Snake antivenin I.P. (Asia)</a:t>
            </a:r>
            <a:endParaRPr lang="en-GB" sz="800" b="1" dirty="0"/>
          </a:p>
          <a:p>
            <a:pPr algn="just"/>
            <a:r>
              <a:rPr lang="en-GB" sz="800" b="1" dirty="0"/>
              <a:t>Dangerousness:	</a:t>
            </a:r>
            <a:r>
              <a:rPr lang="en-GB" sz="700" b="1" dirty="0"/>
              <a:t>4 [scale 0-5]</a:t>
            </a:r>
            <a:r>
              <a:rPr lang="en-GB" sz="800" b="1" dirty="0"/>
              <a:t>	</a:t>
            </a:r>
          </a:p>
          <a:p>
            <a:pPr algn="just"/>
            <a:r>
              <a:rPr lang="en-GB" sz="800" b="1" dirty="0"/>
              <a:t>Bite site:	</a:t>
            </a:r>
            <a:r>
              <a:rPr lang="en-GB" sz="700" b="1" dirty="0" err="1"/>
              <a:t>Calcutá</a:t>
            </a:r>
            <a:r>
              <a:rPr lang="en-GB" sz="700" b="1" dirty="0"/>
              <a:t>, India</a:t>
            </a:r>
            <a:endParaRPr lang="en-GB" sz="800" b="1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CFBD4DF-49AB-4E77-8B01-03621CC28622}"/>
              </a:ext>
            </a:extLst>
          </p:cNvPr>
          <p:cNvGrpSpPr/>
          <p:nvPr/>
        </p:nvGrpSpPr>
        <p:grpSpPr>
          <a:xfrm>
            <a:off x="10216430" y="5522574"/>
            <a:ext cx="286845" cy="385645"/>
            <a:chOff x="10216430" y="5522574"/>
            <a:chExt cx="286845" cy="385645"/>
          </a:xfrm>
        </p:grpSpPr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D830B94B-0CDD-465E-B389-804B90EDF87E}"/>
                </a:ext>
              </a:extLst>
            </p:cNvPr>
            <p:cNvSpPr/>
            <p:nvPr/>
          </p:nvSpPr>
          <p:spPr>
            <a:xfrm>
              <a:off x="10216430" y="5522574"/>
              <a:ext cx="277886" cy="16704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D6A3A65D-3CAD-4DFB-9542-07DD65FE7E4B}"/>
                </a:ext>
              </a:extLst>
            </p:cNvPr>
            <p:cNvSpPr/>
            <p:nvPr/>
          </p:nvSpPr>
          <p:spPr>
            <a:xfrm flipV="1">
              <a:off x="10225389" y="5741175"/>
              <a:ext cx="277886" cy="16704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AA91CE9-8681-4DAA-9F9A-C61450C1C1BF}"/>
              </a:ext>
            </a:extLst>
          </p:cNvPr>
          <p:cNvGrpSpPr/>
          <p:nvPr/>
        </p:nvGrpSpPr>
        <p:grpSpPr>
          <a:xfrm flipH="1">
            <a:off x="8379765" y="5520324"/>
            <a:ext cx="286845" cy="385645"/>
            <a:chOff x="10216430" y="5522574"/>
            <a:chExt cx="286845" cy="385645"/>
          </a:xfrm>
        </p:grpSpPr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DA366D61-159B-48B6-9638-6471C5AC14FE}"/>
                </a:ext>
              </a:extLst>
            </p:cNvPr>
            <p:cNvSpPr/>
            <p:nvPr/>
          </p:nvSpPr>
          <p:spPr>
            <a:xfrm>
              <a:off x="10216430" y="5522574"/>
              <a:ext cx="277886" cy="16704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EA4C4211-8969-4850-863C-EFA922324FE3}"/>
                </a:ext>
              </a:extLst>
            </p:cNvPr>
            <p:cNvSpPr/>
            <p:nvPr/>
          </p:nvSpPr>
          <p:spPr>
            <a:xfrm flipV="1">
              <a:off x="10225389" y="5741175"/>
              <a:ext cx="277886" cy="16704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340F4AF9-6855-4566-A355-FF8710827169}"/>
              </a:ext>
            </a:extLst>
          </p:cNvPr>
          <p:cNvSpPr/>
          <p:nvPr/>
        </p:nvSpPr>
        <p:spPr>
          <a:xfrm>
            <a:off x="9048333" y="5923506"/>
            <a:ext cx="77882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492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1ECF0F-38F6-4D77-B311-F76E364877CF}"/>
              </a:ext>
            </a:extLst>
          </p:cNvPr>
          <p:cNvSpPr txBox="1"/>
          <p:nvPr/>
        </p:nvSpPr>
        <p:spPr>
          <a:xfrm>
            <a:off x="1245092" y="1690688"/>
            <a:ext cx="9701815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Local </a:t>
            </a:r>
            <a:r>
              <a:rPr lang="pt-PT" sz="2800" dirty="0" err="1"/>
              <a:t>Inhabitants</a:t>
            </a:r>
            <a:endParaRPr lang="pt-PT" sz="28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 err="1"/>
              <a:t>Tourists</a:t>
            </a:r>
            <a:endParaRPr lang="pt-PT" sz="28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Local </a:t>
            </a:r>
            <a:r>
              <a:rPr lang="pt-PT" sz="2800" dirty="0" err="1"/>
              <a:t>Health</a:t>
            </a:r>
            <a:r>
              <a:rPr lang="pt-PT" sz="2800" dirty="0"/>
              <a:t> </a:t>
            </a:r>
            <a:r>
              <a:rPr lang="pt-PT" sz="2800" dirty="0" err="1"/>
              <a:t>System</a:t>
            </a:r>
            <a:r>
              <a:rPr lang="pt-PT" sz="2800" dirty="0"/>
              <a:t> / </a:t>
            </a:r>
            <a:r>
              <a:rPr lang="pt-PT" sz="2800" dirty="0" err="1"/>
              <a:t>Government</a:t>
            </a:r>
            <a:endParaRPr lang="pt-PT" sz="28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PT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C660F6-60D3-4F0E-B90B-AB8858AA163B}"/>
              </a:ext>
            </a:extLst>
          </p:cNvPr>
          <p:cNvSpPr txBox="1"/>
          <p:nvPr/>
        </p:nvSpPr>
        <p:spPr>
          <a:xfrm>
            <a:off x="1245092" y="5665866"/>
            <a:ext cx="970181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 err="1"/>
              <a:t>Southeastern</a:t>
            </a:r>
            <a:r>
              <a:rPr lang="pt-PT" sz="2800" dirty="0"/>
              <a:t> Asia </a:t>
            </a:r>
            <a:r>
              <a:rPr lang="pt-PT" sz="2800" dirty="0" err="1"/>
              <a:t>Market</a:t>
            </a:r>
            <a:r>
              <a:rPr lang="pt-PT" sz="2800" dirty="0"/>
              <a:t> + </a:t>
            </a:r>
            <a:r>
              <a:rPr lang="pt-PT" sz="2800" dirty="0" err="1"/>
              <a:t>Indian</a:t>
            </a:r>
            <a:r>
              <a:rPr lang="pt-PT" sz="2800" dirty="0"/>
              <a:t> </a:t>
            </a:r>
            <a:r>
              <a:rPr lang="pt-PT" sz="2800" dirty="0" err="1"/>
              <a:t>Market</a:t>
            </a:r>
            <a:endParaRPr lang="pt-PT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97882B-3BF0-4B2C-B821-DBC9DEEE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E00C8B-A35B-4F43-8AF3-E7E8B4B3EA60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90655CA-8D8C-4BE1-92A4-816B3E2D41F9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2968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F36F16"/>
                </a:solidFill>
                <a:cs typeface="Aharoni" panose="02010803020104030203" pitchFamily="2" charset="-79"/>
              </a:rPr>
              <a:t>Target </a:t>
            </a:r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User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3ED241E-2349-40CB-91F9-574C1DC7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14401" y="4083564"/>
            <a:ext cx="2936334" cy="139068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2D4768A-0BBC-4A9E-AEBD-9DE2E24AC345}"/>
              </a:ext>
            </a:extLst>
          </p:cNvPr>
          <p:cNvSpPr/>
          <p:nvPr/>
        </p:nvSpPr>
        <p:spPr>
          <a:xfrm>
            <a:off x="2940000" y="4829076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51C67BB-66F6-460E-80F4-CF027906553E}"/>
              </a:ext>
            </a:extLst>
          </p:cNvPr>
          <p:cNvSpPr txBox="1">
            <a:spLocks/>
          </p:cNvSpPr>
          <p:nvPr/>
        </p:nvSpPr>
        <p:spPr>
          <a:xfrm>
            <a:off x="2912704" y="3857664"/>
            <a:ext cx="2968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Market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CEDB3F-799C-4481-94A8-9BD254CA24CF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BBD048E-9BBD-45B7-861C-AB6A1C4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i="1" dirty="0" err="1"/>
              <a:t>In-situ</a:t>
            </a:r>
            <a:r>
              <a:rPr lang="pt-PT" dirty="0"/>
              <a:t> </a:t>
            </a:r>
            <a:r>
              <a:rPr lang="pt-PT" dirty="0" err="1"/>
              <a:t>identification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species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photo</a:t>
            </a:r>
            <a:r>
              <a:rPr lang="pt-PT" dirty="0"/>
              <a:t>:</a:t>
            </a:r>
          </a:p>
          <a:p>
            <a:pPr lvl="2"/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to </a:t>
            </a:r>
            <a:r>
              <a:rPr lang="pt-PT" dirty="0" err="1"/>
              <a:t>catch</a:t>
            </a:r>
            <a:r>
              <a:rPr lang="pt-PT" dirty="0"/>
              <a:t>, </a:t>
            </a:r>
            <a:r>
              <a:rPr lang="pt-PT" dirty="0" err="1"/>
              <a:t>kill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carry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endParaRPr lang="pt-PT" dirty="0"/>
          </a:p>
          <a:p>
            <a:pPr lvl="2"/>
            <a:r>
              <a:rPr lang="pt-PT" dirty="0" err="1"/>
              <a:t>Instant</a:t>
            </a:r>
            <a:r>
              <a:rPr lang="pt-PT" dirty="0"/>
              <a:t> </a:t>
            </a:r>
            <a:r>
              <a:rPr lang="pt-PT" dirty="0" err="1"/>
              <a:t>determination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attacking</a:t>
            </a:r>
            <a:r>
              <a:rPr lang="pt-PT" dirty="0"/>
              <a:t> </a:t>
            </a:r>
            <a:r>
              <a:rPr lang="pt-PT" dirty="0" err="1"/>
              <a:t>species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venom</a:t>
            </a:r>
            <a:endParaRPr lang="pt-PT" dirty="0"/>
          </a:p>
          <a:p>
            <a:pPr lvl="2"/>
            <a:r>
              <a:rPr lang="en-GB" dirty="0" err="1"/>
              <a:t>Assertment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Aid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  <a:p>
            <a:pPr lvl="2"/>
            <a:r>
              <a:rPr lang="pt-PT" dirty="0" err="1"/>
              <a:t>Instant</a:t>
            </a:r>
            <a:r>
              <a:rPr lang="pt-PT" dirty="0"/>
              <a:t> </a:t>
            </a:r>
            <a:r>
              <a:rPr lang="pt-PT" dirty="0" err="1"/>
              <a:t>determination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appropriate</a:t>
            </a:r>
            <a:r>
              <a:rPr lang="pt-PT" dirty="0"/>
              <a:t> </a:t>
            </a:r>
            <a:r>
              <a:rPr lang="pt-PT" dirty="0" err="1"/>
              <a:t>anti-venom</a:t>
            </a:r>
            <a:endParaRPr lang="pt-PT" dirty="0"/>
          </a:p>
          <a:p>
            <a:pPr lvl="2"/>
            <a:endParaRPr lang="pt-PT" dirty="0"/>
          </a:p>
          <a:p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local SOS teams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hospitals</a:t>
            </a:r>
            <a:r>
              <a:rPr lang="pt-PT" dirty="0"/>
              <a:t>:</a:t>
            </a:r>
          </a:p>
          <a:p>
            <a:pPr lvl="2"/>
            <a:r>
              <a:rPr lang="pt-PT" dirty="0" err="1"/>
              <a:t>Administration</a:t>
            </a:r>
            <a:r>
              <a:rPr lang="pt-PT" dirty="0"/>
              <a:t> </a:t>
            </a:r>
            <a:r>
              <a:rPr lang="pt-PT" dirty="0" err="1"/>
              <a:t>preparations</a:t>
            </a:r>
            <a:r>
              <a:rPr lang="pt-PT" dirty="0"/>
              <a:t> are </a:t>
            </a:r>
            <a:r>
              <a:rPr lang="pt-PT" dirty="0" err="1"/>
              <a:t>taken</a:t>
            </a:r>
            <a:r>
              <a:rPr lang="pt-PT" dirty="0"/>
              <a:t> </a:t>
            </a:r>
            <a:r>
              <a:rPr lang="pt-PT" dirty="0" err="1"/>
              <a:t>earlier</a:t>
            </a:r>
            <a:endParaRPr lang="pt-PT" dirty="0"/>
          </a:p>
          <a:p>
            <a:pPr lvl="2"/>
            <a:r>
              <a:rPr lang="pt-PT" dirty="0" err="1"/>
              <a:t>Reduce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timelapse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bite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anti-venom</a:t>
            </a:r>
            <a:r>
              <a:rPr lang="pt-PT" dirty="0"/>
              <a:t> </a:t>
            </a:r>
            <a:r>
              <a:rPr lang="pt-PT" dirty="0" err="1"/>
              <a:t>administration</a:t>
            </a:r>
            <a:endParaRPr lang="pt-PT" dirty="0"/>
          </a:p>
          <a:p>
            <a:pPr lvl="2"/>
            <a:r>
              <a:rPr lang="pt-PT" dirty="0" err="1"/>
              <a:t>Avoid</a:t>
            </a:r>
            <a:r>
              <a:rPr lang="pt-PT" dirty="0"/>
              <a:t> time </a:t>
            </a:r>
            <a:r>
              <a:rPr lang="pt-PT" dirty="0" err="1"/>
              <a:t>waste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displacements</a:t>
            </a:r>
            <a:r>
              <a:rPr lang="pt-PT" dirty="0"/>
              <a:t> to </a:t>
            </a:r>
            <a:r>
              <a:rPr lang="pt-PT" dirty="0" err="1"/>
              <a:t>nearby</a:t>
            </a:r>
            <a:r>
              <a:rPr lang="pt-PT" dirty="0"/>
              <a:t> hospital, as SOS teams can </a:t>
            </a:r>
            <a:r>
              <a:rPr lang="pt-PT" dirty="0" err="1"/>
              <a:t>carry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correct</a:t>
            </a:r>
            <a:r>
              <a:rPr lang="pt-PT" dirty="0"/>
              <a:t> </a:t>
            </a:r>
            <a:r>
              <a:rPr lang="pt-PT" dirty="0" err="1"/>
              <a:t>antivenom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victim</a:t>
            </a:r>
            <a:r>
              <a:rPr lang="pt-PT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800611-1B07-4D5B-9A08-3E79BC59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8C356-FFA6-4CC4-BFDE-78DC7D1CAB5B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A3C85F-40FA-4829-AEE8-71394446C01C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470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Advantages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98CC7A-6CA1-4C36-82D1-57AABABFDCBC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602DAB-4888-4896-93C5-3E32B790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64" y="5279322"/>
            <a:ext cx="9445101" cy="1261119"/>
          </a:xfrm>
        </p:spPr>
        <p:txBody>
          <a:bodyPr>
            <a:normAutofit/>
          </a:bodyPr>
          <a:lstStyle/>
          <a:p>
            <a:r>
              <a:rPr lang="en-GB" sz="12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https://www.who.int/teams/control-of-neglected-tropical-diseases/snakebite-envenoming/snakebite-information-and-data-platform</a:t>
            </a:r>
            <a:endParaRPr lang="en-GB" sz="1200" dirty="0"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GB" sz="12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http://www.toxinology.com/fusebox.cfm?fuseaction=main.snakes.search</a:t>
            </a:r>
            <a:endParaRPr lang="en-GB" sz="1200" dirty="0"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http://tropicalpharmacology.com/tools/snake-venomics-display/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http://tropicalpharmacology.com/tools/stab-profiles/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D6F734-E765-42D9-99EC-98A9552AF99C}"/>
              </a:ext>
            </a:extLst>
          </p:cNvPr>
          <p:cNvSpPr txBox="1">
            <a:spLocks/>
          </p:cNvSpPr>
          <p:nvPr/>
        </p:nvSpPr>
        <p:spPr>
          <a:xfrm>
            <a:off x="1299197" y="1044263"/>
            <a:ext cx="99150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 err="1">
                <a:solidFill>
                  <a:srgbClr val="00B050"/>
                </a:solidFill>
              </a:rPr>
              <a:t>Images</a:t>
            </a:r>
            <a:endParaRPr lang="pt-PT" sz="2800" b="1" dirty="0">
              <a:solidFill>
                <a:srgbClr val="00B05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245EBF-A65E-4DC5-929D-0AD2A85D8012}"/>
              </a:ext>
            </a:extLst>
          </p:cNvPr>
          <p:cNvSpPr txBox="1">
            <a:spLocks/>
          </p:cNvSpPr>
          <p:nvPr/>
        </p:nvSpPr>
        <p:spPr>
          <a:xfrm>
            <a:off x="1203664" y="4746940"/>
            <a:ext cx="10515600" cy="52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 err="1">
                <a:solidFill>
                  <a:srgbClr val="00B050"/>
                </a:solidFill>
              </a:rPr>
              <a:t>Venoms</a:t>
            </a:r>
            <a:r>
              <a:rPr lang="pt-PT" sz="2800" b="1" dirty="0">
                <a:solidFill>
                  <a:srgbClr val="00B050"/>
                </a:solidFill>
              </a:rPr>
              <a:t> &amp; </a:t>
            </a:r>
            <a:r>
              <a:rPr lang="pt-PT" sz="2800" b="1" dirty="0" err="1">
                <a:solidFill>
                  <a:srgbClr val="00B050"/>
                </a:solidFill>
              </a:rPr>
              <a:t>Anti-venoms</a:t>
            </a:r>
            <a:endParaRPr lang="pt-PT" sz="2800" b="1" dirty="0">
              <a:solidFill>
                <a:srgbClr val="00B05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2A924-3978-4626-8476-2C73385CFED6}"/>
              </a:ext>
            </a:extLst>
          </p:cNvPr>
          <p:cNvSpPr txBox="1"/>
          <p:nvPr/>
        </p:nvSpPr>
        <p:spPr>
          <a:xfrm>
            <a:off x="1299197" y="1957145"/>
            <a:ext cx="905522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Ophiophagus </a:t>
            </a:r>
            <a:r>
              <a:rPr lang="en-GB" sz="1200" dirty="0" err="1"/>
              <a:t>hannah</a:t>
            </a:r>
            <a:r>
              <a:rPr lang="en-GB" sz="1200" dirty="0"/>
              <a:t> (king cobra):</a:t>
            </a:r>
          </a:p>
          <a:p>
            <a:r>
              <a:rPr lang="en-GB" sz="1200" dirty="0">
                <a:hlinkClick r:id="rId6"/>
              </a:rPr>
              <a:t>https://github.com/arjun921/Indian-Snakes-Dataset/tree/master/Venomous/King%20Cobra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Bungarus</a:t>
            </a:r>
            <a:r>
              <a:rPr lang="en-GB" sz="1200" dirty="0"/>
              <a:t> caeruleus (Common krait):</a:t>
            </a:r>
          </a:p>
          <a:p>
            <a:r>
              <a:rPr lang="en-GB" sz="1200" dirty="0">
                <a:hlinkClick r:id="rId7"/>
              </a:rPr>
              <a:t>https://github.com/arjun921/Indian-Snakes-Dataset/tree/master/Venomous/Common%20Krait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Naja</a:t>
            </a:r>
            <a:r>
              <a:rPr lang="en-GB" sz="1200" dirty="0"/>
              <a:t> </a:t>
            </a:r>
            <a:r>
              <a:rPr lang="en-GB" sz="1200" dirty="0" err="1"/>
              <a:t>kaouthia</a:t>
            </a:r>
            <a:r>
              <a:rPr lang="en-GB" sz="1200" dirty="0"/>
              <a:t> (Monocled cobra):</a:t>
            </a:r>
          </a:p>
          <a:p>
            <a:r>
              <a:rPr lang="en-GB" sz="1200" dirty="0">
                <a:hlinkClick r:id="rId8"/>
              </a:rPr>
              <a:t>https://github.com/arjun921/Indian-Snakes-Dataset/tree/master/Venomous/Monocled%20Cobra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Daboia </a:t>
            </a:r>
            <a:r>
              <a:rPr lang="en-GB" sz="1200" dirty="0" err="1"/>
              <a:t>russelii</a:t>
            </a:r>
            <a:r>
              <a:rPr lang="en-GB" sz="1200" dirty="0"/>
              <a:t> (Russell's Viper):</a:t>
            </a:r>
          </a:p>
          <a:p>
            <a:r>
              <a:rPr lang="en-GB" sz="1200" dirty="0">
                <a:hlinkClick r:id="rId9"/>
              </a:rPr>
              <a:t>https://github.com/arjun921/Indian-Snakes-Dataset/tree/master/Venomous/Russell's%20Viper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Echis</a:t>
            </a:r>
            <a:r>
              <a:rPr lang="en-GB" sz="1200" dirty="0"/>
              <a:t> </a:t>
            </a:r>
            <a:r>
              <a:rPr lang="es-ES" sz="1200" i="1" dirty="0" err="1"/>
              <a:t>carinatus</a:t>
            </a:r>
            <a:r>
              <a:rPr lang="en-GB" sz="1200" dirty="0"/>
              <a:t> (Saw-scaled Viper):</a:t>
            </a:r>
          </a:p>
          <a:p>
            <a:r>
              <a:rPr lang="en-GB" sz="1200" dirty="0">
                <a:hlinkClick r:id="rId10"/>
              </a:rPr>
              <a:t>https://github.com/arjun921/Indian-Snakes-Dataset/tree/master/Venomous/Saw-scaled%20Viper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Naja</a:t>
            </a:r>
            <a:r>
              <a:rPr lang="en-GB" sz="1200" dirty="0"/>
              <a:t> </a:t>
            </a:r>
            <a:r>
              <a:rPr lang="en-GB" sz="1200" dirty="0" err="1"/>
              <a:t>naja</a:t>
            </a:r>
            <a:r>
              <a:rPr lang="en-GB" sz="1200" dirty="0"/>
              <a:t> (Spectacled Cobra):</a:t>
            </a:r>
          </a:p>
          <a:p>
            <a:r>
              <a:rPr lang="en-GB" sz="1200" dirty="0">
                <a:hlinkClick r:id="rId11"/>
              </a:rPr>
              <a:t>https://github.com/arjun921/Indian-Snakes-Dataset/tree/master/Venomous/Spectacled%20Cobra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dirty="0"/>
              <a:t>https://bdj.pensoft.net/article/34013/instance/5004698/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4AB31C-6992-4A6C-AAF3-CF0B7069491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32983" r="12919" b="32338"/>
          <a:stretch/>
        </p:blipFill>
        <p:spPr>
          <a:xfrm>
            <a:off x="0" y="16680"/>
            <a:ext cx="2936334" cy="139068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4EF8DB1-F1B3-43CE-A787-906BB607777D}"/>
              </a:ext>
            </a:extLst>
          </p:cNvPr>
          <p:cNvSpPr/>
          <p:nvPr/>
        </p:nvSpPr>
        <p:spPr>
          <a:xfrm>
            <a:off x="2925599" y="762192"/>
            <a:ext cx="9252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4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3EDF81A-E14A-4EBE-8F33-DB6FF9DE1C74}"/>
              </a:ext>
            </a:extLst>
          </p:cNvPr>
          <p:cNvSpPr txBox="1">
            <a:spLocks/>
          </p:cNvSpPr>
          <p:nvPr/>
        </p:nvSpPr>
        <p:spPr>
          <a:xfrm>
            <a:off x="2898303" y="-209220"/>
            <a:ext cx="470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Venomous</a:t>
            </a:r>
            <a:r>
              <a:rPr lang="pt-PT" sz="4800" b="1" dirty="0">
                <a:solidFill>
                  <a:srgbClr val="F36F16"/>
                </a:solidFill>
                <a:cs typeface="Aharoni" panose="02010803020104030203" pitchFamily="2" charset="-79"/>
              </a:rPr>
              <a:t> </a:t>
            </a:r>
            <a:r>
              <a:rPr lang="pt-PT" sz="4800" b="1" dirty="0" err="1">
                <a:solidFill>
                  <a:srgbClr val="F36F16"/>
                </a:solidFill>
                <a:cs typeface="Aharoni" panose="02010803020104030203" pitchFamily="2" charset="-79"/>
              </a:rPr>
              <a:t>Snakes</a:t>
            </a:r>
            <a:endParaRPr lang="pt-PT" sz="4800" b="1" dirty="0">
              <a:solidFill>
                <a:srgbClr val="F36F16"/>
              </a:solidFill>
              <a:cs typeface="Aharoni" panose="02010803020104030203" pitchFamily="2" charset="-79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6CE217F-F8EF-4997-8C94-8BD949B2948C}"/>
              </a:ext>
            </a:extLst>
          </p:cNvPr>
          <p:cNvSpPr/>
          <p:nvPr/>
        </p:nvSpPr>
        <p:spPr>
          <a:xfrm>
            <a:off x="-19312" y="6642278"/>
            <a:ext cx="12204000" cy="46800"/>
          </a:xfrm>
          <a:prstGeom prst="rect">
            <a:avLst/>
          </a:prstGeom>
          <a:solidFill>
            <a:srgbClr val="F36F16"/>
          </a:solidFill>
          <a:ln w="19050">
            <a:solidFill>
              <a:srgbClr val="F36F1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81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856</Words>
  <Application>Microsoft Office PowerPoint</Application>
  <PresentationFormat>Ecrã Panorâmico</PresentationFormat>
  <Paragraphs>120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Avenir Next</vt:lpstr>
      <vt:lpstr>Calibri</vt:lpstr>
      <vt:lpstr>Calibri Light</vt:lpstr>
      <vt:lpstr>inherit</vt:lpstr>
      <vt:lpstr>Tema do Office</vt:lpstr>
      <vt:lpstr>SnakeTeam</vt:lpstr>
      <vt:lpstr>Problem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SnakeTeam</dc:title>
  <dc:creator>cátia costa</dc:creator>
  <cp:lastModifiedBy>Goncalo Alexandre dos Santos Marcelo</cp:lastModifiedBy>
  <cp:revision>29</cp:revision>
  <dcterms:created xsi:type="dcterms:W3CDTF">2022-04-01T10:43:59Z</dcterms:created>
  <dcterms:modified xsi:type="dcterms:W3CDTF">2022-04-03T22:47:48Z</dcterms:modified>
</cp:coreProperties>
</file>