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4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5714" autoAdjust="0"/>
  </p:normalViewPr>
  <p:slideViewPr>
    <p:cSldViewPr snapToGrid="0">
      <p:cViewPr varScale="1">
        <p:scale>
          <a:sx n="97" d="100"/>
          <a:sy n="97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800D3-C806-4B9B-80E2-3D8415662D9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6C90C3-E082-4A0E-8DCD-541BC58D9457}">
      <dgm:prSet/>
      <dgm:spPr/>
      <dgm:t>
        <a:bodyPr/>
        <a:lstStyle/>
        <a:p>
          <a:r>
            <a:rPr lang="en-US"/>
            <a:t>More flexible than matrix decomposition</a:t>
          </a:r>
        </a:p>
      </dgm:t>
    </dgm:pt>
    <dgm:pt modelId="{A94570E5-DCDF-4150-9628-C364D137AAB0}" type="parTrans" cxnId="{8A173D66-729B-4A2E-B1A4-6B425A2347F0}">
      <dgm:prSet/>
      <dgm:spPr/>
      <dgm:t>
        <a:bodyPr/>
        <a:lstStyle/>
        <a:p>
          <a:endParaRPr lang="en-US"/>
        </a:p>
      </dgm:t>
    </dgm:pt>
    <dgm:pt modelId="{8068B3FE-C073-4A42-B7E5-2BA63FE5DB1D}" type="sibTrans" cxnId="{8A173D66-729B-4A2E-B1A4-6B425A2347F0}">
      <dgm:prSet/>
      <dgm:spPr/>
      <dgm:t>
        <a:bodyPr/>
        <a:lstStyle/>
        <a:p>
          <a:endParaRPr lang="en-US"/>
        </a:p>
      </dgm:t>
    </dgm:pt>
    <dgm:pt modelId="{476C770C-C250-44AD-BEBF-61536F7E8CE0}">
      <dgm:prSet/>
      <dgm:spPr/>
      <dgm:t>
        <a:bodyPr/>
        <a:lstStyle/>
        <a:p>
          <a:r>
            <a:rPr lang="en-US"/>
            <a:t>Easier to include metadata to help with cold start problem</a:t>
          </a:r>
        </a:p>
      </dgm:t>
    </dgm:pt>
    <dgm:pt modelId="{3509FCD6-828F-4E3E-8B44-92E150FB180B}" type="parTrans" cxnId="{A1341917-BD22-4F38-B2C2-12242A3411DE}">
      <dgm:prSet/>
      <dgm:spPr/>
      <dgm:t>
        <a:bodyPr/>
        <a:lstStyle/>
        <a:p>
          <a:endParaRPr lang="en-US"/>
        </a:p>
      </dgm:t>
    </dgm:pt>
    <dgm:pt modelId="{BDB470A5-1DC5-4488-9EEE-4A0073D0D115}" type="sibTrans" cxnId="{A1341917-BD22-4F38-B2C2-12242A3411DE}">
      <dgm:prSet/>
      <dgm:spPr/>
      <dgm:t>
        <a:bodyPr/>
        <a:lstStyle/>
        <a:p>
          <a:endParaRPr lang="en-US"/>
        </a:p>
      </dgm:t>
    </dgm:pt>
    <dgm:pt modelId="{F04D0032-E345-43FA-850D-5896AE893505}">
      <dgm:prSet/>
      <dgm:spPr/>
      <dgm:t>
        <a:bodyPr/>
        <a:lstStyle/>
        <a:p>
          <a:r>
            <a:rPr lang="en-US"/>
            <a:t>Can featurize visual or text data and include in recommendation</a:t>
          </a:r>
        </a:p>
      </dgm:t>
    </dgm:pt>
    <dgm:pt modelId="{A09C8FDF-1CC7-4110-A0E3-390AC2D52082}" type="parTrans" cxnId="{F58ABC66-2948-4795-8326-46873B9572FE}">
      <dgm:prSet/>
      <dgm:spPr/>
      <dgm:t>
        <a:bodyPr/>
        <a:lstStyle/>
        <a:p>
          <a:endParaRPr lang="en-US"/>
        </a:p>
      </dgm:t>
    </dgm:pt>
    <dgm:pt modelId="{7EA5E877-4943-49A7-B2D7-4D31FD837298}" type="sibTrans" cxnId="{F58ABC66-2948-4795-8326-46873B9572FE}">
      <dgm:prSet/>
      <dgm:spPr/>
      <dgm:t>
        <a:bodyPr/>
        <a:lstStyle/>
        <a:p>
          <a:endParaRPr lang="en-US"/>
        </a:p>
      </dgm:t>
    </dgm:pt>
    <dgm:pt modelId="{A9433D23-18D9-4F72-82FB-F336C403EFE8}" type="pres">
      <dgm:prSet presAssocID="{BBF800D3-C806-4B9B-80E2-3D8415662D98}" presName="root" presStyleCnt="0">
        <dgm:presLayoutVars>
          <dgm:dir/>
          <dgm:resizeHandles val="exact"/>
        </dgm:presLayoutVars>
      </dgm:prSet>
      <dgm:spPr/>
    </dgm:pt>
    <dgm:pt modelId="{74A687BB-399D-4DDF-91B4-3471D5462DB8}" type="pres">
      <dgm:prSet presAssocID="{056C90C3-E082-4A0E-8DCD-541BC58D9457}" presName="compNode" presStyleCnt="0"/>
      <dgm:spPr/>
    </dgm:pt>
    <dgm:pt modelId="{260D0B04-1B6F-4210-953B-D8D94A4B0D9E}" type="pres">
      <dgm:prSet presAssocID="{056C90C3-E082-4A0E-8DCD-541BC58D9457}" presName="bgRect" presStyleLbl="bgShp" presStyleIdx="0" presStyleCnt="3"/>
      <dgm:spPr/>
    </dgm:pt>
    <dgm:pt modelId="{D39E8544-EA6C-40FE-B07A-3E64617A8CE4}" type="pres">
      <dgm:prSet presAssocID="{056C90C3-E082-4A0E-8DCD-541BC58D94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6B457-5876-4437-99E8-EEDFF222923F}" type="pres">
      <dgm:prSet presAssocID="{056C90C3-E082-4A0E-8DCD-541BC58D9457}" presName="spaceRect" presStyleCnt="0"/>
      <dgm:spPr/>
    </dgm:pt>
    <dgm:pt modelId="{7085A38A-5A76-422D-BF22-D185B7F2AD8A}" type="pres">
      <dgm:prSet presAssocID="{056C90C3-E082-4A0E-8DCD-541BC58D9457}" presName="parTx" presStyleLbl="revTx" presStyleIdx="0" presStyleCnt="3">
        <dgm:presLayoutVars>
          <dgm:chMax val="0"/>
          <dgm:chPref val="0"/>
        </dgm:presLayoutVars>
      </dgm:prSet>
      <dgm:spPr/>
    </dgm:pt>
    <dgm:pt modelId="{130999FA-0295-4409-BA55-83AD14439283}" type="pres">
      <dgm:prSet presAssocID="{8068B3FE-C073-4A42-B7E5-2BA63FE5DB1D}" presName="sibTrans" presStyleCnt="0"/>
      <dgm:spPr/>
    </dgm:pt>
    <dgm:pt modelId="{B3D510D4-C4B8-4837-BD38-A3DBB279AFDA}" type="pres">
      <dgm:prSet presAssocID="{476C770C-C250-44AD-BEBF-61536F7E8CE0}" presName="compNode" presStyleCnt="0"/>
      <dgm:spPr/>
    </dgm:pt>
    <dgm:pt modelId="{AEEA86C8-B9A3-4C00-80D1-5F6CE82B5DC1}" type="pres">
      <dgm:prSet presAssocID="{476C770C-C250-44AD-BEBF-61536F7E8CE0}" presName="bgRect" presStyleLbl="bgShp" presStyleIdx="1" presStyleCnt="3"/>
      <dgm:spPr/>
    </dgm:pt>
    <dgm:pt modelId="{00BC9A78-EA4B-47E7-BBFB-E84753456126}" type="pres">
      <dgm:prSet presAssocID="{476C770C-C250-44AD-BEBF-61536F7E8C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621F714-8728-4265-BACE-5495B6323D2D}" type="pres">
      <dgm:prSet presAssocID="{476C770C-C250-44AD-BEBF-61536F7E8CE0}" presName="spaceRect" presStyleCnt="0"/>
      <dgm:spPr/>
    </dgm:pt>
    <dgm:pt modelId="{F5BBB9FF-68A7-4A78-8D5C-65E7FC2A7E1F}" type="pres">
      <dgm:prSet presAssocID="{476C770C-C250-44AD-BEBF-61536F7E8CE0}" presName="parTx" presStyleLbl="revTx" presStyleIdx="1" presStyleCnt="3">
        <dgm:presLayoutVars>
          <dgm:chMax val="0"/>
          <dgm:chPref val="0"/>
        </dgm:presLayoutVars>
      </dgm:prSet>
      <dgm:spPr/>
    </dgm:pt>
    <dgm:pt modelId="{0BC9F032-B96C-4D89-A0A7-93989B95C4BC}" type="pres">
      <dgm:prSet presAssocID="{BDB470A5-1DC5-4488-9EEE-4A0073D0D115}" presName="sibTrans" presStyleCnt="0"/>
      <dgm:spPr/>
    </dgm:pt>
    <dgm:pt modelId="{0B3E60F9-F316-4DFE-894A-9A153FD98221}" type="pres">
      <dgm:prSet presAssocID="{F04D0032-E345-43FA-850D-5896AE893505}" presName="compNode" presStyleCnt="0"/>
      <dgm:spPr/>
    </dgm:pt>
    <dgm:pt modelId="{70AF5E15-C9E3-492B-80A0-E056AF084F08}" type="pres">
      <dgm:prSet presAssocID="{F04D0032-E345-43FA-850D-5896AE893505}" presName="bgRect" presStyleLbl="bgShp" presStyleIdx="2" presStyleCnt="3"/>
      <dgm:spPr/>
    </dgm:pt>
    <dgm:pt modelId="{E4B4F8B9-8B09-48F9-B53E-27372534D271}" type="pres">
      <dgm:prSet presAssocID="{F04D0032-E345-43FA-850D-5896AE8935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85525C6-5440-441B-A49B-90936B102354}" type="pres">
      <dgm:prSet presAssocID="{F04D0032-E345-43FA-850D-5896AE893505}" presName="spaceRect" presStyleCnt="0"/>
      <dgm:spPr/>
    </dgm:pt>
    <dgm:pt modelId="{F2841D3D-2709-4357-A844-F2FEAEDD7971}" type="pres">
      <dgm:prSet presAssocID="{F04D0032-E345-43FA-850D-5896AE8935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341917-BD22-4F38-B2C2-12242A3411DE}" srcId="{BBF800D3-C806-4B9B-80E2-3D8415662D98}" destId="{476C770C-C250-44AD-BEBF-61536F7E8CE0}" srcOrd="1" destOrd="0" parTransId="{3509FCD6-828F-4E3E-8B44-92E150FB180B}" sibTransId="{BDB470A5-1DC5-4488-9EEE-4A0073D0D115}"/>
    <dgm:cxn modelId="{CB3ED537-5993-40E7-A83E-30989FD8AC61}" type="presOf" srcId="{476C770C-C250-44AD-BEBF-61536F7E8CE0}" destId="{F5BBB9FF-68A7-4A78-8D5C-65E7FC2A7E1F}" srcOrd="0" destOrd="0" presId="urn:microsoft.com/office/officeart/2018/2/layout/IconVerticalSolidList"/>
    <dgm:cxn modelId="{8A173D66-729B-4A2E-B1A4-6B425A2347F0}" srcId="{BBF800D3-C806-4B9B-80E2-3D8415662D98}" destId="{056C90C3-E082-4A0E-8DCD-541BC58D9457}" srcOrd="0" destOrd="0" parTransId="{A94570E5-DCDF-4150-9628-C364D137AAB0}" sibTransId="{8068B3FE-C073-4A42-B7E5-2BA63FE5DB1D}"/>
    <dgm:cxn modelId="{F58ABC66-2948-4795-8326-46873B9572FE}" srcId="{BBF800D3-C806-4B9B-80E2-3D8415662D98}" destId="{F04D0032-E345-43FA-850D-5896AE893505}" srcOrd="2" destOrd="0" parTransId="{A09C8FDF-1CC7-4110-A0E3-390AC2D52082}" sibTransId="{7EA5E877-4943-49A7-B2D7-4D31FD837298}"/>
    <dgm:cxn modelId="{2B0E059D-27A0-4D67-8A79-7A56C7F97590}" type="presOf" srcId="{BBF800D3-C806-4B9B-80E2-3D8415662D98}" destId="{A9433D23-18D9-4F72-82FB-F336C403EFE8}" srcOrd="0" destOrd="0" presId="urn:microsoft.com/office/officeart/2018/2/layout/IconVerticalSolidList"/>
    <dgm:cxn modelId="{45BEC0E2-2CBB-42DF-9C72-0E5E15CC60D1}" type="presOf" srcId="{F04D0032-E345-43FA-850D-5896AE893505}" destId="{F2841D3D-2709-4357-A844-F2FEAEDD7971}" srcOrd="0" destOrd="0" presId="urn:microsoft.com/office/officeart/2018/2/layout/IconVerticalSolidList"/>
    <dgm:cxn modelId="{B96798F6-B05E-43E1-93B7-FA8445F6CB0E}" type="presOf" srcId="{056C90C3-E082-4A0E-8DCD-541BC58D9457}" destId="{7085A38A-5A76-422D-BF22-D185B7F2AD8A}" srcOrd="0" destOrd="0" presId="urn:microsoft.com/office/officeart/2018/2/layout/IconVerticalSolidList"/>
    <dgm:cxn modelId="{2CEEF4D9-8306-4E51-94B6-263406914F99}" type="presParOf" srcId="{A9433D23-18D9-4F72-82FB-F336C403EFE8}" destId="{74A687BB-399D-4DDF-91B4-3471D5462DB8}" srcOrd="0" destOrd="0" presId="urn:microsoft.com/office/officeart/2018/2/layout/IconVerticalSolidList"/>
    <dgm:cxn modelId="{093A54CB-2ED3-43A7-860D-595A349C30EF}" type="presParOf" srcId="{74A687BB-399D-4DDF-91B4-3471D5462DB8}" destId="{260D0B04-1B6F-4210-953B-D8D94A4B0D9E}" srcOrd="0" destOrd="0" presId="urn:microsoft.com/office/officeart/2018/2/layout/IconVerticalSolidList"/>
    <dgm:cxn modelId="{EBA4652B-7499-420C-B694-AAA8110BAE11}" type="presParOf" srcId="{74A687BB-399D-4DDF-91B4-3471D5462DB8}" destId="{D39E8544-EA6C-40FE-B07A-3E64617A8CE4}" srcOrd="1" destOrd="0" presId="urn:microsoft.com/office/officeart/2018/2/layout/IconVerticalSolidList"/>
    <dgm:cxn modelId="{96B47F61-7B32-4AE4-84AE-BE8E26594932}" type="presParOf" srcId="{74A687BB-399D-4DDF-91B4-3471D5462DB8}" destId="{BA86B457-5876-4437-99E8-EEDFF222923F}" srcOrd="2" destOrd="0" presId="urn:microsoft.com/office/officeart/2018/2/layout/IconVerticalSolidList"/>
    <dgm:cxn modelId="{9AAEFB31-1748-47AD-8C82-6AA0779DB50A}" type="presParOf" srcId="{74A687BB-399D-4DDF-91B4-3471D5462DB8}" destId="{7085A38A-5A76-422D-BF22-D185B7F2AD8A}" srcOrd="3" destOrd="0" presId="urn:microsoft.com/office/officeart/2018/2/layout/IconVerticalSolidList"/>
    <dgm:cxn modelId="{80C6AB05-9684-4F77-B68C-DDF184A7F9C0}" type="presParOf" srcId="{A9433D23-18D9-4F72-82FB-F336C403EFE8}" destId="{130999FA-0295-4409-BA55-83AD14439283}" srcOrd="1" destOrd="0" presId="urn:microsoft.com/office/officeart/2018/2/layout/IconVerticalSolidList"/>
    <dgm:cxn modelId="{523A88BC-81AA-4C6E-9820-815B0E7A25F2}" type="presParOf" srcId="{A9433D23-18D9-4F72-82FB-F336C403EFE8}" destId="{B3D510D4-C4B8-4837-BD38-A3DBB279AFDA}" srcOrd="2" destOrd="0" presId="urn:microsoft.com/office/officeart/2018/2/layout/IconVerticalSolidList"/>
    <dgm:cxn modelId="{AE374C65-AD50-41DF-80EE-E28966925BF2}" type="presParOf" srcId="{B3D510D4-C4B8-4837-BD38-A3DBB279AFDA}" destId="{AEEA86C8-B9A3-4C00-80D1-5F6CE82B5DC1}" srcOrd="0" destOrd="0" presId="urn:microsoft.com/office/officeart/2018/2/layout/IconVerticalSolidList"/>
    <dgm:cxn modelId="{128904CB-30CC-48E4-98D4-F00783D28820}" type="presParOf" srcId="{B3D510D4-C4B8-4837-BD38-A3DBB279AFDA}" destId="{00BC9A78-EA4B-47E7-BBFB-E84753456126}" srcOrd="1" destOrd="0" presId="urn:microsoft.com/office/officeart/2018/2/layout/IconVerticalSolidList"/>
    <dgm:cxn modelId="{0F432119-EE8B-47C3-BF53-D795550B01B6}" type="presParOf" srcId="{B3D510D4-C4B8-4837-BD38-A3DBB279AFDA}" destId="{B621F714-8728-4265-BACE-5495B6323D2D}" srcOrd="2" destOrd="0" presId="urn:microsoft.com/office/officeart/2018/2/layout/IconVerticalSolidList"/>
    <dgm:cxn modelId="{DCB45846-85C4-4D29-87A5-707A776497BD}" type="presParOf" srcId="{B3D510D4-C4B8-4837-BD38-A3DBB279AFDA}" destId="{F5BBB9FF-68A7-4A78-8D5C-65E7FC2A7E1F}" srcOrd="3" destOrd="0" presId="urn:microsoft.com/office/officeart/2018/2/layout/IconVerticalSolidList"/>
    <dgm:cxn modelId="{B1B0E333-4955-46AE-9F8A-B5500270E0C9}" type="presParOf" srcId="{A9433D23-18D9-4F72-82FB-F336C403EFE8}" destId="{0BC9F032-B96C-4D89-A0A7-93989B95C4BC}" srcOrd="3" destOrd="0" presId="urn:microsoft.com/office/officeart/2018/2/layout/IconVerticalSolidList"/>
    <dgm:cxn modelId="{0A9849A5-B455-4923-B3F6-C76761AB406F}" type="presParOf" srcId="{A9433D23-18D9-4F72-82FB-F336C403EFE8}" destId="{0B3E60F9-F316-4DFE-894A-9A153FD98221}" srcOrd="4" destOrd="0" presId="urn:microsoft.com/office/officeart/2018/2/layout/IconVerticalSolidList"/>
    <dgm:cxn modelId="{36B387C4-6F3D-4B93-9AE5-7D01FD6EB9F0}" type="presParOf" srcId="{0B3E60F9-F316-4DFE-894A-9A153FD98221}" destId="{70AF5E15-C9E3-492B-80A0-E056AF084F08}" srcOrd="0" destOrd="0" presId="urn:microsoft.com/office/officeart/2018/2/layout/IconVerticalSolidList"/>
    <dgm:cxn modelId="{E96312F9-81AC-45D6-B2CC-B30642C40DA6}" type="presParOf" srcId="{0B3E60F9-F316-4DFE-894A-9A153FD98221}" destId="{E4B4F8B9-8B09-48F9-B53E-27372534D271}" srcOrd="1" destOrd="0" presId="urn:microsoft.com/office/officeart/2018/2/layout/IconVerticalSolidList"/>
    <dgm:cxn modelId="{16A80E04-E184-4331-8A56-C9F8E14B45EC}" type="presParOf" srcId="{0B3E60F9-F316-4DFE-894A-9A153FD98221}" destId="{D85525C6-5440-441B-A49B-90936B102354}" srcOrd="2" destOrd="0" presId="urn:microsoft.com/office/officeart/2018/2/layout/IconVerticalSolidList"/>
    <dgm:cxn modelId="{7639088E-78A5-4427-8E56-89398E827668}" type="presParOf" srcId="{0B3E60F9-F316-4DFE-894A-9A153FD98221}" destId="{F2841D3D-2709-4357-A844-F2FEAEDD79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D0B04-1B6F-4210-953B-D8D94A4B0D9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9E8544-EA6C-40FE-B07A-3E64617A8CE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85A38A-5A76-422D-BF22-D185B7F2AD8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flexible than matrix decomposition</a:t>
          </a:r>
        </a:p>
      </dsp:txBody>
      <dsp:txXfrm>
        <a:off x="1941716" y="718"/>
        <a:ext cx="4571887" cy="1681139"/>
      </dsp:txXfrm>
    </dsp:sp>
    <dsp:sp modelId="{AEEA86C8-B9A3-4C00-80D1-5F6CE82B5DC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BC9A78-EA4B-47E7-BBFB-E8475345612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BB9FF-68A7-4A78-8D5C-65E7FC2A7E1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Easier to include metadata to help with cold start problem</a:t>
          </a:r>
        </a:p>
      </dsp:txBody>
      <dsp:txXfrm>
        <a:off x="1941716" y="2102143"/>
        <a:ext cx="4571887" cy="1681139"/>
      </dsp:txXfrm>
    </dsp:sp>
    <dsp:sp modelId="{70AF5E15-C9E3-492B-80A0-E056AF084F0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B4F8B9-8B09-48F9-B53E-27372534D27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41D3D-2709-4357-A844-F2FEAEDD7971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featurize visual or text data and include in recommendation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Recommenders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Part 7</a:t>
            </a: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6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BE1AE-EAC0-7243-9550-82513D4A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of Neural Networks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9E6EE-43CF-40CF-B9CE-745BED8FF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8012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82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Recommenders suggest items based on:</a:t>
            </a:r>
          </a:p>
          <a:p>
            <a:pPr lvl="1"/>
            <a:r>
              <a:rPr lang="en-US"/>
              <a:t>User similarity</a:t>
            </a:r>
          </a:p>
          <a:p>
            <a:pPr lvl="1"/>
            <a:r>
              <a:rPr lang="en-US"/>
              <a:t>Item similarity</a:t>
            </a:r>
          </a:p>
          <a:p>
            <a:pPr lvl="1"/>
            <a:r>
              <a:rPr lang="en-US"/>
              <a:t>History</a:t>
            </a:r>
          </a:p>
          <a:p>
            <a:pPr lvl="1"/>
            <a:r>
              <a:rPr lang="en-US"/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13498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DC26E-18C9-784E-B81F-9D5F3302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70CE-6B7C-604D-8DE7-886E1F6E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Concept of utility matrix (aka UIR matrix)</a:t>
            </a:r>
          </a:p>
          <a:p>
            <a:r>
              <a:rPr lang="en-US" sz="1800" dirty="0"/>
              <a:t>Recommendations based on </a:t>
            </a:r>
            <a:r>
              <a:rPr lang="en-US" sz="1800" b="1" dirty="0"/>
              <a:t>similarity of users’ ratings of items</a:t>
            </a:r>
            <a:r>
              <a:rPr lang="en-US" sz="1800" dirty="0"/>
              <a:t>, not similarity of items or users.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E7A95B-F611-9B4F-ABFA-3A0FAD63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26302"/>
              </p:ext>
            </p:extLst>
          </p:nvPr>
        </p:nvGraphicFramePr>
        <p:xfrm>
          <a:off x="4038600" y="1553529"/>
          <a:ext cx="7188201" cy="261069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193501">
                  <a:extLst>
                    <a:ext uri="{9D8B030D-6E8A-4147-A177-3AD203B41FA5}">
                      <a16:colId xmlns:a16="http://schemas.microsoft.com/office/drawing/2014/main" val="3436493193"/>
                    </a:ext>
                  </a:extLst>
                </a:gridCol>
                <a:gridCol w="1198940">
                  <a:extLst>
                    <a:ext uri="{9D8B030D-6E8A-4147-A177-3AD203B41FA5}">
                      <a16:colId xmlns:a16="http://schemas.microsoft.com/office/drawing/2014/main" val="918337015"/>
                    </a:ext>
                  </a:extLst>
                </a:gridCol>
                <a:gridCol w="1198940">
                  <a:extLst>
                    <a:ext uri="{9D8B030D-6E8A-4147-A177-3AD203B41FA5}">
                      <a16:colId xmlns:a16="http://schemas.microsoft.com/office/drawing/2014/main" val="1353007741"/>
                    </a:ext>
                  </a:extLst>
                </a:gridCol>
                <a:gridCol w="1198940">
                  <a:extLst>
                    <a:ext uri="{9D8B030D-6E8A-4147-A177-3AD203B41FA5}">
                      <a16:colId xmlns:a16="http://schemas.microsoft.com/office/drawing/2014/main" val="3541421322"/>
                    </a:ext>
                  </a:extLst>
                </a:gridCol>
                <a:gridCol w="1198940">
                  <a:extLst>
                    <a:ext uri="{9D8B030D-6E8A-4147-A177-3AD203B41FA5}">
                      <a16:colId xmlns:a16="http://schemas.microsoft.com/office/drawing/2014/main" val="90922235"/>
                    </a:ext>
                  </a:extLst>
                </a:gridCol>
                <a:gridCol w="1198940">
                  <a:extLst>
                    <a:ext uri="{9D8B030D-6E8A-4147-A177-3AD203B41FA5}">
                      <a16:colId xmlns:a16="http://schemas.microsoft.com/office/drawing/2014/main" val="279539351"/>
                    </a:ext>
                  </a:extLst>
                </a:gridCol>
              </a:tblGrid>
              <a:tr h="59567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Item1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Item2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Item3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Item4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Item5</a:t>
                      </a:r>
                      <a:endParaRPr lang="en-US" sz="2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426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User1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5229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User2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710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User3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12748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User4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621" marR="165466" marT="110311" marB="1103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69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6B73-B465-2042-B529-B6BB45AD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200">
                <a:solidFill>
                  <a:srgbClr val="FFFFFF"/>
                </a:solidFill>
              </a:rPr>
              <a:t>Matrix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314B-AC7E-7947-A19B-9DD7A7C34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8722" y="1975297"/>
                <a:ext cx="7631168" cy="290740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800" dirty="0"/>
                  <a:t>Given a utility matrix M with n rows and m columns (i.e. n users and m items),</a:t>
                </a:r>
              </a:p>
              <a:p>
                <a:pPr lvl="0"/>
                <a:r>
                  <a:rPr lang="en-US" sz="1800" dirty="0"/>
                  <a:t>Find U with n rows x d columns, V with d rows x m columns,</a:t>
                </a:r>
              </a:p>
              <a:p>
                <a:pPr lvl="0"/>
                <a:r>
                  <a:rPr lang="en-US" sz="1800" dirty="0"/>
                  <a:t>So that: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𝑈𝑉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Proximity measure is root-mean-square-error  (RMSE) computed where </a:t>
                </a:r>
                <a:r>
                  <a:rPr lang="en-US" sz="1800" dirty="0" err="1"/>
                  <a:t>M</a:t>
                </a:r>
                <a:r>
                  <a:rPr lang="en-US" sz="1800" baseline="-25000" dirty="0" err="1"/>
                  <a:t>ij</a:t>
                </a:r>
                <a:r>
                  <a:rPr lang="en-US" sz="1800" baseline="-25000" dirty="0"/>
                  <a:t> </a:t>
                </a:r>
                <a:r>
                  <a:rPr lang="en-US" sz="1800" dirty="0"/>
                  <a:t>≠0 or not null</a:t>
                </a:r>
              </a:p>
              <a:p>
                <a:r>
                  <a:rPr lang="en-US" sz="1800" dirty="0"/>
                  <a:t>Minimize RMSE using stochastic gradient descent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6314B-AC7E-7947-A19B-9DD7A7C34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722" y="1975297"/>
                <a:ext cx="7631168" cy="2907406"/>
              </a:xfrm>
              <a:blipFill>
                <a:blip r:embed="rId2"/>
                <a:stretch>
                  <a:fillRect l="-332" t="-2193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69C9-9C8F-3E40-A94A-4FF356F2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Decomposition with Neural Networks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40DA6F-5781-CC40-9580-442E820CD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4814" y="492573"/>
            <a:ext cx="481156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8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B0CF-1CE1-0A4F-ABCB-0F2A81B9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Neural Network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F0CA61-BE83-F943-8D8A-21A838CBE7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276" y="492573"/>
            <a:ext cx="292863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02E06-7214-5743-BF2A-397C574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Hybrid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D912-C6C8-5947-B97F-CEF17775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Consider metadata to solve cold start problem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35175-4C80-0F44-BE65-7CF192E650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4545" y="643467"/>
            <a:ext cx="355720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823C4-A72B-D94D-A31F-144DB939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4D25-B627-F448-8DA5-97339B46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Learn User/Item mapping from utility matrix M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Large, sparse M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Only non-zero elements relevant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 on those only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E21C-D4F4-894C-8BA4-4275FB8479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0886" y="643467"/>
            <a:ext cx="266452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8862C-E6CB-B847-AF7C-6B3D2D66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964B4-5503-F14C-8C37-FBC1A3D80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9182" y="802638"/>
                <a:ext cx="5408696" cy="5252722"/>
              </a:xfrm>
            </p:spPr>
            <p:txBody>
              <a:bodyPr anchor="ctr">
                <a:normAutofit/>
              </a:bodyPr>
              <a:lstStyle/>
              <a:p>
                <a:pPr lvl="0"/>
                <a:r>
                  <a:rPr lang="en-US" sz="2400"/>
                  <a:t>Precision@k </a:t>
                </a:r>
                <a:r>
                  <a:rPr lang="en-US" sz="2400" dirty="0"/>
                  <a:t>– out of the top k items recommended, how many did the user like?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 lvl="0"/>
                <a:r>
                  <a:rPr lang="en-US" sz="2400"/>
                  <a:t>Recall@k </a:t>
                </a:r>
                <a:r>
                  <a:rPr lang="en-US" sz="2400" dirty="0"/>
                  <a:t>- the proportion of all items that the user likes and that was recommended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 </m:t>
                        </m:r>
                      </m:den>
                    </m:f>
                  </m:oMath>
                </a14:m>
                <a:endParaRPr lang="en-US" dirty="0"/>
              </a:p>
              <a:p>
                <a:pPr lvl="0"/>
                <a:r>
                  <a:rPr lang="en-US" sz="2400" dirty="0"/>
                  <a:t>Normalized Discounted Cumulative Gain (NDCG) - how well the predicted items for a user are ranked based on relevance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964B4-5503-F14C-8C37-FBC1A3D80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9182" y="802638"/>
                <a:ext cx="5408696" cy="5252722"/>
              </a:xfrm>
              <a:blipFill>
                <a:blip r:embed="rId2"/>
                <a:stretch>
                  <a:fillRect l="-1405" t="-964" r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3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Recommenders</vt:lpstr>
      <vt:lpstr>Overview</vt:lpstr>
      <vt:lpstr>Collaborative Filtering</vt:lpstr>
      <vt:lpstr>Matrix Decomposition</vt:lpstr>
      <vt:lpstr>Matrix Decomposition with Neural Networks</vt:lpstr>
      <vt:lpstr>Deep Neural Network Recommender</vt:lpstr>
      <vt:lpstr>Hybrid Recommenders</vt:lpstr>
      <vt:lpstr>Autoencoders</vt:lpstr>
      <vt:lpstr>Evaluation Metrics</vt:lpstr>
      <vt:lpstr>Advantages of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Recommenders</dc:title>
  <dc:creator>Giovanni Marchetti</dc:creator>
  <cp:lastModifiedBy>Giovanni Marchetti</cp:lastModifiedBy>
  <cp:revision>1</cp:revision>
  <dcterms:created xsi:type="dcterms:W3CDTF">2019-02-24T05:38:46Z</dcterms:created>
  <dcterms:modified xsi:type="dcterms:W3CDTF">2019-02-24T05:39:00Z</dcterms:modified>
</cp:coreProperties>
</file>