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DB3E-1327-4F44-BD23-4DF79B67B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5FEC1-B20B-9E4C-85E4-A5B69BCD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DB44-131D-AE47-9300-AC957F3F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C9EF6-4D0F-D447-9D5F-C241F83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49FC-FBC0-C04C-9B9A-72646825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7674-9CE1-F34A-B6CA-DDDC2D1B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DA20F-08BF-A44D-9E7F-9D0DDD97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28FD-13B1-EB45-9447-26F309E6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B4B5-93EA-384B-92EC-ABB88635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525B0-C63C-4545-BE34-2E99DFA1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6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3EF11-CD3A-B044-868E-2CC246D1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082BC-75A0-5E46-96A1-46888B232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36C9-262C-ED43-9DF8-19FC62F3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BC455-61D3-2243-BD2B-B36104B0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98FD-0F28-D54B-8D62-C38C3C6B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8E7B-413C-0346-970C-F2FA7041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D967-CFFF-1E44-8BD0-0196E405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355A-2420-224D-8AA3-4E0B2D15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9003-0FC3-E54C-BA60-B74D1CE1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5BE0-FBD1-9246-A17C-11B77CA0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9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4CB8-B23C-1347-9188-FA2D6DF3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2361E-9724-F34D-AD0E-9DC013CFC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C784-768D-3243-8642-EE6BF07E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CE3E-BFF5-5D49-9A78-71619396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CCC-1624-1A45-829C-6DCE57F2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4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E120-AE4A-E540-BC46-8E2C6571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7D25-9722-F54A-B4A0-1AD7F7AA4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42D06-4DFF-4E41-9423-FBD93290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AA3CF-F896-C842-A2F2-C00997D1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A270C-4F6C-E146-BE7D-D40F8471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D0D72-C08A-7843-8415-2889A8E5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44C3-4FBF-1F4D-95FB-326D6BBC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4370-0C6B-3C4E-B80C-54D3982B7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110D2-5C6E-1241-85AD-1A51871D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AF188-78FB-A543-B8A9-6FB355ABC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E165D-DB71-D541-A4B8-7B1E756FB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67E1C-DE8A-F340-BD6D-E9B29F03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2/17/19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6B92F-D562-0C49-B5E3-5F3A074A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34E8C-DA11-A846-8C74-66C2C857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6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020A-63B1-C548-A731-BFA2B603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B5D8D-DF41-334A-87F3-EB2377A3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2/17/19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ED922-EE9B-C048-A9C9-59B3FC16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2FF5E-31C0-B249-9866-D4C6F665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C00B5-8F6B-0D47-91AF-BCA9A0A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2/17/19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CE388-F960-164F-B002-F2E4F178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21171-5938-2247-AE5F-6BDF7ABE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92D8-E245-494A-A5D2-5EFB8BEC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2E57-69E8-D44F-8D82-8743B3DA0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34644-02E6-8244-879B-F780FDF8E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26C2D-C3BC-EE42-BD98-3A03F5CC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0A2E5-2A10-E048-A9F5-20275602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6D16C-4669-AC4B-9BD8-8F48F8D0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74EC-8B32-3449-B3B0-9C919959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04A9B-B38D-624E-92BC-D9DF41D26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48D60-4EC2-C445-B169-7E675165B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BD3D5-E4CB-AE4B-A295-9AE1254E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2/17/19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EE67-74AC-BC4C-9341-5F2BD8EE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09279-0682-A447-98D3-13020B43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E3CFE-5B30-CE40-9807-37771162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DDFCB-7CA2-3C47-BC4F-597061EA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5C26-13CF-CF49-A89A-709384E93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558D-7E10-584E-BEE2-BF9C0EA4F725}" type="datetimeFigureOut">
              <a:rPr lang="en-US" smtClean="0"/>
              <a:t>2/17/19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D4372-E578-9D41-9797-BAABEF468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168D-7978-BA46-80D4-0ADCA9EEB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E4842A-44A9-EC48-9EFF-30B422001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Deep Learning on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09278-7C81-FE4F-8E1E-4CC279825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Kate Baroni, Giovanni Marchetti</a:t>
            </a:r>
          </a:p>
          <a:p>
            <a:r>
              <a:rPr lang="en-US" sz="1500">
                <a:solidFill>
                  <a:srgbClr val="FFFFFF"/>
                </a:solidFill>
              </a:rPr>
              <a:t>Prashant Karbhari, Sanjeev Dwivedi, Hyun Suk Shin</a:t>
            </a:r>
          </a:p>
        </p:txBody>
      </p:sp>
    </p:spTree>
    <p:extLst>
      <p:ext uri="{BB962C8B-B14F-4D97-AF65-F5344CB8AC3E}">
        <p14:creationId xmlns:p14="http://schemas.microsoft.com/office/powerpoint/2010/main" val="265861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806E-27F4-B34B-B1B6-11A42419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475B1C7-9361-A147-A139-FEA06BD62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9" y="1385119"/>
            <a:ext cx="278090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B3838"/>
                </a:solidFill>
                <a:effectLst/>
                <a:latin typeface="Segoe UI"/>
                <a:ea typeface="Calibri" panose="020F0502020204030204" pitchFamily="34" charset="0"/>
              </a:rPr>
              <a:t>Day 1 – Deep Learning &amp; Image Processing 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19872EB-255A-0A4C-ADB8-601762A2C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394973"/>
            <a:ext cx="525780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3B3838"/>
                </a:solidFill>
                <a:effectLst/>
                <a:latin typeface="Segoe UI" charset="0"/>
                <a:ea typeface="Calibri" panose="020F0502020204030204" pitchFamily="34" charset="0"/>
              </a:rPr>
              <a:t>Day 2 – Deep Learning Applications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D3108D4-E3DF-6C4B-9BD9-ACABFB1E4A5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40364457"/>
              </p:ext>
            </p:extLst>
          </p:nvPr>
        </p:nvGraphicFramePr>
        <p:xfrm>
          <a:off x="593889" y="1690688"/>
          <a:ext cx="5334002" cy="4422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5932">
                  <a:extLst>
                    <a:ext uri="{9D8B030D-6E8A-4147-A177-3AD203B41FA5}">
                      <a16:colId xmlns:a16="http://schemas.microsoft.com/office/drawing/2014/main" val="925867769"/>
                    </a:ext>
                  </a:extLst>
                </a:gridCol>
                <a:gridCol w="4078070">
                  <a:extLst>
                    <a:ext uri="{9D8B030D-6E8A-4147-A177-3AD203B41FA5}">
                      <a16:colId xmlns:a16="http://schemas.microsoft.com/office/drawing/2014/main" val="505606441"/>
                    </a:ext>
                  </a:extLst>
                </a:gridCol>
              </a:tblGrid>
              <a:tr h="292208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Time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3262167022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8:30AM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Breakfast &amp; Registration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2157265532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9:00 AM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Session: Introduction to Neural Networks 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3750216239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10:00 AM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Lab: Setup (Databricks environment setup)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2028532541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11:00 AM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Break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2151736160"/>
                  </a:ext>
                </a:extLst>
              </a:tr>
              <a:tr h="505568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11:15 AM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Session: Introduction to Deep Neural Networks (includes Convolutional Networks)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2011370214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12:15 PM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Lunch break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1507145108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1:00 PM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Introduction to </a:t>
                      </a:r>
                      <a:r>
                        <a:rPr lang="en-US" sz="1200" dirty="0" err="1">
                          <a:effectLst/>
                        </a:rPr>
                        <a:t>Keras</a:t>
                      </a:r>
                      <a:r>
                        <a:rPr lang="en-US" sz="1200" dirty="0">
                          <a:effectLst/>
                        </a:rPr>
                        <a:t> Library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1829596639"/>
                  </a:ext>
                </a:extLst>
              </a:tr>
              <a:tr h="470962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1:30 – 3:00 PM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Lab: </a:t>
                      </a:r>
                      <a:r>
                        <a:rPr lang="en-US" sz="1200" dirty="0" err="1">
                          <a:effectLst/>
                        </a:rPr>
                        <a:t>Keras</a:t>
                      </a:r>
                      <a:r>
                        <a:rPr lang="en-US" sz="1200" dirty="0">
                          <a:effectLst/>
                        </a:rPr>
                        <a:t> – CNNs for image classification on fashion </a:t>
                      </a:r>
                      <a:r>
                        <a:rPr lang="en-US" sz="1200" dirty="0" err="1">
                          <a:effectLst/>
                        </a:rPr>
                        <a:t>mnist</a:t>
                      </a:r>
                      <a:r>
                        <a:rPr lang="en-US" sz="1200" dirty="0">
                          <a:effectLst/>
                        </a:rPr>
                        <a:t> dataset </a:t>
                      </a: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4181846599"/>
                  </a:ext>
                </a:extLst>
              </a:tr>
              <a:tr h="310145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3:00 – 3:15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Break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679952678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3:15 PM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Application: Visual Search (with demo)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3755159741"/>
                  </a:ext>
                </a:extLst>
              </a:tr>
              <a:tr h="505568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4:00 PM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Cognitive Services for image/vision (with optional lab to include classification and segmentation)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3022029196"/>
                  </a:ext>
                </a:extLst>
              </a:tr>
              <a:tr h="292208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5:00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Conclusion – Q&amp;A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4219879391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D18DCDB-3191-924F-BCD7-7CE355FB9BC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1252742"/>
              </p:ext>
            </p:extLst>
          </p:nvPr>
        </p:nvGraphicFramePr>
        <p:xfrm>
          <a:off x="6096000" y="1690688"/>
          <a:ext cx="5257800" cy="44221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6952">
                  <a:extLst>
                    <a:ext uri="{9D8B030D-6E8A-4147-A177-3AD203B41FA5}">
                      <a16:colId xmlns:a16="http://schemas.microsoft.com/office/drawing/2014/main" val="4059276254"/>
                    </a:ext>
                  </a:extLst>
                </a:gridCol>
                <a:gridCol w="4290848">
                  <a:extLst>
                    <a:ext uri="{9D8B030D-6E8A-4147-A177-3AD203B41FA5}">
                      <a16:colId xmlns:a16="http://schemas.microsoft.com/office/drawing/2014/main" val="3220142038"/>
                    </a:ext>
                  </a:extLst>
                </a:gridCol>
              </a:tblGrid>
              <a:tr h="331866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Topic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1944523928"/>
                  </a:ext>
                </a:extLst>
              </a:tr>
              <a:tr h="331866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8:30AM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Breakfast &amp; Registration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1610654692"/>
                  </a:ext>
                </a:extLst>
              </a:tr>
              <a:tr h="331866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9:00 AM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Session: Introduction to Recurrent Neural Networks 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877314757"/>
                  </a:ext>
                </a:extLst>
              </a:tr>
              <a:tr h="331866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10:00 AM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Lab:  Time series forecasting with RNN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4098293969"/>
                  </a:ext>
                </a:extLst>
              </a:tr>
              <a:tr h="331866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11:00 AM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Break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3570635790"/>
                  </a:ext>
                </a:extLst>
              </a:tr>
              <a:tr h="331866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11:15 AM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Session: Recommendation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4121915153"/>
                  </a:ext>
                </a:extLst>
              </a:tr>
              <a:tr h="359592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12:15 PM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Lunch Break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3319605511"/>
                  </a:ext>
                </a:extLst>
              </a:tr>
              <a:tr h="331866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1:00 PM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Lab: Recommendation with NN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574993419"/>
                  </a:ext>
                </a:extLst>
              </a:tr>
              <a:tr h="331866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2:00 PM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Session: Introduction to autoencoders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972755735"/>
                  </a:ext>
                </a:extLst>
              </a:tr>
              <a:tr h="331866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3:00 PM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Break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2318336818"/>
                  </a:ext>
                </a:extLst>
              </a:tr>
              <a:tr h="331866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3:15 PM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Application: Anomaly Detection (with financial services demo)  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488982493"/>
                  </a:ext>
                </a:extLst>
              </a:tr>
              <a:tr h="411997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4:15 PM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Session: Operations with Azure Machine Learning Services.  AML services + </a:t>
                      </a:r>
                      <a:r>
                        <a:rPr lang="en-US" sz="1200" dirty="0" err="1">
                          <a:effectLst/>
                        </a:rPr>
                        <a:t>databricks</a:t>
                      </a:r>
                      <a:r>
                        <a:rPr lang="en-US" sz="1200" dirty="0">
                          <a:effectLst/>
                        </a:rPr>
                        <a:t>.  showcase pipeline?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4099257002"/>
                  </a:ext>
                </a:extLst>
              </a:tr>
              <a:tr h="331866"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5:00 PM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tc>
                  <a:txBody>
                    <a:bodyPr/>
                    <a:lstStyle/>
                    <a:p>
                      <a:pPr marL="0" marR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Conclusion -  Q&amp;A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14080" marB="14080"/>
                </a:tc>
                <a:extLst>
                  <a:ext uri="{0D108BD9-81ED-4DB2-BD59-A6C34878D82A}">
                    <a16:rowId xmlns:a16="http://schemas.microsoft.com/office/drawing/2014/main" val="1935779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7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A25EF84-C7F0-8246-81EA-0939CCE2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100">
                <a:solidFill>
                  <a:srgbClr val="FFFFFF"/>
                </a:solidFill>
              </a:rPr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1BB7D-FCB4-524A-BB73-BD44658F6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000"/>
              <a:t>Ian Goodfellow – the legend</a:t>
            </a:r>
          </a:p>
          <a:p>
            <a:r>
              <a:rPr lang="en-US" sz="2000"/>
              <a:t>Ali Zaidi – whose material we “adapted”</a:t>
            </a:r>
          </a:p>
          <a:p>
            <a:r>
              <a:rPr lang="en-US" sz="2000"/>
              <a:t>Mithun Prasad – for even more material</a:t>
            </a:r>
          </a:p>
          <a:p>
            <a:r>
              <a:rPr lang="en-US" sz="2000"/>
              <a:t>James McCaffrey – MSR for the hard-core core NN explanation</a:t>
            </a:r>
          </a:p>
          <a:p>
            <a:r>
              <a:rPr lang="en-US" sz="2000"/>
              <a:t>Asli Celikyilmaz – MSR for the GAN explanation</a:t>
            </a:r>
          </a:p>
          <a:p>
            <a:r>
              <a:rPr lang="en-US" sz="2000"/>
              <a:t>Lihong Li for the RL introduction</a:t>
            </a:r>
          </a:p>
          <a:p>
            <a:r>
              <a:rPr lang="en-US" sz="2000"/>
              <a:t>… and many more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8900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Macintosh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Deep Learning on Azure</vt:lpstr>
      <vt:lpstr>Agenda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on Azure</dc:title>
  <dc:creator>Giovanni Marchetti</dc:creator>
  <cp:lastModifiedBy>Giovanni Marchetti</cp:lastModifiedBy>
  <cp:revision>1</cp:revision>
  <dcterms:created xsi:type="dcterms:W3CDTF">2019-02-17T22:35:38Z</dcterms:created>
  <dcterms:modified xsi:type="dcterms:W3CDTF">2019-02-17T22:36:04Z</dcterms:modified>
</cp:coreProperties>
</file>