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075"/>
  </p:normalViewPr>
  <p:slideViewPr>
    <p:cSldViewPr snapToGrid="0" snapToObjects="1">
      <p:cViewPr varScale="1">
        <p:scale>
          <a:sx n="104" d="100"/>
          <a:sy n="104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AD75-F7D8-9943-BCA9-418DB8BEA0F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C55F3-487F-A548-9A62-A30A5130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Stops the training after 20 iterations if validation loss does not improve</a:t>
            </a:r>
          </a:p>
          <a:p>
            <a:r>
              <a:rPr lang="en-US" dirty="0"/>
              <a:t>Saves the model if validation loss improves</a:t>
            </a:r>
          </a:p>
          <a:p>
            <a:r>
              <a:rPr lang="en-US" dirty="0"/>
              <a:t>Predict batch size is used because computation is done in batches for parallelism. Default is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Caffe is not general purpose - it focuses on computer vision. It is written in C and 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7D4-EC63-F04D-B920-269F4D55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4CDE-486D-8644-BC4D-638E7897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8DF1-4A6E-E544-B488-A43254F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4A81-BF12-154F-9132-8C77E3C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83BB-D3F3-824E-94A6-7C7AFA2F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06F-C43C-A045-A2F4-39EA7D9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CD41-361C-A444-9B06-50AF5CE3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DD5F-9C58-0C45-B15A-6D3A80C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ABC4-BF91-3944-B8C4-604D21B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8867-497D-D540-8BE1-1F5217F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B4A2-C743-D64C-964E-258D9C66F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03DF-E362-724C-A286-A45BD448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25A7-9696-C443-80A9-B52AA23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8CB4-C9E0-AD4D-B76D-DBDE07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17BC-59E7-5843-B5C0-2B3B0FC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BF00-8991-7E42-9104-42BC87A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6557-B801-7C4E-9BEB-B83BB20B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5040-1B98-E445-8F58-D302D05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60DB-D10E-5A4F-B4EC-77107356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2301-FC6D-1643-A260-629FB83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1A4-A25E-DD45-A65A-0D1C5FA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21C9-1917-FD4B-850A-125D7494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FD61-FD95-244B-A629-969F7D9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4BA-07FA-E24C-ADB7-F6115ED8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042-F62A-8044-B92E-4128675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2BD-E458-DF4D-A77D-9B322114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FD1F-9B4E-044E-ABCC-E913D86E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88D2-79EA-EF44-94A5-0489F84F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1BCE-90DD-564C-9506-D84FBD0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1CF8-40A5-EE40-A3CA-39E31C2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34D5-976E-6D4A-8EC8-866CDBA7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6DB-3938-E040-B843-7934F86C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51C6-9E14-B64B-A39A-9517204C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64F7-B877-1D49-9C34-C01A2CCE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0B32-C3A6-3E49-893D-E2DFACE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C7A4-9D35-8B42-8A5A-388D6E86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52734-17AC-FF49-90B4-61135FA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2ECA2-2CD0-7647-BD33-0C983782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EE0A-22B8-4948-95A4-F4A9B3C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EAA-F5A2-6648-9410-E8C091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CCE5-5CC9-EE40-A379-6C8599B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F8F8-5A20-A546-BC72-039EBCE3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006F9-E51B-C249-AD1D-8B1519E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AA20-B7A2-3244-A33B-5B5B2B6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2713-9CB0-E146-B5B7-285BA33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44E7-4648-1841-90EF-9BF5DBB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066-4C6C-1841-A3AD-27319CD7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A2F-8EC9-2441-B687-EE2B29C9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EA98-B6E2-3449-A217-24205BCE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C4E-4152-DD48-BFA3-45FA942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44D7-DB37-B842-8907-DFDF602F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EC7CA-37E1-4341-9793-0F6C182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0A5-7E8F-594F-A505-ADD755D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8AAC0-7DF9-064C-B5CB-C9CD8384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BB8B-F173-1C42-8E34-F6C24CC3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C119-7E1F-BF4D-8FF0-ADCAAC6B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BDD6-88CC-BB4E-822E-C25CF9F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E213-D387-804D-8CFF-AF22D44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68EA1-9943-7F4E-8DCB-CBFAC274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2F03-014F-674B-8C64-512BAF2B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1971-73C0-ED4D-A054-27F7C643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273-803F-DA43-96F2-E36DF0A1E10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7848-1568-2743-A2E8-DBAA05969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8CB0-6C47-D04F-BDAA-694F2F74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flearn.org/" TargetMode="External"/><Relationship Id="rId3" Type="http://schemas.openxmlformats.org/officeDocument/2006/relationships/hyperlink" Target="https://github.com/microsoft/cntk" TargetMode="External"/><Relationship Id="rId7" Type="http://schemas.openxmlformats.org/officeDocument/2006/relationships/hyperlink" Target="https://www.tensorflow.org/api_docs/python/tf/estimator/Estim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nsorflow/tensorflow/tree/master/tensorflow/contrib/slim" TargetMode="External"/><Relationship Id="rId5" Type="http://schemas.openxmlformats.org/officeDocument/2006/relationships/hyperlink" Target="https://github.com/fchollet/keras" TargetMode="External"/><Relationship Id="rId10" Type="http://schemas.openxmlformats.org/officeDocument/2006/relationships/hyperlink" Target="https://github.com/tensorflow/tensor2tensor" TargetMode="External"/><Relationship Id="rId4" Type="http://schemas.openxmlformats.org/officeDocument/2006/relationships/hyperlink" Target="https://www.tensorflow.org/" TargetMode="External"/><Relationship Id="rId9" Type="http://schemas.openxmlformats.org/officeDocument/2006/relationships/hyperlink" Target="https://github.com/deepmind/son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Keras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CA76-5A08-914F-8D13-0CB6CB8B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88294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F2CD68-30E7-194D-83DF-9AF98275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06F9-0DDC-FD4A-8D3E-BED8A6F1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Norm-based is a parameter in the layer definition. Default is 0</a:t>
            </a:r>
          </a:p>
          <a:p>
            <a:r>
              <a:rPr lang="en-US" sz="2000"/>
              <a:t>Dropout is actually a layer</a:t>
            </a:r>
          </a:p>
          <a:p>
            <a:pPr lvl="1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keras.layers.core.Dropout(p)</a:t>
            </a:r>
          </a:p>
          <a:p>
            <a:r>
              <a:rPr lang="en-US" sz="2000">
                <a:cs typeface="Courier New" panose="02070309020205020404" pitchFamily="49" charset="0"/>
              </a:rPr>
              <a:t>It sets a percentage p of random inputs to 0.</a:t>
            </a:r>
          </a:p>
          <a:p>
            <a:r>
              <a:rPr lang="en-US" sz="2000">
                <a:cs typeface="Courier New" panose="02070309020205020404" pitchFamily="49" charset="0"/>
              </a:rPr>
              <a:t>Its inputs are the previous-layer outputs</a:t>
            </a:r>
          </a:p>
        </p:txBody>
      </p:sp>
    </p:spTree>
    <p:extLst>
      <p:ext uri="{BB962C8B-B14F-4D97-AF65-F5344CB8AC3E}">
        <p14:creationId xmlns:p14="http://schemas.microsoft.com/office/powerpoint/2010/main" val="419516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819A9F-D936-CF40-9300-86A4E1C1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Validation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F11C-5C5D-254F-936A-C878999D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Validation split is the percentage of training data to be used for testing and to compute loss, metrics</a:t>
            </a:r>
          </a:p>
          <a:p>
            <a:r>
              <a:rPr lang="en-US" sz="2000"/>
              <a:t>Validation data is data to be used to compute loss, metrics</a:t>
            </a:r>
          </a:p>
          <a:p>
            <a:r>
              <a:rPr lang="en-US" sz="2000"/>
              <a:t>Callbacks are functions used to view or save the work in progress, e.g.:	</a:t>
            </a:r>
          </a:p>
          <a:p>
            <a:pPr lvl="1"/>
            <a:r>
              <a:rPr lang="en-US" sz="2000"/>
              <a:t>ModelCheckpoint to save progress</a:t>
            </a:r>
          </a:p>
          <a:p>
            <a:pPr lvl="1"/>
            <a:r>
              <a:rPr lang="en-US" sz="2000"/>
              <a:t>EarlyStopping to stop training if there is no improvement</a:t>
            </a:r>
          </a:p>
        </p:txBody>
      </p:sp>
    </p:spTree>
    <p:extLst>
      <p:ext uri="{BB962C8B-B14F-4D97-AF65-F5344CB8AC3E}">
        <p14:creationId xmlns:p14="http://schemas.microsoft.com/office/powerpoint/2010/main" val="388942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8C2-A66F-3448-BC62-FF2B8AB8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train the model!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B0B6A-4ACF-0642-8646-465D3C5660B8}"/>
              </a:ext>
            </a:extLst>
          </p:cNvPr>
          <p:cNvSpPr txBox="1"/>
          <p:nvPr/>
        </p:nvSpPr>
        <p:spPr>
          <a:xfrm>
            <a:off x="1014761" y="1828800"/>
            <a:ext cx="1060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callbacks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EarlyStopping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(verbose=True, patience=20, monitor='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ModelCheckpoint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-progress', monitor='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’,\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verbose=True,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save_best_only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=True)],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nb_epoch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0.2)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2015B-389C-3D42-AE1B-C64A8FF725DB}"/>
              </a:ext>
            </a:extLst>
          </p:cNvPr>
          <p:cNvSpPr txBox="1"/>
          <p:nvPr/>
        </p:nvSpPr>
        <p:spPr>
          <a:xfrm>
            <a:off x="1014761" y="5226756"/>
            <a:ext cx="89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model.</a:t>
            </a:r>
            <a:r>
              <a:rPr lang="en-US" b="1" dirty="0" err="1"/>
              <a:t>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verbose = True, </a:t>
            </a:r>
            <a:r>
              <a:rPr lang="en-US" dirty="0" err="1"/>
              <a:t>batch_size</a:t>
            </a:r>
            <a:r>
              <a:rPr lang="en-US" dirty="0"/>
              <a:t> = 32) </a:t>
            </a:r>
          </a:p>
        </p:txBody>
      </p:sp>
    </p:spTree>
    <p:extLst>
      <p:ext uri="{BB962C8B-B14F-4D97-AF65-F5344CB8AC3E}">
        <p14:creationId xmlns:p14="http://schemas.microsoft.com/office/powerpoint/2010/main" val="300144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Deep Learning Frameworks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77343"/>
              </p:ext>
            </p:extLst>
          </p:nvPr>
        </p:nvGraphicFramePr>
        <p:xfrm>
          <a:off x="838200" y="2732745"/>
          <a:ext cx="10515602" cy="25371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1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545">
                <a:tc>
                  <a:txBody>
                    <a:bodyPr/>
                    <a:lstStyle/>
                    <a:p>
                      <a:r>
                        <a:rPr lang="en-US" sz="1500"/>
                        <a:t>Framework</a:t>
                      </a:r>
                    </a:p>
                  </a:txBody>
                  <a:tcPr marL="78306" marR="78306" marT="39153" marB="3915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Definition</a:t>
                      </a:r>
                    </a:p>
                  </a:txBody>
                  <a:tcPr marL="78306" marR="78306" marT="39153" marB="3915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Sponsor</a:t>
                      </a:r>
                    </a:p>
                  </a:txBody>
                  <a:tcPr marL="78306" marR="78306" marT="39153" marB="3915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Additional APIs</a:t>
                      </a:r>
                    </a:p>
                  </a:txBody>
                  <a:tcPr marL="78306" marR="78306" marT="39153" marB="391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4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3"/>
                        </a:rPr>
                        <a:t>CNTK</a:t>
                      </a:r>
                      <a:endParaRPr lang="en-US" sz="150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 Graph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Microsoft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Brainscript,</a:t>
                      </a:r>
                      <a:r>
                        <a:rPr lang="en-US" sz="1500" baseline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Python, Keras</a:t>
                      </a:r>
                      <a:endParaRPr lang="en-US" sz="150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78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4"/>
                        </a:rPr>
                        <a:t>TensorFlow</a:t>
                      </a:r>
                      <a:endParaRPr lang="en-US" sz="150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 Graph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Google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5"/>
                        </a:rPr>
                        <a:t>Keras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6"/>
                        </a:rPr>
                        <a:t>TFSlim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7"/>
                        </a:rPr>
                        <a:t>TF Estimators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</a:t>
                      </a:r>
                      <a:r>
                        <a:rPr lang="en-US" sz="1500" baseline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8"/>
                        </a:rPr>
                        <a:t>TFLearn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9"/>
                        </a:rPr>
                        <a:t>Sonnet</a:t>
                      </a:r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is-IS" sz="150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10"/>
                        </a:rPr>
                        <a:t>Tensor2Tensor</a:t>
                      </a:r>
                      <a:endParaRPr lang="en-US" sz="150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4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Caffe2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</a:t>
                      </a:r>
                      <a:r>
                        <a:rPr lang="en-US" sz="1500" baseline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Graph</a:t>
                      </a:r>
                      <a:endParaRPr lang="en-US" sz="150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Facebook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4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PyTorch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Dynamic, Define and Run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Facebook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4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MxNet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 Graph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Apache,</a:t>
                      </a:r>
                      <a:r>
                        <a:rPr lang="en-US" sz="1500" baseline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Amazon</a:t>
                      </a:r>
                      <a:endParaRPr lang="en-US" sz="150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Gluon, MxNet</a:t>
                      </a:r>
                    </a:p>
                  </a:txBody>
                  <a:tcPr marL="78306" marR="78306" marT="39153" marB="39153"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286309-440F-DB4A-BB77-1891504C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EE8F-1319-2B44-86C0-3484687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Deep Learning library for python</a:t>
            </a:r>
          </a:p>
          <a:p>
            <a:r>
              <a:rPr lang="en-US" sz="2000" dirty="0"/>
              <a:t>Uses TensorFlow (default), Theano,  CNTK, </a:t>
            </a:r>
            <a:r>
              <a:rPr lang="en-US" sz="2000" dirty="0" err="1"/>
              <a:t>PlaidML</a:t>
            </a:r>
            <a:r>
              <a:rPr lang="en-US" sz="2000" dirty="0"/>
              <a:t> as backend graph computation frameworks.</a:t>
            </a:r>
          </a:p>
          <a:p>
            <a:r>
              <a:rPr lang="en-US" sz="2000" dirty="0"/>
              <a:t>CPUs &amp; GPUs supported </a:t>
            </a:r>
          </a:p>
          <a:p>
            <a:r>
              <a:rPr lang="en-US" sz="2000" dirty="0"/>
              <a:t>Open Source, available on Linux, Windows, macOS</a:t>
            </a:r>
          </a:p>
          <a:p>
            <a:r>
              <a:rPr lang="en-US" sz="2000" dirty="0"/>
              <a:t>Well documented</a:t>
            </a:r>
          </a:p>
        </p:txBody>
      </p:sp>
    </p:spTree>
    <p:extLst>
      <p:ext uri="{BB962C8B-B14F-4D97-AF65-F5344CB8AC3E}">
        <p14:creationId xmlns:p14="http://schemas.microsoft.com/office/powerpoint/2010/main" val="37784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01ADA-D32B-EC4F-B9EB-CE316C8C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Computation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F3C-18C0-F249-8849-2F373F15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Sequential: linear stack of layers</a:t>
            </a:r>
          </a:p>
          <a:p>
            <a:pPr lvl="1"/>
            <a:r>
              <a:rPr lang="en-US" sz="2000"/>
              <a:t>Each layer feeds into the next</a:t>
            </a:r>
          </a:p>
          <a:p>
            <a:r>
              <a:rPr lang="en-US" sz="2000"/>
              <a:t>Graph: multiple inputs, multiple outputs, arbitrary connections</a:t>
            </a:r>
          </a:p>
          <a:p>
            <a:pPr lvl="1"/>
            <a:r>
              <a:rPr lang="en-US" sz="2000"/>
              <a:t>Allows for 2 or more independent networks to diverge or merge</a:t>
            </a:r>
          </a:p>
          <a:p>
            <a:pPr lvl="1"/>
            <a:r>
              <a:rPr lang="en-US" sz="2000"/>
              <a:t>Optimized across all outputs</a:t>
            </a:r>
          </a:p>
          <a:p>
            <a:r>
              <a:rPr lang="en-US" sz="2000"/>
              <a:t>Sequential allows us to build models by adding (or removing) layers</a:t>
            </a:r>
          </a:p>
        </p:txBody>
      </p:sp>
    </p:spTree>
    <p:extLst>
      <p:ext uri="{BB962C8B-B14F-4D97-AF65-F5344CB8AC3E}">
        <p14:creationId xmlns:p14="http://schemas.microsoft.com/office/powerpoint/2010/main" val="9411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8FDF0-945E-834C-A50B-3F9790D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Dense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06C7-890A-8A45-A7FE-E66FA6F9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400"/>
              <a:t>Classical Multi-Layer Perceptron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input_dim </a:t>
            </a:r>
            <a:r>
              <a:rPr lang="en-US" sz="2400">
                <a:cs typeface="Courier New" panose="02070309020205020404" pitchFamily="49" charset="0"/>
              </a:rPr>
              <a:t>or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input_shape </a:t>
            </a:r>
            <a:r>
              <a:rPr lang="en-US" sz="2400"/>
              <a:t>are required only for the first layer</a:t>
            </a:r>
          </a:p>
          <a:p>
            <a:r>
              <a:rPr lang="en-US" sz="2400"/>
              <a:t>They provide information on the number of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9F81-F34A-F94E-B7A2-2F78F71D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keras.layers.core.Dense(</a:t>
            </a:r>
          </a:p>
          <a:p>
            <a:pPr marL="457200" lvl="1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output_dim,   </a:t>
            </a:r>
          </a:p>
          <a:p>
            <a:pPr marL="457200" lvl="1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init='glorot_uniform',   activation='linear', weights=None,   W_regularizer=None,   b_regularizer=None,  activity_regularizer=None,   W_constraint=None, b_constraint=None,   input_dim=None)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706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7BBA5-4ED9-5E45-933A-9F89447F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DCDD-1BFD-4541-B38E-669C5864D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400"/>
              <a:t>Activation functions can be parameters in a layer (see previous slide)</a:t>
            </a:r>
          </a:p>
          <a:p>
            <a:r>
              <a:rPr lang="en-US" sz="2400"/>
              <a:t>Or they can be specified as activation layers per se</a:t>
            </a:r>
          </a:p>
          <a:p>
            <a:r>
              <a:rPr lang="en-US" sz="2400"/>
              <a:t>Available:</a:t>
            </a:r>
          </a:p>
          <a:p>
            <a:pPr lvl="1"/>
            <a:r>
              <a:rPr lang="en-US"/>
              <a:t>Softmax, relu, tanh, sigmoid, linear, etc…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2277-9A9F-DF4C-8FE6-2E1612B9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from keras.layers.core import Activation, Dense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model.add(Dense(64))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model.add(Activation(‘tanh’)</a:t>
            </a:r>
          </a:p>
          <a:p>
            <a:pPr marL="0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model.add(Dense(64, activation = ‘tanh’))</a:t>
            </a:r>
          </a:p>
        </p:txBody>
      </p:sp>
    </p:spTree>
    <p:extLst>
      <p:ext uri="{BB962C8B-B14F-4D97-AF65-F5344CB8AC3E}">
        <p14:creationId xmlns:p14="http://schemas.microsoft.com/office/powerpoint/2010/main" val="21986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B5051-5A64-0A4B-99F9-85796D81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8357-41C3-D24C-A9FD-9961AA33F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400"/>
              <a:t>Probability distribution of the initial random weights for the layers, e.g.</a:t>
            </a:r>
          </a:p>
          <a:p>
            <a:pPr lvl="1"/>
            <a:r>
              <a:rPr lang="en-US"/>
              <a:t>uniform</a:t>
            </a:r>
          </a:p>
          <a:p>
            <a:pPr lvl="1"/>
            <a:r>
              <a:rPr lang="en-US"/>
              <a:t>normal (gaussian)</a:t>
            </a:r>
          </a:p>
          <a:p>
            <a:pPr lvl="1"/>
            <a:r>
              <a:rPr lang="en-US"/>
              <a:t>Zero</a:t>
            </a:r>
          </a:p>
          <a:p>
            <a:pPr lvl="1"/>
            <a:r>
              <a:rPr lang="en-US"/>
              <a:t>glorot_normal (scaled gaussian)</a:t>
            </a:r>
          </a:p>
          <a:p>
            <a:pPr lvl="1"/>
            <a:r>
              <a:rPr lang="en-US"/>
              <a:t>glorot_uniform</a:t>
            </a:r>
          </a:p>
          <a:p>
            <a:pPr lvl="1"/>
            <a:r>
              <a:rPr lang="en-US"/>
              <a:t>Etc…</a:t>
            </a:r>
          </a:p>
          <a:p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4734-32A1-BA4F-A7B9-C96F79F3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model.add(Dense(64, init= ‘uniform’))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148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4625A-2CA5-3C41-928D-AB135344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D98A-9604-6D4D-936F-FA3E4F305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400">
                <a:latin typeface="CMSS10"/>
              </a:rPr>
              <a:t>Error loss:</a:t>
            </a:r>
          </a:p>
          <a:p>
            <a:pPr lvl="1"/>
            <a:r>
              <a:rPr lang="en-US">
                <a:latin typeface="CMSS10"/>
              </a:rPr>
              <a:t> rmse, mse, mae, mape, msle</a:t>
            </a:r>
          </a:p>
          <a:p>
            <a:r>
              <a:rPr lang="en-US" sz="2400">
                <a:latin typeface="CMSS10"/>
              </a:rPr>
              <a:t>Hinge loss: </a:t>
            </a:r>
          </a:p>
          <a:p>
            <a:pPr lvl="1"/>
            <a:r>
              <a:rPr lang="en-US">
                <a:latin typeface="CMSS10"/>
              </a:rPr>
              <a:t>squared hinge, hinge</a:t>
            </a:r>
          </a:p>
          <a:p>
            <a:r>
              <a:rPr lang="en-US" sz="2400">
                <a:latin typeface="CMSS10"/>
              </a:rPr>
              <a:t>Class loss: </a:t>
            </a:r>
          </a:p>
          <a:p>
            <a:pPr lvl="1"/>
            <a:r>
              <a:rPr lang="en-US">
                <a:latin typeface="CMSS10"/>
              </a:rPr>
              <a:t>binary crossentropy, categorical crossentropy </a:t>
            </a:r>
            <a:endParaRPr lang="en-US"/>
          </a:p>
          <a:p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01D7-01A5-044A-B4B3-3214A272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loss=‘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optimizer=‘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7183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E1A0-7C00-ED4F-B0D3-9DC5666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95DA-9E5B-D041-837F-39FAA20C6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000"/>
              <a:t>Most common is stochastic gradient descent or sgd</a:t>
            </a:r>
          </a:p>
          <a:p>
            <a:pPr lvl="1"/>
            <a:r>
              <a:rPr lang="en-US" sz="2000"/>
              <a:t>Several tuning parameters:</a:t>
            </a:r>
          </a:p>
          <a:p>
            <a:pPr lvl="2"/>
            <a:r>
              <a:rPr lang="en-US" dirty="0"/>
              <a:t>Learning rate</a:t>
            </a:r>
          </a:p>
          <a:p>
            <a:pPr lvl="2"/>
            <a:r>
              <a:rPr lang="en-US" dirty="0"/>
              <a:t>Weight decay</a:t>
            </a:r>
          </a:p>
          <a:p>
            <a:pPr lvl="2"/>
            <a:r>
              <a:rPr lang="en-US" dirty="0"/>
              <a:t>Momentum</a:t>
            </a:r>
          </a:p>
          <a:p>
            <a:pPr lvl="2"/>
            <a:r>
              <a:rPr lang="en-US"/>
              <a:t>Etc</a:t>
            </a:r>
            <a:r>
              <a:rPr lang="en-US" dirty="0"/>
              <a:t>…</a:t>
            </a:r>
          </a:p>
          <a:p>
            <a:r>
              <a:rPr lang="en-US" sz="2000"/>
              <a:t>Adaptive optimizers are available:</a:t>
            </a:r>
          </a:p>
          <a:p>
            <a:pPr lvl="1"/>
            <a:r>
              <a:rPr lang="en-US" sz="2000"/>
              <a:t>Adagrad, adamax, adadelta…</a:t>
            </a:r>
          </a:p>
          <a:p>
            <a:r>
              <a:rPr lang="en-US" sz="2000"/>
              <a:t>Specify the metrics that should be displayed and evaluated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F8761-6325-B24F-855E-49D8F1C71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loss=‘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lv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optimizer=‘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lv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metrics=[‘accuracy’])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2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5A6800-A86A-504A-8C3F-D520C3F4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Backpropagation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3FAFC-09AB-D54C-B566-A06E63B9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It is done for you!</a:t>
            </a:r>
          </a:p>
          <a:p>
            <a:r>
              <a:rPr lang="en-US" sz="2000"/>
              <a:t>Uses computational graphs as expressed in TF or CNTK</a:t>
            </a:r>
          </a:p>
          <a:p>
            <a:r>
              <a:rPr lang="en-US" sz="2000"/>
              <a:t>Will use GPU or CPU as available or as configured</a:t>
            </a:r>
          </a:p>
        </p:txBody>
      </p:sp>
    </p:spTree>
    <p:extLst>
      <p:ext uri="{BB962C8B-B14F-4D97-AF65-F5344CB8AC3E}">
        <p14:creationId xmlns:p14="http://schemas.microsoft.com/office/powerpoint/2010/main" val="14097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Macintosh PowerPoint</Application>
  <PresentationFormat>Widescreen</PresentationFormat>
  <Paragraphs>124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CMSS10</vt:lpstr>
      <vt:lpstr>Courier New</vt:lpstr>
      <vt:lpstr>Office Theme</vt:lpstr>
      <vt:lpstr>Introduction to Keras</vt:lpstr>
      <vt:lpstr>Keras</vt:lpstr>
      <vt:lpstr>Computation Models</vt:lpstr>
      <vt:lpstr>Dense Layers</vt:lpstr>
      <vt:lpstr>Activation</vt:lpstr>
      <vt:lpstr>Initialization</vt:lpstr>
      <vt:lpstr>Loss functions</vt:lpstr>
      <vt:lpstr>Optimizers</vt:lpstr>
      <vt:lpstr>Backpropagation</vt:lpstr>
      <vt:lpstr>Regularization</vt:lpstr>
      <vt:lpstr>Validation and Callbacks</vt:lpstr>
      <vt:lpstr>Finally train the model!</vt:lpstr>
      <vt:lpstr>Deep Learning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</dc:title>
  <dc:creator>Giovanni Marchetti</dc:creator>
  <cp:lastModifiedBy>Giovanni Marchetti</cp:lastModifiedBy>
  <cp:revision>1</cp:revision>
  <dcterms:created xsi:type="dcterms:W3CDTF">2019-02-17T22:11:42Z</dcterms:created>
  <dcterms:modified xsi:type="dcterms:W3CDTF">2019-02-17T22:12:04Z</dcterms:modified>
</cp:coreProperties>
</file>