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BE2C-4850-A546-BB10-7F103A8C8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66EDE-02E9-C048-9505-E091D11D0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BF69F-871B-0644-A002-EE6EF64E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387B-6C18-D742-B215-2F54AB7A72D2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F6CB-892E-B24D-A6CB-C67B2106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13E5D-9D41-4E4E-8C56-94CF7302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26B5-4C07-1C4C-950D-5196559C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1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075F-E270-2344-9F47-19ED4778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02275-48C2-0E46-BB47-2AA357F10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2EC45-938A-5E4A-B2FD-35DC0068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387B-6C18-D742-B215-2F54AB7A72D2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95C1-C186-E94C-A4D5-DC431B14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734CA-A7ED-4048-B09C-6B6976BD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26B5-4C07-1C4C-950D-5196559C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3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B09B8-7BE5-E540-AC10-F03B6B3FF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BBF50-4252-3D4E-97E6-D71016236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AF23A-D5A8-C248-8755-C0F5CA57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387B-6C18-D742-B215-2F54AB7A72D2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9402-A144-3040-9268-1D44FBB8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88810-D48C-A945-9253-0602E09E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26B5-4C07-1C4C-950D-5196559C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3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DD6A-D371-C14C-ADD0-3ADADF1B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6728-AB21-CE4B-AE5D-B55DB7D72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BD74-8D1D-5440-A8CB-A1474FF5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387B-6C18-D742-B215-2F54AB7A72D2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E579E-343E-794D-B078-0B5CAA31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78065-688C-C940-81E4-68535D74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26B5-4C07-1C4C-950D-5196559C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2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10DD-9702-CE41-A826-8DC3A081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D95F8-3E60-344C-83E7-87EA85718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C1C8F-4C6F-2146-A575-5EC14D53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387B-6C18-D742-B215-2F54AB7A72D2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5C983-FF34-9D4E-A68D-DAAE3349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C5522-FBB7-BC47-BEA1-762AB0C4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26B5-4C07-1C4C-950D-5196559C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4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B2CC-3361-0040-9AFC-3CD0636E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4D7F-E599-814F-8BB0-3DB007935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27436-4CD2-E74E-9660-5118D2E96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24BA0-197D-9D44-904C-96466079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387B-6C18-D742-B215-2F54AB7A72D2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6895A-4BBE-D64F-84A3-C14DD52D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D12B4-2A2F-9B44-A232-C9CF1820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26B5-4C07-1C4C-950D-5196559C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8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C97F-8911-8C48-BDEC-BF836F57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F7973-811E-3743-B6AB-E0C8269FC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07DE2-3357-AC4D-8587-2791901D9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A8340-33C8-6A43-B1F5-AE98D2BC1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7E975-C0D4-3F4C-B74F-86957756E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0F08-58B9-6E47-900E-D55593BA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387B-6C18-D742-B215-2F54AB7A72D2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75AB7-382D-1748-9F49-94DA5BE5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67AB4-6023-384E-9C0A-CA049893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26B5-4C07-1C4C-950D-5196559C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2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B844-B7B6-B840-BC57-9300B3A2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83852-D6A6-E048-8752-BAA46073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387B-6C18-D742-B215-2F54AB7A72D2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D2CA8-C61B-9842-B442-73018C52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CF40F-1D99-4743-B3D2-E88A3DD3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26B5-4C07-1C4C-950D-5196559C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5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8762F-8A01-D444-BFBF-0BC9D7F6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387B-6C18-D742-B215-2F54AB7A72D2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57672-A880-FC40-8146-EA15E083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64CD1-D486-3F4B-944E-FC8B54AF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26B5-4C07-1C4C-950D-5196559C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1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2943-3505-BA43-9756-118E656F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3C08-17BD-514B-A17B-A44F5516D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ABAD1-FC6E-3D4A-8A18-D25AC9F77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92661-639D-C744-86C8-DB96E5CA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387B-6C18-D742-B215-2F54AB7A72D2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1462E-5E71-B843-A6FC-00F45E68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B0CED-CAA0-4742-AA7E-2099F856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26B5-4C07-1C4C-950D-5196559C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6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3F3-233A-4348-A731-534D4C34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C274D-40A9-9B43-9247-9BCB76200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3A936-6D47-4C4A-8C14-1F5F60C48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FD0F3-2FD8-D54F-9B99-F8917BE8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387B-6C18-D742-B215-2F54AB7A72D2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1AA20-DC77-F242-B0C0-D14CE483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34A78-672F-E345-9C09-CB1E2CEE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26B5-4C07-1C4C-950D-5196559C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9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F3EF6A-72E5-194B-8495-8E2986DD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9AEAE-EBF1-994E-A41E-BCD747FC6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A10A5-19AA-0F48-B04B-3C464F89C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8387B-6C18-D742-B215-2F54AB7A72D2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9C876-9596-3D4B-B427-594246F11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DD548-6D24-B946-982C-E062258C5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C26B5-4C07-1C4C-950D-5196559C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st_bin_first" TargetMode="External"/><Relationship Id="rId2" Type="http://schemas.openxmlformats.org/officeDocument/2006/relationships/hyperlink" Target="https://en.wikipedia.org/wiki/Locality-sensitive_hashing#LSH_algorithm_for_nearest_neighbor_sear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umd.edu/~mount/Papers/dist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9A21-88AC-F24F-93DC-B68BBB00D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Approximate Nearest Neighbor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22E5E-BB77-1D43-BE7A-A13709CF2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8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3057-88C0-3F4C-933F-908C2B22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05EF-881B-C440-8DA7-FD2B2B904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178573" cy="4351338"/>
          </a:xfrm>
        </p:spPr>
        <p:txBody>
          <a:bodyPr/>
          <a:lstStyle/>
          <a:p>
            <a:r>
              <a:rPr lang="en-US" dirty="0"/>
              <a:t>“Good guess” rather than nearest neighbor:</a:t>
            </a:r>
          </a:p>
          <a:p>
            <a:pPr lvl="1"/>
            <a:r>
              <a:rPr lang="en-US" dirty="0"/>
              <a:t>If there is some point p within distance r of my query point q, I accept any point within distance </a:t>
            </a:r>
            <a:r>
              <a:rPr lang="en-US" dirty="0" err="1"/>
              <a:t>cr</a:t>
            </a:r>
            <a:endParaRPr lang="en-US" dirty="0"/>
          </a:p>
          <a:p>
            <a:r>
              <a:rPr lang="en-US" dirty="0"/>
              <a:t>Why:</a:t>
            </a:r>
          </a:p>
          <a:p>
            <a:pPr lvl="1"/>
            <a:r>
              <a:rPr lang="en-US" dirty="0"/>
              <a:t>Reduce search space</a:t>
            </a:r>
          </a:p>
          <a:p>
            <a:pPr lvl="1"/>
            <a:r>
              <a:rPr lang="en-US" dirty="0"/>
              <a:t>Improve speed</a:t>
            </a:r>
          </a:p>
          <a:p>
            <a:pPr lvl="1"/>
            <a:r>
              <a:rPr lang="en-US" dirty="0"/>
              <a:t>Save memory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71D84E-DC46-354B-A74E-54D889636CA7}"/>
              </a:ext>
            </a:extLst>
          </p:cNvPr>
          <p:cNvSpPr/>
          <p:nvPr/>
        </p:nvSpPr>
        <p:spPr>
          <a:xfrm>
            <a:off x="8649567" y="2496067"/>
            <a:ext cx="2656703" cy="26567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99879C-7178-394A-9457-3B5495FC7886}"/>
              </a:ext>
            </a:extLst>
          </p:cNvPr>
          <p:cNvSpPr/>
          <p:nvPr/>
        </p:nvSpPr>
        <p:spPr>
          <a:xfrm>
            <a:off x="9197382" y="3037704"/>
            <a:ext cx="1561071" cy="1573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CA384D-3C81-0F48-8BDB-06074B788A92}"/>
              </a:ext>
            </a:extLst>
          </p:cNvPr>
          <p:cNvCxnSpPr>
            <a:endCxn id="7" idx="6"/>
          </p:cNvCxnSpPr>
          <p:nvPr/>
        </p:nvCxnSpPr>
        <p:spPr>
          <a:xfrm>
            <a:off x="9977917" y="3824418"/>
            <a:ext cx="78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3641E3-FDF2-C441-98A2-80E1F551A24C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9977917" y="3824333"/>
            <a:ext cx="939288" cy="939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C68939-DF05-844E-ABB0-24D3226F8D38}"/>
              </a:ext>
            </a:extLst>
          </p:cNvPr>
          <p:cNvSpPr txBox="1"/>
          <p:nvPr/>
        </p:nvSpPr>
        <p:spPr>
          <a:xfrm>
            <a:off x="9819165" y="37222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FB77E-35FF-5A46-BC39-8E1C88628447}"/>
              </a:ext>
            </a:extLst>
          </p:cNvPr>
          <p:cNvSpPr txBox="1"/>
          <p:nvPr/>
        </p:nvSpPr>
        <p:spPr>
          <a:xfrm>
            <a:off x="10707898" y="3703079"/>
            <a:ext cx="30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E72A6-EA93-D94E-9ED4-3B1920D1ED36}"/>
              </a:ext>
            </a:extLst>
          </p:cNvPr>
          <p:cNvSpPr txBox="1"/>
          <p:nvPr/>
        </p:nvSpPr>
        <p:spPr>
          <a:xfrm>
            <a:off x="10284411" y="3534033"/>
            <a:ext cx="16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AE23E-CDB2-794B-9A28-16086583286F}"/>
              </a:ext>
            </a:extLst>
          </p:cNvPr>
          <p:cNvSpPr txBox="1"/>
          <p:nvPr/>
        </p:nvSpPr>
        <p:spPr>
          <a:xfrm>
            <a:off x="10395438" y="4450490"/>
            <a:ext cx="47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506ED5-D6D0-214B-83C0-3EA0C2592314}"/>
              </a:ext>
            </a:extLst>
          </p:cNvPr>
          <p:cNvSpPr txBox="1"/>
          <p:nvPr/>
        </p:nvSpPr>
        <p:spPr>
          <a:xfrm>
            <a:off x="10879758" y="4737786"/>
            <a:ext cx="47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p’</a:t>
            </a:r>
          </a:p>
        </p:txBody>
      </p:sp>
    </p:spTree>
    <p:extLst>
      <p:ext uri="{BB962C8B-B14F-4D97-AF65-F5344CB8AC3E}">
        <p14:creationId xmlns:p14="http://schemas.microsoft.com/office/powerpoint/2010/main" val="402459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56F8-E3E4-944F-A2A9-748EC9E2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1B6B-A7B3-3949-BEF0-A6CA240A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Locality-Sensitive Hashing</a:t>
            </a:r>
            <a:endParaRPr lang="en-US" dirty="0"/>
          </a:p>
          <a:p>
            <a:r>
              <a:rPr lang="en-US" dirty="0">
                <a:hlinkClick r:id="rId3"/>
              </a:rPr>
              <a:t>Best bin first</a:t>
            </a:r>
            <a:endParaRPr lang="en-US" dirty="0"/>
          </a:p>
          <a:p>
            <a:r>
              <a:rPr lang="en-US" dirty="0">
                <a:hlinkClick r:id="rId4"/>
              </a:rPr>
              <a:t>Balanced box-decomposition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AF7E-160F-A844-BD85-14567A17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Locality-Sensitive Hashing for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A0C67-61E8-F045-ADB9-C1DF28BD4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 data to a smaller number of “buckets” randomly</a:t>
            </a:r>
          </a:p>
          <a:p>
            <a:r>
              <a:rPr lang="en-US" dirty="0"/>
              <a:t>Nearest points will be more likely to sit in the same bucket</a:t>
            </a:r>
          </a:p>
          <a:p>
            <a:r>
              <a:rPr lang="en-US" dirty="0"/>
              <a:t>Given a query point, only search neighbors within same bucket</a:t>
            </a:r>
          </a:p>
        </p:txBody>
      </p:sp>
    </p:spTree>
    <p:extLst>
      <p:ext uri="{BB962C8B-B14F-4D97-AF65-F5344CB8AC3E}">
        <p14:creationId xmlns:p14="http://schemas.microsoft.com/office/powerpoint/2010/main" val="123660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CA7D-395E-C742-8150-0D3CB9D7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LSH formal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7C5A-66EA-204D-A97F-22CD6DC2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Family of hash functions is LSH with (r,cr,p</a:t>
            </a:r>
            <a:r>
              <a:rPr lang="en-US" baseline="-25000" dirty="0"/>
              <a:t>1</a:t>
            </a:r>
            <a:r>
              <a:rPr lang="en-US" dirty="0"/>
              <a:t>,p</a:t>
            </a:r>
            <a:r>
              <a:rPr lang="en-US" baseline="-25000" dirty="0"/>
              <a:t>2</a:t>
            </a:r>
            <a:r>
              <a:rPr lang="en-US" dirty="0"/>
              <a:t>) where p</a:t>
            </a:r>
            <a:r>
              <a:rPr lang="en-US" baseline="-25000" dirty="0"/>
              <a:t>1</a:t>
            </a:r>
            <a:r>
              <a:rPr lang="en-US" dirty="0"/>
              <a:t>≥p</a:t>
            </a:r>
            <a:r>
              <a:rPr lang="en-US" baseline="-25000" dirty="0"/>
              <a:t>2</a:t>
            </a:r>
            <a:r>
              <a:rPr lang="en-US" dirty="0"/>
              <a:t>, c&gt;1 if: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[h(x)=h(y)]≥p</a:t>
            </a:r>
            <a:r>
              <a:rPr lang="en-US" baseline="-25000" dirty="0"/>
              <a:t>1</a:t>
            </a:r>
            <a:r>
              <a:rPr lang="en-US" dirty="0"/>
              <a:t> when d(</a:t>
            </a:r>
            <a:r>
              <a:rPr lang="en-US" dirty="0" err="1"/>
              <a:t>x,y</a:t>
            </a:r>
            <a:r>
              <a:rPr lang="en-US" dirty="0"/>
              <a:t>)≤r (near points)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[h(x)=h(y)]≤p</a:t>
            </a:r>
            <a:r>
              <a:rPr lang="en-US" baseline="-25000" dirty="0"/>
              <a:t>2</a:t>
            </a:r>
            <a:r>
              <a:rPr lang="en-US" dirty="0"/>
              <a:t> when d(</a:t>
            </a:r>
            <a:r>
              <a:rPr lang="en-US" dirty="0" err="1"/>
              <a:t>x,y</a:t>
            </a:r>
            <a:r>
              <a:rPr lang="en-US" dirty="0"/>
              <a:t>)≥</a:t>
            </a:r>
            <a:r>
              <a:rPr lang="en-US" dirty="0" err="1"/>
              <a:t>cr</a:t>
            </a:r>
            <a:r>
              <a:rPr lang="en-US" dirty="0"/>
              <a:t> (far points)</a:t>
            </a:r>
          </a:p>
          <a:p>
            <a:r>
              <a:rPr lang="en-US" dirty="0"/>
              <a:t>Where:</a:t>
            </a:r>
          </a:p>
          <a:p>
            <a:pPr lvl="1"/>
            <a:r>
              <a:rPr lang="en-US" dirty="0"/>
              <a:t>d is a distance measure (Euclidean, cosine, Hamming…)</a:t>
            </a:r>
          </a:p>
          <a:p>
            <a:pPr lvl="1"/>
            <a:r>
              <a:rPr lang="en-US" dirty="0"/>
              <a:t>h is a hash function in the family</a:t>
            </a:r>
          </a:p>
          <a:p>
            <a:pPr lvl="1"/>
            <a:r>
              <a:rPr lang="en-US" dirty="0"/>
              <a:t>x and y are “points” (in multiple dimensions)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9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E59E-1525-2A4C-927B-A0D11BDC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bit sampling for Hamming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3FFA-3259-6540-90AA-374F76D30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family of hash functions for binary vectors of n elements where: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i</a:t>
            </a:r>
            <a:r>
              <a:rPr lang="en-US" dirty="0"/>
              <a:t>(x)=x</a:t>
            </a:r>
            <a:r>
              <a:rPr lang="en-US" baseline="-25000" dirty="0"/>
              <a:t>i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i-th</a:t>
            </a:r>
            <a:r>
              <a:rPr lang="en-US" dirty="0"/>
              <a:t> hash function outputs the </a:t>
            </a:r>
            <a:r>
              <a:rPr lang="en-US" dirty="0" err="1"/>
              <a:t>i-th</a:t>
            </a:r>
            <a:r>
              <a:rPr lang="en-US" dirty="0"/>
              <a:t> bit of x</a:t>
            </a:r>
          </a:p>
          <a:p>
            <a:r>
              <a:rPr lang="en-US" dirty="0"/>
              <a:t>Hamming Similarity = </a:t>
            </a:r>
            <a:r>
              <a:rPr lang="en-US" dirty="0" err="1"/>
              <a:t>bit_count</a:t>
            </a:r>
            <a:r>
              <a:rPr lang="en-US" dirty="0"/>
              <a:t> (x and y) = n. of identical bits</a:t>
            </a:r>
          </a:p>
          <a:p>
            <a:r>
              <a:rPr lang="en-US" dirty="0"/>
              <a:t>Hs=n-</a:t>
            </a:r>
            <a:r>
              <a:rPr lang="en-US" dirty="0" err="1"/>
              <a:t>Hd</a:t>
            </a:r>
            <a:endParaRPr lang="en-US" dirty="0"/>
          </a:p>
          <a:p>
            <a:r>
              <a:rPr lang="en-US" dirty="0"/>
              <a:t>Bit sampling forms a LSH family for Hs</a:t>
            </a:r>
          </a:p>
          <a:p>
            <a:r>
              <a:rPr lang="en-US" dirty="0" err="1"/>
              <a:t>Pr</a:t>
            </a:r>
            <a:r>
              <a:rPr lang="en-US" dirty="0"/>
              <a:t>[h(x)=h(y)]≥1-r/n if d(</a:t>
            </a:r>
            <a:r>
              <a:rPr lang="en-US" dirty="0" err="1"/>
              <a:t>x,y</a:t>
            </a:r>
            <a:r>
              <a:rPr lang="en-US" dirty="0"/>
              <a:t>)≤r</a:t>
            </a:r>
          </a:p>
          <a:p>
            <a:r>
              <a:rPr lang="en-US" dirty="0" err="1"/>
              <a:t>Pr</a:t>
            </a:r>
            <a:r>
              <a:rPr lang="en-US" dirty="0"/>
              <a:t>[h(x)=h(y)]≤1-cr/n if d(</a:t>
            </a:r>
            <a:r>
              <a:rPr lang="en-US" dirty="0" err="1"/>
              <a:t>x,y</a:t>
            </a:r>
            <a:r>
              <a:rPr lang="en-US" dirty="0"/>
              <a:t>)≥</a:t>
            </a:r>
            <a:r>
              <a:rPr lang="en-US" dirty="0" err="1"/>
              <a:t>cr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FA74B-F6AE-804B-9DEC-A09C12D8A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800" y="4333875"/>
            <a:ext cx="3556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2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3B9B2-1BA5-2B4B-83F8-39E7965CB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Approx. NN with LSH for Hamming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4EBC-0AED-5545-83E2-E26EE4C0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For each h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function in a set of m, sample k elements and map to 2</a:t>
            </a:r>
            <a:r>
              <a:rPr lang="en-US" sz="2000" baseline="30000" dirty="0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 buckets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Two points q and p collide (i.e. are similar) if h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(q)=h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(p) for some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=1..m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Search only among points that collide with the query (i.e. compute </a:t>
            </a:r>
            <a:r>
              <a:rPr lang="en-US" sz="2000" dirty="0" err="1">
                <a:solidFill>
                  <a:schemeClr val="bg1"/>
                </a:solidFill>
              </a:rPr>
              <a:t>Hd</a:t>
            </a:r>
            <a:r>
              <a:rPr lang="en-US" sz="2000" dirty="0">
                <a:solidFill>
                  <a:schemeClr val="bg1"/>
                </a:solidFill>
              </a:rPr>
              <a:t> and sort)</a:t>
            </a:r>
          </a:p>
        </p:txBody>
      </p:sp>
      <p:pic>
        <p:nvPicPr>
          <p:cNvPr id="2049" name="Picture 1" descr="page15image702890048">
            <a:extLst>
              <a:ext uri="{FF2B5EF4-FFF2-40B4-BE49-F238E27FC236}">
                <a16:creationId xmlns:a16="http://schemas.microsoft.com/office/drawing/2014/main" id="{BD885F28-6690-1D44-81AD-B53D9A580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755" y="1905750"/>
            <a:ext cx="6250769" cy="284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2FAF24-7453-2D42-BFA3-64E6F11907AD}"/>
              </a:ext>
            </a:extLst>
          </p:cNvPr>
          <p:cNvSpPr/>
          <p:nvPr/>
        </p:nvSpPr>
        <p:spPr>
          <a:xfrm>
            <a:off x="9489989" y="2240782"/>
            <a:ext cx="234779" cy="21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A0C7D6-7D27-E74C-BEBF-77274CCC2B16}"/>
              </a:ext>
            </a:extLst>
          </p:cNvPr>
          <p:cNvSpPr/>
          <p:nvPr/>
        </p:nvSpPr>
        <p:spPr>
          <a:xfrm>
            <a:off x="10133456" y="2240781"/>
            <a:ext cx="234779" cy="21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058EA3-A10C-E947-B210-07935DE9EDC5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075141" y="2458994"/>
            <a:ext cx="1414848" cy="97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8ECE6B-2D39-5843-B1F8-6AC0E7061567}"/>
              </a:ext>
            </a:extLst>
          </p:cNvPr>
          <p:cNvCxnSpPr>
            <a:cxnSpLocks/>
            <a:stCxn id="7" idx="2"/>
            <a:endCxn id="14" idx="6"/>
          </p:cNvCxnSpPr>
          <p:nvPr/>
        </p:nvCxnSpPr>
        <p:spPr>
          <a:xfrm flipH="1">
            <a:off x="8167816" y="2458994"/>
            <a:ext cx="2083030" cy="105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B8697C-7E34-7A4A-8BCD-8B99A6E814DD}"/>
              </a:ext>
            </a:extLst>
          </p:cNvPr>
          <p:cNvSpPr txBox="1"/>
          <p:nvPr/>
        </p:nvSpPr>
        <p:spPr>
          <a:xfrm>
            <a:off x="7694875" y="26603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F7B0CF-07E6-004C-B74E-9E5DA456071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068963" y="2349887"/>
            <a:ext cx="6178" cy="107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2599DF1-C2DD-D043-A626-9B2F40353C82}"/>
              </a:ext>
            </a:extLst>
          </p:cNvPr>
          <p:cNvSpPr/>
          <p:nvPr/>
        </p:nvSpPr>
        <p:spPr>
          <a:xfrm>
            <a:off x="7982465" y="3429000"/>
            <a:ext cx="185351" cy="179173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2267F6-4819-404D-840A-7B3C10B8122F}"/>
              </a:ext>
            </a:extLst>
          </p:cNvPr>
          <p:cNvSpPr/>
          <p:nvPr/>
        </p:nvSpPr>
        <p:spPr>
          <a:xfrm>
            <a:off x="9811722" y="2225894"/>
            <a:ext cx="234779" cy="2182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A44ED5-0311-9343-85E8-B64E37F9AE4F}"/>
              </a:ext>
            </a:extLst>
          </p:cNvPr>
          <p:cNvSpPr/>
          <p:nvPr/>
        </p:nvSpPr>
        <p:spPr>
          <a:xfrm>
            <a:off x="10456562" y="2240781"/>
            <a:ext cx="234779" cy="2182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433D66-8D55-E740-B3C4-AACF61C4B3B5}"/>
              </a:ext>
            </a:extLst>
          </p:cNvPr>
          <p:cNvCxnSpPr>
            <a:cxnSpLocks/>
            <a:stCxn id="22" idx="2"/>
            <a:endCxn id="28" idx="3"/>
          </p:cNvCxnSpPr>
          <p:nvPr/>
        </p:nvCxnSpPr>
        <p:spPr>
          <a:xfrm>
            <a:off x="9929112" y="2444107"/>
            <a:ext cx="579307" cy="18616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119FCB-2345-CA4E-821C-D92AB743C7C7}"/>
              </a:ext>
            </a:extLst>
          </p:cNvPr>
          <p:cNvCxnSpPr>
            <a:cxnSpLocks/>
            <a:stCxn id="23" idx="3"/>
            <a:endCxn id="28" idx="0"/>
          </p:cNvCxnSpPr>
          <p:nvPr/>
        </p:nvCxnSpPr>
        <p:spPr>
          <a:xfrm flipH="1">
            <a:off x="10573951" y="2349888"/>
            <a:ext cx="117390" cy="180289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209D7EE-4189-B147-A069-1C21BF210B89}"/>
              </a:ext>
            </a:extLst>
          </p:cNvPr>
          <p:cNvSpPr/>
          <p:nvPr/>
        </p:nvSpPr>
        <p:spPr>
          <a:xfrm>
            <a:off x="10481275" y="4152780"/>
            <a:ext cx="185351" cy="179173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12479D-1611-4341-AFC2-F9E80450426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8081319" y="2335000"/>
            <a:ext cx="2427100" cy="184401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F2635A-B857-1D48-A595-32E21859C092}"/>
              </a:ext>
            </a:extLst>
          </p:cNvPr>
          <p:cNvSpPr txBox="1"/>
          <p:nvPr/>
        </p:nvSpPr>
        <p:spPr>
          <a:xfrm>
            <a:off x="10665411" y="263804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71DB93-437B-DB45-8505-B9F9070E653A}"/>
              </a:ext>
            </a:extLst>
          </p:cNvPr>
          <p:cNvSpPr txBox="1"/>
          <p:nvPr/>
        </p:nvSpPr>
        <p:spPr>
          <a:xfrm>
            <a:off x="5869458" y="5115697"/>
            <a:ext cx="4059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black query point only with:</a:t>
            </a:r>
          </a:p>
          <a:p>
            <a:pPr marL="285750" indent="-285750">
              <a:buFontTx/>
              <a:buChar char="-"/>
            </a:pPr>
            <a:r>
              <a:rPr lang="en-US" dirty="0"/>
              <a:t>Blue point in bucket found by h1</a:t>
            </a:r>
          </a:p>
          <a:p>
            <a:pPr marL="285750" indent="-285750">
              <a:buFontTx/>
              <a:buChar char="-"/>
            </a:pPr>
            <a:r>
              <a:rPr lang="en-US" dirty="0"/>
              <a:t>Orange point in bucket found by h1 and h2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C1F8C0-F18A-D74D-A22E-21FD7DEF3814}"/>
              </a:ext>
            </a:extLst>
          </p:cNvPr>
          <p:cNvSpPr txBox="1"/>
          <p:nvPr/>
        </p:nvSpPr>
        <p:spPr>
          <a:xfrm>
            <a:off x="10133456" y="394061"/>
            <a:ext cx="1778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C.J. Hsieh, </a:t>
            </a:r>
            <a:r>
              <a:rPr lang="en-US" sz="1200" dirty="0" err="1"/>
              <a:t>UCDavis</a:t>
            </a:r>
            <a:r>
              <a:rPr lang="en-US" sz="1200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355308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430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Approximate Nearest Neighbor Search</vt:lpstr>
      <vt:lpstr>Definition</vt:lpstr>
      <vt:lpstr>Algorithms</vt:lpstr>
      <vt:lpstr>Locality-Sensitive Hashing for ANN</vt:lpstr>
      <vt:lpstr>LSH formal definition</vt:lpstr>
      <vt:lpstr>Example: bit sampling for Hamming space</vt:lpstr>
      <vt:lpstr>Approx. NN with LSH for Hamming Similarity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Nearest Neighbor</dc:title>
  <dc:creator>Giovanni Marchetti</dc:creator>
  <cp:lastModifiedBy>Giovanni Marchetti</cp:lastModifiedBy>
  <cp:revision>4</cp:revision>
  <dcterms:created xsi:type="dcterms:W3CDTF">2019-02-27T08:34:57Z</dcterms:created>
  <dcterms:modified xsi:type="dcterms:W3CDTF">2019-02-27T08:53:29Z</dcterms:modified>
</cp:coreProperties>
</file>