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2" r:id="rId3"/>
    <p:sldId id="296" r:id="rId4"/>
    <p:sldId id="311" r:id="rId5"/>
    <p:sldId id="298" r:id="rId6"/>
    <p:sldId id="299" r:id="rId7"/>
    <p:sldId id="300" r:id="rId8"/>
    <p:sldId id="301" r:id="rId9"/>
    <p:sldId id="309" r:id="rId10"/>
    <p:sldId id="310" r:id="rId11"/>
    <p:sldId id="303" r:id="rId12"/>
    <p:sldId id="312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/>
    <p:restoredTop sz="58405" autoAdjust="0"/>
  </p:normalViewPr>
  <p:slideViewPr>
    <p:cSldViewPr snapToGrid="0" snapToObjects="1">
      <p:cViewPr varScale="1">
        <p:scale>
          <a:sx n="83" d="100"/>
          <a:sy n="83" d="100"/>
        </p:scale>
        <p:origin x="84" y="5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FCFAD75-F7D8-9943-BCA9-418DB8BEA0F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29C55F3-487F-A548-9A62-A30A51303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20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C55F3-487F-A548-9A62-A30A51303F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87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C55F3-487F-A548-9A62-A30A51303F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4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C55F3-487F-A548-9A62-A30A51303F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99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C55F3-487F-A548-9A62-A30A51303F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98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C55F3-487F-A548-9A62-A30A51303F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47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C55F3-487F-A548-9A62-A30A51303F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46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C55F3-487F-A548-9A62-A30A51303F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3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C55F3-487F-A548-9A62-A30A51303F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29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C55F3-487F-A548-9A62-A30A51303F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86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C55F3-487F-A548-9A62-A30A51303F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53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C55F3-487F-A548-9A62-A30A51303F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56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C55F3-487F-A548-9A62-A30A51303F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33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07D4-EC63-F04D-B920-269F4D55F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F4CDE-486D-8644-BC4D-638E78973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48DF1-4A6E-E544-B488-A43254F0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F4A81-BF12-154F-9132-8C77E3C3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A83BB-D3F3-824E-94A6-7C7AFA2F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2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906F-C43C-A045-A2F4-39EA7D94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CCD41-361C-A444-9B06-50AF5CE37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DDD5F-9C58-0C45-B15A-6D3A80CB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DABC4-BF91-3944-B8C4-604D21B3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C8867-497D-D540-8BE1-1F5217F5C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0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E9B4A2-C743-D64C-964E-258D9C66F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B03DF-E362-724C-A286-A45BD4483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425A7-9696-C443-80A9-B52AA237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D8CB4-C9E0-AD4D-B76D-DBDE0767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617BC-59E7-5843-B5C0-2B3B0FCD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7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BF00-8991-7E42-9104-42BC87AA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96557-B801-7C4E-9BEB-B83BB20BD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55040-1B98-E445-8F58-D302D05F6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760DB-D10E-5A4F-B4EC-77107356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C2301-FC6D-1643-A260-629FB839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31A4-A25E-DD45-A65A-0D1C5FA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F21C9-1917-FD4B-850A-125D7494E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9FD61-FD95-244B-A629-969F7D91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BC4BA-07FA-E24C-ADB7-F6115ED8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C7042-F62A-8044-B92E-4128675D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D2BD-E458-DF4D-A77D-9B322114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6FD1F-9B4E-044E-ABCC-E913D86E3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888D2-79EA-EF44-94A5-0489F84F6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91BCE-90DD-564C-9506-D84FBD0A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B1CF8-40A5-EE40-A3CA-39E31C2F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E34D5-976E-6D4A-8EC8-866CDBA7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5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56DB-3938-E040-B843-7934F86C7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051C6-9E14-B64B-A39A-9517204C3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164F7-B877-1D49-9C34-C01A2CCE0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3E0B32-C3A6-3E49-893D-E2DFACE83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1C7A4-9D35-8B42-8A5A-388D6E86D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52734-17AC-FF49-90B4-61135FA6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2ECA2-2CD0-7647-BD33-0C983782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FEE0A-22B8-4948-95A4-F4A9B3C6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6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CEAA-F5A2-6648-9410-E8C09192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7CCE5-5CC9-EE40-A379-6C8599BC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6F8F8-5A20-A546-BC72-039EBCE3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006F9-E51B-C249-AD1D-8B1519E7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EAA20-B7A2-3244-A33B-5B5B2B68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C2713-9CB0-E146-B5B7-285BA33B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A44E7-4648-1841-90EF-9BF5DBB4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6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5066-4C6C-1841-A3AD-27319CD79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86A2F-8EC9-2441-B687-EE2B29C98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BEA98-B6E2-3449-A217-24205BCEB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12C4E-4152-DD48-BFA3-45FA942C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B44D7-DB37-B842-8907-DFDF602F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EC7CA-37E1-4341-9793-0F6C1829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8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4C0A5-7E8F-594F-A505-ADD755D8A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8AAC0-7DF9-064C-B5CB-C9CD8384A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EBB8B-F173-1C42-8E34-F6C24CC36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4C119-7E1F-BF4D-8FF0-ADCAAC6B2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1BDD6-88CC-BB4E-822E-C25CF9FA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1E213-D387-804D-8CFF-AF22D449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8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68EA1-9943-7F4E-8DCB-CBFAC2745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62F03-014F-674B-8C64-512BAF2B5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81971-73C0-ED4D-A054-27F7C6432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33273-803F-DA43-96F2-E36DF0A1E10C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87848-1568-2743-A2E8-DBAA05969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A8CB0-6C47-D04F-BDAA-694F2F749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6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B0897-9C13-B14F-8E06-5E6FE7D94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Introduction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1006C5-2B8A-4346-9EB1-6B7538695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82" y="2127618"/>
            <a:ext cx="4047843" cy="123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4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3C2FF-6973-401D-AB3E-DA8C27FC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040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Techniques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https://jamesmccaffrey.files.wordpress.com/2018/05/neuralnetworkdropoutlayer.jpg?w=960&amp;h=">
            <a:extLst>
              <a:ext uri="{FF2B5EF4-FFF2-40B4-BE49-F238E27FC236}">
                <a16:creationId xmlns:a16="http://schemas.microsoft.com/office/drawing/2014/main" id="{6954317F-6317-44BD-8258-739ABC90B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803" y="646805"/>
            <a:ext cx="5952563" cy="334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245E57-972B-4D27-89D9-EE9CF0C98ED7}"/>
              </a:ext>
            </a:extLst>
          </p:cNvPr>
          <p:cNvSpPr txBox="1"/>
          <p:nvPr/>
        </p:nvSpPr>
        <p:spPr>
          <a:xfrm>
            <a:off x="5704576" y="3719806"/>
            <a:ext cx="2387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 jamesmccaffrey.wordpress.com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ECCE1E-F5EF-477C-AA67-3D3BDEFD548C}"/>
              </a:ext>
            </a:extLst>
          </p:cNvPr>
          <p:cNvSpPr/>
          <p:nvPr/>
        </p:nvSpPr>
        <p:spPr>
          <a:xfrm>
            <a:off x="4849198" y="4336192"/>
            <a:ext cx="6801171" cy="185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early_stopping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EarlyStopping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(verbose=1, monitor=‘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val_loss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’, patience = 3)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model.fit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Y_train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validation_split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=0.2, 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callbacks = [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early_stopping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561229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577B90-FBB5-4B16-BB46-D3A5C67C0A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315"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3C2FF-6973-401D-AB3E-DA8C27FC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4551037"/>
            <a:ext cx="5021782" cy="150993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000000"/>
                </a:solidFill>
              </a:rPr>
              <a:t>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9B993-44AB-4870-BBA8-A1A97A055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1</a:t>
            </a:r>
            <a:r>
              <a:rPr lang="en-US" sz="1500" baseline="30000" dirty="0">
                <a:solidFill>
                  <a:srgbClr val="000000"/>
                </a:solidFill>
              </a:rPr>
              <a:t>st</a:t>
            </a:r>
            <a:r>
              <a:rPr lang="en-US" sz="1500" dirty="0">
                <a:solidFill>
                  <a:srgbClr val="000000"/>
                </a:solidFill>
              </a:rPr>
              <a:t> lab: Simple </a:t>
            </a:r>
            <a:r>
              <a:rPr lang="en-US" sz="1500" dirty="0" err="1">
                <a:solidFill>
                  <a:srgbClr val="000000"/>
                </a:solidFill>
              </a:rPr>
              <a:t>keras</a:t>
            </a:r>
            <a:r>
              <a:rPr lang="en-US" sz="1500" dirty="0">
                <a:solidFill>
                  <a:srgbClr val="000000"/>
                </a:solidFill>
              </a:rPr>
              <a:t> model (optional)</a:t>
            </a:r>
          </a:p>
          <a:p>
            <a:r>
              <a:rPr lang="en-US" sz="1500" dirty="0">
                <a:solidFill>
                  <a:srgbClr val="000000"/>
                </a:solidFill>
              </a:rPr>
              <a:t>2</a:t>
            </a:r>
            <a:r>
              <a:rPr lang="en-US" sz="1500" baseline="30000" dirty="0">
                <a:solidFill>
                  <a:srgbClr val="000000"/>
                </a:solidFill>
              </a:rPr>
              <a:t>nd</a:t>
            </a:r>
            <a:r>
              <a:rPr lang="en-US" sz="1500" dirty="0">
                <a:solidFill>
                  <a:srgbClr val="000000"/>
                </a:solidFill>
              </a:rPr>
              <a:t> Lab: Classification with Fashion MNIST data set</a:t>
            </a:r>
          </a:p>
          <a:p>
            <a:pPr lvl="1"/>
            <a:r>
              <a:rPr lang="en-US" sz="1500" dirty="0">
                <a:solidFill>
                  <a:srgbClr val="000000"/>
                </a:solidFill>
              </a:rPr>
              <a:t>Build a model to recognize which fashion category an image belongs</a:t>
            </a:r>
          </a:p>
        </p:txBody>
      </p:sp>
    </p:spTree>
    <p:extLst>
      <p:ext uri="{BB962C8B-B14F-4D97-AF65-F5344CB8AC3E}">
        <p14:creationId xmlns:p14="http://schemas.microsoft.com/office/powerpoint/2010/main" val="2681373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B0897-9C13-B14F-8E06-5E6FE7D94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Questions?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1006C5-2B8A-4346-9EB1-6B7538695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82" y="2127618"/>
            <a:ext cx="4047843" cy="123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0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3C2FF-6973-401D-AB3E-DA8C27FC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99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accent1"/>
                </a:solidFill>
              </a:rPr>
              <a:t>Keras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9B993-44AB-4870-BBA8-A1A97A055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9" y="963877"/>
            <a:ext cx="6504602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Python API for </a:t>
            </a:r>
            <a:r>
              <a:rPr lang="en-US" sz="2400" dirty="0" err="1"/>
              <a:t>Tensorflow</a:t>
            </a:r>
            <a:r>
              <a:rPr lang="en-US" sz="2400" dirty="0"/>
              <a:t>, Theano, CNTK</a:t>
            </a:r>
          </a:p>
          <a:p>
            <a:r>
              <a:rPr lang="en-US" sz="2400" dirty="0"/>
              <a:t>Linux, Windows, MacOS</a:t>
            </a:r>
          </a:p>
          <a:p>
            <a:r>
              <a:rPr lang="en-US" sz="2400" dirty="0"/>
              <a:t>CPU or GPU</a:t>
            </a:r>
          </a:p>
          <a:p>
            <a:r>
              <a:rPr lang="en-US" sz="2400" dirty="0"/>
              <a:t>Follows recommended practices</a:t>
            </a:r>
          </a:p>
          <a:p>
            <a:pPr lvl="1"/>
            <a:r>
              <a:rPr lang="en-US" dirty="0"/>
              <a:t>Simple, consistent, intuitive  </a:t>
            </a:r>
          </a:p>
          <a:p>
            <a:pPr lvl="1"/>
            <a:r>
              <a:rPr lang="en-US" dirty="0"/>
              <a:t>Good default parameters  </a:t>
            </a:r>
          </a:p>
          <a:p>
            <a:r>
              <a:rPr lang="en-US" sz="2400" dirty="0"/>
              <a:t>Fast and flexible  </a:t>
            </a:r>
          </a:p>
        </p:txBody>
      </p:sp>
    </p:spTree>
    <p:extLst>
      <p:ext uri="{BB962C8B-B14F-4D97-AF65-F5344CB8AC3E}">
        <p14:creationId xmlns:p14="http://schemas.microsoft.com/office/powerpoint/2010/main" val="187885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3C2FF-6973-401D-AB3E-DA8C27FC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99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Build a model in 5 steps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6898C-1A07-461E-BB39-B9D80662B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537" y="591534"/>
            <a:ext cx="6927658" cy="5845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indent="0">
              <a:buNone/>
            </a:pPr>
            <a:r>
              <a:rPr lang="en-US" sz="1800" dirty="0"/>
              <a:t># Import data</a:t>
            </a:r>
          </a:p>
          <a:p>
            <a:pPr marL="0" indent="0">
              <a:buNone/>
            </a:pPr>
            <a:r>
              <a:rPr lang="en-US" sz="1800" dirty="0"/>
              <a:t>from </a:t>
            </a:r>
            <a:r>
              <a:rPr lang="en-US" sz="1800" dirty="0" err="1"/>
              <a:t>keras.models</a:t>
            </a:r>
            <a:r>
              <a:rPr lang="en-US" sz="1800" dirty="0"/>
              <a:t> import </a:t>
            </a:r>
            <a:r>
              <a:rPr lang="en-US" sz="1800" dirty="0" err="1"/>
              <a:t>mnist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# Create model object  </a:t>
            </a:r>
          </a:p>
          <a:p>
            <a:pPr marL="0" indent="0">
              <a:buNone/>
            </a:pPr>
            <a:r>
              <a:rPr lang="en-US" sz="1800" dirty="0"/>
              <a:t>model = </a:t>
            </a:r>
            <a:r>
              <a:rPr lang="en-US" sz="1800" dirty="0" err="1"/>
              <a:t>keras.models.Sequential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# Specify the architecture</a:t>
            </a:r>
          </a:p>
          <a:p>
            <a:pPr marL="0" indent="0">
              <a:buNone/>
            </a:pPr>
            <a:r>
              <a:rPr lang="en-US" sz="1800" dirty="0" err="1"/>
              <a:t>model.add</a:t>
            </a:r>
            <a:r>
              <a:rPr lang="en-US" sz="1800" dirty="0"/>
              <a:t>(Dense(</a:t>
            </a:r>
            <a:r>
              <a:rPr lang="en-US" sz="1800" dirty="0" err="1"/>
              <a:t>num_nodes</a:t>
            </a:r>
            <a:r>
              <a:rPr lang="en-US" sz="1800" dirty="0"/>
              <a:t>, </a:t>
            </a:r>
            <a:r>
              <a:rPr lang="en-US" sz="1800" dirty="0" err="1"/>
              <a:t>input_shape</a:t>
            </a:r>
            <a:r>
              <a:rPr lang="en-US" sz="1800" dirty="0"/>
              <a:t>(dims,), activation = ‘</a:t>
            </a:r>
            <a:r>
              <a:rPr lang="en-US" sz="1800" dirty="0" err="1"/>
              <a:t>relu</a:t>
            </a:r>
            <a:r>
              <a:rPr lang="en-US" sz="1800" dirty="0"/>
              <a:t>’))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# Compile model with optimizer and loss</a:t>
            </a:r>
          </a:p>
          <a:p>
            <a:pPr marL="0" indent="0">
              <a:buNone/>
            </a:pPr>
            <a:r>
              <a:rPr lang="en-US" sz="1800" dirty="0" err="1"/>
              <a:t>Model.compile</a:t>
            </a:r>
            <a:r>
              <a:rPr lang="en-US" sz="1800" dirty="0"/>
              <a:t>(loss=‘</a:t>
            </a:r>
            <a:r>
              <a:rPr lang="en-US" sz="1800" dirty="0" err="1"/>
              <a:t>categorical_crossentropy</a:t>
            </a:r>
            <a:r>
              <a:rPr lang="en-US" sz="1800" dirty="0"/>
              <a:t>’, optimizer=‘</a:t>
            </a:r>
            <a:r>
              <a:rPr lang="en-US" sz="1800" dirty="0" err="1"/>
              <a:t>sgd</a:t>
            </a:r>
            <a:r>
              <a:rPr lang="en-US" sz="1800" dirty="0"/>
              <a:t>’)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# Train model</a:t>
            </a:r>
          </a:p>
          <a:p>
            <a:pPr marL="0" indent="0">
              <a:buNone/>
            </a:pPr>
            <a:r>
              <a:rPr lang="en-US" sz="1800" dirty="0" err="1"/>
              <a:t>Model.fit</a:t>
            </a:r>
            <a:r>
              <a:rPr lang="en-US" sz="1800" dirty="0"/>
              <a:t>(</a:t>
            </a:r>
            <a:r>
              <a:rPr lang="en-US" sz="1800" dirty="0" err="1"/>
              <a:t>X_train</a:t>
            </a:r>
            <a:r>
              <a:rPr lang="en-US" sz="1800" dirty="0"/>
              <a:t>, </a:t>
            </a:r>
            <a:r>
              <a:rPr lang="en-US" sz="1800" dirty="0" err="1"/>
              <a:t>Y_train</a:t>
            </a:r>
            <a:r>
              <a:rPr lang="en-US" sz="1800" dirty="0"/>
              <a:t>, </a:t>
            </a:r>
            <a:r>
              <a:rPr lang="en-US" sz="1800" dirty="0" err="1"/>
              <a:t>batch_size</a:t>
            </a:r>
            <a:r>
              <a:rPr lang="en-US" sz="1800" dirty="0"/>
              <a:t> = 128, epochs = 20 )</a:t>
            </a:r>
          </a:p>
        </p:txBody>
      </p:sp>
    </p:spTree>
    <p:extLst>
      <p:ext uri="{BB962C8B-B14F-4D97-AF65-F5344CB8AC3E}">
        <p14:creationId xmlns:p14="http://schemas.microsoft.com/office/powerpoint/2010/main" val="261375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C2FF-6973-401D-AB3E-DA8C27FC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Create a model object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6898C-1A07-461E-BB39-B9D80662B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76" y="2483766"/>
            <a:ext cx="3712624" cy="199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pPr marL="0" indent="0">
              <a:buNone/>
            </a:pPr>
            <a:r>
              <a:rPr lang="en-US" sz="1800" dirty="0"/>
              <a:t>import </a:t>
            </a:r>
            <a:r>
              <a:rPr lang="en-US" sz="1800" dirty="0" err="1"/>
              <a:t>keras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from </a:t>
            </a:r>
            <a:r>
              <a:rPr lang="en-US" sz="1800" dirty="0" err="1"/>
              <a:t>keras.models</a:t>
            </a:r>
            <a:r>
              <a:rPr lang="en-US" sz="1800" dirty="0"/>
              <a:t> import Sequential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# Create model object</a:t>
            </a:r>
          </a:p>
          <a:p>
            <a:pPr marL="0" indent="0">
              <a:buNone/>
            </a:pPr>
            <a:r>
              <a:rPr lang="en-US" sz="1800" dirty="0"/>
              <a:t>model = </a:t>
            </a:r>
            <a:r>
              <a:rPr lang="en-US" sz="1800" dirty="0" err="1"/>
              <a:t>keras.models.Sequential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2050" name="Picture 2" descr="Multi Layer Perceptron">
            <a:extLst>
              <a:ext uri="{FF2B5EF4-FFF2-40B4-BE49-F238E27FC236}">
                <a16:creationId xmlns:a16="http://schemas.microsoft.com/office/drawing/2014/main" id="{AF1B8473-4CAE-42AA-8741-532A59A5B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10" y="1895242"/>
            <a:ext cx="6307597" cy="362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64B5E7-D0F6-4ADA-9336-F7504A7C68CF}"/>
              </a:ext>
            </a:extLst>
          </p:cNvPr>
          <p:cNvSpPr txBox="1"/>
          <p:nvPr/>
        </p:nvSpPr>
        <p:spPr>
          <a:xfrm>
            <a:off x="4322411" y="5272965"/>
            <a:ext cx="256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http://www.oreilly.com/library</a:t>
            </a:r>
          </a:p>
        </p:txBody>
      </p:sp>
    </p:spTree>
    <p:extLst>
      <p:ext uri="{BB962C8B-B14F-4D97-AF65-F5344CB8AC3E}">
        <p14:creationId xmlns:p14="http://schemas.microsoft.com/office/powerpoint/2010/main" val="4210253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3C2FF-6973-401D-AB3E-DA8C27FC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2" y="2266022"/>
            <a:ext cx="3494362" cy="232595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Specify a model architecture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9B993-44AB-4870-BBA8-A1A97A055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9" y="992706"/>
            <a:ext cx="6504602" cy="391045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How many layers? What types of layers? </a:t>
            </a:r>
          </a:p>
          <a:p>
            <a:pPr lvl="1"/>
            <a:r>
              <a:rPr lang="en-US" sz="2000" dirty="0"/>
              <a:t>First layer, last layer</a:t>
            </a:r>
          </a:p>
          <a:p>
            <a:pPr lvl="1"/>
            <a:r>
              <a:rPr lang="en-US" sz="2000" dirty="0"/>
              <a:t>Dense, Convolutional, </a:t>
            </a:r>
            <a:r>
              <a:rPr lang="en-US" sz="2000" dirty="0" err="1"/>
              <a:t>DropOut</a:t>
            </a:r>
            <a:r>
              <a:rPr lang="en-US" sz="2000" dirty="0"/>
              <a:t>, Pooling…</a:t>
            </a:r>
          </a:p>
          <a:p>
            <a:r>
              <a:rPr lang="en-US" sz="2400" dirty="0"/>
              <a:t>How many nodes in each layer?</a:t>
            </a:r>
          </a:p>
          <a:p>
            <a:pPr lvl="1"/>
            <a:r>
              <a:rPr lang="en-US" sz="2000" dirty="0"/>
              <a:t>Specify the number of nodes in each layer</a:t>
            </a:r>
          </a:p>
          <a:p>
            <a:pPr lvl="1"/>
            <a:r>
              <a:rPr lang="en-US" sz="2000" dirty="0"/>
              <a:t>Last layer: specifies the number of predictions t</a:t>
            </a:r>
          </a:p>
          <a:p>
            <a:r>
              <a:rPr lang="en-US" sz="2400" dirty="0"/>
              <a:t>What activation function to use in each layer? </a:t>
            </a:r>
          </a:p>
          <a:p>
            <a:pPr lvl="1"/>
            <a:r>
              <a:rPr lang="en-US" sz="2000" dirty="0"/>
              <a:t>For classification, use </a:t>
            </a:r>
            <a:r>
              <a:rPr lang="en-US" sz="2000" i="1" dirty="0" err="1"/>
              <a:t>softmax</a:t>
            </a:r>
            <a:endParaRPr lang="en-US" sz="2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0ACACB-A29D-4D0A-8951-B9DC47D4A382}"/>
              </a:ext>
            </a:extLst>
          </p:cNvPr>
          <p:cNvSpPr/>
          <p:nvPr/>
        </p:nvSpPr>
        <p:spPr>
          <a:xfrm>
            <a:off x="744644" y="5005716"/>
            <a:ext cx="10243523" cy="1666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model.add</a:t>
            </a:r>
            <a:r>
              <a:rPr lang="en-US" dirty="0"/>
              <a:t>(Dense(</a:t>
            </a:r>
            <a:r>
              <a:rPr lang="en-US" dirty="0" err="1"/>
              <a:t>num_nodes</a:t>
            </a:r>
            <a:r>
              <a:rPr lang="en-US" dirty="0"/>
              <a:t>, </a:t>
            </a:r>
            <a:r>
              <a:rPr lang="en-US" dirty="0" err="1"/>
              <a:t>input_shape</a:t>
            </a:r>
            <a:r>
              <a:rPr lang="en-US" dirty="0"/>
              <a:t>(dims,), activation = ‘</a:t>
            </a:r>
            <a:r>
              <a:rPr lang="en-US" dirty="0" err="1"/>
              <a:t>relu</a:t>
            </a:r>
            <a:r>
              <a:rPr lang="en-US" dirty="0"/>
              <a:t>’)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model.add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(Dense(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num_nodes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activation = ‘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’))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model.add</a:t>
            </a:r>
            <a:r>
              <a:rPr lang="en-US" dirty="0">
                <a:solidFill>
                  <a:schemeClr val="bg1"/>
                </a:solidFill>
              </a:rPr>
              <a:t>(Dense(</a:t>
            </a:r>
            <a:r>
              <a:rPr lang="en-US" dirty="0" err="1">
                <a:solidFill>
                  <a:schemeClr val="bg1"/>
                </a:solidFill>
              </a:rPr>
              <a:t>num_classes</a:t>
            </a:r>
            <a:r>
              <a:rPr lang="en-US" dirty="0">
                <a:solidFill>
                  <a:schemeClr val="bg1"/>
                </a:solidFill>
              </a:rPr>
              <a:t>, activation=‘</a:t>
            </a:r>
            <a:r>
              <a:rPr lang="en-US" dirty="0" err="1">
                <a:solidFill>
                  <a:schemeClr val="bg1"/>
                </a:solidFill>
              </a:rPr>
              <a:t>softmax</a:t>
            </a:r>
            <a:r>
              <a:rPr lang="en-US" dirty="0">
                <a:solidFill>
                  <a:schemeClr val="bg1"/>
                </a:solidFill>
              </a:rPr>
              <a:t>’))</a:t>
            </a:r>
          </a:p>
        </p:txBody>
      </p:sp>
    </p:spTree>
    <p:extLst>
      <p:ext uri="{BB962C8B-B14F-4D97-AF65-F5344CB8AC3E}">
        <p14:creationId xmlns:p14="http://schemas.microsoft.com/office/powerpoint/2010/main" val="109210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3C2FF-6973-401D-AB3E-DA8C27FC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644" y="601661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Compile a model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9B993-44AB-4870-BBA8-A1A97A055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454079"/>
            <a:ext cx="7021237" cy="462856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Optimizers</a:t>
            </a:r>
          </a:p>
          <a:p>
            <a:pPr lvl="1"/>
            <a:r>
              <a:rPr lang="en-US" sz="2000" dirty="0"/>
              <a:t>Controls the learning rate</a:t>
            </a:r>
          </a:p>
          <a:p>
            <a:pPr lvl="1"/>
            <a:r>
              <a:rPr lang="en-US" sz="2000" dirty="0"/>
              <a:t>Lots of options  </a:t>
            </a:r>
          </a:p>
          <a:p>
            <a:pPr lvl="1"/>
            <a:r>
              <a:rPr lang="en-US" sz="2000" dirty="0"/>
              <a:t>Common choices: Adam, Stochastic gradient descent (SGD) </a:t>
            </a:r>
          </a:p>
          <a:p>
            <a:r>
              <a:rPr lang="en-US" sz="2400" dirty="0"/>
              <a:t>Loss functions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Lots of options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Common choices: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mean_squared_error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regression and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categorical_crossentropy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classification</a:t>
            </a:r>
          </a:p>
          <a:p>
            <a:r>
              <a:rPr lang="en-US" sz="2400" dirty="0"/>
              <a:t>Metrics</a:t>
            </a:r>
          </a:p>
          <a:p>
            <a:r>
              <a:rPr lang="en-US" sz="2400" dirty="0"/>
              <a:t>Review model summary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D33E55-670C-4406-96D9-539EE0DF19ED}"/>
              </a:ext>
            </a:extLst>
          </p:cNvPr>
          <p:cNvSpPr/>
          <p:nvPr/>
        </p:nvSpPr>
        <p:spPr>
          <a:xfrm>
            <a:off x="1281181" y="4981746"/>
            <a:ext cx="8655839" cy="143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</a:t>
            </a:r>
          </a:p>
          <a:p>
            <a:r>
              <a:rPr lang="en-US" dirty="0" err="1"/>
              <a:t>model.compile</a:t>
            </a:r>
            <a:r>
              <a:rPr lang="en-US" dirty="0"/>
              <a:t>(optimizer=‘</a:t>
            </a:r>
            <a:r>
              <a:rPr lang="en-US" dirty="0" err="1"/>
              <a:t>sgd</a:t>
            </a:r>
            <a:r>
              <a:rPr lang="en-US" dirty="0"/>
              <a:t>’, loss=‘</a:t>
            </a:r>
            <a:r>
              <a:rPr lang="en-US" dirty="0" err="1"/>
              <a:t>categorical_crossentropy</a:t>
            </a:r>
            <a:r>
              <a:rPr lang="en-US" dirty="0"/>
              <a:t>’, metrics=[‘accuracy’]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model.summary</a:t>
            </a:r>
            <a:r>
              <a:rPr lang="en-US" dirty="0"/>
              <a:t>()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658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3C2FF-6973-401D-AB3E-DA8C27FC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040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Train a model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8D235DA-F106-4021-A1E4-A31C4B2376B6}"/>
              </a:ext>
            </a:extLst>
          </p:cNvPr>
          <p:cNvSpPr/>
          <p:nvPr/>
        </p:nvSpPr>
        <p:spPr>
          <a:xfrm>
            <a:off x="5066272" y="2068189"/>
            <a:ext cx="6392188" cy="2539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model.fit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(predictors, target)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model.fit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Y_train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batch_size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=128, epochs=20, 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verbose=1,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validation_data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=(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X_test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Y_test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callbacks=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[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EarlyStopping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(verbose=1, patience=5, monitor='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val_loss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’)])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7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3C2FF-6973-401D-AB3E-DA8C27FC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040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Evaluate a model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A66CCA0-77C8-4EF3-B112-6E5919359EFA}"/>
              </a:ext>
            </a:extLst>
          </p:cNvPr>
          <p:cNvSpPr/>
          <p:nvPr/>
        </p:nvSpPr>
        <p:spPr>
          <a:xfrm>
            <a:off x="5160113" y="1801565"/>
            <a:ext cx="5687870" cy="2999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score = </a:t>
            </a:r>
            <a:r>
              <a:rPr lang="en-US" sz="2000" dirty="0" err="1"/>
              <a:t>model.evaluate</a:t>
            </a:r>
            <a:r>
              <a:rPr lang="en-US" sz="2000" dirty="0"/>
              <a:t>(</a:t>
            </a:r>
            <a:r>
              <a:rPr lang="en-US" sz="2000" dirty="0" err="1"/>
              <a:t>X_test</a:t>
            </a:r>
            <a:r>
              <a:rPr lang="en-US" sz="2000" dirty="0"/>
              <a:t>, </a:t>
            </a:r>
            <a:r>
              <a:rPr lang="en-US" sz="2000" dirty="0" err="1"/>
              <a:t>Y_test</a:t>
            </a:r>
            <a:r>
              <a:rPr lang="en-US" sz="2000" dirty="0"/>
              <a:t>, verbose=0)  </a:t>
            </a:r>
          </a:p>
          <a:p>
            <a:endParaRPr lang="en-US" sz="2000" dirty="0"/>
          </a:p>
          <a:p>
            <a:r>
              <a:rPr lang="en-US" sz="2000" dirty="0"/>
              <a:t>Print (‘Test score:’, score[0])</a:t>
            </a:r>
          </a:p>
          <a:p>
            <a:r>
              <a:rPr lang="en-US" sz="2000" dirty="0"/>
              <a:t>Print(‘Test accuracy:’, score[1]</a:t>
            </a:r>
          </a:p>
          <a:p>
            <a:r>
              <a:rPr lang="en-US" sz="2000" dirty="0"/>
              <a:t>		</a:t>
            </a:r>
            <a:r>
              <a:rPr lang="en-US" sz="1600" dirty="0"/>
              <a:t>Test score: 0.14654441912919283</a:t>
            </a:r>
          </a:p>
          <a:p>
            <a:r>
              <a:rPr lang="en-US" sz="1600" dirty="0"/>
              <a:t>		Test accuracy: 0.9574  </a:t>
            </a:r>
          </a:p>
          <a:p>
            <a:endParaRPr lang="en-US" sz="2000" dirty="0"/>
          </a:p>
          <a:p>
            <a:r>
              <a:rPr lang="en-US" sz="2000" dirty="0"/>
              <a:t>Predictions = </a:t>
            </a:r>
            <a:r>
              <a:rPr lang="en-US" sz="2000" dirty="0" err="1"/>
              <a:t>model.predict</a:t>
            </a:r>
            <a:r>
              <a:rPr lang="en-US" sz="2000" dirty="0"/>
              <a:t>(</a:t>
            </a:r>
            <a:r>
              <a:rPr lang="en-US" sz="2000" dirty="0" err="1"/>
              <a:t>new_data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6979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3C2FF-6973-401D-AB3E-DA8C27FC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040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Overfitting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Early Stopping">
            <a:extLst>
              <a:ext uri="{FF2B5EF4-FFF2-40B4-BE49-F238E27FC236}">
                <a16:creationId xmlns:a16="http://schemas.microsoft.com/office/drawing/2014/main" id="{17B31C2E-CF72-4FFE-ABE8-05E550E6B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594" y="1213269"/>
            <a:ext cx="6553545" cy="368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245E57-972B-4D27-89D9-EE9CF0C98ED7}"/>
              </a:ext>
            </a:extLst>
          </p:cNvPr>
          <p:cNvSpPr txBox="1"/>
          <p:nvPr/>
        </p:nvSpPr>
        <p:spPr>
          <a:xfrm>
            <a:off x="6893546" y="4554379"/>
            <a:ext cx="2236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https://deeplearing4j.org/docs</a:t>
            </a:r>
          </a:p>
        </p:txBody>
      </p:sp>
    </p:spTree>
    <p:extLst>
      <p:ext uri="{BB962C8B-B14F-4D97-AF65-F5344CB8AC3E}">
        <p14:creationId xmlns:p14="http://schemas.microsoft.com/office/powerpoint/2010/main" val="91874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567</Words>
  <Application>Microsoft Office PowerPoint</Application>
  <PresentationFormat>Widescreen</PresentationFormat>
  <Paragraphs>103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Introduction </vt:lpstr>
      <vt:lpstr>Keras</vt:lpstr>
      <vt:lpstr>Build a model in 5 steps</vt:lpstr>
      <vt:lpstr>Create a model object</vt:lpstr>
      <vt:lpstr>Specify a model architecture</vt:lpstr>
      <vt:lpstr>Compile a model</vt:lpstr>
      <vt:lpstr>Train a model</vt:lpstr>
      <vt:lpstr>Evaluate a model</vt:lpstr>
      <vt:lpstr>Overfitting</vt:lpstr>
      <vt:lpstr>Techniques</vt:lpstr>
      <vt:lpstr>Labs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Kate Baroni</dc:creator>
  <cp:lastModifiedBy>Kate Baroni</cp:lastModifiedBy>
  <cp:revision>10</cp:revision>
  <dcterms:created xsi:type="dcterms:W3CDTF">2019-02-19T19:21:28Z</dcterms:created>
  <dcterms:modified xsi:type="dcterms:W3CDTF">2019-02-19T19:36:56Z</dcterms:modified>
</cp:coreProperties>
</file>