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 id="2147484229" r:id="rId6"/>
  </p:sldMasterIdLst>
  <p:notesMasterIdLst>
    <p:notesMasterId r:id="rId40"/>
  </p:notesMasterIdLst>
  <p:sldIdLst>
    <p:sldId id="256" r:id="rId7"/>
    <p:sldId id="257" r:id="rId8"/>
    <p:sldId id="258" r:id="rId9"/>
    <p:sldId id="261" r:id="rId10"/>
    <p:sldId id="3537" r:id="rId11"/>
    <p:sldId id="3436" r:id="rId12"/>
    <p:sldId id="3549" r:id="rId13"/>
    <p:sldId id="3539" r:id="rId14"/>
    <p:sldId id="3540" r:id="rId15"/>
    <p:sldId id="3541" r:id="rId16"/>
    <p:sldId id="3542" r:id="rId17"/>
    <p:sldId id="3601" r:id="rId18"/>
    <p:sldId id="8495" r:id="rId19"/>
    <p:sldId id="8496" r:id="rId20"/>
    <p:sldId id="8497" r:id="rId21"/>
    <p:sldId id="3545" r:id="rId22"/>
    <p:sldId id="3595" r:id="rId23"/>
    <p:sldId id="3543" r:id="rId24"/>
    <p:sldId id="3578" r:id="rId25"/>
    <p:sldId id="3546" r:id="rId26"/>
    <p:sldId id="3435" r:id="rId27"/>
    <p:sldId id="3560" r:id="rId28"/>
    <p:sldId id="3547" r:id="rId29"/>
    <p:sldId id="3458" r:id="rId30"/>
    <p:sldId id="266" r:id="rId31"/>
    <p:sldId id="268" r:id="rId32"/>
    <p:sldId id="259" r:id="rId33"/>
    <p:sldId id="267" r:id="rId34"/>
    <p:sldId id="262" r:id="rId35"/>
    <p:sldId id="263" r:id="rId36"/>
    <p:sldId id="8498" r:id="rId37"/>
    <p:sldId id="260" r:id="rId38"/>
    <p:sldId id="26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e Baroni" initials="KB" lastIdx="2" clrIdx="0">
    <p:extLst>
      <p:ext uri="{19B8F6BF-5375-455C-9EA6-DF929625EA0E}">
        <p15:presenceInfo xmlns:p15="http://schemas.microsoft.com/office/powerpoint/2012/main" userId="S::kbaroni@microsoft.com::d51035f6-4a0d-4ba6-8363-6943dacbcf5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2AEE07-DAD3-470B-96A0-CD1801A58288}" v="6" dt="2019-06-24T14:38:12.432"/>
    <p1510:client id="{9342A455-5F9F-F948-A1A2-88EE8CB4043C}" v="35" dt="2019-06-24T17:22:46.5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01" autoAdjust="0"/>
    <p:restoredTop sz="81633" autoAdjust="0"/>
  </p:normalViewPr>
  <p:slideViewPr>
    <p:cSldViewPr snapToGrid="0">
      <p:cViewPr varScale="1">
        <p:scale>
          <a:sx n="113" d="100"/>
          <a:sy n="113" d="100"/>
        </p:scale>
        <p:origin x="11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microsoft.com/office/2015/10/relationships/revisionInfo" Target="revisionInfo.xml"/><Relationship Id="rId20" Type="http://schemas.openxmlformats.org/officeDocument/2006/relationships/slide" Target="slides/slide14.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57DD3F-586C-4F4F-9989-660889564D73}" type="datetimeFigureOut">
              <a:rPr lang="en-US" smtClean="0"/>
              <a:t>6/24/19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FFF85B-4368-4B85-8AB0-82529D84CA07}" type="slidenum">
              <a:rPr lang="en-US" smtClean="0"/>
              <a:t>‹#›</a:t>
            </a:fld>
            <a:endParaRPr lang="en-US"/>
          </a:p>
        </p:txBody>
      </p:sp>
    </p:spTree>
    <p:extLst>
      <p:ext uri="{BB962C8B-B14F-4D97-AF65-F5344CB8AC3E}">
        <p14:creationId xmlns:p14="http://schemas.microsoft.com/office/powerpoint/2010/main" val="4138380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end of the lab today you will have a working sample implemented in your own subscription that you can use for a reference for your own projects.  </a:t>
            </a:r>
          </a:p>
          <a:p>
            <a:endParaRPr lang="en-US" dirty="0"/>
          </a:p>
        </p:txBody>
      </p:sp>
      <p:sp>
        <p:nvSpPr>
          <p:cNvPr id="4" name="Slide Number Placeholder 3"/>
          <p:cNvSpPr>
            <a:spLocks noGrp="1"/>
          </p:cNvSpPr>
          <p:nvPr>
            <p:ph type="sldNum" sz="quarter" idx="5"/>
          </p:nvPr>
        </p:nvSpPr>
        <p:spPr/>
        <p:txBody>
          <a:bodyPr/>
          <a:lstStyle/>
          <a:p>
            <a:fld id="{3EFFF85B-4368-4B85-8AB0-82529D84CA07}" type="slidenum">
              <a:rPr lang="en-US" smtClean="0"/>
              <a:t>2</a:t>
            </a:fld>
            <a:endParaRPr lang="en-US"/>
          </a:p>
        </p:txBody>
      </p:sp>
    </p:spTree>
    <p:extLst>
      <p:ext uri="{BB962C8B-B14F-4D97-AF65-F5344CB8AC3E}">
        <p14:creationId xmlns:p14="http://schemas.microsoft.com/office/powerpoint/2010/main" val="134426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E3DC86D0-8EC7-4074-A5F4-57FA1D6F5F4C}" type="slidenum">
              <a:rPr lang="en-US" smtClean="0"/>
              <a:t>26</a:t>
            </a:fld>
            <a:endParaRPr lang="en-US"/>
          </a:p>
        </p:txBody>
      </p:sp>
    </p:spTree>
    <p:extLst>
      <p:ext uri="{BB962C8B-B14F-4D97-AF65-F5344CB8AC3E}">
        <p14:creationId xmlns:p14="http://schemas.microsoft.com/office/powerpoint/2010/main" val="3868940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kern="1200" dirty="0">
                <a:solidFill>
                  <a:schemeClr val="tx1"/>
                </a:solidFill>
                <a:effectLst/>
                <a:latin typeface="Segoe UI Light" pitchFamily="34" charset="0"/>
                <a:ea typeface="+mn-ea"/>
                <a:cs typeface="+mn-cs"/>
              </a:rPr>
              <a:t> </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6/24/19 10:41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a:t>Machine Learning, Analytics, &amp; Data Science Conference</a:t>
            </a:r>
          </a:p>
        </p:txBody>
      </p:sp>
    </p:spTree>
    <p:extLst>
      <p:ext uri="{BB962C8B-B14F-4D97-AF65-F5344CB8AC3E}">
        <p14:creationId xmlns:p14="http://schemas.microsoft.com/office/powerpoint/2010/main" val="3571504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panose="020B0502040204020203" pitchFamily="34" charset="0"/>
                <a:ea typeface="+mn-ea"/>
                <a:cs typeface="+mn-cs"/>
              </a:rPr>
              <a:t> </a:t>
            </a:r>
          </a:p>
          <a:p>
            <a:r>
              <a:rPr lang="en-US" sz="882" kern="1200" dirty="0">
                <a:solidFill>
                  <a:schemeClr val="tx1"/>
                </a:solidFill>
                <a:effectLst/>
                <a:latin typeface="Segoe UI" panose="020B0502040204020203" pitchFamily="34" charset="0"/>
                <a:ea typeface="+mn-ea"/>
                <a:cs typeface="+mn-cs"/>
              </a:rPr>
              <a:t> </a:t>
            </a:r>
          </a:p>
          <a:p>
            <a:r>
              <a:rPr lang="en-US" sz="882" kern="1200" dirty="0">
                <a:solidFill>
                  <a:schemeClr val="tx1"/>
                </a:solidFill>
                <a:effectLst/>
                <a:latin typeface="Segoe UI" panose="020B0502040204020203" pitchFamily="34" charset="0"/>
                <a:ea typeface="+mn-ea"/>
                <a:cs typeface="+mn-cs"/>
              </a:rPr>
              <a:t>This is the reference architecture of how </a:t>
            </a:r>
            <a:r>
              <a:rPr lang="en-US" sz="882" kern="1200" dirty="0" err="1">
                <a:solidFill>
                  <a:schemeClr val="tx1"/>
                </a:solidFill>
                <a:effectLst/>
                <a:latin typeface="Segoe UI" panose="020B0502040204020203" pitchFamily="34" charset="0"/>
                <a:ea typeface="+mn-ea"/>
                <a:cs typeface="+mn-cs"/>
              </a:rPr>
              <a:t>MLOps</a:t>
            </a:r>
            <a:r>
              <a:rPr lang="en-US" sz="882" kern="1200" dirty="0">
                <a:solidFill>
                  <a:schemeClr val="tx1"/>
                </a:solidFill>
                <a:effectLst/>
                <a:latin typeface="Segoe UI" panose="020B0502040204020203" pitchFamily="34" charset="0"/>
                <a:ea typeface="+mn-ea"/>
                <a:cs typeface="+mn-cs"/>
              </a:rPr>
              <a:t> for simply python model looks like. Here we leverage both Azure DevOps pipelines and Azure Machine learning pipelines. </a:t>
            </a:r>
          </a:p>
          <a:p>
            <a:endParaRPr lang="en-US" sz="882" kern="1200" dirty="0">
              <a:solidFill>
                <a:schemeClr val="tx1"/>
              </a:solidFill>
              <a:effectLst/>
              <a:latin typeface="Segoe UI" panose="020B0502040204020203" pitchFamily="34" charset="0"/>
              <a:ea typeface="+mn-ea"/>
              <a:cs typeface="+mn-cs"/>
            </a:endParaRPr>
          </a:p>
          <a:p>
            <a:r>
              <a:rPr lang="en-US" sz="882" kern="1200" dirty="0">
                <a:solidFill>
                  <a:schemeClr val="tx1"/>
                </a:solidFill>
                <a:effectLst/>
                <a:latin typeface="Segoe UI" panose="020B0502040204020203" pitchFamily="34" charset="0"/>
                <a:ea typeface="+mn-ea"/>
                <a:cs typeface="+mn-cs"/>
              </a:rPr>
              <a:t>The two green boxes are Azure DevOps pipeline, one is build (continuous Integration) and release (continuous deployment). </a:t>
            </a:r>
          </a:p>
          <a:p>
            <a:endParaRPr lang="en-US" sz="882" kern="1200" dirty="0">
              <a:solidFill>
                <a:schemeClr val="tx1"/>
              </a:solidFill>
              <a:effectLst/>
              <a:latin typeface="Segoe UI" panose="020B0502040204020203" pitchFamily="34" charset="0"/>
              <a:ea typeface="+mn-ea"/>
              <a:cs typeface="+mn-cs"/>
            </a:endParaRPr>
          </a:p>
          <a:p>
            <a:r>
              <a:rPr lang="en-US" sz="882" kern="1200" dirty="0">
                <a:solidFill>
                  <a:schemeClr val="tx1"/>
                </a:solidFill>
                <a:effectLst/>
                <a:latin typeface="Segoe UI" panose="020B0502040204020203" pitchFamily="34" charset="0"/>
                <a:ea typeface="+mn-ea"/>
                <a:cs typeface="+mn-cs"/>
              </a:rPr>
              <a:t>The build pipeline is mostly responsible for managing the code and creating infrastructure where as release pipeline is deploys the machine learning model as web service in QA and Prod env. </a:t>
            </a:r>
          </a:p>
          <a:p>
            <a:endParaRPr lang="en-US" sz="882" kern="1200" dirty="0">
              <a:solidFill>
                <a:schemeClr val="tx1"/>
              </a:solidFill>
              <a:effectLst/>
              <a:latin typeface="Segoe UI" panose="020B0502040204020203" pitchFamily="34" charset="0"/>
              <a:ea typeface="+mn-ea"/>
              <a:cs typeface="+mn-cs"/>
            </a:endParaRPr>
          </a:p>
          <a:p>
            <a:r>
              <a:rPr lang="en-US" sz="882" kern="1200" dirty="0">
                <a:solidFill>
                  <a:schemeClr val="tx1"/>
                </a:solidFill>
                <a:effectLst/>
                <a:latin typeface="Segoe UI" panose="020B0502040204020203" pitchFamily="34" charset="0"/>
                <a:ea typeface="+mn-ea"/>
                <a:cs typeface="+mn-cs"/>
              </a:rPr>
              <a:t>The orange pipeline is a AML pipeline which responsible for training model n packaging model as image.</a:t>
            </a:r>
          </a:p>
          <a:p>
            <a:r>
              <a:rPr lang="en-US" sz="882" kern="1200" dirty="0">
                <a:solidFill>
                  <a:schemeClr val="tx1"/>
                </a:solidFill>
                <a:effectLst/>
                <a:latin typeface="Segoe UI" panose="020B0502040204020203" pitchFamily="34" charset="0"/>
                <a:ea typeface="+mn-ea"/>
                <a:cs typeface="+mn-cs"/>
              </a:rPr>
              <a:t> </a:t>
            </a:r>
          </a:p>
          <a:p>
            <a:r>
              <a:rPr lang="en-US" sz="882" kern="1200" dirty="0">
                <a:solidFill>
                  <a:schemeClr val="tx1"/>
                </a:solidFill>
                <a:effectLst/>
                <a:latin typeface="Segoe UI" panose="020B0502040204020203" pitchFamily="34" charset="0"/>
                <a:ea typeface="+mn-ea"/>
                <a:cs typeface="+mn-cs"/>
              </a:rPr>
              <a:t>So the typical flow starts with Data scientists updating their model training/scoring scripts and pushing it to git or create a Pull request. This will trigger the DevOps Build pipeline. It will run unit tests, </a:t>
            </a:r>
            <a:r>
              <a:rPr lang="en-US" sz="882" kern="1200" dirty="0" err="1">
                <a:solidFill>
                  <a:schemeClr val="tx1"/>
                </a:solidFill>
                <a:effectLst/>
                <a:latin typeface="Segoe UI" panose="020B0502040204020203" pitchFamily="34" charset="0"/>
                <a:ea typeface="+mn-ea"/>
                <a:cs typeface="+mn-cs"/>
              </a:rPr>
              <a:t>pylint</a:t>
            </a:r>
            <a:r>
              <a:rPr lang="en-US" sz="882" kern="1200" dirty="0">
                <a:solidFill>
                  <a:schemeClr val="tx1"/>
                </a:solidFill>
                <a:effectLst/>
                <a:latin typeface="Segoe UI" panose="020B0502040204020203" pitchFamily="34" charset="0"/>
                <a:ea typeface="+mn-ea"/>
                <a:cs typeface="+mn-cs"/>
              </a:rPr>
              <a:t> test, data sanity test. Next is it will run the infra as code to create AML workspace and AML compute if not already existing. Then it create AML training pipeline, validate it and publish it exposing its rest endpoints. </a:t>
            </a:r>
          </a:p>
          <a:p>
            <a:r>
              <a:rPr lang="en-US" sz="882" kern="1200" dirty="0">
                <a:solidFill>
                  <a:schemeClr val="tx1"/>
                </a:solidFill>
                <a:effectLst/>
                <a:latin typeface="Segoe UI" panose="020B0502040204020203" pitchFamily="34" charset="0"/>
                <a:ea typeface="+mn-ea"/>
                <a:cs typeface="+mn-cs"/>
              </a:rPr>
              <a:t> </a:t>
            </a:r>
          </a:p>
          <a:p>
            <a:endParaRPr lang="en-US" sz="882" kern="1200" dirty="0">
              <a:solidFill>
                <a:schemeClr val="tx1"/>
              </a:solidFill>
              <a:effectLst/>
              <a:latin typeface="Segoe UI" panose="020B0502040204020203" pitchFamily="34" charset="0"/>
              <a:ea typeface="+mn-ea"/>
              <a:cs typeface="+mn-cs"/>
            </a:endParaRPr>
          </a:p>
          <a:p>
            <a:r>
              <a:rPr lang="en-US" sz="882" kern="1200" dirty="0">
                <a:solidFill>
                  <a:schemeClr val="tx1"/>
                </a:solidFill>
                <a:effectLst/>
                <a:latin typeface="Segoe UI" panose="020B0502040204020203" pitchFamily="34" charset="0"/>
                <a:ea typeface="+mn-ea"/>
                <a:cs typeface="+mn-cs"/>
              </a:rPr>
              <a:t>The AML pipeline can be triggered based on schedule, new data in blob or directly calling its endpoints. Once triggered, it will train the model on AML Compute cluster, evaluate whether new model is better than one in production and if yes, register it to promote it as new production model. It then package this new model along with its python dependencies to create scoring image and pushes it to Azure Container Registry</a:t>
            </a:r>
          </a:p>
          <a:p>
            <a:r>
              <a:rPr lang="en-US" sz="882" kern="1200" dirty="0">
                <a:solidFill>
                  <a:schemeClr val="tx1"/>
                </a:solidFill>
                <a:effectLst/>
                <a:latin typeface="Segoe UI" panose="020B0502040204020203" pitchFamily="34" charset="0"/>
                <a:ea typeface="+mn-ea"/>
                <a:cs typeface="+mn-cs"/>
              </a:rPr>
              <a:t> </a:t>
            </a:r>
          </a:p>
          <a:p>
            <a:r>
              <a:rPr lang="en-US" sz="882" kern="1200" dirty="0">
                <a:solidFill>
                  <a:schemeClr val="tx1"/>
                </a:solidFill>
                <a:effectLst/>
                <a:latin typeface="Segoe UI" panose="020B0502040204020203" pitchFamily="34" charset="0"/>
                <a:ea typeface="+mn-ea"/>
                <a:cs typeface="+mn-cs"/>
              </a:rPr>
              <a:t>Here a new image being pushed to ACR is a trigger for Azure DevOps release pipeline. First step in CD pipeline is to deploy this model image in a QA environment, where its deployed as a model webservice on ACI and tested. Once this is successful, the stakeholders will get email to do manual approval, so they do final validation and once they approve, the model image is deployed as webservice on a scalable AKS cluster and some tests are performed.</a:t>
            </a:r>
          </a:p>
          <a:p>
            <a:r>
              <a:rPr lang="en-US" sz="882" kern="1200" dirty="0">
                <a:solidFill>
                  <a:schemeClr val="tx1"/>
                </a:solidFill>
                <a:effectLst/>
                <a:latin typeface="Segoe UI" panose="020B0502040204020203" pitchFamily="34" charset="0"/>
                <a:ea typeface="+mn-ea"/>
                <a:cs typeface="+mn-cs"/>
              </a:rPr>
              <a:t> </a:t>
            </a:r>
          </a:p>
          <a:p>
            <a:r>
              <a:rPr lang="en-US" sz="882" kern="1200" dirty="0">
                <a:solidFill>
                  <a:schemeClr val="tx1"/>
                </a:solidFill>
                <a:effectLst/>
                <a:latin typeface="Segoe UI" panose="020B0502040204020203" pitchFamily="34" charset="0"/>
                <a:ea typeface="+mn-ea"/>
                <a:cs typeface="+mn-cs"/>
              </a:rPr>
              <a:t> </a:t>
            </a:r>
          </a:p>
          <a:p>
            <a:r>
              <a:rPr lang="en-US" sz="882" kern="1200" dirty="0">
                <a:solidFill>
                  <a:schemeClr val="tx1"/>
                </a:solidFill>
                <a:effectLst/>
                <a:latin typeface="Segoe UI" panose="020B0502040204020203" pitchFamily="34" charset="0"/>
                <a:ea typeface="+mn-ea"/>
                <a:cs typeface="+mn-cs"/>
              </a:rPr>
              <a:t>This model webservice on AKS servers the scoring request and collects the data, which is then feed back to the model training, completing the feedback loop.</a:t>
            </a:r>
          </a:p>
          <a:p>
            <a:endParaRPr lang="en-US" sz="882" kern="1200" dirty="0">
              <a:solidFill>
                <a:schemeClr val="tx1"/>
              </a:solidFill>
              <a:effectLst/>
              <a:latin typeface="Segoe UI" panose="020B0502040204020203" pitchFamily="34" charset="0"/>
              <a:ea typeface="+mn-ea"/>
              <a:cs typeface="+mn-cs"/>
            </a:endParaRPr>
          </a:p>
          <a:p>
            <a:r>
              <a:rPr lang="en-US" sz="1200" kern="1200" dirty="0">
                <a:solidFill>
                  <a:schemeClr val="tx1"/>
                </a:solidFill>
                <a:effectLst/>
                <a:latin typeface="+mn-lt"/>
                <a:ea typeface="+mn-ea"/>
                <a:cs typeface="+mn-cs"/>
              </a:rPr>
              <a:t>These pipelines are responsible for managing the code, doing version control, performing unit test, and continuous deployment is for taking your code and deploying it on AKS as a web service.  The other pipeline is the azure ML pipeline which is used for training and evaluating the models,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How the flow would work:  create or update the training or scoring scripts and push it to git.  They create a pull request in git and the pull request triggers </a:t>
            </a:r>
            <a:r>
              <a:rPr lang="en-US" sz="1200" kern="1200" dirty="0" err="1">
                <a:solidFill>
                  <a:schemeClr val="tx1"/>
                </a:solidFill>
                <a:effectLst/>
                <a:latin typeface="+mn-lt"/>
                <a:ea typeface="+mn-ea"/>
                <a:cs typeface="+mn-cs"/>
              </a:rPr>
              <a:t>azuzre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devops</a:t>
            </a:r>
            <a:r>
              <a:rPr lang="en-US" sz="1200" kern="1200" dirty="0">
                <a:solidFill>
                  <a:schemeClr val="tx1"/>
                </a:solidFill>
                <a:effectLst/>
                <a:latin typeface="+mn-lt"/>
                <a:ea typeface="+mn-ea"/>
                <a:cs typeface="+mn-cs"/>
              </a:rPr>
              <a:t> build or continuous integration pipeline and perform different types of tests -data, unit tests, and once it is completed it will create infrastructure which is azure ML workspace, ML compute to train the model, and take that training code and publish it as an azure ML pipeline.  Once the pipeline is published it can be triggered based on schedule or new data coming to blob storage, and it performs steps like training of the model, evaluation of the model (does the new model perform better than the model in production?).  If yes, then it will register and promote it for production which means to package the model with its dependencies and create a container image and push it to ACR.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ACR we have in the lab is used as a trigger for the deployment pipeline.  It will take the model image and deploy it as a container instance web service for testing purposes.  And once this works, a human can manually review everything and release it to deploy on AKS in production.  Once the model is deployed in AKS we can collect the model performance data and provide it back to blob storage and re-use it for retraining.</a:t>
            </a:r>
          </a:p>
          <a:p>
            <a:r>
              <a:rPr lang="en-US" sz="1200" kern="1200" dirty="0">
                <a:solidFill>
                  <a:schemeClr val="tx1"/>
                </a:solidFill>
                <a:effectLst/>
                <a:latin typeface="+mn-lt"/>
                <a:ea typeface="+mn-ea"/>
                <a:cs typeface="+mn-cs"/>
              </a:rPr>
              <a:t> </a:t>
            </a:r>
          </a:p>
          <a:p>
            <a:endParaRPr lang="en-US" sz="882" kern="1200" dirty="0">
              <a:solidFill>
                <a:schemeClr val="tx1"/>
              </a:solidFill>
              <a:effectLst/>
              <a:latin typeface="Segoe UI" panose="020B0502040204020203" pitchFamily="34" charset="0"/>
              <a:ea typeface="+mn-ea"/>
              <a:cs typeface="+mn-cs"/>
            </a:endParaRPr>
          </a:p>
          <a:p>
            <a:r>
              <a:rPr lang="en-US" sz="882" kern="1200" dirty="0">
                <a:solidFill>
                  <a:schemeClr val="tx1"/>
                </a:solidFill>
                <a:effectLst/>
                <a:latin typeface="Segoe UI" panose="020B0502040204020203" pitchFamily="34" charset="0"/>
                <a:ea typeface="+mn-ea"/>
                <a:cs typeface="+mn-cs"/>
              </a:rPr>
              <a:t> </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6/24/19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191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panose="020B0502040204020203" pitchFamily="34" charset="0"/>
                <a:ea typeface="+mn-ea"/>
                <a:cs typeface="+mn-cs"/>
              </a:rPr>
              <a:t> </a:t>
            </a:r>
          </a:p>
          <a:p>
            <a:r>
              <a:rPr lang="en-US" sz="882" kern="1200" dirty="0">
                <a:solidFill>
                  <a:schemeClr val="tx1"/>
                </a:solidFill>
                <a:effectLst/>
                <a:latin typeface="Segoe UI" panose="020B0502040204020203" pitchFamily="34" charset="0"/>
                <a:ea typeface="+mn-ea"/>
                <a:cs typeface="+mn-cs"/>
              </a:rPr>
              <a:t>This is how a successful build pipeline looks like. The starting steps are mostly to prepare environment to run the code. Then we have some unit tests and data sanity tests. There are some steps to create AML workspace and AML compute, validate and publish pipeline.</a:t>
            </a:r>
          </a:p>
          <a:p>
            <a:endParaRPr lang="en-US" sz="882" kern="1200" dirty="0">
              <a:solidFill>
                <a:schemeClr val="tx1"/>
              </a:solidFill>
              <a:effectLst/>
              <a:latin typeface="Segoe UI" panose="020B0502040204020203" pitchFamily="34" charset="0"/>
              <a:ea typeface="+mn-ea"/>
              <a:cs typeface="+mn-cs"/>
            </a:endParaRPr>
          </a:p>
          <a:p>
            <a:endParaRPr lang="en-US" sz="882" kern="1200" dirty="0">
              <a:solidFill>
                <a:schemeClr val="tx1"/>
              </a:solidFill>
              <a:effectLst/>
              <a:latin typeface="Segoe UI" panose="020B0502040204020203" pitchFamily="34" charset="0"/>
              <a:ea typeface="+mn-ea"/>
              <a:cs typeface="+mn-cs"/>
            </a:endParaRPr>
          </a:p>
          <a:p>
            <a:r>
              <a:rPr lang="en-US" sz="1200" b="0" i="0" u="none" strike="noStrike" kern="1200" dirty="0">
                <a:solidFill>
                  <a:schemeClr val="tx1"/>
                </a:solidFill>
                <a:effectLst/>
                <a:latin typeface="+mn-lt"/>
                <a:ea typeface="+mn-ea"/>
                <a:cs typeface="+mn-cs"/>
              </a:rPr>
              <a:t>The script under ./</a:t>
            </a:r>
            <a:r>
              <a:rPr lang="en-US" sz="1200" b="0" i="0" u="none" strike="noStrike" kern="1200" dirty="0" err="1">
                <a:solidFill>
                  <a:schemeClr val="tx1"/>
                </a:solidFill>
                <a:effectLst/>
                <a:latin typeface="+mn-lt"/>
                <a:ea typeface="+mn-ea"/>
                <a:cs typeface="+mn-cs"/>
              </a:rPr>
              <a:t>aml_service</a:t>
            </a:r>
            <a:r>
              <a:rPr lang="en-US" sz="1200" b="0" i="0" u="none" strike="noStrike" kern="1200" dirty="0">
                <a:solidFill>
                  <a:schemeClr val="tx1"/>
                </a:solidFill>
                <a:effectLst/>
                <a:latin typeface="+mn-lt"/>
                <a:ea typeface="+mn-ea"/>
                <a:cs typeface="+mn-cs"/>
              </a:rPr>
              <a:t> are used in build pipeline. All the scripts starting with 0 are the one time run scripts. These are the scripts which need to be run only once. There is no harm of running these scripts every time in build pipeline.</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00-WorkSpace.py : This is a onetime run script. It reads the workspace details from ./</a:t>
            </a:r>
            <a:r>
              <a:rPr lang="en-US" sz="1200" b="0" i="0" u="none" strike="noStrike" kern="1200" dirty="0" err="1">
                <a:solidFill>
                  <a:schemeClr val="tx1"/>
                </a:solidFill>
                <a:effectLst/>
                <a:latin typeface="+mn-lt"/>
                <a:ea typeface="+mn-ea"/>
                <a:cs typeface="+mn-cs"/>
              </a:rPr>
              <a:t>aml_config</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config.json</a:t>
            </a:r>
            <a:r>
              <a:rPr lang="en-US" sz="1200" b="0" i="0" u="none" strike="noStrike" kern="1200" dirty="0">
                <a:solidFill>
                  <a:schemeClr val="tx1"/>
                </a:solidFill>
                <a:effectLst/>
                <a:latin typeface="+mn-lt"/>
                <a:ea typeface="+mn-ea"/>
                <a:cs typeface="+mn-cs"/>
              </a:rPr>
              <a:t> file and create (if workspace not available) or get (existing workspace).</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01-Experiment.py : This is a onetime run script. It registers the root directory as project. It is not included as a step in build pipeline.</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02-AttachTrainingVM.py : This is a onetime run script. It attaches a remote VM to the workspace. It reads the config from ./</a:t>
            </a:r>
            <a:r>
              <a:rPr lang="en-US" sz="1200" b="0" i="0" u="none" strike="noStrike" kern="1200" dirty="0" err="1">
                <a:solidFill>
                  <a:schemeClr val="tx1"/>
                </a:solidFill>
                <a:effectLst/>
                <a:latin typeface="+mn-lt"/>
                <a:ea typeface="+mn-ea"/>
                <a:cs typeface="+mn-cs"/>
              </a:rPr>
              <a:t>aml_config</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security_config.json</a:t>
            </a:r>
            <a:r>
              <a:rPr lang="en-US" sz="1200" b="0" i="0" u="none" strike="noStrike" kern="1200" dirty="0">
                <a:solidFill>
                  <a:schemeClr val="tx1"/>
                </a:solidFill>
                <a:effectLst/>
                <a:latin typeface="+mn-lt"/>
                <a:ea typeface="+mn-ea"/>
                <a:cs typeface="+mn-cs"/>
              </a:rPr>
              <a:t>. It is not included as a step in build pipeline.</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10-TrainOnLocal.py : This scripts triggers the run of ./training/train.py script on the local compute(Host agent in case of build pipeline). If you are training on remote </a:t>
            </a:r>
            <a:r>
              <a:rPr lang="en-US" sz="1200" b="0" i="0" u="none" strike="noStrike" kern="1200" dirty="0" err="1">
                <a:solidFill>
                  <a:schemeClr val="tx1"/>
                </a:solidFill>
                <a:effectLst/>
                <a:latin typeface="+mn-lt"/>
                <a:ea typeface="+mn-ea"/>
                <a:cs typeface="+mn-cs"/>
              </a:rPr>
              <a:t>vm</a:t>
            </a:r>
            <a:r>
              <a:rPr lang="en-US" sz="1200" b="0" i="0" u="none" strike="noStrike" kern="1200" dirty="0">
                <a:solidFill>
                  <a:schemeClr val="tx1"/>
                </a:solidFill>
                <a:effectLst/>
                <a:latin typeface="+mn-lt"/>
                <a:ea typeface="+mn-ea"/>
                <a:cs typeface="+mn-cs"/>
              </a:rPr>
              <a:t>, you do not need this script in build pipeline. All the training scripts (1x) generates an output file </a:t>
            </a:r>
            <a:r>
              <a:rPr lang="en-US" sz="1200" b="0" i="0" u="none" strike="noStrike" kern="1200" dirty="0" err="1">
                <a:solidFill>
                  <a:schemeClr val="tx1"/>
                </a:solidFill>
                <a:effectLst/>
                <a:latin typeface="+mn-lt"/>
                <a:ea typeface="+mn-ea"/>
                <a:cs typeface="+mn-cs"/>
              </a:rPr>
              <a:t>aml_config</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run_id.json</a:t>
            </a:r>
            <a:r>
              <a:rPr lang="en-US" sz="1200" b="0" i="0" u="none" strike="noStrike" kern="1200" dirty="0">
                <a:solidFill>
                  <a:schemeClr val="tx1"/>
                </a:solidFill>
                <a:effectLst/>
                <a:latin typeface="+mn-lt"/>
                <a:ea typeface="+mn-ea"/>
                <a:cs typeface="+mn-cs"/>
              </a:rPr>
              <a:t> which records the </a:t>
            </a:r>
            <a:r>
              <a:rPr lang="en-US" sz="1200" b="0" i="0" u="none" strike="noStrike" kern="1200" dirty="0" err="1">
                <a:solidFill>
                  <a:schemeClr val="tx1"/>
                </a:solidFill>
                <a:effectLst/>
                <a:latin typeface="+mn-lt"/>
                <a:ea typeface="+mn-ea"/>
                <a:cs typeface="+mn-cs"/>
              </a:rPr>
              <a:t>run_id</a:t>
            </a:r>
            <a:r>
              <a:rPr lang="en-US" sz="1200" b="0" i="0" u="none" strike="noStrike" kern="1200" dirty="0">
                <a:solidFill>
                  <a:schemeClr val="tx1"/>
                </a:solidFill>
                <a:effectLst/>
                <a:latin typeface="+mn-lt"/>
                <a:ea typeface="+mn-ea"/>
                <a:cs typeface="+mn-cs"/>
              </a:rPr>
              <a:t> and run history name of the training run. </a:t>
            </a:r>
            <a:r>
              <a:rPr lang="en-US" sz="1200" b="0" i="0" u="none" strike="noStrike" kern="1200" dirty="0" err="1">
                <a:solidFill>
                  <a:schemeClr val="tx1"/>
                </a:solidFill>
                <a:effectLst/>
                <a:latin typeface="+mn-lt"/>
                <a:ea typeface="+mn-ea"/>
                <a:cs typeface="+mn-cs"/>
              </a:rPr>
              <a:t>run_id.json</a:t>
            </a:r>
            <a:r>
              <a:rPr lang="en-US" sz="1200" b="0" i="0" u="none" strike="noStrike" kern="1200" dirty="0">
                <a:solidFill>
                  <a:schemeClr val="tx1"/>
                </a:solidFill>
                <a:effectLst/>
                <a:latin typeface="+mn-lt"/>
                <a:ea typeface="+mn-ea"/>
                <a:cs typeface="+mn-cs"/>
              </a:rPr>
              <a:t> is used by 20-RegisterModel.py to get the trained model.</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11-TrainOnLocalEnv.py : Its functionality is same as 10-TrainOnLocal.py, the only difference is that it creates a virtual environment on local compute and run training script on virtual env.</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12-TrainOnVM.py : As we want to train the model on remote VM, this script is included as a task in build pipeline. It submits the training job on remote </a:t>
            </a:r>
            <a:r>
              <a:rPr lang="en-US" sz="1200" b="0" i="0" u="none" strike="noStrike" kern="1200" dirty="0" err="1">
                <a:solidFill>
                  <a:schemeClr val="tx1"/>
                </a:solidFill>
                <a:effectLst/>
                <a:latin typeface="+mn-lt"/>
                <a:ea typeface="+mn-ea"/>
                <a:cs typeface="+mn-cs"/>
              </a:rPr>
              <a:t>vm</a:t>
            </a:r>
            <a:r>
              <a:rPr lang="en-US" sz="1200" b="0" i="0" u="none" strike="noStrike"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15.EvaluateModel.py : It gets the metrics of latest model trained and compares it with the model in production. If the production model still performs better, all below scripts are skipped.</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20-RegisterModel.py : It gets the run id from training steps output json and registers the model associated with that run along with tags. This scripts outputs a </a:t>
            </a:r>
            <a:r>
              <a:rPr lang="en-US" sz="1200" b="0" i="0" u="none" strike="noStrike" kern="1200" dirty="0" err="1">
                <a:solidFill>
                  <a:schemeClr val="tx1"/>
                </a:solidFill>
                <a:effectLst/>
                <a:latin typeface="+mn-lt"/>
                <a:ea typeface="+mn-ea"/>
                <a:cs typeface="+mn-cs"/>
              </a:rPr>
              <a:t>model.json</a:t>
            </a:r>
            <a:r>
              <a:rPr lang="en-US" sz="1200" b="0" i="0" u="none" strike="noStrike" kern="1200" dirty="0">
                <a:solidFill>
                  <a:schemeClr val="tx1"/>
                </a:solidFill>
                <a:effectLst/>
                <a:latin typeface="+mn-lt"/>
                <a:ea typeface="+mn-ea"/>
                <a:cs typeface="+mn-cs"/>
              </a:rPr>
              <a:t> file which contains model name and version. This script included as build task.</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30-CreateScoringImage.py : This takes the model details from last step, creates a scoring webservice docker image and publish the image to ACR. This script included as build task. It writes the image name and version to </a:t>
            </a:r>
            <a:r>
              <a:rPr lang="en-US" sz="1200" b="0" i="0" u="none" strike="noStrike" kern="1200" dirty="0" err="1">
                <a:solidFill>
                  <a:schemeClr val="tx1"/>
                </a:solidFill>
                <a:effectLst/>
                <a:latin typeface="+mn-lt"/>
                <a:ea typeface="+mn-ea"/>
                <a:cs typeface="+mn-cs"/>
              </a:rPr>
              <a:t>image.json</a:t>
            </a:r>
            <a:r>
              <a:rPr lang="en-US" sz="1200" b="0" i="0" u="none" strike="noStrike" kern="1200" dirty="0">
                <a:solidFill>
                  <a:schemeClr val="tx1"/>
                </a:solidFill>
                <a:effectLst/>
                <a:latin typeface="+mn-lt"/>
                <a:ea typeface="+mn-ea"/>
                <a:cs typeface="+mn-cs"/>
              </a:rPr>
              <a:t> file.</a:t>
            </a:r>
          </a:p>
          <a:p>
            <a:endParaRPr lang="en-US" sz="882" kern="1200" dirty="0">
              <a:solidFill>
                <a:schemeClr val="tx1"/>
              </a:solidFill>
              <a:effectLst/>
              <a:latin typeface="Segoe UI" panose="020B0502040204020203" pitchFamily="34" charset="0"/>
              <a:ea typeface="+mn-ea"/>
              <a:cs typeface="+mn-cs"/>
            </a:endParaRPr>
          </a:p>
          <a:p>
            <a:r>
              <a:rPr lang="en-US" sz="882" kern="1200" dirty="0">
                <a:solidFill>
                  <a:schemeClr val="tx1"/>
                </a:solidFill>
                <a:effectLst/>
                <a:latin typeface="Segoe UI" panose="020B0502040204020203" pitchFamily="34" charset="0"/>
                <a:ea typeface="+mn-ea"/>
                <a:cs typeface="+mn-cs"/>
              </a:rPr>
              <a:t>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6/24/19 10:41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897402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DC86D0-8EC7-4074-A5F4-57FA1D6F5F4C}" type="slidenum">
              <a:rPr lang="en-US" smtClean="0"/>
              <a:t>30</a:t>
            </a:fld>
            <a:endParaRPr lang="en-US"/>
          </a:p>
        </p:txBody>
      </p:sp>
    </p:spTree>
    <p:extLst>
      <p:ext uri="{BB962C8B-B14F-4D97-AF65-F5344CB8AC3E}">
        <p14:creationId xmlns:p14="http://schemas.microsoft.com/office/powerpoint/2010/main" val="990081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panose="020B0502040204020203" pitchFamily="34" charset="0"/>
                <a:ea typeface="+mn-ea"/>
                <a:cs typeface="+mn-cs"/>
              </a:rPr>
              <a:t> </a:t>
            </a:r>
          </a:p>
          <a:p>
            <a:r>
              <a:rPr lang="en-US" sz="882" kern="1200">
                <a:solidFill>
                  <a:schemeClr val="tx1"/>
                </a:solidFill>
                <a:effectLst/>
                <a:latin typeface="Segoe UI" panose="020B0502040204020203" pitchFamily="34" charset="0"/>
                <a:ea typeface="+mn-ea"/>
                <a:cs typeface="+mn-cs"/>
              </a:rPr>
              <a:t> </a:t>
            </a:r>
            <a:endParaRPr lang="en-US" sz="1200" b="0" i="0" u="none" strike="noStrike" kern="1200">
              <a:solidFill>
                <a:schemeClr val="tx1"/>
              </a:solidFill>
              <a:effectLst/>
              <a:latin typeface="+mn-lt"/>
              <a:ea typeface="+mn-ea"/>
              <a:cs typeface="+mn-cs"/>
            </a:endParaRPr>
          </a:p>
          <a:p>
            <a:endParaRPr lang="en-US" sz="1200" b="0" i="0" u="none" strike="noStrike" kern="1200">
              <a:solidFill>
                <a:schemeClr val="tx1"/>
              </a:solidFill>
              <a:effectLst/>
              <a:latin typeface="+mn-lt"/>
              <a:ea typeface="+mn-ea"/>
              <a:cs typeface="+mn-cs"/>
            </a:endParaRPr>
          </a:p>
          <a:p>
            <a:endParaRPr lang="en-US" sz="882" kern="1200">
              <a:solidFill>
                <a:schemeClr val="tx1"/>
              </a:solidFill>
              <a:effectLst/>
              <a:latin typeface="Segoe UI" panose="020B0502040204020203" pitchFamily="34" charset="0"/>
              <a:ea typeface="+mn-ea"/>
              <a:cs typeface="+mn-cs"/>
            </a:endParaRPr>
          </a:p>
          <a:p>
            <a:r>
              <a:rPr lang="en-US" sz="882" kern="1200">
                <a:solidFill>
                  <a:schemeClr val="tx1"/>
                </a:solidFill>
                <a:effectLst/>
                <a:latin typeface="Segoe UI" panose="020B0502040204020203" pitchFamily="34" charset="0"/>
                <a:ea typeface="+mn-ea"/>
                <a:cs typeface="+mn-cs"/>
              </a:rPr>
              <a:t>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6/24/19 10:41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651627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Config Files</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All the scripts inside the ./</a:t>
            </a:r>
            <a:r>
              <a:rPr lang="en-US" sz="1200" b="0" i="0" u="none" strike="noStrike" kern="1200" dirty="0" err="1">
                <a:solidFill>
                  <a:schemeClr val="tx1"/>
                </a:solidFill>
                <a:effectLst/>
                <a:latin typeface="+mn-lt"/>
                <a:ea typeface="+mn-ea"/>
                <a:cs typeface="+mn-cs"/>
              </a:rPr>
              <a:t>aml_config</a:t>
            </a:r>
            <a:r>
              <a:rPr lang="en-US" sz="1200" b="0" i="0" u="none" strike="noStrike" kern="1200" dirty="0">
                <a:solidFill>
                  <a:schemeClr val="tx1"/>
                </a:solidFill>
                <a:effectLst/>
                <a:latin typeface="+mn-lt"/>
                <a:ea typeface="+mn-ea"/>
                <a:cs typeface="+mn-cs"/>
              </a:rPr>
              <a:t> are config files. These are the files where you need to provide details about the subscription, resource group, workspace, </a:t>
            </a:r>
            <a:r>
              <a:rPr lang="en-US" sz="1200" b="0" i="0" u="none" strike="noStrike" kern="1200" dirty="0" err="1">
                <a:solidFill>
                  <a:schemeClr val="tx1"/>
                </a:solidFill>
                <a:effectLst/>
                <a:latin typeface="+mn-lt"/>
                <a:ea typeface="+mn-ea"/>
                <a:cs typeface="+mn-cs"/>
              </a:rPr>
              <a:t>conda</a:t>
            </a:r>
            <a:r>
              <a:rPr lang="en-US" sz="1200" b="0" i="0" u="none" strike="noStrike" kern="1200" dirty="0">
                <a:solidFill>
                  <a:schemeClr val="tx1"/>
                </a:solidFill>
                <a:effectLst/>
                <a:latin typeface="+mn-lt"/>
                <a:ea typeface="+mn-ea"/>
                <a:cs typeface="+mn-cs"/>
              </a:rPr>
              <a:t> dependencies, remote </a:t>
            </a:r>
            <a:r>
              <a:rPr lang="en-US" sz="1200" b="0" i="0" u="none" strike="noStrike" kern="1200" dirty="0" err="1">
                <a:solidFill>
                  <a:schemeClr val="tx1"/>
                </a:solidFill>
                <a:effectLst/>
                <a:latin typeface="+mn-lt"/>
                <a:ea typeface="+mn-ea"/>
                <a:cs typeface="+mn-cs"/>
              </a:rPr>
              <a:t>vm</a:t>
            </a:r>
            <a:r>
              <a:rPr lang="en-US" sz="1200" b="0" i="0" u="none" strike="noStrike" kern="1200" dirty="0">
                <a:solidFill>
                  <a:schemeClr val="tx1"/>
                </a:solidFill>
                <a:effectLst/>
                <a:latin typeface="+mn-lt"/>
                <a:ea typeface="+mn-ea"/>
                <a:cs typeface="+mn-cs"/>
              </a:rPr>
              <a:t>, AKS etc.</a:t>
            </a:r>
          </a:p>
          <a:p>
            <a:pPr marL="171450" indent="-171450">
              <a:buFont typeface="Arial" panose="020B0604020202020204" pitchFamily="34" charset="0"/>
              <a:buChar char="•"/>
            </a:pPr>
            <a:r>
              <a:rPr lang="en-US" sz="1200" b="0" i="0" u="none" strike="noStrike" kern="1200" dirty="0" err="1">
                <a:solidFill>
                  <a:schemeClr val="tx1"/>
                </a:solidFill>
                <a:effectLst/>
                <a:latin typeface="+mn-lt"/>
                <a:ea typeface="+mn-ea"/>
                <a:cs typeface="+mn-cs"/>
              </a:rPr>
              <a:t>config.json</a:t>
            </a:r>
            <a:r>
              <a:rPr lang="en-US" sz="1200" b="0" i="0" u="none" strike="noStrike" kern="1200" dirty="0">
                <a:solidFill>
                  <a:schemeClr val="tx1"/>
                </a:solidFill>
                <a:effectLst/>
                <a:latin typeface="+mn-lt"/>
                <a:ea typeface="+mn-ea"/>
                <a:cs typeface="+mn-cs"/>
              </a:rPr>
              <a:t> : This is a mandatory config file. Provide the subscription id, resource group name, workspace name and location where you want to create Azure ML services workspace. If you have already created the workspace, provide the existing workspace details in here.</a:t>
            </a:r>
          </a:p>
          <a:p>
            <a:pPr marL="171450" indent="-171450">
              <a:buFont typeface="Arial" panose="020B0604020202020204" pitchFamily="34" charset="0"/>
              <a:buChar char="•"/>
            </a:pPr>
            <a:r>
              <a:rPr lang="en-US" sz="1200" b="0" i="0" u="none" strike="noStrike" kern="1200" dirty="0" err="1">
                <a:solidFill>
                  <a:schemeClr val="tx1"/>
                </a:solidFill>
                <a:effectLst/>
                <a:latin typeface="+mn-lt"/>
                <a:ea typeface="+mn-ea"/>
                <a:cs typeface="+mn-cs"/>
              </a:rPr>
              <a:t>conda_dependencies.yml</a:t>
            </a:r>
            <a:r>
              <a:rPr lang="en-US" sz="1200" b="0" i="0" u="none" strike="noStrike" kern="1200" dirty="0">
                <a:solidFill>
                  <a:schemeClr val="tx1"/>
                </a:solidFill>
                <a:effectLst/>
                <a:latin typeface="+mn-lt"/>
                <a:ea typeface="+mn-ea"/>
                <a:cs typeface="+mn-cs"/>
              </a:rPr>
              <a:t> : This is a mandatory file. This files contains the list of dependencies which are needed by the training/scoring script to run. This file is used to prepare environment for the local run(user managed/system managed) and docker run(local/remote).</a:t>
            </a:r>
          </a:p>
          <a:p>
            <a:pPr marL="171450" indent="-171450">
              <a:buFont typeface="Arial" panose="020B0604020202020204" pitchFamily="34" charset="0"/>
              <a:buChar char="•"/>
            </a:pPr>
            <a:r>
              <a:rPr lang="en-US" sz="1200" b="0" i="0" u="none" strike="noStrike" kern="1200" dirty="0" err="1">
                <a:solidFill>
                  <a:schemeClr val="tx1"/>
                </a:solidFill>
                <a:effectLst/>
                <a:latin typeface="+mn-lt"/>
                <a:ea typeface="+mn-ea"/>
                <a:cs typeface="+mn-cs"/>
              </a:rPr>
              <a:t>security_config.json</a:t>
            </a:r>
            <a:r>
              <a:rPr lang="en-US" sz="1200" b="0" i="0" u="none" strike="noStrike" kern="1200" dirty="0">
                <a:solidFill>
                  <a:schemeClr val="tx1"/>
                </a:solidFill>
                <a:effectLst/>
                <a:latin typeface="+mn-lt"/>
                <a:ea typeface="+mn-ea"/>
                <a:cs typeface="+mn-cs"/>
              </a:rPr>
              <a:t> : This file contains the credentials to the remove </a:t>
            </a:r>
            <a:r>
              <a:rPr lang="en-US" sz="1200" b="0" i="0" u="none" strike="noStrike" kern="1200" dirty="0" err="1">
                <a:solidFill>
                  <a:schemeClr val="tx1"/>
                </a:solidFill>
                <a:effectLst/>
                <a:latin typeface="+mn-lt"/>
                <a:ea typeface="+mn-ea"/>
                <a:cs typeface="+mn-cs"/>
              </a:rPr>
              <a:t>vm</a:t>
            </a:r>
            <a:r>
              <a:rPr lang="en-US" sz="1200" b="0" i="0" u="none" strike="noStrike" kern="1200" dirty="0">
                <a:solidFill>
                  <a:schemeClr val="tx1"/>
                </a:solidFill>
                <a:effectLst/>
                <a:latin typeface="+mn-lt"/>
                <a:ea typeface="+mn-ea"/>
                <a:cs typeface="+mn-cs"/>
              </a:rPr>
              <a:t> where we want to train the model. This config is used by the script 02-AttachTrainingVM.py to attach remote </a:t>
            </a:r>
            <a:r>
              <a:rPr lang="en-US" sz="1200" b="0" i="0" u="none" strike="noStrike" kern="1200" dirty="0" err="1">
                <a:solidFill>
                  <a:schemeClr val="tx1"/>
                </a:solidFill>
                <a:effectLst/>
                <a:latin typeface="+mn-lt"/>
                <a:ea typeface="+mn-ea"/>
                <a:cs typeface="+mn-cs"/>
              </a:rPr>
              <a:t>vm</a:t>
            </a:r>
            <a:r>
              <a:rPr lang="en-US" sz="1200" b="0" i="0" u="none" strike="noStrike" kern="1200" dirty="0">
                <a:solidFill>
                  <a:schemeClr val="tx1"/>
                </a:solidFill>
                <a:effectLst/>
                <a:latin typeface="+mn-lt"/>
                <a:ea typeface="+mn-ea"/>
                <a:cs typeface="+mn-cs"/>
              </a:rPr>
              <a:t> as a compute to the workspace. Attaching remote </a:t>
            </a:r>
            <a:r>
              <a:rPr lang="en-US" sz="1200" b="0" i="0" u="none" strike="noStrike" kern="1200" dirty="0" err="1">
                <a:solidFill>
                  <a:schemeClr val="tx1"/>
                </a:solidFill>
                <a:effectLst/>
                <a:latin typeface="+mn-lt"/>
                <a:ea typeface="+mn-ea"/>
                <a:cs typeface="+mn-cs"/>
              </a:rPr>
              <a:t>vm</a:t>
            </a:r>
            <a:r>
              <a:rPr lang="en-US" sz="1200" b="0" i="0" u="none" strike="noStrike" kern="1200" dirty="0">
                <a:solidFill>
                  <a:schemeClr val="tx1"/>
                </a:solidFill>
                <a:effectLst/>
                <a:latin typeface="+mn-lt"/>
                <a:ea typeface="+mn-ea"/>
                <a:cs typeface="+mn-cs"/>
              </a:rPr>
              <a:t> to workspace is one time operation. It is recommended not to publish this file with credentials populated in it. You can put the credentials, run the 02-AttachTrainingVM.py manually and clear the credentials before pushing it to git.</a:t>
            </a:r>
          </a:p>
          <a:p>
            <a:pPr marL="171450" indent="-171450">
              <a:buFont typeface="Arial" panose="020B0604020202020204" pitchFamily="34" charset="0"/>
              <a:buChar char="•"/>
            </a:pPr>
            <a:r>
              <a:rPr lang="en-US" sz="1200" b="0" i="0" u="none" strike="noStrike" kern="1200" dirty="0" err="1">
                <a:solidFill>
                  <a:schemeClr val="tx1"/>
                </a:solidFill>
                <a:effectLst/>
                <a:latin typeface="+mn-lt"/>
                <a:ea typeface="+mn-ea"/>
                <a:cs typeface="+mn-cs"/>
              </a:rPr>
              <a:t>aks_webservice.json</a:t>
            </a:r>
            <a:r>
              <a:rPr lang="en-US" sz="1200" b="0" i="0" u="none" strike="noStrike" kern="1200" dirty="0">
                <a:solidFill>
                  <a:schemeClr val="tx1"/>
                </a:solidFill>
                <a:effectLst/>
                <a:latin typeface="+mn-lt"/>
                <a:ea typeface="+mn-ea"/>
                <a:cs typeface="+mn-cs"/>
              </a:rPr>
              <a:t> : This is an optional config. If you already have an AKS attached to your workspace, then provide the details in this file. If not, you do not have to check in this file to git.</a:t>
            </a:r>
          </a:p>
          <a:p>
            <a:endParaRPr lang="en-US" dirty="0"/>
          </a:p>
        </p:txBody>
      </p:sp>
      <p:sp>
        <p:nvSpPr>
          <p:cNvPr id="4" name="Slide Number Placeholder 3"/>
          <p:cNvSpPr>
            <a:spLocks noGrp="1"/>
          </p:cNvSpPr>
          <p:nvPr>
            <p:ph type="sldNum" sz="quarter" idx="5"/>
          </p:nvPr>
        </p:nvSpPr>
        <p:spPr/>
        <p:txBody>
          <a:bodyPr/>
          <a:lstStyle/>
          <a:p>
            <a:fld id="{E3DC86D0-8EC7-4074-A5F4-57FA1D6F5F4C}" type="slidenum">
              <a:rPr lang="en-US" smtClean="0"/>
              <a:t>32</a:t>
            </a:fld>
            <a:endParaRPr lang="en-US"/>
          </a:p>
        </p:txBody>
      </p:sp>
    </p:spTree>
    <p:extLst>
      <p:ext uri="{BB962C8B-B14F-4D97-AF65-F5344CB8AC3E}">
        <p14:creationId xmlns:p14="http://schemas.microsoft.com/office/powerpoint/2010/main" val="3605419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thru </a:t>
            </a:r>
            <a:r>
              <a:rPr lang="en-US"/>
              <a:t>these exercises </a:t>
            </a:r>
            <a:r>
              <a:rPr lang="en-US" dirty="0"/>
              <a:t>in lab doc</a:t>
            </a:r>
          </a:p>
        </p:txBody>
      </p:sp>
      <p:sp>
        <p:nvSpPr>
          <p:cNvPr id="4" name="Slide Number Placeholder 3"/>
          <p:cNvSpPr>
            <a:spLocks noGrp="1"/>
          </p:cNvSpPr>
          <p:nvPr>
            <p:ph type="sldNum" sz="quarter" idx="5"/>
          </p:nvPr>
        </p:nvSpPr>
        <p:spPr/>
        <p:txBody>
          <a:bodyPr/>
          <a:lstStyle/>
          <a:p>
            <a:fld id="{E3DC86D0-8EC7-4074-A5F4-57FA1D6F5F4C}" type="slidenum">
              <a:rPr lang="en-US" smtClean="0"/>
              <a:t>33</a:t>
            </a:fld>
            <a:endParaRPr lang="en-US"/>
          </a:p>
        </p:txBody>
      </p:sp>
    </p:spTree>
    <p:extLst>
      <p:ext uri="{BB962C8B-B14F-4D97-AF65-F5344CB8AC3E}">
        <p14:creationId xmlns:p14="http://schemas.microsoft.com/office/powerpoint/2010/main" val="1262387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end of the lab today you will have a working sample implemented in your own subscription that you can use for a reference for your own projects.  </a:t>
            </a:r>
          </a:p>
        </p:txBody>
      </p:sp>
      <p:sp>
        <p:nvSpPr>
          <p:cNvPr id="4" name="Slide Number Placeholder 3"/>
          <p:cNvSpPr>
            <a:spLocks noGrp="1"/>
          </p:cNvSpPr>
          <p:nvPr>
            <p:ph type="sldNum" sz="quarter" idx="5"/>
          </p:nvPr>
        </p:nvSpPr>
        <p:spPr/>
        <p:txBody>
          <a:bodyPr/>
          <a:lstStyle/>
          <a:p>
            <a:fld id="{E3DC86D0-8EC7-4074-A5F4-57FA1D6F5F4C}" type="slidenum">
              <a:rPr lang="en-US" smtClean="0"/>
              <a:t>3</a:t>
            </a:fld>
            <a:endParaRPr lang="en-US"/>
          </a:p>
        </p:txBody>
      </p:sp>
    </p:spTree>
    <p:extLst>
      <p:ext uri="{BB962C8B-B14F-4D97-AF65-F5344CB8AC3E}">
        <p14:creationId xmlns:p14="http://schemas.microsoft.com/office/powerpoint/2010/main" val="337467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panose="020B0502040204020203" pitchFamily="34" charset="0"/>
                <a:ea typeface="+mn-ea"/>
                <a:cs typeface="+mn-cs"/>
              </a:rPr>
              <a:t> </a:t>
            </a:r>
          </a:p>
          <a:p>
            <a:r>
              <a:rPr lang="en-US" sz="882" kern="1200" dirty="0">
                <a:solidFill>
                  <a:schemeClr val="tx1"/>
                </a:solidFill>
                <a:effectLst/>
                <a:latin typeface="Segoe UI" panose="020B0502040204020203" pitchFamily="34" charset="0"/>
                <a:ea typeface="+mn-ea"/>
                <a:cs typeface="+mn-cs"/>
              </a:rPr>
              <a:t> </a:t>
            </a:r>
          </a:p>
          <a:p>
            <a:r>
              <a:rPr lang="en-US" sz="882" kern="1200" dirty="0">
                <a:solidFill>
                  <a:schemeClr val="tx1"/>
                </a:solidFill>
                <a:effectLst/>
                <a:latin typeface="Segoe UI" panose="020B0502040204020203" pitchFamily="34" charset="0"/>
                <a:ea typeface="+mn-ea"/>
                <a:cs typeface="+mn-cs"/>
              </a:rPr>
              <a:t>This is the reference architecture of how </a:t>
            </a:r>
            <a:r>
              <a:rPr lang="en-US" sz="882" kern="1200" dirty="0" err="1">
                <a:solidFill>
                  <a:schemeClr val="tx1"/>
                </a:solidFill>
                <a:effectLst/>
                <a:latin typeface="Segoe UI" panose="020B0502040204020203" pitchFamily="34" charset="0"/>
                <a:ea typeface="+mn-ea"/>
                <a:cs typeface="+mn-cs"/>
              </a:rPr>
              <a:t>MLOps</a:t>
            </a:r>
            <a:r>
              <a:rPr lang="en-US" sz="882" kern="1200" dirty="0">
                <a:solidFill>
                  <a:schemeClr val="tx1"/>
                </a:solidFill>
                <a:effectLst/>
                <a:latin typeface="Segoe UI" panose="020B0502040204020203" pitchFamily="34" charset="0"/>
                <a:ea typeface="+mn-ea"/>
                <a:cs typeface="+mn-cs"/>
              </a:rPr>
              <a:t> for simply python model looks like. Here we leverage both Azure DevOps pipelines and Azure Machine learning pipelines. </a:t>
            </a:r>
          </a:p>
          <a:p>
            <a:endParaRPr lang="en-US" sz="882" kern="1200" dirty="0">
              <a:solidFill>
                <a:schemeClr val="tx1"/>
              </a:solidFill>
              <a:effectLst/>
              <a:latin typeface="Segoe UI" panose="020B0502040204020203" pitchFamily="34" charset="0"/>
              <a:ea typeface="+mn-ea"/>
              <a:cs typeface="+mn-cs"/>
            </a:endParaRPr>
          </a:p>
          <a:p>
            <a:r>
              <a:rPr lang="en-US" sz="882" kern="1200" dirty="0">
                <a:solidFill>
                  <a:schemeClr val="tx1"/>
                </a:solidFill>
                <a:effectLst/>
                <a:latin typeface="Segoe UI" panose="020B0502040204020203" pitchFamily="34" charset="0"/>
                <a:ea typeface="+mn-ea"/>
                <a:cs typeface="+mn-cs"/>
              </a:rPr>
              <a:t>The two green boxes are Azure DevOps pipeline, one is build (continuous Integration) and release (continuous deployment). </a:t>
            </a:r>
          </a:p>
          <a:p>
            <a:endParaRPr lang="en-US" sz="882" kern="1200" dirty="0">
              <a:solidFill>
                <a:schemeClr val="tx1"/>
              </a:solidFill>
              <a:effectLst/>
              <a:latin typeface="Segoe UI" panose="020B0502040204020203" pitchFamily="34" charset="0"/>
              <a:ea typeface="+mn-ea"/>
              <a:cs typeface="+mn-cs"/>
            </a:endParaRPr>
          </a:p>
          <a:p>
            <a:r>
              <a:rPr lang="en-US" sz="882" kern="1200" dirty="0">
                <a:solidFill>
                  <a:schemeClr val="tx1"/>
                </a:solidFill>
                <a:effectLst/>
                <a:latin typeface="Segoe UI" panose="020B0502040204020203" pitchFamily="34" charset="0"/>
                <a:ea typeface="+mn-ea"/>
                <a:cs typeface="+mn-cs"/>
              </a:rPr>
              <a:t>The build pipeline is mostly responsible for managing the code and creating infrastructure where as release pipeline is deploys the machine learning model as web service in QA and Prod env. </a:t>
            </a:r>
          </a:p>
          <a:p>
            <a:endParaRPr lang="en-US" sz="882" kern="1200" dirty="0">
              <a:solidFill>
                <a:schemeClr val="tx1"/>
              </a:solidFill>
              <a:effectLst/>
              <a:latin typeface="Segoe UI" panose="020B0502040204020203" pitchFamily="34" charset="0"/>
              <a:ea typeface="+mn-ea"/>
              <a:cs typeface="+mn-cs"/>
            </a:endParaRPr>
          </a:p>
          <a:p>
            <a:r>
              <a:rPr lang="en-US" sz="882" kern="1200" dirty="0">
                <a:solidFill>
                  <a:schemeClr val="tx1"/>
                </a:solidFill>
                <a:effectLst/>
                <a:latin typeface="Segoe UI" panose="020B0502040204020203" pitchFamily="34" charset="0"/>
                <a:ea typeface="+mn-ea"/>
                <a:cs typeface="+mn-cs"/>
              </a:rPr>
              <a:t>The orange pipeline is a AML pipeline which responsible for training model n packaging model as image.</a:t>
            </a:r>
          </a:p>
          <a:p>
            <a:r>
              <a:rPr lang="en-US" sz="882" kern="1200" dirty="0">
                <a:solidFill>
                  <a:schemeClr val="tx1"/>
                </a:solidFill>
                <a:effectLst/>
                <a:latin typeface="Segoe UI" panose="020B0502040204020203" pitchFamily="34" charset="0"/>
                <a:ea typeface="+mn-ea"/>
                <a:cs typeface="+mn-cs"/>
              </a:rPr>
              <a:t> </a:t>
            </a:r>
          </a:p>
          <a:p>
            <a:r>
              <a:rPr lang="en-US" sz="882" kern="1200" dirty="0">
                <a:solidFill>
                  <a:schemeClr val="tx1"/>
                </a:solidFill>
                <a:effectLst/>
                <a:latin typeface="Segoe UI" panose="020B0502040204020203" pitchFamily="34" charset="0"/>
                <a:ea typeface="+mn-ea"/>
                <a:cs typeface="+mn-cs"/>
              </a:rPr>
              <a:t>So the typical flow starts with Data scientists updating their model training/scoring scripts and pushing it to git or create a Pull request. This will trigger the DevOps Build pipeline. It will run unit tests, </a:t>
            </a:r>
            <a:r>
              <a:rPr lang="en-US" sz="882" kern="1200" dirty="0" err="1">
                <a:solidFill>
                  <a:schemeClr val="tx1"/>
                </a:solidFill>
                <a:effectLst/>
                <a:latin typeface="Segoe UI" panose="020B0502040204020203" pitchFamily="34" charset="0"/>
                <a:ea typeface="+mn-ea"/>
                <a:cs typeface="+mn-cs"/>
              </a:rPr>
              <a:t>pylint</a:t>
            </a:r>
            <a:r>
              <a:rPr lang="en-US" sz="882" kern="1200" dirty="0">
                <a:solidFill>
                  <a:schemeClr val="tx1"/>
                </a:solidFill>
                <a:effectLst/>
                <a:latin typeface="Segoe UI" panose="020B0502040204020203" pitchFamily="34" charset="0"/>
                <a:ea typeface="+mn-ea"/>
                <a:cs typeface="+mn-cs"/>
              </a:rPr>
              <a:t> test, data sanity test. Next is it will run the infra as code to create AML workspace and AML compute if not already existing. Then it create AML training pipeline, validate it and publish it exposing its rest endpoints. </a:t>
            </a:r>
          </a:p>
          <a:p>
            <a:r>
              <a:rPr lang="en-US" sz="882" kern="1200" dirty="0">
                <a:solidFill>
                  <a:schemeClr val="tx1"/>
                </a:solidFill>
                <a:effectLst/>
                <a:latin typeface="Segoe UI" panose="020B0502040204020203" pitchFamily="34" charset="0"/>
                <a:ea typeface="+mn-ea"/>
                <a:cs typeface="+mn-cs"/>
              </a:rPr>
              <a:t> </a:t>
            </a:r>
          </a:p>
          <a:p>
            <a:endParaRPr lang="en-US" sz="882" kern="1200" dirty="0">
              <a:solidFill>
                <a:schemeClr val="tx1"/>
              </a:solidFill>
              <a:effectLst/>
              <a:latin typeface="Segoe UI" panose="020B0502040204020203" pitchFamily="34" charset="0"/>
              <a:ea typeface="+mn-ea"/>
              <a:cs typeface="+mn-cs"/>
            </a:endParaRPr>
          </a:p>
          <a:p>
            <a:r>
              <a:rPr lang="en-US" sz="882" kern="1200" dirty="0">
                <a:solidFill>
                  <a:schemeClr val="tx1"/>
                </a:solidFill>
                <a:effectLst/>
                <a:latin typeface="Segoe UI" panose="020B0502040204020203" pitchFamily="34" charset="0"/>
                <a:ea typeface="+mn-ea"/>
                <a:cs typeface="+mn-cs"/>
              </a:rPr>
              <a:t>The AML pipeline can be triggered based on schedule, new data in blob or directly calling its endpoints. Once triggered, it will train the model on AML Compute cluster, evaluate whether new model is better than one in production and if yes, register it to promote it as new production model. It then package this new model along with its python dependencies to create scoring image and pushes it to Azure Container Registry</a:t>
            </a:r>
          </a:p>
          <a:p>
            <a:r>
              <a:rPr lang="en-US" sz="882" kern="1200" dirty="0">
                <a:solidFill>
                  <a:schemeClr val="tx1"/>
                </a:solidFill>
                <a:effectLst/>
                <a:latin typeface="Segoe UI" panose="020B0502040204020203" pitchFamily="34" charset="0"/>
                <a:ea typeface="+mn-ea"/>
                <a:cs typeface="+mn-cs"/>
              </a:rPr>
              <a:t> </a:t>
            </a:r>
          </a:p>
          <a:p>
            <a:r>
              <a:rPr lang="en-US" sz="882" kern="1200" dirty="0">
                <a:solidFill>
                  <a:schemeClr val="tx1"/>
                </a:solidFill>
                <a:effectLst/>
                <a:latin typeface="Segoe UI" panose="020B0502040204020203" pitchFamily="34" charset="0"/>
                <a:ea typeface="+mn-ea"/>
                <a:cs typeface="+mn-cs"/>
              </a:rPr>
              <a:t>Here a new image being pushed to ACR is a trigger for Azure DevOps release pipeline. First step in CD pipeline is to deploy this model image in a QA environment, where its deployed as a model webservice on ACI and tested. Once this is successful, the stakeholders will get email to do manual approval, so they do final validation and once they approve, the model image is deployed as webservice on a scalable AKS cluster and some tests are performed.</a:t>
            </a:r>
          </a:p>
          <a:p>
            <a:r>
              <a:rPr lang="en-US" sz="882" kern="1200" dirty="0">
                <a:solidFill>
                  <a:schemeClr val="tx1"/>
                </a:solidFill>
                <a:effectLst/>
                <a:latin typeface="Segoe UI" panose="020B0502040204020203" pitchFamily="34" charset="0"/>
                <a:ea typeface="+mn-ea"/>
                <a:cs typeface="+mn-cs"/>
              </a:rPr>
              <a:t> </a:t>
            </a:r>
          </a:p>
          <a:p>
            <a:r>
              <a:rPr lang="en-US" sz="882" kern="1200" dirty="0">
                <a:solidFill>
                  <a:schemeClr val="tx1"/>
                </a:solidFill>
                <a:effectLst/>
                <a:latin typeface="Segoe UI" panose="020B0502040204020203" pitchFamily="34" charset="0"/>
                <a:ea typeface="+mn-ea"/>
                <a:cs typeface="+mn-cs"/>
              </a:rPr>
              <a:t> </a:t>
            </a:r>
          </a:p>
          <a:p>
            <a:r>
              <a:rPr lang="en-US" sz="882" kern="1200" dirty="0">
                <a:solidFill>
                  <a:schemeClr val="tx1"/>
                </a:solidFill>
                <a:effectLst/>
                <a:latin typeface="Segoe UI" panose="020B0502040204020203" pitchFamily="34" charset="0"/>
                <a:ea typeface="+mn-ea"/>
                <a:cs typeface="+mn-cs"/>
              </a:rPr>
              <a:t>This model webservice on AKS servers the scoring request and collects the data, which is then feed back to the model training, completing the feedback loop.</a:t>
            </a:r>
          </a:p>
          <a:p>
            <a:endParaRPr lang="en-US" sz="882" kern="1200" dirty="0">
              <a:solidFill>
                <a:schemeClr val="tx1"/>
              </a:solidFill>
              <a:effectLst/>
              <a:latin typeface="Segoe UI" panose="020B0502040204020203" pitchFamily="34" charset="0"/>
              <a:ea typeface="+mn-ea"/>
              <a:cs typeface="+mn-cs"/>
            </a:endParaRPr>
          </a:p>
          <a:p>
            <a:r>
              <a:rPr lang="en-US" sz="1200" kern="1200" dirty="0">
                <a:solidFill>
                  <a:schemeClr val="tx1"/>
                </a:solidFill>
                <a:effectLst/>
                <a:latin typeface="+mn-lt"/>
                <a:ea typeface="+mn-ea"/>
                <a:cs typeface="+mn-cs"/>
              </a:rPr>
              <a:t>These pipelines are responsible for managing the code, doing version control, performing unit test, and continuous deployment is for taking your code and deploying it on AKS as a web service.  The other pipeline is the azure ML pipeline which is used for training and evaluating the models,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How the flow would work:  create or update the training or scoring scripts and push it to git.  They create a pull request in git and the pull request triggers azure </a:t>
            </a:r>
            <a:r>
              <a:rPr lang="en-US" sz="1200" kern="1200" dirty="0" err="1">
                <a:solidFill>
                  <a:schemeClr val="tx1"/>
                </a:solidFill>
                <a:effectLst/>
                <a:latin typeface="+mn-lt"/>
                <a:ea typeface="+mn-ea"/>
                <a:cs typeface="+mn-cs"/>
              </a:rPr>
              <a:t>devops</a:t>
            </a:r>
            <a:r>
              <a:rPr lang="en-US" sz="1200" kern="1200" dirty="0">
                <a:solidFill>
                  <a:schemeClr val="tx1"/>
                </a:solidFill>
                <a:effectLst/>
                <a:latin typeface="+mn-lt"/>
                <a:ea typeface="+mn-ea"/>
                <a:cs typeface="+mn-cs"/>
              </a:rPr>
              <a:t> build or continuous integration pipeline and perform different types of tests -data, unit tests, and once it is completed it will create infrastructure which is azure ML workspace, ML compute to train the model, and take that training code and publish it as an azure ML pipeline.  Once the pipeline is published it can be triggered based on schedule or new data coming to blob storage, and it performs steps like training of the model, evaluation of the model (does the new model perform better than the model in production?).  If yes, then it will register and promote it for production which means to package the model with its dependencies and create a container image and push it to ACR.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ACR we have in the lab is used as a trigger for the deployment pipeline.  It will take the model image and deploy it as a container instance web service for testing purposes.  And once this works, a human can manually review everything and release it to deploy on AKS in production.  Once the model is deployed in AKS we can collect the model performance data and provide it back to blob storage and re-use it for retraining.</a:t>
            </a:r>
          </a:p>
          <a:p>
            <a:r>
              <a:rPr lang="en-US" sz="1200" kern="1200" dirty="0">
                <a:solidFill>
                  <a:schemeClr val="tx1"/>
                </a:solidFill>
                <a:effectLst/>
                <a:latin typeface="+mn-lt"/>
                <a:ea typeface="+mn-ea"/>
                <a:cs typeface="+mn-cs"/>
              </a:rPr>
              <a:t> </a:t>
            </a:r>
          </a:p>
          <a:p>
            <a:endParaRPr lang="en-US" sz="882" kern="1200" dirty="0">
              <a:solidFill>
                <a:schemeClr val="tx1"/>
              </a:solidFill>
              <a:effectLst/>
              <a:latin typeface="Segoe UI" panose="020B0502040204020203" pitchFamily="34" charset="0"/>
              <a:ea typeface="+mn-ea"/>
              <a:cs typeface="+mn-cs"/>
            </a:endParaRPr>
          </a:p>
          <a:p>
            <a:r>
              <a:rPr lang="en-US" sz="882" kern="1200" dirty="0">
                <a:solidFill>
                  <a:schemeClr val="tx1"/>
                </a:solidFill>
                <a:effectLst/>
                <a:latin typeface="Segoe UI" panose="020B0502040204020203" pitchFamily="34" charset="0"/>
                <a:ea typeface="+mn-ea"/>
                <a:cs typeface="+mn-cs"/>
              </a:rPr>
              <a:t> </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6/24/19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80939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FAB50EE9-837C-4F00-A470-B5401D3DA763}" type="datetime8">
              <a:rPr lang="en-US" smtClean="0"/>
              <a:t>6/24/19 10:41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548418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74320" indent="-274320">
              <a:spcAft>
                <a:spcPts val="600"/>
              </a:spcAft>
              <a:buClr>
                <a:srgbClr val="8AB101"/>
              </a:buClr>
              <a:buFont typeface="Wingdings" panose="05000000000000000000" pitchFamily="2" charset="2"/>
              <a:buChar char="ü"/>
            </a:pPr>
            <a:r>
              <a:rPr lang="en-US" sz="1400" dirty="0">
                <a:gradFill>
                  <a:gsLst>
                    <a:gs pos="40075">
                      <a:schemeClr val="accent2">
                        <a:lumMod val="50000"/>
                      </a:schemeClr>
                    </a:gs>
                    <a:gs pos="30000">
                      <a:schemeClr val="accent2">
                        <a:lumMod val="50000"/>
                      </a:schemeClr>
                    </a:gs>
                  </a:gsLst>
                  <a:lin ang="5400000" scaled="0"/>
                </a:gradFill>
              </a:rPr>
              <a:t>Using distinct steps makes it possible to rerun only the steps you need as you tweak and test your workflow.</a:t>
            </a:r>
          </a:p>
          <a:p>
            <a:pPr marL="274320" indent="-274320">
              <a:spcAft>
                <a:spcPts val="600"/>
              </a:spcAft>
              <a:buClr>
                <a:srgbClr val="8AB101"/>
              </a:buClr>
              <a:buFont typeface="Wingdings" panose="05000000000000000000" pitchFamily="2" charset="2"/>
              <a:buChar char="ü"/>
            </a:pPr>
            <a:r>
              <a:rPr lang="en-US" sz="1400" dirty="0">
                <a:gradFill>
                  <a:gsLst>
                    <a:gs pos="40075">
                      <a:schemeClr val="accent2">
                        <a:lumMod val="50000"/>
                      </a:schemeClr>
                    </a:gs>
                    <a:gs pos="30000">
                      <a:schemeClr val="accent2">
                        <a:lumMod val="50000"/>
                      </a:schemeClr>
                    </a:gs>
                  </a:gsLst>
                  <a:lin ang="5400000" scaled="0"/>
                </a:gradFill>
              </a:rPr>
              <a:t>When you rerun a pipeline, the run jumps to the steps that need to be rerun, such as an updated training script, and skips what hasn't changed.</a:t>
            </a:r>
          </a:p>
          <a:p>
            <a:pPr marL="731503" lvl="1" indent="-274320">
              <a:spcAft>
                <a:spcPts val="600"/>
              </a:spcAft>
              <a:buClr>
                <a:srgbClr val="8AB101"/>
              </a:buClr>
              <a:buFont typeface="Wingdings" panose="05000000000000000000" pitchFamily="2" charset="2"/>
              <a:buChar char="ü"/>
            </a:pPr>
            <a:r>
              <a:rPr lang="en-US" sz="1400" dirty="0">
                <a:gradFill>
                  <a:gsLst>
                    <a:gs pos="40075">
                      <a:schemeClr val="accent2">
                        <a:lumMod val="50000"/>
                      </a:schemeClr>
                    </a:gs>
                    <a:gs pos="30000">
                      <a:schemeClr val="accent2">
                        <a:lumMod val="50000"/>
                      </a:schemeClr>
                    </a:gs>
                  </a:gsLst>
                  <a:lin ang="5400000" scaled="0"/>
                </a:gradFill>
              </a:rPr>
              <a:t>The same holds true for unchanged scripts used for the execution of the step</a:t>
            </a:r>
          </a:p>
          <a:p>
            <a:pPr marL="274320" indent="-274320">
              <a:spcAft>
                <a:spcPts val="600"/>
              </a:spcAft>
              <a:buClr>
                <a:srgbClr val="8AB101"/>
              </a:buClr>
              <a:buFont typeface="Wingdings" panose="05000000000000000000" pitchFamily="2" charset="2"/>
              <a:buChar char="ü"/>
            </a:pPr>
            <a:r>
              <a:rPr lang="en-US" sz="1400" dirty="0">
                <a:gradFill>
                  <a:gsLst>
                    <a:gs pos="40075">
                      <a:schemeClr val="accent2">
                        <a:lumMod val="50000"/>
                      </a:schemeClr>
                    </a:gs>
                    <a:gs pos="30000">
                      <a:schemeClr val="accent2">
                        <a:lumMod val="50000"/>
                      </a:schemeClr>
                    </a:gs>
                  </a:gsLst>
                  <a:lin ang="5400000" scaled="0"/>
                </a:gradFill>
              </a:rPr>
              <a:t>You can use various toolkits and frameworks for each step in your pipeline. Azure coordinates between the various compute targets you use so that your intermediate data can be shared with the downstream compute targets easily.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FAB50EE9-837C-4F00-A470-B5401D3DA763}" type="datetime8">
              <a:rPr lang="en-US" smtClean="0"/>
              <a:t>6/24/19 10:41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023924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FAB50EE9-837C-4F00-A470-B5401D3DA763}" type="datetime8">
              <a:rPr lang="en-US" smtClean="0"/>
              <a:t>6/24/19 10:41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275856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a:solidFill>
                  <a:schemeClr val="tx1"/>
                </a:solidFill>
                <a:effectLst/>
                <a:latin typeface="Segoe UI Light" pitchFamily="34" charset="0"/>
                <a:ea typeface="+mn-ea"/>
                <a:cs typeface="+mn-cs"/>
              </a:rPr>
              <a:t>Azure Databricks and Azure Data Lake Analytics can </a:t>
            </a:r>
            <a:r>
              <a:rPr lang="en-US" sz="882" b="1" i="0" kern="1200">
                <a:solidFill>
                  <a:schemeClr val="tx1"/>
                </a:solidFill>
                <a:effectLst/>
                <a:latin typeface="Segoe UI Light" pitchFamily="34" charset="0"/>
                <a:ea typeface="+mn-ea"/>
                <a:cs typeface="+mn-cs"/>
              </a:rPr>
              <a:t>only</a:t>
            </a:r>
            <a:r>
              <a:rPr lang="en-US" sz="882" b="0" i="0" kern="1200">
                <a:solidFill>
                  <a:schemeClr val="tx1"/>
                </a:solidFill>
                <a:effectLst/>
                <a:latin typeface="Segoe UI Light" pitchFamily="34" charset="0"/>
                <a:ea typeface="+mn-ea"/>
                <a:cs typeface="+mn-cs"/>
              </a:rPr>
              <a:t> be used in a pipeline.</a:t>
            </a:r>
          </a:p>
          <a:p>
            <a:endParaRPr lang="en-US" sz="882" b="0" i="0" kern="1200">
              <a:solidFill>
                <a:schemeClr val="tx1"/>
              </a:solidFill>
              <a:effectLst/>
              <a:latin typeface="Segoe UI Light" pitchFamily="34" charset="0"/>
              <a:ea typeface="+mn-ea"/>
              <a:cs typeface="+mn-cs"/>
            </a:endParaRPr>
          </a:p>
          <a:p>
            <a:r>
              <a:rPr lang="en-US" sz="882" b="0" i="0" kern="1200">
                <a:solidFill>
                  <a:schemeClr val="tx1"/>
                </a:solidFill>
                <a:effectLst/>
                <a:latin typeface="Segoe UI Light" pitchFamily="34" charset="0"/>
                <a:ea typeface="+mn-ea"/>
                <a:cs typeface="+mn-cs"/>
              </a:rPr>
              <a:t>You cannot attach an existing Azure Containers Instance to your workspace. Instead, you must create a new instance.</a:t>
            </a:r>
          </a:p>
          <a:p>
            <a:r>
              <a:rPr lang="en-US" sz="882" b="0" i="0" kern="1200">
                <a:solidFill>
                  <a:schemeClr val="tx1"/>
                </a:solidFill>
                <a:effectLst/>
                <a:latin typeface="Segoe UI Light" pitchFamily="34" charset="0"/>
                <a:ea typeface="+mn-ea"/>
                <a:cs typeface="+mn-cs"/>
              </a:rPr>
              <a:t>You cannot create Azure HDInsight, Azure Databricks, or Azure Data Lake Store within a workspace. Instead, you must create the resource and then attach it to your workspace.</a:t>
            </a:r>
          </a:p>
          <a:p>
            <a:endParaRPr lang="en-US" sz="882" b="0" i="0"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FAB50EE9-837C-4F00-A470-B5401D3DA763}" type="datetime8">
              <a:rPr lang="en-US" smtClean="0"/>
              <a:t>6/24/19 10:41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490903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8128BA3F-D4ED-4354-9D87-588D5E55D14E}" type="datetime8">
              <a:rPr lang="en-US" smtClean="0">
                <a:solidFill>
                  <a:prstClr val="black"/>
                </a:solidFill>
              </a:rPr>
              <a:t>6/24/19 10:41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891979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E3DC86D0-8EC7-4074-A5F4-57FA1D6F5F4C}" type="slidenum">
              <a:rPr lang="en-US" smtClean="0"/>
              <a:t>25</a:t>
            </a:fld>
            <a:endParaRPr lang="en-US"/>
          </a:p>
        </p:txBody>
      </p:sp>
    </p:spTree>
    <p:extLst>
      <p:ext uri="{BB962C8B-B14F-4D97-AF65-F5344CB8AC3E}">
        <p14:creationId xmlns:p14="http://schemas.microsoft.com/office/powerpoint/2010/main" val="3682807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DF30-7109-42F9-A6C1-36A29C6D9C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B1A4F4-BC13-4D7C-A2C4-0790B0BFF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044EF3-8F91-42C0-B2B1-801A0DDDBB84}"/>
              </a:ext>
            </a:extLst>
          </p:cNvPr>
          <p:cNvSpPr>
            <a:spLocks noGrp="1"/>
          </p:cNvSpPr>
          <p:nvPr>
            <p:ph type="dt" sz="half" idx="10"/>
          </p:nvPr>
        </p:nvSpPr>
        <p:spPr/>
        <p:txBody>
          <a:bodyPr/>
          <a:lstStyle/>
          <a:p>
            <a:fld id="{DCBAFE9B-405D-440F-8644-CF55D73EAE39}" type="datetimeFigureOut">
              <a:rPr lang="en-US" smtClean="0"/>
              <a:t>6/24/19</a:t>
            </a:fld>
            <a:endParaRPr lang="en-US"/>
          </a:p>
        </p:txBody>
      </p:sp>
      <p:sp>
        <p:nvSpPr>
          <p:cNvPr id="5" name="Footer Placeholder 4">
            <a:extLst>
              <a:ext uri="{FF2B5EF4-FFF2-40B4-BE49-F238E27FC236}">
                <a16:creationId xmlns:a16="http://schemas.microsoft.com/office/drawing/2014/main" id="{C15E62A5-9423-4900-9FB8-C4AB09B71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B66CE-A97F-4805-954A-0F7DCDE7DBEF}"/>
              </a:ext>
            </a:extLst>
          </p:cNvPr>
          <p:cNvSpPr>
            <a:spLocks noGrp="1"/>
          </p:cNvSpPr>
          <p:nvPr>
            <p:ph type="sldNum" sz="quarter" idx="12"/>
          </p:nvPr>
        </p:nvSpPr>
        <p:spPr/>
        <p:txBody>
          <a:bodyPr/>
          <a:lstStyle/>
          <a:p>
            <a:fld id="{5E7338D4-CC89-4F2F-BE30-2C1F2D940915}" type="slidenum">
              <a:rPr lang="en-US" smtClean="0"/>
              <a:t>‹#›</a:t>
            </a:fld>
            <a:endParaRPr lang="en-US"/>
          </a:p>
        </p:txBody>
      </p:sp>
    </p:spTree>
    <p:extLst>
      <p:ext uri="{BB962C8B-B14F-4D97-AF65-F5344CB8AC3E}">
        <p14:creationId xmlns:p14="http://schemas.microsoft.com/office/powerpoint/2010/main" val="2886939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C30F-EF39-42C4-BB23-C2D6E9CCEC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4C0EBF-DF92-4408-BB25-D500FDA1B9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04EB8C-AD6D-43EC-9657-C89005FAC073}"/>
              </a:ext>
            </a:extLst>
          </p:cNvPr>
          <p:cNvSpPr>
            <a:spLocks noGrp="1"/>
          </p:cNvSpPr>
          <p:nvPr>
            <p:ph type="dt" sz="half" idx="10"/>
          </p:nvPr>
        </p:nvSpPr>
        <p:spPr/>
        <p:txBody>
          <a:bodyPr/>
          <a:lstStyle/>
          <a:p>
            <a:fld id="{DCBAFE9B-405D-440F-8644-CF55D73EAE39}" type="datetimeFigureOut">
              <a:rPr lang="en-US" smtClean="0"/>
              <a:t>6/24/19</a:t>
            </a:fld>
            <a:endParaRPr lang="en-US"/>
          </a:p>
        </p:txBody>
      </p:sp>
      <p:sp>
        <p:nvSpPr>
          <p:cNvPr id="5" name="Footer Placeholder 4">
            <a:extLst>
              <a:ext uri="{FF2B5EF4-FFF2-40B4-BE49-F238E27FC236}">
                <a16:creationId xmlns:a16="http://schemas.microsoft.com/office/drawing/2014/main" id="{AF5DB664-CB23-42FB-82F8-7E9325C28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3416F-F83D-4C11-8FD2-98BA7F78C6B2}"/>
              </a:ext>
            </a:extLst>
          </p:cNvPr>
          <p:cNvSpPr>
            <a:spLocks noGrp="1"/>
          </p:cNvSpPr>
          <p:nvPr>
            <p:ph type="sldNum" sz="quarter" idx="12"/>
          </p:nvPr>
        </p:nvSpPr>
        <p:spPr/>
        <p:txBody>
          <a:bodyPr/>
          <a:lstStyle/>
          <a:p>
            <a:fld id="{5E7338D4-CC89-4F2F-BE30-2C1F2D940915}" type="slidenum">
              <a:rPr lang="en-US" smtClean="0"/>
              <a:t>‹#›</a:t>
            </a:fld>
            <a:endParaRPr lang="en-US"/>
          </a:p>
        </p:txBody>
      </p:sp>
    </p:spTree>
    <p:extLst>
      <p:ext uri="{BB962C8B-B14F-4D97-AF65-F5344CB8AC3E}">
        <p14:creationId xmlns:p14="http://schemas.microsoft.com/office/powerpoint/2010/main" val="11611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C24328-43F1-436E-9B36-1861F05F8D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3A6C17-E5C8-4985-869F-3EEEA6F622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20871-FF4F-4BF2-BEF8-58E3ADE96C04}"/>
              </a:ext>
            </a:extLst>
          </p:cNvPr>
          <p:cNvSpPr>
            <a:spLocks noGrp="1"/>
          </p:cNvSpPr>
          <p:nvPr>
            <p:ph type="dt" sz="half" idx="10"/>
          </p:nvPr>
        </p:nvSpPr>
        <p:spPr/>
        <p:txBody>
          <a:bodyPr/>
          <a:lstStyle/>
          <a:p>
            <a:fld id="{DCBAFE9B-405D-440F-8644-CF55D73EAE39}" type="datetimeFigureOut">
              <a:rPr lang="en-US" smtClean="0"/>
              <a:t>6/24/19</a:t>
            </a:fld>
            <a:endParaRPr lang="en-US"/>
          </a:p>
        </p:txBody>
      </p:sp>
      <p:sp>
        <p:nvSpPr>
          <p:cNvPr id="5" name="Footer Placeholder 4">
            <a:extLst>
              <a:ext uri="{FF2B5EF4-FFF2-40B4-BE49-F238E27FC236}">
                <a16:creationId xmlns:a16="http://schemas.microsoft.com/office/drawing/2014/main" id="{67BF7FFB-AED1-4B21-A853-92FCC0B37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EE3D7-3998-4ABA-BBCA-C7E813CA5FFA}"/>
              </a:ext>
            </a:extLst>
          </p:cNvPr>
          <p:cNvSpPr>
            <a:spLocks noGrp="1"/>
          </p:cNvSpPr>
          <p:nvPr>
            <p:ph type="sldNum" sz="quarter" idx="12"/>
          </p:nvPr>
        </p:nvSpPr>
        <p:spPr/>
        <p:txBody>
          <a:bodyPr/>
          <a:lstStyle/>
          <a:p>
            <a:fld id="{5E7338D4-CC89-4F2F-BE30-2C1F2D940915}" type="slidenum">
              <a:rPr lang="en-US" smtClean="0"/>
              <a:t>‹#›</a:t>
            </a:fld>
            <a:endParaRPr lang="en-US"/>
          </a:p>
        </p:txBody>
      </p:sp>
    </p:spTree>
    <p:extLst>
      <p:ext uri="{BB962C8B-B14F-4D97-AF65-F5344CB8AC3E}">
        <p14:creationId xmlns:p14="http://schemas.microsoft.com/office/powerpoint/2010/main" val="2898315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302551"/>
            <a:ext cx="11336039" cy="758022"/>
          </a:xfrm>
          <a:prstGeom prst="rect">
            <a:avLst/>
          </a:prstGeom>
        </p:spPr>
        <p:txBody>
          <a:bodyPr vert="horz" wrap="square" lIns="9144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16997385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302551"/>
            <a:ext cx="11336039" cy="758022"/>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91608"/>
            <a:ext cx="11339774"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Tree>
    <p:extLst>
      <p:ext uri="{BB962C8B-B14F-4D97-AF65-F5344CB8AC3E}">
        <p14:creationId xmlns:p14="http://schemas.microsoft.com/office/powerpoint/2010/main" val="243838502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blue">
    <p:bg>
      <p:bgRef idx="1001">
        <a:schemeClr val="bg2"/>
      </p:bgRef>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1515035" y="3429000"/>
            <a:ext cx="9152965" cy="2029939"/>
          </a:xfrm>
          <a:noFill/>
        </p:spPr>
        <p:txBody>
          <a:bodyPr vert="horz" wrap="square" lIns="0" tIns="0" rIns="0" bIns="0" rtlCol="0" anchor="t" anchorCtr="0">
            <a:noAutofit/>
          </a:bodyPr>
          <a:lstStyle>
            <a:lvl1pPr algn="ctr">
              <a:lnSpc>
                <a:spcPct val="90000"/>
              </a:lnSpc>
              <a:defRPr lang="en-US" sz="4000" spc="30"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23411139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7586360" cy="758022"/>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91608"/>
            <a:ext cx="7588860"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
        <p:nvSpPr>
          <p:cNvPr id="4" name="Text Placeholder 3">
            <a:extLst>
              <a:ext uri="{FF2B5EF4-FFF2-40B4-BE49-F238E27FC236}">
                <a16:creationId xmlns:a16="http://schemas.microsoft.com/office/drawing/2014/main" id="{FA7626C7-7042-4BA3-8CEC-E87FE515C1F8}"/>
              </a:ext>
            </a:extLst>
          </p:cNvPr>
          <p:cNvSpPr>
            <a:spLocks noGrp="1"/>
          </p:cNvSpPr>
          <p:nvPr>
            <p:ph type="body" sz="quarter" idx="10" hasCustomPrompt="1"/>
          </p:nvPr>
        </p:nvSpPr>
        <p:spPr>
          <a:xfrm>
            <a:off x="426424" y="2145841"/>
            <a:ext cx="7586360" cy="829458"/>
          </a:xfrm>
        </p:spPr>
        <p:txBody>
          <a:bodyPr wrap="square" lIns="91440" tIns="0" rIns="0" bIns="0">
            <a:spAutoFit/>
          </a:bodyPr>
          <a:lstStyle>
            <a:lvl1pPr marL="0" indent="0">
              <a:lnSpc>
                <a:spcPct val="90000"/>
              </a:lnSpc>
              <a:spcBef>
                <a:spcPts val="0"/>
              </a:spcBef>
              <a:spcAft>
                <a:spcPts val="988"/>
              </a:spcAft>
              <a:buNone/>
              <a:defRPr sz="1800" b="0" i="0">
                <a:solidFill>
                  <a:schemeClr val="tx2"/>
                </a:solidFill>
                <a:latin typeface="+mj-lt"/>
              </a:defRPr>
            </a:lvl1pPr>
            <a:lvl2pPr marL="0" indent="0">
              <a:lnSpc>
                <a:spcPct val="90000"/>
              </a:lnSpc>
              <a:spcBef>
                <a:spcPts val="0"/>
              </a:spcBef>
              <a:spcAft>
                <a:spcPts val="488"/>
              </a:spcAft>
              <a:buNone/>
              <a:defRPr sz="1600">
                <a:solidFill>
                  <a:srgbClr val="000000"/>
                </a:solidFill>
              </a:defRPr>
            </a:lvl2pPr>
            <a:lvl3pPr marL="0" indent="0">
              <a:spcBef>
                <a:spcPts val="0"/>
              </a:spcBef>
              <a:spcAft>
                <a:spcPts val="1274"/>
              </a:spcAft>
              <a:buNone/>
              <a:defRPr sz="1200" spc="20" baseline="0">
                <a:solidFill>
                  <a:schemeClr val="tx1"/>
                </a:solidFill>
                <a:latin typeface="+mj-lt"/>
              </a:defRPr>
            </a:lvl3pPr>
            <a:lvl4pPr marL="672290" indent="0">
              <a:spcBef>
                <a:spcPts val="0"/>
              </a:spcBef>
              <a:spcAft>
                <a:spcPts val="1274"/>
              </a:spcAft>
              <a:buNone/>
              <a:defRPr sz="1961"/>
            </a:lvl4pPr>
            <a:lvl5pPr marL="896386" indent="0">
              <a:buNone/>
              <a:defRPr/>
            </a:lvl5pPr>
          </a:lstStyle>
          <a:p>
            <a:pPr lvl="0"/>
            <a:r>
              <a:rPr lang="en-US"/>
              <a:t>First level Segoe UI 24pt</a:t>
            </a:r>
          </a:p>
          <a:p>
            <a:pPr lvl="1"/>
            <a:r>
              <a:rPr lang="en-US"/>
              <a:t>Second level Segoe UI 16pt</a:t>
            </a:r>
          </a:p>
          <a:p>
            <a:pPr lvl="2"/>
            <a:r>
              <a:rPr lang="en-US"/>
              <a:t>THIRD LEVEL SEGOE UI 12PT</a:t>
            </a:r>
          </a:p>
        </p:txBody>
      </p:sp>
    </p:spTree>
    <p:extLst>
      <p:ext uri="{BB962C8B-B14F-4D97-AF65-F5344CB8AC3E}">
        <p14:creationId xmlns:p14="http://schemas.microsoft.com/office/powerpoint/2010/main" val="227481231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08AC-4DCF-497C-93EC-37F4AF67A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85B06C-AA92-4134-BC1A-A79862AC9D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CE6D28-3BE6-4BC3-AEBF-B90E4D18794B}"/>
              </a:ext>
            </a:extLst>
          </p:cNvPr>
          <p:cNvSpPr>
            <a:spLocks noGrp="1"/>
          </p:cNvSpPr>
          <p:nvPr>
            <p:ph type="dt" sz="half" idx="10"/>
          </p:nvPr>
        </p:nvSpPr>
        <p:spPr/>
        <p:txBody>
          <a:bodyPr/>
          <a:lstStyle/>
          <a:p>
            <a:fld id="{735A2462-804D-4358-A778-29FB3A021632}" type="datetimeFigureOut">
              <a:rPr lang="en-US" smtClean="0"/>
              <a:t>6/24/19</a:t>
            </a:fld>
            <a:endParaRPr lang="en-US"/>
          </a:p>
        </p:txBody>
      </p:sp>
      <p:sp>
        <p:nvSpPr>
          <p:cNvPr id="5" name="Footer Placeholder 4">
            <a:extLst>
              <a:ext uri="{FF2B5EF4-FFF2-40B4-BE49-F238E27FC236}">
                <a16:creationId xmlns:a16="http://schemas.microsoft.com/office/drawing/2014/main" id="{806D8919-E1CE-4837-B616-5CDFF94D1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E9C5BA-4E91-4E17-B059-766DF26A54BC}"/>
              </a:ext>
            </a:extLst>
          </p:cNvPr>
          <p:cNvSpPr>
            <a:spLocks noGrp="1"/>
          </p:cNvSpPr>
          <p:nvPr>
            <p:ph type="sldNum" sz="quarter" idx="12"/>
          </p:nvPr>
        </p:nvSpPr>
        <p:spPr/>
        <p:txBody>
          <a:bodyPr/>
          <a:lstStyle/>
          <a:p>
            <a:fld id="{CF4D6382-0BAE-4A0F-B2EC-FC0136127CFB}" type="slidenum">
              <a:rPr lang="en-US" smtClean="0"/>
              <a:t>‹#›</a:t>
            </a:fld>
            <a:endParaRPr lang="en-US"/>
          </a:p>
        </p:txBody>
      </p:sp>
    </p:spTree>
    <p:extLst>
      <p:ext uri="{BB962C8B-B14F-4D97-AF65-F5344CB8AC3E}">
        <p14:creationId xmlns:p14="http://schemas.microsoft.com/office/powerpoint/2010/main" val="113811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5B09-4F23-4C10-9B36-65126A90B1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04787F-5484-4953-AD1B-634A9845E0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1C6400-5794-4DD2-82B7-03516DB9D220}"/>
              </a:ext>
            </a:extLst>
          </p:cNvPr>
          <p:cNvSpPr>
            <a:spLocks noGrp="1"/>
          </p:cNvSpPr>
          <p:nvPr>
            <p:ph type="dt" sz="half" idx="10"/>
          </p:nvPr>
        </p:nvSpPr>
        <p:spPr/>
        <p:txBody>
          <a:bodyPr/>
          <a:lstStyle/>
          <a:p>
            <a:fld id="{735A2462-804D-4358-A778-29FB3A021632}" type="datetimeFigureOut">
              <a:rPr lang="en-US" smtClean="0"/>
              <a:t>6/24/19</a:t>
            </a:fld>
            <a:endParaRPr lang="en-US"/>
          </a:p>
        </p:txBody>
      </p:sp>
      <p:sp>
        <p:nvSpPr>
          <p:cNvPr id="5" name="Footer Placeholder 4">
            <a:extLst>
              <a:ext uri="{FF2B5EF4-FFF2-40B4-BE49-F238E27FC236}">
                <a16:creationId xmlns:a16="http://schemas.microsoft.com/office/drawing/2014/main" id="{0202F2E7-852A-4D01-AD94-5A10416E9F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C0C22D-30D0-4AE6-98C5-F682D6830EED}"/>
              </a:ext>
            </a:extLst>
          </p:cNvPr>
          <p:cNvSpPr>
            <a:spLocks noGrp="1"/>
          </p:cNvSpPr>
          <p:nvPr>
            <p:ph type="sldNum" sz="quarter" idx="12"/>
          </p:nvPr>
        </p:nvSpPr>
        <p:spPr/>
        <p:txBody>
          <a:bodyPr/>
          <a:lstStyle/>
          <a:p>
            <a:fld id="{CF4D6382-0BAE-4A0F-B2EC-FC0136127CFB}" type="slidenum">
              <a:rPr lang="en-US" smtClean="0"/>
              <a:t>‹#›</a:t>
            </a:fld>
            <a:endParaRPr lang="en-US"/>
          </a:p>
        </p:txBody>
      </p:sp>
    </p:spTree>
    <p:extLst>
      <p:ext uri="{BB962C8B-B14F-4D97-AF65-F5344CB8AC3E}">
        <p14:creationId xmlns:p14="http://schemas.microsoft.com/office/powerpoint/2010/main" val="32639590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D9B7-86EC-41F9-B1BB-3215EBE69A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C02E0F-66AF-463A-AFEB-4B65B55C3C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BA25C-4AD4-4DDC-8E1C-A01C961D82D3}"/>
              </a:ext>
            </a:extLst>
          </p:cNvPr>
          <p:cNvSpPr>
            <a:spLocks noGrp="1"/>
          </p:cNvSpPr>
          <p:nvPr>
            <p:ph type="dt" sz="half" idx="10"/>
          </p:nvPr>
        </p:nvSpPr>
        <p:spPr/>
        <p:txBody>
          <a:bodyPr/>
          <a:lstStyle/>
          <a:p>
            <a:fld id="{DCBAFE9B-405D-440F-8644-CF55D73EAE39}" type="datetimeFigureOut">
              <a:rPr lang="en-US" smtClean="0"/>
              <a:t>6/24/19</a:t>
            </a:fld>
            <a:endParaRPr lang="en-US"/>
          </a:p>
        </p:txBody>
      </p:sp>
      <p:sp>
        <p:nvSpPr>
          <p:cNvPr id="5" name="Footer Placeholder 4">
            <a:extLst>
              <a:ext uri="{FF2B5EF4-FFF2-40B4-BE49-F238E27FC236}">
                <a16:creationId xmlns:a16="http://schemas.microsoft.com/office/drawing/2014/main" id="{C57147F2-2CB9-4A9B-8F38-77889312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B3B9E-B8F1-4D5D-B667-8210FC8BDA01}"/>
              </a:ext>
            </a:extLst>
          </p:cNvPr>
          <p:cNvSpPr>
            <a:spLocks noGrp="1"/>
          </p:cNvSpPr>
          <p:nvPr>
            <p:ph type="sldNum" sz="quarter" idx="12"/>
          </p:nvPr>
        </p:nvSpPr>
        <p:spPr/>
        <p:txBody>
          <a:bodyPr/>
          <a:lstStyle/>
          <a:p>
            <a:fld id="{5E7338D4-CC89-4F2F-BE30-2C1F2D940915}" type="slidenum">
              <a:rPr lang="en-US" smtClean="0"/>
              <a:t>‹#›</a:t>
            </a:fld>
            <a:endParaRPr lang="en-US"/>
          </a:p>
        </p:txBody>
      </p:sp>
    </p:spTree>
    <p:extLst>
      <p:ext uri="{BB962C8B-B14F-4D97-AF65-F5344CB8AC3E}">
        <p14:creationId xmlns:p14="http://schemas.microsoft.com/office/powerpoint/2010/main" val="26073768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9D1E8-74F2-427F-99B4-47EE397CB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31113B-5DC5-477E-AFBF-3C536A9F38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7BAB95-5F86-4ED7-A54B-14300BDEE1E2}"/>
              </a:ext>
            </a:extLst>
          </p:cNvPr>
          <p:cNvSpPr>
            <a:spLocks noGrp="1"/>
          </p:cNvSpPr>
          <p:nvPr>
            <p:ph type="dt" sz="half" idx="10"/>
          </p:nvPr>
        </p:nvSpPr>
        <p:spPr/>
        <p:txBody>
          <a:bodyPr/>
          <a:lstStyle/>
          <a:p>
            <a:fld id="{DCBAFE9B-405D-440F-8644-CF55D73EAE39}" type="datetimeFigureOut">
              <a:rPr lang="en-US" smtClean="0"/>
              <a:t>6/24/19</a:t>
            </a:fld>
            <a:endParaRPr lang="en-US"/>
          </a:p>
        </p:txBody>
      </p:sp>
      <p:sp>
        <p:nvSpPr>
          <p:cNvPr id="5" name="Footer Placeholder 4">
            <a:extLst>
              <a:ext uri="{FF2B5EF4-FFF2-40B4-BE49-F238E27FC236}">
                <a16:creationId xmlns:a16="http://schemas.microsoft.com/office/drawing/2014/main" id="{9E6FE0F0-358A-4F55-92F3-FC57DAA22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06EF1-7EC0-4FF4-B40E-04DF60998703}"/>
              </a:ext>
            </a:extLst>
          </p:cNvPr>
          <p:cNvSpPr>
            <a:spLocks noGrp="1"/>
          </p:cNvSpPr>
          <p:nvPr>
            <p:ph type="sldNum" sz="quarter" idx="12"/>
          </p:nvPr>
        </p:nvSpPr>
        <p:spPr/>
        <p:txBody>
          <a:bodyPr/>
          <a:lstStyle/>
          <a:p>
            <a:fld id="{5E7338D4-CC89-4F2F-BE30-2C1F2D940915}" type="slidenum">
              <a:rPr lang="en-US" smtClean="0"/>
              <a:t>‹#›</a:t>
            </a:fld>
            <a:endParaRPr lang="en-US"/>
          </a:p>
        </p:txBody>
      </p:sp>
    </p:spTree>
    <p:extLst>
      <p:ext uri="{BB962C8B-B14F-4D97-AF65-F5344CB8AC3E}">
        <p14:creationId xmlns:p14="http://schemas.microsoft.com/office/powerpoint/2010/main" val="3970758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B2B6-9783-4A1B-9F35-BCD5F73535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7DD6B3-03F1-4B92-B03E-C3864C3E12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849BA0-15F9-4BC7-83B4-C844E328F4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7581A8-4E45-4BDD-A51A-4246D1D7231E}"/>
              </a:ext>
            </a:extLst>
          </p:cNvPr>
          <p:cNvSpPr>
            <a:spLocks noGrp="1"/>
          </p:cNvSpPr>
          <p:nvPr>
            <p:ph type="dt" sz="half" idx="10"/>
          </p:nvPr>
        </p:nvSpPr>
        <p:spPr/>
        <p:txBody>
          <a:bodyPr/>
          <a:lstStyle/>
          <a:p>
            <a:fld id="{DCBAFE9B-405D-440F-8644-CF55D73EAE39}" type="datetimeFigureOut">
              <a:rPr lang="en-US" smtClean="0"/>
              <a:t>6/24/19</a:t>
            </a:fld>
            <a:endParaRPr lang="en-US"/>
          </a:p>
        </p:txBody>
      </p:sp>
      <p:sp>
        <p:nvSpPr>
          <p:cNvPr id="6" name="Footer Placeholder 5">
            <a:extLst>
              <a:ext uri="{FF2B5EF4-FFF2-40B4-BE49-F238E27FC236}">
                <a16:creationId xmlns:a16="http://schemas.microsoft.com/office/drawing/2014/main" id="{61912352-4A9C-44B3-A3F1-3AFD0AF854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588F4A-DF37-4BEC-8D1D-5D44D3C9ED74}"/>
              </a:ext>
            </a:extLst>
          </p:cNvPr>
          <p:cNvSpPr>
            <a:spLocks noGrp="1"/>
          </p:cNvSpPr>
          <p:nvPr>
            <p:ph type="sldNum" sz="quarter" idx="12"/>
          </p:nvPr>
        </p:nvSpPr>
        <p:spPr/>
        <p:txBody>
          <a:bodyPr/>
          <a:lstStyle/>
          <a:p>
            <a:fld id="{5E7338D4-CC89-4F2F-BE30-2C1F2D940915}" type="slidenum">
              <a:rPr lang="en-US" smtClean="0"/>
              <a:t>‹#›</a:t>
            </a:fld>
            <a:endParaRPr lang="en-US"/>
          </a:p>
        </p:txBody>
      </p:sp>
    </p:spTree>
    <p:extLst>
      <p:ext uri="{BB962C8B-B14F-4D97-AF65-F5344CB8AC3E}">
        <p14:creationId xmlns:p14="http://schemas.microsoft.com/office/powerpoint/2010/main" val="499623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C3EC-B04D-4A39-91F3-DD4114D0BE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9D878A-7D82-4359-9D92-697229FBC2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D08B10-3DD4-406B-8913-1B71DF190F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C58FCF-73E1-460A-84A8-7E1B60DF4E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0A739D-3030-448D-8B9C-BA7ADB3261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5F7B81-444F-4D29-9E6D-D01398D34AD7}"/>
              </a:ext>
            </a:extLst>
          </p:cNvPr>
          <p:cNvSpPr>
            <a:spLocks noGrp="1"/>
          </p:cNvSpPr>
          <p:nvPr>
            <p:ph type="dt" sz="half" idx="10"/>
          </p:nvPr>
        </p:nvSpPr>
        <p:spPr/>
        <p:txBody>
          <a:bodyPr/>
          <a:lstStyle/>
          <a:p>
            <a:fld id="{DCBAFE9B-405D-440F-8644-CF55D73EAE39}" type="datetimeFigureOut">
              <a:rPr lang="en-US" smtClean="0"/>
              <a:t>6/24/19</a:t>
            </a:fld>
            <a:endParaRPr lang="en-US"/>
          </a:p>
        </p:txBody>
      </p:sp>
      <p:sp>
        <p:nvSpPr>
          <p:cNvPr id="8" name="Footer Placeholder 7">
            <a:extLst>
              <a:ext uri="{FF2B5EF4-FFF2-40B4-BE49-F238E27FC236}">
                <a16:creationId xmlns:a16="http://schemas.microsoft.com/office/drawing/2014/main" id="{B4271D2B-979C-4B64-8DAA-B9C61BC5A0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01ED6F-70BF-4FFD-8F3C-1BB63A49F94C}"/>
              </a:ext>
            </a:extLst>
          </p:cNvPr>
          <p:cNvSpPr>
            <a:spLocks noGrp="1"/>
          </p:cNvSpPr>
          <p:nvPr>
            <p:ph type="sldNum" sz="quarter" idx="12"/>
          </p:nvPr>
        </p:nvSpPr>
        <p:spPr/>
        <p:txBody>
          <a:bodyPr/>
          <a:lstStyle/>
          <a:p>
            <a:fld id="{5E7338D4-CC89-4F2F-BE30-2C1F2D940915}" type="slidenum">
              <a:rPr lang="en-US" smtClean="0"/>
              <a:t>‹#›</a:t>
            </a:fld>
            <a:endParaRPr lang="en-US"/>
          </a:p>
        </p:txBody>
      </p:sp>
    </p:spTree>
    <p:extLst>
      <p:ext uri="{BB962C8B-B14F-4D97-AF65-F5344CB8AC3E}">
        <p14:creationId xmlns:p14="http://schemas.microsoft.com/office/powerpoint/2010/main" val="2980882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99B4-A079-4022-BA1B-7BD6F872AF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410774-BA49-4128-977F-DB118C35DD2F}"/>
              </a:ext>
            </a:extLst>
          </p:cNvPr>
          <p:cNvSpPr>
            <a:spLocks noGrp="1"/>
          </p:cNvSpPr>
          <p:nvPr>
            <p:ph type="dt" sz="half" idx="10"/>
          </p:nvPr>
        </p:nvSpPr>
        <p:spPr/>
        <p:txBody>
          <a:bodyPr/>
          <a:lstStyle/>
          <a:p>
            <a:fld id="{DCBAFE9B-405D-440F-8644-CF55D73EAE39}" type="datetimeFigureOut">
              <a:rPr lang="en-US" smtClean="0"/>
              <a:t>6/24/19</a:t>
            </a:fld>
            <a:endParaRPr lang="en-US"/>
          </a:p>
        </p:txBody>
      </p:sp>
      <p:sp>
        <p:nvSpPr>
          <p:cNvPr id="4" name="Footer Placeholder 3">
            <a:extLst>
              <a:ext uri="{FF2B5EF4-FFF2-40B4-BE49-F238E27FC236}">
                <a16:creationId xmlns:a16="http://schemas.microsoft.com/office/drawing/2014/main" id="{015C064F-B511-48F1-94F9-4E9550B7A3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1928F5-AA68-46DE-A35A-B5D52DE3D46F}"/>
              </a:ext>
            </a:extLst>
          </p:cNvPr>
          <p:cNvSpPr>
            <a:spLocks noGrp="1"/>
          </p:cNvSpPr>
          <p:nvPr>
            <p:ph type="sldNum" sz="quarter" idx="12"/>
          </p:nvPr>
        </p:nvSpPr>
        <p:spPr/>
        <p:txBody>
          <a:bodyPr/>
          <a:lstStyle/>
          <a:p>
            <a:fld id="{5E7338D4-CC89-4F2F-BE30-2C1F2D940915}" type="slidenum">
              <a:rPr lang="en-US" smtClean="0"/>
              <a:t>‹#›</a:t>
            </a:fld>
            <a:endParaRPr lang="en-US"/>
          </a:p>
        </p:txBody>
      </p:sp>
    </p:spTree>
    <p:extLst>
      <p:ext uri="{BB962C8B-B14F-4D97-AF65-F5344CB8AC3E}">
        <p14:creationId xmlns:p14="http://schemas.microsoft.com/office/powerpoint/2010/main" val="95177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4127EA-E663-4ECF-A792-3A6655A65782}"/>
              </a:ext>
            </a:extLst>
          </p:cNvPr>
          <p:cNvSpPr>
            <a:spLocks noGrp="1"/>
          </p:cNvSpPr>
          <p:nvPr>
            <p:ph type="dt" sz="half" idx="10"/>
          </p:nvPr>
        </p:nvSpPr>
        <p:spPr/>
        <p:txBody>
          <a:bodyPr/>
          <a:lstStyle/>
          <a:p>
            <a:fld id="{DCBAFE9B-405D-440F-8644-CF55D73EAE39}" type="datetimeFigureOut">
              <a:rPr lang="en-US" smtClean="0"/>
              <a:t>6/24/19</a:t>
            </a:fld>
            <a:endParaRPr lang="en-US"/>
          </a:p>
        </p:txBody>
      </p:sp>
      <p:sp>
        <p:nvSpPr>
          <p:cNvPr id="3" name="Footer Placeholder 2">
            <a:extLst>
              <a:ext uri="{FF2B5EF4-FFF2-40B4-BE49-F238E27FC236}">
                <a16:creationId xmlns:a16="http://schemas.microsoft.com/office/drawing/2014/main" id="{8E83D07B-7733-4B23-9EAB-1AE2CEE033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3AE475-F6A1-436B-8BCB-09463DE3D558}"/>
              </a:ext>
            </a:extLst>
          </p:cNvPr>
          <p:cNvSpPr>
            <a:spLocks noGrp="1"/>
          </p:cNvSpPr>
          <p:nvPr>
            <p:ph type="sldNum" sz="quarter" idx="12"/>
          </p:nvPr>
        </p:nvSpPr>
        <p:spPr/>
        <p:txBody>
          <a:bodyPr/>
          <a:lstStyle/>
          <a:p>
            <a:fld id="{5E7338D4-CC89-4F2F-BE30-2C1F2D940915}" type="slidenum">
              <a:rPr lang="en-US" smtClean="0"/>
              <a:t>‹#›</a:t>
            </a:fld>
            <a:endParaRPr lang="en-US"/>
          </a:p>
        </p:txBody>
      </p:sp>
    </p:spTree>
    <p:extLst>
      <p:ext uri="{BB962C8B-B14F-4D97-AF65-F5344CB8AC3E}">
        <p14:creationId xmlns:p14="http://schemas.microsoft.com/office/powerpoint/2010/main" val="782952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6C12-C95D-493E-89F0-69EBFEA58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B801F1-63AB-40F0-BD54-1DCBC07880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01303F-307D-41C4-970C-C196FC7AA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091E9-3586-4851-8A46-F04EB0CDC286}"/>
              </a:ext>
            </a:extLst>
          </p:cNvPr>
          <p:cNvSpPr>
            <a:spLocks noGrp="1"/>
          </p:cNvSpPr>
          <p:nvPr>
            <p:ph type="dt" sz="half" idx="10"/>
          </p:nvPr>
        </p:nvSpPr>
        <p:spPr/>
        <p:txBody>
          <a:bodyPr/>
          <a:lstStyle/>
          <a:p>
            <a:fld id="{DCBAFE9B-405D-440F-8644-CF55D73EAE39}" type="datetimeFigureOut">
              <a:rPr lang="en-US" smtClean="0"/>
              <a:t>6/24/19</a:t>
            </a:fld>
            <a:endParaRPr lang="en-US"/>
          </a:p>
        </p:txBody>
      </p:sp>
      <p:sp>
        <p:nvSpPr>
          <p:cNvPr id="6" name="Footer Placeholder 5">
            <a:extLst>
              <a:ext uri="{FF2B5EF4-FFF2-40B4-BE49-F238E27FC236}">
                <a16:creationId xmlns:a16="http://schemas.microsoft.com/office/drawing/2014/main" id="{14FE2FA7-7DA7-4DF5-BE57-B5BB86E2A6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AC379-D986-42F9-B0A8-6560AAE023D6}"/>
              </a:ext>
            </a:extLst>
          </p:cNvPr>
          <p:cNvSpPr>
            <a:spLocks noGrp="1"/>
          </p:cNvSpPr>
          <p:nvPr>
            <p:ph type="sldNum" sz="quarter" idx="12"/>
          </p:nvPr>
        </p:nvSpPr>
        <p:spPr/>
        <p:txBody>
          <a:bodyPr/>
          <a:lstStyle/>
          <a:p>
            <a:fld id="{5E7338D4-CC89-4F2F-BE30-2C1F2D940915}" type="slidenum">
              <a:rPr lang="en-US" smtClean="0"/>
              <a:t>‹#›</a:t>
            </a:fld>
            <a:endParaRPr lang="en-US"/>
          </a:p>
        </p:txBody>
      </p:sp>
    </p:spTree>
    <p:extLst>
      <p:ext uri="{BB962C8B-B14F-4D97-AF65-F5344CB8AC3E}">
        <p14:creationId xmlns:p14="http://schemas.microsoft.com/office/powerpoint/2010/main" val="42333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30AD-DEA3-4DC3-9F5B-00D06B06C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882ADC-4CDC-49E6-B012-E13363020C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8F6E2A-D29B-49A1-B417-CFE85F62C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F36BE-64CE-4778-B2F1-937AF7FEC5B5}"/>
              </a:ext>
            </a:extLst>
          </p:cNvPr>
          <p:cNvSpPr>
            <a:spLocks noGrp="1"/>
          </p:cNvSpPr>
          <p:nvPr>
            <p:ph type="dt" sz="half" idx="10"/>
          </p:nvPr>
        </p:nvSpPr>
        <p:spPr/>
        <p:txBody>
          <a:bodyPr/>
          <a:lstStyle/>
          <a:p>
            <a:fld id="{DCBAFE9B-405D-440F-8644-CF55D73EAE39}" type="datetimeFigureOut">
              <a:rPr lang="en-US" smtClean="0"/>
              <a:t>6/24/19</a:t>
            </a:fld>
            <a:endParaRPr lang="en-US"/>
          </a:p>
        </p:txBody>
      </p:sp>
      <p:sp>
        <p:nvSpPr>
          <p:cNvPr id="6" name="Footer Placeholder 5">
            <a:extLst>
              <a:ext uri="{FF2B5EF4-FFF2-40B4-BE49-F238E27FC236}">
                <a16:creationId xmlns:a16="http://schemas.microsoft.com/office/drawing/2014/main" id="{CB252CDD-3707-4F28-9587-5D059D9C46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7CF339-F82E-4E59-B04A-51C2E791FB45}"/>
              </a:ext>
            </a:extLst>
          </p:cNvPr>
          <p:cNvSpPr>
            <a:spLocks noGrp="1"/>
          </p:cNvSpPr>
          <p:nvPr>
            <p:ph type="sldNum" sz="quarter" idx="12"/>
          </p:nvPr>
        </p:nvSpPr>
        <p:spPr/>
        <p:txBody>
          <a:bodyPr/>
          <a:lstStyle/>
          <a:p>
            <a:fld id="{5E7338D4-CC89-4F2F-BE30-2C1F2D940915}" type="slidenum">
              <a:rPr lang="en-US" smtClean="0"/>
              <a:t>‹#›</a:t>
            </a:fld>
            <a:endParaRPr lang="en-US"/>
          </a:p>
        </p:txBody>
      </p:sp>
    </p:spTree>
    <p:extLst>
      <p:ext uri="{BB962C8B-B14F-4D97-AF65-F5344CB8AC3E}">
        <p14:creationId xmlns:p14="http://schemas.microsoft.com/office/powerpoint/2010/main" val="4223967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1.emf"/><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1B1F49-6C1A-4C2B-A120-19DDA1B503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E38C7-25CE-42B5-B037-2D5150F280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CC0FE-008B-4F77-A6C4-B88542A277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AFE9B-405D-440F-8644-CF55D73EAE39}" type="datetimeFigureOut">
              <a:rPr lang="en-US" smtClean="0"/>
              <a:t>6/24/19</a:t>
            </a:fld>
            <a:endParaRPr lang="en-US"/>
          </a:p>
        </p:txBody>
      </p:sp>
      <p:sp>
        <p:nvSpPr>
          <p:cNvPr id="5" name="Footer Placeholder 4">
            <a:extLst>
              <a:ext uri="{FF2B5EF4-FFF2-40B4-BE49-F238E27FC236}">
                <a16:creationId xmlns:a16="http://schemas.microsoft.com/office/drawing/2014/main" id="{CB11D749-3C97-4987-9976-8C5EE105B6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AA78BF-95F3-48E7-84B2-35BFD87C53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338D4-CC89-4F2F-BE30-2C1F2D940915}" type="slidenum">
              <a:rPr lang="en-US" smtClean="0"/>
              <a:t>‹#›</a:t>
            </a:fld>
            <a:endParaRPr lang="en-US"/>
          </a:p>
        </p:txBody>
      </p:sp>
    </p:spTree>
    <p:extLst>
      <p:ext uri="{BB962C8B-B14F-4D97-AF65-F5344CB8AC3E}">
        <p14:creationId xmlns:p14="http://schemas.microsoft.com/office/powerpoint/2010/main" val="502504880"/>
      </p:ext>
    </p:extLst>
  </p:cSld>
  <p:clrMap bg1="lt1" tx1="dk1" bg2="lt2" tx2="dk2" accent1="accent1" accent2="accent2" accent3="accent3" accent4="accent4" accent5="accent5" accent6="accent6" hlink="hlink" folHlink="folHlink"/>
  <p:sldLayoutIdLst>
    <p:sldLayoutId id="2147483661" r:id="rId1"/>
    <p:sldLayoutId id="214748471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4712" r:id="rId12"/>
    <p:sldLayoutId id="2147484713" r:id="rId13"/>
    <p:sldLayoutId id="2147484714" r:id="rId14"/>
    <p:sldLayoutId id="214748471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751A6-967A-46ED-8D06-165D9CB769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4B2065-4490-460D-99C0-C63D0BAA60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51C852-E4A3-4063-AE37-E7E2F2D12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2462-804D-4358-A778-29FB3A021632}" type="datetimeFigureOut">
              <a:rPr lang="en-US" smtClean="0"/>
              <a:t>6/24/19</a:t>
            </a:fld>
            <a:endParaRPr lang="en-US"/>
          </a:p>
        </p:txBody>
      </p:sp>
      <p:sp>
        <p:nvSpPr>
          <p:cNvPr id="5" name="Footer Placeholder 4">
            <a:extLst>
              <a:ext uri="{FF2B5EF4-FFF2-40B4-BE49-F238E27FC236}">
                <a16:creationId xmlns:a16="http://schemas.microsoft.com/office/drawing/2014/main" id="{BBA57D67-26DB-4038-8AD0-EE13571A14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E99FFF-3221-4EBA-89E0-F5B5776A13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D6382-0BAE-4A0F-B2EC-FC0136127CFB}" type="slidenum">
              <a:rPr lang="en-US" smtClean="0"/>
              <a:t>‹#›</a:t>
            </a:fld>
            <a:endParaRPr lang="en-US"/>
          </a:p>
        </p:txBody>
      </p:sp>
    </p:spTree>
    <p:extLst>
      <p:ext uri="{BB962C8B-B14F-4D97-AF65-F5344CB8AC3E}">
        <p14:creationId xmlns:p14="http://schemas.microsoft.com/office/powerpoint/2010/main" val="361685741"/>
      </p:ext>
    </p:extLst>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5"/>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39" r:id="rId1"/>
    <p:sldLayoutId id="2147484240" r:id="rId2"/>
    <p:sldLayoutId id="2147484710" r:id="rId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hyperlink" Target="https://docs.microsoft.com/en-us/azure/machine-learning/service/how-to-set-up-training-targets#hdinsight" TargetMode="External"/><Relationship Id="rId3" Type="http://schemas.openxmlformats.org/officeDocument/2006/relationships/hyperlink" Target="https://docs.microsoft.com/en-us/azure/machine-learning/service/how-to-set-up-training-targets#local" TargetMode="External"/><Relationship Id="rId7" Type="http://schemas.openxmlformats.org/officeDocument/2006/relationships/hyperlink" Target="https://docs.microsoft.com/en-us/azure/machine-learning/service/how-to-set-up-training-targets#adla"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s://docs.microsoft.com/en-us/azure/machine-learning/service/how-to-set-up-training-targets#databricks" TargetMode="External"/><Relationship Id="rId5" Type="http://schemas.openxmlformats.org/officeDocument/2006/relationships/hyperlink" Target="https://docs.microsoft.com/en-us/python/api/azureml-core/azureml.core.compute.amlcompute(class)?view=azure-ml-py" TargetMode="External"/><Relationship Id="rId4" Type="http://schemas.openxmlformats.org/officeDocument/2006/relationships/hyperlink" Target="https://docs.microsoft.com/en-us/azure/machine-learning/service/how-to-set-up-training-targets#dsvm" TargetMode="External"/><Relationship Id="rId9" Type="http://schemas.openxmlformats.org/officeDocument/2006/relationships/hyperlink" Target="https://docs.microsoft.com/en-us/azure/machine-learning/service/how-to-set-up-training-targets#supported-compute-target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5.svg"/><Relationship Id="rId11" Type="http://schemas.openxmlformats.org/officeDocument/2006/relationships/image" Target="../media/image20.sv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svg"/><Relationship Id="rId9" Type="http://schemas.openxmlformats.org/officeDocument/2006/relationships/image" Target="../media/image18.sv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0.xml"/><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services/storage/" TargetMode="External"/><Relationship Id="rId2" Type="http://schemas.openxmlformats.org/officeDocument/2006/relationships/hyperlink" Target="https://azure.microsoft.com/services/container-registry/" TargetMode="External"/><Relationship Id="rId1" Type="http://schemas.openxmlformats.org/officeDocument/2006/relationships/slideLayout" Target="../slideLayouts/slideLayout13.xml"/><Relationship Id="rId5" Type="http://schemas.openxmlformats.org/officeDocument/2006/relationships/hyperlink" Target="https://azure.microsoft.com/services/key-vault/" TargetMode="External"/><Relationship Id="rId4" Type="http://schemas.openxmlformats.org/officeDocument/2006/relationships/hyperlink" Target="https://azure.microsoft.com/services/application-insigh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57527FA-5248-4B4E-970E-08D4463E28C6}"/>
              </a:ext>
            </a:extLst>
          </p:cNvPr>
          <p:cNvSpPr>
            <a:spLocks noGrp="1"/>
          </p:cNvSpPr>
          <p:nvPr>
            <p:ph type="ctrTitle"/>
          </p:nvPr>
        </p:nvSpPr>
        <p:spPr>
          <a:xfrm>
            <a:off x="3045368" y="2043663"/>
            <a:ext cx="6105194" cy="2031055"/>
          </a:xfrm>
        </p:spPr>
        <p:txBody>
          <a:bodyPr>
            <a:normAutofit/>
          </a:bodyPr>
          <a:lstStyle/>
          <a:p>
            <a:r>
              <a:rPr lang="en-US">
                <a:solidFill>
                  <a:srgbClr val="FFFFFF"/>
                </a:solidFill>
              </a:rPr>
              <a:t>AI &amp; DevOps Workshop</a:t>
            </a:r>
          </a:p>
        </p:txBody>
      </p:sp>
      <p:sp>
        <p:nvSpPr>
          <p:cNvPr id="3" name="Subtitle 2">
            <a:extLst>
              <a:ext uri="{FF2B5EF4-FFF2-40B4-BE49-F238E27FC236}">
                <a16:creationId xmlns:a16="http://schemas.microsoft.com/office/drawing/2014/main" id="{6B0C768E-EDE0-4C4D-BAFC-7954E956F56A}"/>
              </a:ext>
            </a:extLst>
          </p:cNvPr>
          <p:cNvSpPr>
            <a:spLocks noGrp="1"/>
          </p:cNvSpPr>
          <p:nvPr>
            <p:ph type="subTitle" idx="1"/>
          </p:nvPr>
        </p:nvSpPr>
        <p:spPr>
          <a:xfrm>
            <a:off x="3045368" y="4074718"/>
            <a:ext cx="6105194" cy="682079"/>
          </a:xfrm>
        </p:spPr>
        <p:txBody>
          <a:bodyPr>
            <a:normAutofit/>
          </a:bodyPr>
          <a:lstStyle/>
          <a:p>
            <a:r>
              <a:rPr lang="en-US">
                <a:solidFill>
                  <a:srgbClr val="FFFFFF"/>
                </a:solidFill>
              </a:rPr>
              <a:t>June 24, 2019</a:t>
            </a:r>
          </a:p>
        </p:txBody>
      </p:sp>
    </p:spTree>
    <p:extLst>
      <p:ext uri="{BB962C8B-B14F-4D97-AF65-F5344CB8AC3E}">
        <p14:creationId xmlns:p14="http://schemas.microsoft.com/office/powerpoint/2010/main" val="2498473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7DD7-AE70-41FF-AB4C-E91177398815}"/>
              </a:ext>
            </a:extLst>
          </p:cNvPr>
          <p:cNvSpPr>
            <a:spLocks noGrp="1"/>
          </p:cNvSpPr>
          <p:nvPr>
            <p:ph type="title"/>
          </p:nvPr>
        </p:nvSpPr>
        <p:spPr/>
        <p:txBody>
          <a:bodyPr/>
          <a:lstStyle/>
          <a:p>
            <a:r>
              <a:rPr lang="en-US"/>
              <a:t>Azure ML service Workspace Taxonomy</a:t>
            </a:r>
          </a:p>
        </p:txBody>
      </p:sp>
      <p:pic>
        <p:nvPicPr>
          <p:cNvPr id="9218" name="Picture 2" descr="Workspace taxonomy">
            <a:extLst>
              <a:ext uri="{FF2B5EF4-FFF2-40B4-BE49-F238E27FC236}">
                <a16:creationId xmlns:a16="http://schemas.microsoft.com/office/drawing/2014/main" id="{A45357EE-C106-4FAF-82BC-44F15B482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41" y="1409699"/>
            <a:ext cx="11234025" cy="4711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7033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67A2-C88A-4667-909A-B26806D635DE}"/>
              </a:ext>
            </a:extLst>
          </p:cNvPr>
          <p:cNvSpPr>
            <a:spLocks noGrp="1"/>
          </p:cNvSpPr>
          <p:nvPr>
            <p:ph type="title"/>
          </p:nvPr>
        </p:nvSpPr>
        <p:spPr/>
        <p:txBody>
          <a:bodyPr/>
          <a:lstStyle/>
          <a:p>
            <a:r>
              <a:rPr lang="en-US"/>
              <a:t>Azure ML service Artifacts</a:t>
            </a:r>
          </a:p>
        </p:txBody>
      </p:sp>
      <p:sp>
        <p:nvSpPr>
          <p:cNvPr id="6" name="Text Placeholder 5">
            <a:extLst>
              <a:ext uri="{FF2B5EF4-FFF2-40B4-BE49-F238E27FC236}">
                <a16:creationId xmlns:a16="http://schemas.microsoft.com/office/drawing/2014/main" id="{135A82F4-9A1D-4369-BFAB-69CECFF1EC81}"/>
              </a:ext>
            </a:extLst>
          </p:cNvPr>
          <p:cNvSpPr>
            <a:spLocks noGrp="1"/>
          </p:cNvSpPr>
          <p:nvPr>
            <p:ph type="body" sz="quarter" idx="12"/>
          </p:nvPr>
        </p:nvSpPr>
        <p:spPr/>
        <p:txBody>
          <a:bodyPr/>
          <a:lstStyle/>
          <a:p>
            <a:r>
              <a:rPr lang="en-US"/>
              <a:t>Models and Model Registry</a:t>
            </a:r>
          </a:p>
        </p:txBody>
      </p:sp>
      <p:pic>
        <p:nvPicPr>
          <p:cNvPr id="10242" name="Picture 2">
            <a:extLst>
              <a:ext uri="{FF2B5EF4-FFF2-40B4-BE49-F238E27FC236}">
                <a16:creationId xmlns:a16="http://schemas.microsoft.com/office/drawing/2014/main" id="{9A79B99E-D8D5-4B2B-A385-955D249CEB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3055" y="1731196"/>
            <a:ext cx="670118" cy="67011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194B619E-94F8-4EC4-BCD8-18E480617445}"/>
              </a:ext>
            </a:extLst>
          </p:cNvPr>
          <p:cNvGrpSpPr/>
          <p:nvPr/>
        </p:nvGrpSpPr>
        <p:grpSpPr>
          <a:xfrm rot="1800000">
            <a:off x="540505" y="1783688"/>
            <a:ext cx="512177" cy="593570"/>
            <a:chOff x="6281977" y="1925712"/>
            <a:chExt cx="609366" cy="706203"/>
          </a:xfrm>
        </p:grpSpPr>
        <p:sp>
          <p:nvSpPr>
            <p:cNvPr id="9" name="Hexagon 8">
              <a:extLst>
                <a:ext uri="{FF2B5EF4-FFF2-40B4-BE49-F238E27FC236}">
                  <a16:creationId xmlns:a16="http://schemas.microsoft.com/office/drawing/2014/main" id="{6D569821-F225-487B-90DB-8C17CE5529F1}"/>
                </a:ext>
              </a:extLst>
            </p:cNvPr>
            <p:cNvSpPr/>
            <p:nvPr/>
          </p:nvSpPr>
          <p:spPr bwMode="auto">
            <a:xfrm rot="16200000">
              <a:off x="6261742" y="2000529"/>
              <a:ext cx="651443" cy="557784"/>
            </a:xfrm>
            <a:prstGeom prst="hexagon">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0" name="Straight Connector 9">
              <a:extLst>
                <a:ext uri="{FF2B5EF4-FFF2-40B4-BE49-F238E27FC236}">
                  <a16:creationId xmlns:a16="http://schemas.microsoft.com/office/drawing/2014/main" id="{4BB807EE-4CDF-48F9-A02A-77149BB96D6D}"/>
                </a:ext>
              </a:extLst>
            </p:cNvPr>
            <p:cNvCxnSpPr>
              <a:stCxn id="9" idx="3"/>
              <a:endCxn id="9" idx="0"/>
            </p:cNvCxnSpPr>
            <p:nvPr/>
          </p:nvCxnSpPr>
          <p:spPr>
            <a:xfrm flipV="1">
              <a:off x="6587464" y="1953700"/>
              <a:ext cx="0" cy="65144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8D25895-E205-408F-AEF4-5A6B60EAAE02}"/>
                </a:ext>
              </a:extLst>
            </p:cNvPr>
            <p:cNvGrpSpPr/>
            <p:nvPr/>
          </p:nvGrpSpPr>
          <p:grpSpPr>
            <a:xfrm>
              <a:off x="6584950" y="2093649"/>
              <a:ext cx="281406" cy="372551"/>
              <a:chOff x="6584950" y="2093146"/>
              <a:chExt cx="281406" cy="372551"/>
            </a:xfrm>
          </p:grpSpPr>
          <p:cxnSp>
            <p:nvCxnSpPr>
              <p:cNvPr id="24" name="Straight Connector 23">
                <a:extLst>
                  <a:ext uri="{FF2B5EF4-FFF2-40B4-BE49-F238E27FC236}">
                    <a16:creationId xmlns:a16="http://schemas.microsoft.com/office/drawing/2014/main" id="{37F14BCC-3C77-40D6-9626-D03D845781B4}"/>
                  </a:ext>
                </a:extLst>
              </p:cNvPr>
              <p:cNvCxnSpPr>
                <a:cxnSpLocks/>
                <a:stCxn id="9" idx="2"/>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25F8A9-83BE-4314-8590-DC1D074A8DA9}"/>
                  </a:ext>
                </a:extLst>
              </p:cNvPr>
              <p:cNvCxnSpPr>
                <a:stCxn id="9" idx="1"/>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ABD415-14CE-4B9B-8861-B79E0D2C9406}"/>
                  </a:ext>
                </a:extLst>
              </p:cNvPr>
              <p:cNvCxnSpPr>
                <a:cxnSpLocks/>
                <a:stCxn id="9" idx="1"/>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EA0BA826-0711-43D8-B082-214D4B42B2FE}"/>
                </a:ext>
              </a:extLst>
            </p:cNvPr>
            <p:cNvGrpSpPr/>
            <p:nvPr/>
          </p:nvGrpSpPr>
          <p:grpSpPr>
            <a:xfrm flipH="1">
              <a:off x="6304801" y="2093649"/>
              <a:ext cx="281406" cy="372551"/>
              <a:chOff x="6584950" y="2093146"/>
              <a:chExt cx="281406" cy="372551"/>
            </a:xfrm>
          </p:grpSpPr>
          <p:cxnSp>
            <p:nvCxnSpPr>
              <p:cNvPr id="21" name="Straight Connector 20">
                <a:extLst>
                  <a:ext uri="{FF2B5EF4-FFF2-40B4-BE49-F238E27FC236}">
                    <a16:creationId xmlns:a16="http://schemas.microsoft.com/office/drawing/2014/main" id="{D3B5C2E9-E8A8-4479-B38E-6E7D98085801}"/>
                  </a:ext>
                </a:extLst>
              </p:cNvPr>
              <p:cNvCxnSpPr>
                <a:cxnSpLocks/>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10640F2-05C8-4DD7-BBFF-F5382EEC06B1}"/>
                  </a:ext>
                </a:extLst>
              </p:cNvPr>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EF1EEFF-FF8E-4948-B721-B588D9B4008D}"/>
                  </a:ext>
                </a:extLst>
              </p:cNvPr>
              <p:cNvCxnSpPr>
                <a:cxnSpLocks/>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 name="Oval 12">
              <a:extLst>
                <a:ext uri="{FF2B5EF4-FFF2-40B4-BE49-F238E27FC236}">
                  <a16:creationId xmlns:a16="http://schemas.microsoft.com/office/drawing/2014/main" id="{CFD183A8-76C2-424B-B83E-89EE47CC9238}"/>
                </a:ext>
              </a:extLst>
            </p:cNvPr>
            <p:cNvSpPr/>
            <p:nvPr/>
          </p:nvSpPr>
          <p:spPr bwMode="auto">
            <a:xfrm>
              <a:off x="6281977"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Oval 13">
              <a:extLst>
                <a:ext uri="{FF2B5EF4-FFF2-40B4-BE49-F238E27FC236}">
                  <a16:creationId xmlns:a16="http://schemas.microsoft.com/office/drawing/2014/main" id="{DDE7DA02-2D8F-4DA3-B571-DE7B8BCA6533}"/>
                </a:ext>
              </a:extLst>
            </p:cNvPr>
            <p:cNvSpPr/>
            <p:nvPr/>
          </p:nvSpPr>
          <p:spPr bwMode="auto">
            <a:xfrm>
              <a:off x="6558202" y="217336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Oval 14">
              <a:extLst>
                <a:ext uri="{FF2B5EF4-FFF2-40B4-BE49-F238E27FC236}">
                  <a16:creationId xmlns:a16="http://schemas.microsoft.com/office/drawing/2014/main" id="{CC303B85-3E06-42D0-B831-042D5B36EDB3}"/>
                </a:ext>
              </a:extLst>
            </p:cNvPr>
            <p:cNvSpPr/>
            <p:nvPr/>
          </p:nvSpPr>
          <p:spPr bwMode="auto">
            <a:xfrm>
              <a:off x="6831252"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Oval 15">
              <a:extLst>
                <a:ext uri="{FF2B5EF4-FFF2-40B4-BE49-F238E27FC236}">
                  <a16:creationId xmlns:a16="http://schemas.microsoft.com/office/drawing/2014/main" id="{711BBAE9-4C0E-43BB-AA87-52FA7E5A0382}"/>
                </a:ext>
              </a:extLst>
            </p:cNvPr>
            <p:cNvSpPr/>
            <p:nvPr/>
          </p:nvSpPr>
          <p:spPr bwMode="auto">
            <a:xfrm>
              <a:off x="6558202" y="23876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Oval 16">
              <a:extLst>
                <a:ext uri="{FF2B5EF4-FFF2-40B4-BE49-F238E27FC236}">
                  <a16:creationId xmlns:a16="http://schemas.microsoft.com/office/drawing/2014/main" id="{22806F21-B0C4-4DEC-9818-20FE0F00AFF9}"/>
                </a:ext>
              </a:extLst>
            </p:cNvPr>
            <p:cNvSpPr/>
            <p:nvPr/>
          </p:nvSpPr>
          <p:spPr bwMode="auto">
            <a:xfrm>
              <a:off x="6834427"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Oval 17">
              <a:extLst>
                <a:ext uri="{FF2B5EF4-FFF2-40B4-BE49-F238E27FC236}">
                  <a16:creationId xmlns:a16="http://schemas.microsoft.com/office/drawing/2014/main" id="{880C735B-0F94-4AC5-9832-5B7BFC5D744F}"/>
                </a:ext>
              </a:extLst>
            </p:cNvPr>
            <p:cNvSpPr/>
            <p:nvPr/>
          </p:nvSpPr>
          <p:spPr bwMode="auto">
            <a:xfrm>
              <a:off x="6558202" y="2574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Oval 18">
              <a:extLst>
                <a:ext uri="{FF2B5EF4-FFF2-40B4-BE49-F238E27FC236}">
                  <a16:creationId xmlns:a16="http://schemas.microsoft.com/office/drawing/2014/main" id="{6B1441B2-ECB1-4922-B686-CD194D6F3AD8}"/>
                </a:ext>
              </a:extLst>
            </p:cNvPr>
            <p:cNvSpPr/>
            <p:nvPr/>
          </p:nvSpPr>
          <p:spPr bwMode="auto">
            <a:xfrm>
              <a:off x="6291502"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Oval 19">
              <a:extLst>
                <a:ext uri="{FF2B5EF4-FFF2-40B4-BE49-F238E27FC236}">
                  <a16:creationId xmlns:a16="http://schemas.microsoft.com/office/drawing/2014/main" id="{39D14EBF-0AA4-4C9E-9A52-DE9360AC447F}"/>
                </a:ext>
              </a:extLst>
            </p:cNvPr>
            <p:cNvSpPr/>
            <p:nvPr/>
          </p:nvSpPr>
          <p:spPr bwMode="auto">
            <a:xfrm>
              <a:off x="6558202" y="192571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7" name="Rectangle 26">
            <a:extLst>
              <a:ext uri="{FF2B5EF4-FFF2-40B4-BE49-F238E27FC236}">
                <a16:creationId xmlns:a16="http://schemas.microsoft.com/office/drawing/2014/main" id="{6AA26CC3-D4F7-4C77-B2E3-525F014BA310}"/>
              </a:ext>
            </a:extLst>
          </p:cNvPr>
          <p:cNvSpPr/>
          <p:nvPr/>
        </p:nvSpPr>
        <p:spPr>
          <a:xfrm>
            <a:off x="426422" y="2535829"/>
            <a:ext cx="5442749" cy="3424784"/>
          </a:xfrm>
          <a:prstGeom prst="rect">
            <a:avLst/>
          </a:prstGeom>
          <a:ln>
            <a:noFill/>
          </a:ln>
        </p:spPr>
        <p:txBody>
          <a:bodyPr wrap="square">
            <a:spAutoFit/>
          </a:bodyPr>
          <a:lstStyle/>
          <a:p>
            <a:pPr>
              <a:lnSpc>
                <a:spcPct val="90000"/>
              </a:lnSpc>
              <a:spcAft>
                <a:spcPts val="488"/>
              </a:spcAft>
              <a:buSzPct val="90000"/>
              <a:defRPr/>
            </a:pPr>
            <a:r>
              <a:rPr lang="en-US" sz="1800" dirty="0">
                <a:solidFill>
                  <a:schemeClr val="tx2"/>
                </a:solidFill>
                <a:latin typeface="+mj-lt"/>
              </a:rPr>
              <a:t>Model</a:t>
            </a:r>
          </a:p>
          <a:p>
            <a:pPr>
              <a:lnSpc>
                <a:spcPct val="90000"/>
              </a:lnSpc>
              <a:spcAft>
                <a:spcPts val="988"/>
              </a:spcAft>
              <a:buSzPct val="90000"/>
            </a:pPr>
            <a:r>
              <a:rPr lang="en-US" sz="1600" dirty="0"/>
              <a:t>A machine learning model is an artifact that is created by your training process. You use a model to get predictions on new data.</a:t>
            </a:r>
          </a:p>
          <a:p>
            <a:pPr>
              <a:lnSpc>
                <a:spcPct val="90000"/>
              </a:lnSpc>
              <a:spcAft>
                <a:spcPts val="988"/>
              </a:spcAft>
              <a:buSzPct val="90000"/>
            </a:pPr>
            <a:r>
              <a:rPr lang="en-US" sz="1600" dirty="0"/>
              <a:t>A model is produced by a </a:t>
            </a:r>
            <a:r>
              <a:rPr lang="en-US" sz="1600" b="1" dirty="0"/>
              <a:t>run</a:t>
            </a:r>
            <a:r>
              <a:rPr lang="en-US" sz="1600" dirty="0"/>
              <a:t> in Azure Machine Learning. </a:t>
            </a:r>
          </a:p>
          <a:p>
            <a:pPr lvl="1">
              <a:lnSpc>
                <a:spcPct val="90000"/>
              </a:lnSpc>
              <a:spcAft>
                <a:spcPts val="988"/>
              </a:spcAft>
              <a:buSzPct val="90000"/>
            </a:pPr>
            <a:r>
              <a:rPr lang="en-US" sz="1600" dirty="0"/>
              <a:t>Note: You can also use a model trained outside of Azure Machine Learning. </a:t>
            </a:r>
          </a:p>
          <a:p>
            <a:pPr>
              <a:lnSpc>
                <a:spcPct val="90000"/>
              </a:lnSpc>
              <a:spcAft>
                <a:spcPts val="988"/>
              </a:spcAft>
              <a:buSzPct val="90000"/>
            </a:pPr>
            <a:r>
              <a:rPr lang="en-US" sz="1600" dirty="0"/>
              <a:t>Azure Machine Learning service is framework agnostic — you can use any popular machine learning framework when creating a model.</a:t>
            </a:r>
          </a:p>
          <a:p>
            <a:pPr>
              <a:lnSpc>
                <a:spcPct val="90000"/>
              </a:lnSpc>
              <a:spcAft>
                <a:spcPts val="988"/>
              </a:spcAft>
              <a:buSzPct val="90000"/>
            </a:pPr>
            <a:r>
              <a:rPr lang="en-US" sz="1600" dirty="0"/>
              <a:t>A model can be registered under an Azure Machine Learning service workspace</a:t>
            </a:r>
          </a:p>
        </p:txBody>
      </p:sp>
      <p:sp>
        <p:nvSpPr>
          <p:cNvPr id="28" name="Rectangle 27">
            <a:extLst>
              <a:ext uri="{FF2B5EF4-FFF2-40B4-BE49-F238E27FC236}">
                <a16:creationId xmlns:a16="http://schemas.microsoft.com/office/drawing/2014/main" id="{7EF869DF-56A6-411B-8EB9-97C5F84DB616}"/>
              </a:ext>
            </a:extLst>
          </p:cNvPr>
          <p:cNvSpPr/>
          <p:nvPr/>
        </p:nvSpPr>
        <p:spPr>
          <a:xfrm>
            <a:off x="6416097" y="2535829"/>
            <a:ext cx="5545531" cy="2120068"/>
          </a:xfrm>
          <a:prstGeom prst="rect">
            <a:avLst/>
          </a:prstGeom>
          <a:ln>
            <a:noFill/>
          </a:ln>
        </p:spPr>
        <p:txBody>
          <a:bodyPr wrap="square">
            <a:spAutoFit/>
          </a:bodyPr>
          <a:lstStyle/>
          <a:p>
            <a:pPr>
              <a:lnSpc>
                <a:spcPct val="90000"/>
              </a:lnSpc>
              <a:spcAft>
                <a:spcPts val="488"/>
              </a:spcAft>
              <a:buSzPct val="90000"/>
              <a:defRPr/>
            </a:pPr>
            <a:r>
              <a:rPr lang="en-US" sz="1800" dirty="0">
                <a:solidFill>
                  <a:schemeClr val="tx2"/>
                </a:solidFill>
                <a:latin typeface="+mj-lt"/>
              </a:rPr>
              <a:t>Model Registry</a:t>
            </a:r>
          </a:p>
          <a:p>
            <a:pPr>
              <a:lnSpc>
                <a:spcPct val="90000"/>
              </a:lnSpc>
              <a:spcAft>
                <a:spcPts val="988"/>
              </a:spcAft>
              <a:buSzPct val="90000"/>
            </a:pPr>
            <a:r>
              <a:rPr lang="en-US" sz="1600" dirty="0"/>
              <a:t>Keeps track of all the models in your Azure Machine Learning service workspace.</a:t>
            </a:r>
          </a:p>
          <a:p>
            <a:pPr>
              <a:lnSpc>
                <a:spcPct val="90000"/>
              </a:lnSpc>
              <a:spcAft>
                <a:spcPts val="988"/>
              </a:spcAft>
              <a:buSzPct val="90000"/>
            </a:pPr>
            <a:r>
              <a:rPr lang="en-US" sz="1600" dirty="0"/>
              <a:t>Models are identified by name and version. </a:t>
            </a:r>
          </a:p>
          <a:p>
            <a:pPr>
              <a:lnSpc>
                <a:spcPct val="90000"/>
              </a:lnSpc>
              <a:spcAft>
                <a:spcPts val="988"/>
              </a:spcAft>
              <a:buSzPct val="90000"/>
            </a:pPr>
            <a:r>
              <a:rPr lang="en-US" sz="1600" dirty="0"/>
              <a:t>You can provide additional metadata tags when you register the model, and then use these tags when searching for models.</a:t>
            </a:r>
          </a:p>
          <a:p>
            <a:pPr>
              <a:lnSpc>
                <a:spcPct val="90000"/>
              </a:lnSpc>
              <a:spcAft>
                <a:spcPts val="988"/>
              </a:spcAft>
              <a:buSzPct val="90000"/>
            </a:pPr>
            <a:r>
              <a:rPr lang="en-US" sz="1600" dirty="0"/>
              <a:t>You cannot delete models that are being used by an image.</a:t>
            </a:r>
          </a:p>
        </p:txBody>
      </p:sp>
    </p:spTree>
    <p:extLst>
      <p:ext uri="{BB962C8B-B14F-4D97-AF65-F5344CB8AC3E}">
        <p14:creationId xmlns:p14="http://schemas.microsoft.com/office/powerpoint/2010/main" val="4090838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9A36-C438-4F09-857F-98941EB3A9F1}"/>
              </a:ext>
            </a:extLst>
          </p:cNvPr>
          <p:cNvSpPr>
            <a:spLocks noGrp="1"/>
          </p:cNvSpPr>
          <p:nvPr>
            <p:ph type="title"/>
          </p:nvPr>
        </p:nvSpPr>
        <p:spPr>
          <a:xfrm>
            <a:off x="426424" y="302551"/>
            <a:ext cx="11336039" cy="758022"/>
          </a:xfrm>
        </p:spPr>
        <p:txBody>
          <a:bodyPr/>
          <a:lstStyle/>
          <a:p>
            <a:r>
              <a:rPr lang="en-US"/>
              <a:t>Azure ML Artifacts</a:t>
            </a:r>
          </a:p>
        </p:txBody>
      </p:sp>
      <p:sp>
        <p:nvSpPr>
          <p:cNvPr id="4" name="Text Placeholder 3">
            <a:extLst>
              <a:ext uri="{FF2B5EF4-FFF2-40B4-BE49-F238E27FC236}">
                <a16:creationId xmlns:a16="http://schemas.microsoft.com/office/drawing/2014/main" id="{6ED8AA0B-A0E0-4FDA-8C2A-4F8C70A23432}"/>
              </a:ext>
            </a:extLst>
          </p:cNvPr>
          <p:cNvSpPr>
            <a:spLocks noGrp="1"/>
          </p:cNvSpPr>
          <p:nvPr>
            <p:ph type="body" sz="quarter" idx="12"/>
          </p:nvPr>
        </p:nvSpPr>
        <p:spPr/>
        <p:txBody>
          <a:bodyPr/>
          <a:lstStyle/>
          <a:p>
            <a:r>
              <a:rPr lang="en-US" dirty="0"/>
              <a:t>Runs and Experiments</a:t>
            </a:r>
          </a:p>
        </p:txBody>
      </p:sp>
      <p:sp>
        <p:nvSpPr>
          <p:cNvPr id="49" name="Rectangle 48">
            <a:extLst>
              <a:ext uri="{FF2B5EF4-FFF2-40B4-BE49-F238E27FC236}">
                <a16:creationId xmlns:a16="http://schemas.microsoft.com/office/drawing/2014/main" id="{609F881C-514B-4026-985C-ED2E19B3589D}"/>
              </a:ext>
            </a:extLst>
          </p:cNvPr>
          <p:cNvSpPr/>
          <p:nvPr/>
        </p:nvSpPr>
        <p:spPr>
          <a:xfrm>
            <a:off x="5360372" y="1563546"/>
            <a:ext cx="6574453" cy="4609980"/>
          </a:xfrm>
          <a:prstGeom prst="rect">
            <a:avLst/>
          </a:prstGeom>
          <a:ln>
            <a:noFill/>
          </a:ln>
        </p:spPr>
        <p:txBody>
          <a:bodyPr wrap="square">
            <a:spAutoFit/>
          </a:bodyPr>
          <a:lstStyle/>
          <a:p>
            <a:pPr>
              <a:lnSpc>
                <a:spcPct val="90000"/>
              </a:lnSpc>
              <a:spcAft>
                <a:spcPts val="488"/>
              </a:spcAft>
              <a:buSzPct val="90000"/>
              <a:defRPr/>
            </a:pPr>
            <a:r>
              <a:rPr lang="en-US" sz="1800" dirty="0">
                <a:solidFill>
                  <a:schemeClr val="accent1"/>
                </a:solidFill>
                <a:latin typeface="Segoe UI Historic" panose="020B0502040204020203" pitchFamily="34" charset="0"/>
                <a:ea typeface="Segoe UI Historic" panose="020B0502040204020203" pitchFamily="34" charset="0"/>
                <a:cs typeface="Segoe UI Historic" panose="020B0502040204020203" pitchFamily="34" charset="0"/>
              </a:rPr>
              <a:t>Experiment</a:t>
            </a:r>
          </a:p>
          <a:p>
            <a:pPr>
              <a:lnSpc>
                <a:spcPct val="90000"/>
              </a:lnSpc>
              <a:spcAft>
                <a:spcPts val="488"/>
              </a:spcAft>
              <a:buSzPct val="90000"/>
              <a:defRPr/>
            </a:pPr>
            <a:r>
              <a:rPr lang="en-US" sz="1600" dirty="0"/>
              <a:t>Grouping of many runs from a given script. </a:t>
            </a:r>
          </a:p>
          <a:p>
            <a:pPr lvl="1">
              <a:lnSpc>
                <a:spcPct val="90000"/>
              </a:lnSpc>
              <a:spcAft>
                <a:spcPts val="488"/>
              </a:spcAft>
              <a:buSzPct val="90000"/>
              <a:defRPr/>
            </a:pPr>
            <a:r>
              <a:rPr lang="en-US" sz="1600" dirty="0"/>
              <a:t>Always belongs to a workspace.</a:t>
            </a:r>
          </a:p>
          <a:p>
            <a:pPr lvl="1">
              <a:lnSpc>
                <a:spcPct val="90000"/>
              </a:lnSpc>
              <a:spcAft>
                <a:spcPts val="488"/>
              </a:spcAft>
              <a:buSzPct val="90000"/>
              <a:defRPr/>
            </a:pPr>
            <a:r>
              <a:rPr lang="en-US" sz="1600" dirty="0"/>
              <a:t>Stores information about runs</a:t>
            </a:r>
          </a:p>
          <a:p>
            <a:pPr>
              <a:lnSpc>
                <a:spcPct val="90000"/>
              </a:lnSpc>
              <a:spcAft>
                <a:spcPts val="488"/>
              </a:spcAft>
              <a:buSzPct val="90000"/>
              <a:defRPr/>
            </a:pPr>
            <a:endParaRPr lang="en-US" sz="1800" dirty="0">
              <a:solidFill>
                <a:schemeClr val="tx2"/>
              </a:solidFill>
              <a:latin typeface="+mj-lt"/>
            </a:endParaRPr>
          </a:p>
          <a:p>
            <a:pPr>
              <a:lnSpc>
                <a:spcPct val="90000"/>
              </a:lnSpc>
              <a:spcAft>
                <a:spcPts val="488"/>
              </a:spcAft>
              <a:buSzPct val="90000"/>
              <a:defRPr/>
            </a:pPr>
            <a:r>
              <a:rPr lang="en-US" sz="1800" dirty="0">
                <a:solidFill>
                  <a:schemeClr val="accent1"/>
                </a:solidFill>
                <a:latin typeface="Segoe UI Historic" panose="020B0502040204020203" pitchFamily="34" charset="0"/>
                <a:ea typeface="Segoe UI Historic" panose="020B0502040204020203" pitchFamily="34" charset="0"/>
                <a:cs typeface="Segoe UI Historic" panose="020B0502040204020203" pitchFamily="34" charset="0"/>
              </a:rPr>
              <a:t>Run</a:t>
            </a:r>
          </a:p>
          <a:p>
            <a:pPr>
              <a:lnSpc>
                <a:spcPct val="90000"/>
              </a:lnSpc>
              <a:spcAft>
                <a:spcPts val="488"/>
              </a:spcAft>
              <a:buSzPct val="90000"/>
              <a:defRPr/>
            </a:pPr>
            <a:r>
              <a:rPr lang="en-US" sz="1600" dirty="0"/>
              <a:t>Produced when you submit a script to train a model.  Contains:</a:t>
            </a:r>
          </a:p>
          <a:p>
            <a:pPr lvl="1">
              <a:lnSpc>
                <a:spcPct val="90000"/>
              </a:lnSpc>
              <a:spcAft>
                <a:spcPts val="488"/>
              </a:spcAft>
              <a:buSzPct val="90000"/>
              <a:defRPr/>
            </a:pPr>
            <a:r>
              <a:rPr lang="en-US" sz="1600" dirty="0"/>
              <a:t>Metadata about the run (timestamp, duration etc.)</a:t>
            </a:r>
          </a:p>
          <a:p>
            <a:pPr lvl="1">
              <a:lnSpc>
                <a:spcPct val="90000"/>
              </a:lnSpc>
              <a:spcAft>
                <a:spcPts val="488"/>
              </a:spcAft>
              <a:buSzPct val="90000"/>
              <a:defRPr/>
            </a:pPr>
            <a:r>
              <a:rPr lang="en-US" sz="1600" dirty="0"/>
              <a:t>Metrics logged by your script.</a:t>
            </a:r>
          </a:p>
          <a:p>
            <a:pPr lvl="1">
              <a:lnSpc>
                <a:spcPct val="90000"/>
              </a:lnSpc>
              <a:spcAft>
                <a:spcPts val="488"/>
              </a:spcAft>
              <a:buSzPct val="90000"/>
              <a:defRPr/>
            </a:pPr>
            <a:r>
              <a:rPr lang="en-US" sz="1600" dirty="0"/>
              <a:t>Output files </a:t>
            </a:r>
            <a:r>
              <a:rPr lang="en-US" sz="1600" dirty="0" err="1"/>
              <a:t>autocollected</a:t>
            </a:r>
            <a:r>
              <a:rPr lang="en-US" sz="1600" dirty="0"/>
              <a:t> by the experiment, or explicitly uploaded by you.</a:t>
            </a:r>
          </a:p>
          <a:p>
            <a:pPr lvl="1">
              <a:lnSpc>
                <a:spcPct val="90000"/>
              </a:lnSpc>
              <a:spcAft>
                <a:spcPts val="488"/>
              </a:spcAft>
              <a:buSzPct val="90000"/>
              <a:defRPr/>
            </a:pPr>
            <a:r>
              <a:rPr lang="en-US" sz="1600" dirty="0"/>
              <a:t>A snapshot of the directory that contains your scripts, prior to the run.</a:t>
            </a:r>
          </a:p>
          <a:p>
            <a:pPr lvl="0">
              <a:lnSpc>
                <a:spcPct val="90000"/>
              </a:lnSpc>
              <a:spcAft>
                <a:spcPts val="488"/>
              </a:spcAft>
              <a:buSzPct val="90000"/>
              <a:defRPr/>
            </a:pPr>
            <a:endParaRPr lang="en-US" sz="1800" dirty="0">
              <a:latin typeface="Segoe UI Semibold"/>
            </a:endParaRPr>
          </a:p>
          <a:p>
            <a:pPr lvl="0">
              <a:lnSpc>
                <a:spcPct val="90000"/>
              </a:lnSpc>
              <a:spcAft>
                <a:spcPts val="488"/>
              </a:spcAft>
              <a:buSzPct val="90000"/>
              <a:defRPr/>
            </a:pPr>
            <a:r>
              <a:rPr lang="en-US" sz="1800" dirty="0">
                <a:solidFill>
                  <a:srgbClr val="0078D4"/>
                </a:solidFill>
                <a:latin typeface="Segoe UI Semibold"/>
              </a:rPr>
              <a:t>Run configuration</a:t>
            </a:r>
          </a:p>
          <a:p>
            <a:pPr lvl="0">
              <a:lnSpc>
                <a:spcPct val="90000"/>
              </a:lnSpc>
              <a:spcAft>
                <a:spcPts val="488"/>
              </a:spcAft>
              <a:buSzPct val="90000"/>
              <a:defRPr/>
            </a:pPr>
            <a:r>
              <a:rPr lang="en-US" sz="1600" dirty="0">
                <a:gradFill>
                  <a:gsLst>
                    <a:gs pos="40075">
                      <a:srgbClr val="3C3C41">
                        <a:lumMod val="50000"/>
                      </a:srgbClr>
                    </a:gs>
                    <a:gs pos="30000">
                      <a:srgbClr val="3C3C41">
                        <a:lumMod val="50000"/>
                      </a:srgbClr>
                    </a:gs>
                  </a:gsLst>
                  <a:lin ang="5400000" scaled="0"/>
                </a:gradFill>
              </a:rPr>
              <a:t>A set of instructions that defines how a script should be run in a given compute target.</a:t>
            </a:r>
          </a:p>
        </p:txBody>
      </p:sp>
      <p:grpSp>
        <p:nvGrpSpPr>
          <p:cNvPr id="51" name="Group 11">
            <a:extLst>
              <a:ext uri="{FF2B5EF4-FFF2-40B4-BE49-F238E27FC236}">
                <a16:creationId xmlns:a16="http://schemas.microsoft.com/office/drawing/2014/main" id="{F5FCCB6A-32CC-4841-AE39-098C24272E05}"/>
              </a:ext>
            </a:extLst>
          </p:cNvPr>
          <p:cNvGrpSpPr>
            <a:grpSpLocks noChangeAspect="1"/>
          </p:cNvGrpSpPr>
          <p:nvPr/>
        </p:nvGrpSpPr>
        <p:grpSpPr bwMode="auto">
          <a:xfrm>
            <a:off x="921674" y="2404866"/>
            <a:ext cx="2549123" cy="2776733"/>
            <a:chOff x="3861" y="4291602"/>
            <a:chExt cx="112" cy="244433"/>
          </a:xfrm>
        </p:grpSpPr>
        <p:sp>
          <p:nvSpPr>
            <p:cNvPr id="52" name="Freeform 12">
              <a:extLst>
                <a:ext uri="{FF2B5EF4-FFF2-40B4-BE49-F238E27FC236}">
                  <a16:creationId xmlns:a16="http://schemas.microsoft.com/office/drawing/2014/main" id="{10ECEE89-5AD4-4B96-9512-EE6E36020650}"/>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sp>
          <p:nvSpPr>
            <p:cNvPr id="53" name="Line 13">
              <a:extLst>
                <a:ext uri="{FF2B5EF4-FFF2-40B4-BE49-F238E27FC236}">
                  <a16:creationId xmlns:a16="http://schemas.microsoft.com/office/drawing/2014/main" id="{CDB74ADD-239F-4D80-BFB0-49EE12A004FC}"/>
                </a:ext>
              </a:extLst>
            </p:cNvPr>
            <p:cNvSpPr>
              <a:spLocks noChangeShapeType="1"/>
            </p:cNvSpPr>
            <p:nvPr/>
          </p:nvSpPr>
          <p:spPr bwMode="auto">
            <a:xfrm>
              <a:off x="3874" y="4469918"/>
              <a:ext cx="8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sp>
          <p:nvSpPr>
            <p:cNvPr id="54" name="Line 14">
              <a:extLst>
                <a:ext uri="{FF2B5EF4-FFF2-40B4-BE49-F238E27FC236}">
                  <a16:creationId xmlns:a16="http://schemas.microsoft.com/office/drawing/2014/main" id="{41260D20-5811-44CA-8909-0B5C4C5D55A4}"/>
                </a:ext>
              </a:extLst>
            </p:cNvPr>
            <p:cNvSpPr>
              <a:spLocks noChangeShapeType="1"/>
            </p:cNvSpPr>
            <p:nvPr/>
          </p:nvSpPr>
          <p:spPr bwMode="auto">
            <a:xfrm>
              <a:off x="3923" y="4335680"/>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sp>
          <p:nvSpPr>
            <p:cNvPr id="55" name="Line 15">
              <a:extLst>
                <a:ext uri="{FF2B5EF4-FFF2-40B4-BE49-F238E27FC236}">
                  <a16:creationId xmlns:a16="http://schemas.microsoft.com/office/drawing/2014/main" id="{0874FDB6-2F65-4D2B-99D3-2F7513D42EF2}"/>
                </a:ext>
              </a:extLst>
            </p:cNvPr>
            <p:cNvSpPr>
              <a:spLocks noChangeShapeType="1"/>
            </p:cNvSpPr>
            <p:nvPr/>
          </p:nvSpPr>
          <p:spPr bwMode="auto">
            <a:xfrm>
              <a:off x="3923" y="4379758"/>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sp>
          <p:nvSpPr>
            <p:cNvPr id="56" name="Line 16">
              <a:extLst>
                <a:ext uri="{FF2B5EF4-FFF2-40B4-BE49-F238E27FC236}">
                  <a16:creationId xmlns:a16="http://schemas.microsoft.com/office/drawing/2014/main" id="{7F5BEFFA-1D3B-4C0C-B4F9-FE07696BBF28}"/>
                </a:ext>
              </a:extLst>
            </p:cNvPr>
            <p:cNvSpPr>
              <a:spLocks noChangeShapeType="1"/>
            </p:cNvSpPr>
            <p:nvPr/>
          </p:nvSpPr>
          <p:spPr bwMode="auto">
            <a:xfrm>
              <a:off x="3923" y="4425840"/>
              <a:ext cx="2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sp>
          <p:nvSpPr>
            <p:cNvPr id="57" name="Line 17">
              <a:extLst>
                <a:ext uri="{FF2B5EF4-FFF2-40B4-BE49-F238E27FC236}">
                  <a16:creationId xmlns:a16="http://schemas.microsoft.com/office/drawing/2014/main" id="{9127569D-9604-456F-B328-0A4B42781EAC}"/>
                </a:ext>
              </a:extLst>
            </p:cNvPr>
            <p:cNvSpPr>
              <a:spLocks noChangeShapeType="1"/>
            </p:cNvSpPr>
            <p:nvPr/>
          </p:nvSpPr>
          <p:spPr bwMode="auto">
            <a:xfrm>
              <a:off x="3883" y="4291602"/>
              <a:ext cx="68"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grpSp>
    </p:spTree>
    <p:extLst>
      <p:ext uri="{BB962C8B-B14F-4D97-AF65-F5344CB8AC3E}">
        <p14:creationId xmlns:p14="http://schemas.microsoft.com/office/powerpoint/2010/main" val="18500572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D7D8-8EF7-4BCC-94C2-76EDE41D0BC0}"/>
              </a:ext>
            </a:extLst>
          </p:cNvPr>
          <p:cNvSpPr>
            <a:spLocks noGrp="1"/>
          </p:cNvSpPr>
          <p:nvPr>
            <p:ph type="title"/>
          </p:nvPr>
        </p:nvSpPr>
        <p:spPr>
          <a:xfrm>
            <a:off x="1514292" y="513612"/>
            <a:ext cx="9894133" cy="1031216"/>
          </a:xfrm>
        </p:spPr>
        <p:txBody>
          <a:bodyPr vert="horz" lIns="91440" tIns="45720" rIns="91440" bIns="45720" rtlCol="0" anchor="b">
            <a:normAutofit/>
          </a:bodyPr>
          <a:lstStyle/>
          <a:p>
            <a:r>
              <a:rPr lang="en-US" sz="3400" kern="1200">
                <a:solidFill>
                  <a:schemeClr val="tx1"/>
                </a:solidFill>
                <a:latin typeface="+mj-lt"/>
                <a:ea typeface="+mj-ea"/>
                <a:cs typeface="+mj-cs"/>
              </a:rPr>
              <a:t>Azure ML Artifacts</a:t>
            </a:r>
            <a:br>
              <a:rPr lang="en-US" sz="3400" kern="1200">
                <a:solidFill>
                  <a:schemeClr val="tx1"/>
                </a:solidFill>
                <a:latin typeface="+mj-lt"/>
                <a:ea typeface="+mj-ea"/>
                <a:cs typeface="+mj-cs"/>
              </a:rPr>
            </a:br>
            <a:r>
              <a:rPr lang="en-US" sz="3400" kern="1200">
                <a:solidFill>
                  <a:schemeClr val="tx1"/>
                </a:solidFill>
                <a:latin typeface="+mj-lt"/>
                <a:ea typeface="+mj-ea"/>
                <a:cs typeface="+mj-cs"/>
              </a:rPr>
              <a:t>Pipelines</a:t>
            </a:r>
          </a:p>
        </p:txBody>
      </p:sp>
      <p:pic>
        <p:nvPicPr>
          <p:cNvPr id="11266" name="Picture 2" descr="https://docs.microsoft.com/en-us/azure/machine-learning/service/media/concept-ml-pipelines/machine-learning-pipelines-big.png#lightbox">
            <a:extLst>
              <a:ext uri="{FF2B5EF4-FFF2-40B4-BE49-F238E27FC236}">
                <a16:creationId xmlns:a16="http://schemas.microsoft.com/office/drawing/2014/main" id="{F866C7DD-7DD9-4C4E-ABBB-24D3BD57C31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14293" y="3009979"/>
            <a:ext cx="5069382" cy="1913691"/>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73" name="Freeform: Shape 72">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D98951C-633C-2346-904B-8F19A40DFD6D}"/>
              </a:ext>
            </a:extLst>
          </p:cNvPr>
          <p:cNvSpPr>
            <a:spLocks noGrp="1"/>
          </p:cNvSpPr>
          <p:nvPr>
            <p:ph sz="half" idx="2"/>
          </p:nvPr>
        </p:nvSpPr>
        <p:spPr>
          <a:xfrm>
            <a:off x="7781373" y="2279151"/>
            <a:ext cx="3627063" cy="3387145"/>
          </a:xfrm>
        </p:spPr>
        <p:txBody>
          <a:bodyPr vert="horz" lIns="91440" tIns="45720" rIns="91440" bIns="45720" rtlCol="0" anchor="ctr">
            <a:normAutofit/>
          </a:bodyPr>
          <a:lstStyle/>
          <a:p>
            <a:r>
              <a:rPr lang="en-US" sz="2400"/>
              <a:t>Pipelines consist of steps</a:t>
            </a:r>
          </a:p>
          <a:p>
            <a:pPr lvl="1"/>
            <a:r>
              <a:rPr lang="en-US" dirty="0"/>
              <a:t>Steps can be independent</a:t>
            </a:r>
          </a:p>
          <a:p>
            <a:pPr lvl="1"/>
            <a:r>
              <a:rPr lang="en-US" dirty="0"/>
              <a:t>Or in sequence, part of a deployment</a:t>
            </a:r>
          </a:p>
          <a:p>
            <a:pPr lvl="1"/>
            <a:endParaRPr lang="en-US" dirty="0"/>
          </a:p>
        </p:txBody>
      </p:sp>
    </p:spTree>
    <p:extLst>
      <p:ext uri="{BB962C8B-B14F-4D97-AF65-F5344CB8AC3E}">
        <p14:creationId xmlns:p14="http://schemas.microsoft.com/office/powerpoint/2010/main" val="146833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AF5176-2E1F-4B4B-8BBB-F52A55B28A87}"/>
              </a:ext>
            </a:extLst>
          </p:cNvPr>
          <p:cNvSpPr>
            <a:spLocks noGrp="1"/>
          </p:cNvSpPr>
          <p:nvPr>
            <p:ph type="title"/>
          </p:nvPr>
        </p:nvSpPr>
        <p:spPr/>
        <p:txBody>
          <a:bodyPr/>
          <a:lstStyle/>
          <a:p>
            <a:r>
              <a:rPr lang="en-US"/>
              <a:t>Azure ML Pipelines</a:t>
            </a:r>
          </a:p>
        </p:txBody>
      </p:sp>
      <p:sp>
        <p:nvSpPr>
          <p:cNvPr id="2" name="Text Placeholder 1">
            <a:extLst>
              <a:ext uri="{FF2B5EF4-FFF2-40B4-BE49-F238E27FC236}">
                <a16:creationId xmlns:a16="http://schemas.microsoft.com/office/drawing/2014/main" id="{FB210735-E4F8-4CB8-8E1F-64F93CBFC972}"/>
              </a:ext>
            </a:extLst>
          </p:cNvPr>
          <p:cNvSpPr>
            <a:spLocks noGrp="1"/>
          </p:cNvSpPr>
          <p:nvPr>
            <p:ph type="body" sz="quarter" idx="12"/>
          </p:nvPr>
        </p:nvSpPr>
        <p:spPr/>
        <p:txBody>
          <a:bodyPr/>
          <a:lstStyle/>
          <a:p>
            <a:r>
              <a:rPr lang="en-US"/>
              <a:t>Advantages</a:t>
            </a:r>
          </a:p>
        </p:txBody>
      </p:sp>
      <p:graphicFrame>
        <p:nvGraphicFramePr>
          <p:cNvPr id="5" name="Table 4">
            <a:extLst>
              <a:ext uri="{FF2B5EF4-FFF2-40B4-BE49-F238E27FC236}">
                <a16:creationId xmlns:a16="http://schemas.microsoft.com/office/drawing/2014/main" id="{0F72BC62-1F00-44FE-9444-A679EE2F5B40}"/>
              </a:ext>
            </a:extLst>
          </p:cNvPr>
          <p:cNvGraphicFramePr>
            <a:graphicFrameLocks noGrp="1"/>
          </p:cNvGraphicFramePr>
          <p:nvPr>
            <p:extLst>
              <p:ext uri="{D42A27DB-BD31-4B8C-83A1-F6EECF244321}">
                <p14:modId xmlns:p14="http://schemas.microsoft.com/office/powerpoint/2010/main" val="2226821154"/>
              </p:ext>
            </p:extLst>
          </p:nvPr>
        </p:nvGraphicFramePr>
        <p:xfrm>
          <a:off x="535577" y="2048980"/>
          <a:ext cx="11336039" cy="4092094"/>
        </p:xfrm>
        <a:graphic>
          <a:graphicData uri="http://schemas.openxmlformats.org/drawingml/2006/table">
            <a:tbl>
              <a:tblPr firstRow="1" bandRow="1">
                <a:tableStyleId>{74C1A8A3-306A-4EB7-A6B1-4F7E0EB9C5D6}</a:tableStyleId>
              </a:tblPr>
              <a:tblGrid>
                <a:gridCol w="3278777">
                  <a:extLst>
                    <a:ext uri="{9D8B030D-6E8A-4147-A177-3AD203B41FA5}">
                      <a16:colId xmlns:a16="http://schemas.microsoft.com/office/drawing/2014/main" val="998841273"/>
                    </a:ext>
                  </a:extLst>
                </a:gridCol>
                <a:gridCol w="8057262">
                  <a:extLst>
                    <a:ext uri="{9D8B030D-6E8A-4147-A177-3AD203B41FA5}">
                      <a16:colId xmlns:a16="http://schemas.microsoft.com/office/drawing/2014/main" val="4177514793"/>
                    </a:ext>
                  </a:extLst>
                </a:gridCol>
              </a:tblGrid>
              <a:tr h="314782">
                <a:tc>
                  <a:txBody>
                    <a:bodyPr/>
                    <a:lstStyle/>
                    <a:p>
                      <a:pPr algn="ctr"/>
                      <a:r>
                        <a:rPr lang="en-US">
                          <a:solidFill>
                            <a:schemeClr val="tx1"/>
                          </a:solidFill>
                        </a:rPr>
                        <a:t>Advantage</a:t>
                      </a:r>
                    </a:p>
                  </a:txBody>
                  <a:tcP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solidFill>
                            <a:schemeClr val="tx1"/>
                          </a:solidFill>
                        </a:rPr>
                        <a:t>Description</a:t>
                      </a:r>
                    </a:p>
                  </a:txBody>
                  <a:tcP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8210245"/>
                  </a:ext>
                </a:extLst>
              </a:tr>
              <a:tr h="845974">
                <a:tc>
                  <a:txBody>
                    <a:bodyPr/>
                    <a:lstStyle/>
                    <a:p>
                      <a:pPr algn="l" fontAlgn="t"/>
                      <a:r>
                        <a:rPr lang="en-US" sz="1600" b="1" dirty="0">
                          <a:solidFill>
                            <a:schemeClr val="tx1"/>
                          </a:solidFill>
                          <a:effectLst/>
                          <a:latin typeface="+mn-lt"/>
                          <a:cs typeface="Segoe UI Light" panose="020B0502040204020203" pitchFamily="34" charset="0"/>
                        </a:rPr>
                        <a:t>Unattended runs</a:t>
                      </a:r>
                    </a:p>
                  </a:txBody>
                  <a:tcPr marL="152400" marR="152400" marT="114300" marB="114300" anchor="ctr">
                    <a:lnL>
                      <a:noFill/>
                    </a:lnL>
                    <a:lnR>
                      <a:noFill/>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fontAlgn="t"/>
                      <a:r>
                        <a:rPr lang="en-US" sz="1600">
                          <a:solidFill>
                            <a:schemeClr val="tx1"/>
                          </a:solidFill>
                          <a:effectLst/>
                          <a:latin typeface="+mn-lt"/>
                          <a:cs typeface="Segoe UI Light" panose="020B0502040204020203" pitchFamily="34" charset="0"/>
                        </a:rPr>
                        <a:t>Schedule a few steps to run in parallel or in sequence in a reliable and unattended manner. Since data prep and modeling can last days or weeks, you can now focus on other tasks while your pipeline is running.</a:t>
                      </a:r>
                      <a:endParaRPr lang="en-US" sz="1600" b="0">
                        <a:solidFill>
                          <a:schemeClr val="tx1"/>
                        </a:solidFill>
                        <a:effectLst/>
                        <a:latin typeface="+mn-lt"/>
                        <a:cs typeface="Segoe UI Light" panose="020B0502040204020203" pitchFamily="34" charset="0"/>
                      </a:endParaRPr>
                    </a:p>
                  </a:txBody>
                  <a:tcPr marL="152400" marR="152400" marT="114300" marB="114300" anchor="ctr">
                    <a:lnL>
                      <a:noFill/>
                    </a:lnL>
                    <a:lnR>
                      <a:noFill/>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2549919"/>
                  </a:ext>
                </a:extLst>
              </a:tr>
              <a:tr h="845974">
                <a:tc>
                  <a:txBody>
                    <a:bodyPr/>
                    <a:lstStyle/>
                    <a:p>
                      <a:pPr algn="l" fontAlgn="t"/>
                      <a:r>
                        <a:rPr lang="en-US" sz="1600" b="1">
                          <a:solidFill>
                            <a:schemeClr val="tx1"/>
                          </a:solidFill>
                          <a:effectLst/>
                          <a:latin typeface="+mn-lt"/>
                          <a:cs typeface="Segoe UI Light" panose="020B0502040204020203" pitchFamily="34" charset="0"/>
                        </a:rPr>
                        <a:t>Mixed and diverse compute</a:t>
                      </a:r>
                    </a:p>
                  </a:txBody>
                  <a:tcPr marL="152400" marR="152400" marT="114300" marB="11430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fontAlgn="t"/>
                      <a:r>
                        <a:rPr lang="en-US" sz="1600" dirty="0">
                          <a:solidFill>
                            <a:schemeClr val="tx1"/>
                          </a:solidFill>
                          <a:effectLst/>
                          <a:latin typeface="+mn-lt"/>
                          <a:cs typeface="Segoe UI Light" panose="020B0502040204020203" pitchFamily="34" charset="0"/>
                        </a:rPr>
                        <a:t>Use multiple pipelines that are reliably coordinated across heterogeneous and scalable computes and storages. Individual pipeline steps can be run on different compute targets, such as HDInsight, GPU Data Science VMs, and Databricks.</a:t>
                      </a:r>
                      <a:endParaRPr lang="en-US" sz="1600" b="0" dirty="0">
                        <a:solidFill>
                          <a:schemeClr val="tx1"/>
                        </a:solidFill>
                        <a:effectLst/>
                        <a:latin typeface="+mn-lt"/>
                        <a:cs typeface="Segoe UI Light" panose="020B0502040204020203" pitchFamily="34" charset="0"/>
                      </a:endParaRPr>
                    </a:p>
                  </a:txBody>
                  <a:tcPr marL="152400" marR="152400" marT="114300" marB="11430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7121463"/>
                  </a:ext>
                </a:extLst>
              </a:tr>
              <a:tr h="845974">
                <a:tc>
                  <a:txBody>
                    <a:bodyPr/>
                    <a:lstStyle/>
                    <a:p>
                      <a:pPr algn="l" fontAlgn="t"/>
                      <a:r>
                        <a:rPr lang="en-US" sz="1600" b="1">
                          <a:solidFill>
                            <a:schemeClr val="tx1"/>
                          </a:solidFill>
                          <a:effectLst/>
                          <a:latin typeface="+mn-lt"/>
                          <a:cs typeface="Segoe UI Light" panose="020B0502040204020203" pitchFamily="34" charset="0"/>
                        </a:rPr>
                        <a:t>Reusability</a:t>
                      </a:r>
                    </a:p>
                  </a:txBody>
                  <a:tcPr marL="152400" marR="152400" marT="114300" marB="11430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fontAlgn="t"/>
                      <a:r>
                        <a:rPr lang="en-US" sz="1600">
                          <a:solidFill>
                            <a:schemeClr val="tx1"/>
                          </a:solidFill>
                          <a:effectLst/>
                          <a:latin typeface="+mn-lt"/>
                          <a:cs typeface="Segoe UI Light" panose="020B0502040204020203" pitchFamily="34" charset="0"/>
                        </a:rPr>
                        <a:t>Pipelines can be templatized for specific scenarios such as retraining and batch scoring. They can be triggered from external systems via simple REST calls.</a:t>
                      </a:r>
                      <a:endParaRPr lang="en-US" sz="1600" b="0">
                        <a:solidFill>
                          <a:schemeClr val="tx1"/>
                        </a:solidFill>
                        <a:effectLst/>
                        <a:latin typeface="+mn-lt"/>
                        <a:cs typeface="Segoe UI Light" panose="020B0502040204020203" pitchFamily="34" charset="0"/>
                      </a:endParaRPr>
                    </a:p>
                  </a:txBody>
                  <a:tcPr marL="152400" marR="152400" marT="114300" marB="11430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0752420"/>
                  </a:ext>
                </a:extLst>
              </a:tr>
              <a:tr h="845974">
                <a:tc>
                  <a:txBody>
                    <a:bodyPr/>
                    <a:lstStyle/>
                    <a:p>
                      <a:pPr algn="l" fontAlgn="t"/>
                      <a:r>
                        <a:rPr lang="en-US" sz="1600" b="1">
                          <a:solidFill>
                            <a:schemeClr val="tx1"/>
                          </a:solidFill>
                          <a:effectLst/>
                          <a:latin typeface="+mn-lt"/>
                          <a:cs typeface="Segoe UI Light" panose="020B0502040204020203" pitchFamily="34" charset="0"/>
                        </a:rPr>
                        <a:t>Tracking and versioning</a:t>
                      </a:r>
                    </a:p>
                  </a:txBody>
                  <a:tcPr marL="152400" marR="152400" marT="114300" marB="11430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fontAlgn="t"/>
                      <a:r>
                        <a:rPr lang="en-US" sz="1600" dirty="0">
                          <a:solidFill>
                            <a:schemeClr val="tx1"/>
                          </a:solidFill>
                          <a:effectLst/>
                          <a:latin typeface="+mn-lt"/>
                          <a:cs typeface="Segoe UI Light" panose="020B0502040204020203" pitchFamily="34" charset="0"/>
                        </a:rPr>
                        <a:t>Instead of manually tracking data and result paths as you iterate, use the pipelines SDK to explicitly name and version your data sources, inputs, and outputs as well as manage scripts and data separately for increased productivity</a:t>
                      </a:r>
                      <a:endParaRPr lang="en-US" sz="1600" b="0" dirty="0">
                        <a:solidFill>
                          <a:schemeClr val="tx1"/>
                        </a:solidFill>
                        <a:effectLst/>
                        <a:latin typeface="+mn-lt"/>
                        <a:cs typeface="Segoe UI Light" panose="020B0502040204020203" pitchFamily="34" charset="0"/>
                      </a:endParaRPr>
                    </a:p>
                  </a:txBody>
                  <a:tcPr marL="152400" marR="152400" marT="114300" marB="11430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3582597"/>
                  </a:ext>
                </a:extLst>
              </a:tr>
            </a:tbl>
          </a:graphicData>
        </a:graphic>
      </p:graphicFrame>
    </p:spTree>
    <p:extLst>
      <p:ext uri="{BB962C8B-B14F-4D97-AF65-F5344CB8AC3E}">
        <p14:creationId xmlns:p14="http://schemas.microsoft.com/office/powerpoint/2010/main" val="40866650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9347DB-3A81-45F2-8B86-F31706364D7F}"/>
              </a:ext>
            </a:extLst>
          </p:cNvPr>
          <p:cNvSpPr>
            <a:spLocks noGrp="1"/>
          </p:cNvSpPr>
          <p:nvPr>
            <p:ph type="title"/>
          </p:nvPr>
        </p:nvSpPr>
        <p:spPr/>
        <p:txBody>
          <a:bodyPr/>
          <a:lstStyle/>
          <a:p>
            <a:r>
              <a:rPr lang="en-US"/>
              <a:t>Azure ML Pipeline</a:t>
            </a:r>
          </a:p>
        </p:txBody>
      </p:sp>
      <p:sp>
        <p:nvSpPr>
          <p:cNvPr id="7" name="Text Placeholder 6">
            <a:extLst>
              <a:ext uri="{FF2B5EF4-FFF2-40B4-BE49-F238E27FC236}">
                <a16:creationId xmlns:a16="http://schemas.microsoft.com/office/drawing/2014/main" id="{8919364B-482F-4529-A07D-E348184C2312}"/>
              </a:ext>
            </a:extLst>
          </p:cNvPr>
          <p:cNvSpPr>
            <a:spLocks noGrp="1"/>
          </p:cNvSpPr>
          <p:nvPr>
            <p:ph type="body" sz="quarter" idx="12"/>
          </p:nvPr>
        </p:nvSpPr>
        <p:spPr/>
        <p:txBody>
          <a:bodyPr/>
          <a:lstStyle/>
          <a:p>
            <a:r>
              <a:rPr lang="en-US" dirty="0"/>
              <a:t>Python SDK</a:t>
            </a:r>
          </a:p>
        </p:txBody>
      </p:sp>
      <p:sp>
        <p:nvSpPr>
          <p:cNvPr id="4" name="Text Placeholder 3">
            <a:extLst>
              <a:ext uri="{FF2B5EF4-FFF2-40B4-BE49-F238E27FC236}">
                <a16:creationId xmlns:a16="http://schemas.microsoft.com/office/drawing/2014/main" id="{47F337D5-49AE-4264-B831-9031F3592D99}"/>
              </a:ext>
            </a:extLst>
          </p:cNvPr>
          <p:cNvSpPr>
            <a:spLocks noGrp="1"/>
          </p:cNvSpPr>
          <p:nvPr>
            <p:ph type="body" sz="quarter" idx="10"/>
          </p:nvPr>
        </p:nvSpPr>
        <p:spPr>
          <a:xfrm>
            <a:off x="5290524" y="2520215"/>
            <a:ext cx="6507776" cy="2443233"/>
          </a:xfrm>
        </p:spPr>
        <p:txBody>
          <a:bodyPr/>
          <a:lstStyle/>
          <a:p>
            <a:pPr marL="285750" indent="-285750">
              <a:buFont typeface="Arial" panose="020B0604020202020204" pitchFamily="34" charset="0"/>
              <a:buChar char="•"/>
            </a:pPr>
            <a:r>
              <a:rPr lang="en-US" dirty="0">
                <a:solidFill>
                  <a:schemeClr val="tx1"/>
                </a:solidFill>
                <a:latin typeface="+mn-lt"/>
              </a:rPr>
              <a:t>Imperative constructs for sequencing or parallelizing the steps</a:t>
            </a:r>
          </a:p>
          <a:p>
            <a:pPr marL="285750" indent="-285750">
              <a:buFont typeface="Arial" panose="020B0604020202020204" pitchFamily="34" charset="0"/>
              <a:buChar char="•"/>
            </a:pPr>
            <a:r>
              <a:rPr lang="en-US" dirty="0">
                <a:solidFill>
                  <a:schemeClr val="tx1"/>
                </a:solidFill>
                <a:latin typeface="+mn-lt"/>
              </a:rPr>
              <a:t>Declarative data dependencies</a:t>
            </a:r>
          </a:p>
          <a:p>
            <a:pPr marL="285750" lvl="1" indent="-285750">
              <a:buFont typeface="Arial" panose="020B0604020202020204" pitchFamily="34" charset="0"/>
              <a:buChar char="•"/>
            </a:pPr>
            <a:r>
              <a:rPr lang="en-US" sz="1800" dirty="0">
                <a:solidFill>
                  <a:schemeClr val="tx1"/>
                </a:solidFill>
              </a:rPr>
              <a:t>Pre-built modules for common tasks</a:t>
            </a:r>
          </a:p>
          <a:p>
            <a:pPr marL="285750" lvl="1" indent="-285750">
              <a:buFont typeface="Arial" panose="020B0604020202020204" pitchFamily="34" charset="0"/>
              <a:buChar char="•"/>
            </a:pPr>
            <a:r>
              <a:rPr lang="en-US" sz="1800" dirty="0">
                <a:solidFill>
                  <a:schemeClr val="tx1"/>
                </a:solidFill>
              </a:rPr>
              <a:t>Extensible</a:t>
            </a:r>
          </a:p>
          <a:p>
            <a:pPr marL="285750" lvl="1" indent="-285750">
              <a:buFont typeface="Arial" panose="020B0604020202020204" pitchFamily="34" charset="0"/>
              <a:buChar char="•"/>
            </a:pPr>
            <a:r>
              <a:rPr lang="en-US" sz="1800" dirty="0">
                <a:solidFill>
                  <a:schemeClr val="tx1"/>
                </a:solidFill>
              </a:rPr>
              <a:t>Compute targets and storage resources can  be managed directly from the SDK.</a:t>
            </a:r>
          </a:p>
          <a:p>
            <a:pPr marL="285750" indent="-285750">
              <a:buFont typeface="Arial" panose="020B0604020202020204" pitchFamily="34" charset="0"/>
              <a:buChar char="•"/>
            </a:pPr>
            <a:r>
              <a:rPr lang="en-US" dirty="0">
                <a:solidFill>
                  <a:schemeClr val="tx1"/>
                </a:solidFill>
                <a:latin typeface="+mn-lt"/>
              </a:rPr>
              <a:t>Pipelines can be saved as templates and deployed to a REST endpoint</a:t>
            </a:r>
          </a:p>
        </p:txBody>
      </p:sp>
      <p:pic>
        <p:nvPicPr>
          <p:cNvPr id="13314" name="Picture 2" descr="http://cdn.onlinewebfonts.com/svg/img_565246.png">
            <a:extLst>
              <a:ext uri="{FF2B5EF4-FFF2-40B4-BE49-F238E27FC236}">
                <a16:creationId xmlns:a16="http://schemas.microsoft.com/office/drawing/2014/main" id="{71E74824-8F29-44EB-B9FB-62AD85044583}"/>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1782" y="2520215"/>
            <a:ext cx="3148434" cy="2756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23825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F8BD-F212-4A2D-A3A0-4D43E84AA4B7}"/>
              </a:ext>
            </a:extLst>
          </p:cNvPr>
          <p:cNvSpPr>
            <a:spLocks noGrp="1"/>
          </p:cNvSpPr>
          <p:nvPr>
            <p:ph type="title"/>
          </p:nvPr>
        </p:nvSpPr>
        <p:spPr/>
        <p:txBody>
          <a:bodyPr/>
          <a:lstStyle/>
          <a:p>
            <a:r>
              <a:rPr lang="en-US"/>
              <a:t>Azure ML Artifact</a:t>
            </a:r>
          </a:p>
        </p:txBody>
      </p:sp>
      <p:sp>
        <p:nvSpPr>
          <p:cNvPr id="3" name="Text Placeholder 2">
            <a:extLst>
              <a:ext uri="{FF2B5EF4-FFF2-40B4-BE49-F238E27FC236}">
                <a16:creationId xmlns:a16="http://schemas.microsoft.com/office/drawing/2014/main" id="{79844837-3C95-41ED-8D00-89452A920F5A}"/>
              </a:ext>
            </a:extLst>
          </p:cNvPr>
          <p:cNvSpPr>
            <a:spLocks noGrp="1"/>
          </p:cNvSpPr>
          <p:nvPr>
            <p:ph type="body" sz="quarter" idx="12"/>
          </p:nvPr>
        </p:nvSpPr>
        <p:spPr/>
        <p:txBody>
          <a:bodyPr/>
          <a:lstStyle/>
          <a:p>
            <a:r>
              <a:rPr lang="en-US"/>
              <a:t>Compute Target</a:t>
            </a:r>
          </a:p>
        </p:txBody>
      </p:sp>
      <p:graphicFrame>
        <p:nvGraphicFramePr>
          <p:cNvPr id="7" name="Table 6">
            <a:extLst>
              <a:ext uri="{FF2B5EF4-FFF2-40B4-BE49-F238E27FC236}">
                <a16:creationId xmlns:a16="http://schemas.microsoft.com/office/drawing/2014/main" id="{54A0E328-F9E6-4B96-855B-28E2D3638947}"/>
              </a:ext>
            </a:extLst>
          </p:cNvPr>
          <p:cNvGraphicFramePr>
            <a:graphicFrameLocks noGrp="1"/>
          </p:cNvGraphicFramePr>
          <p:nvPr/>
        </p:nvGraphicFramePr>
        <p:xfrm>
          <a:off x="5844296" y="1855960"/>
          <a:ext cx="6033332" cy="4103580"/>
        </p:xfrm>
        <a:graphic>
          <a:graphicData uri="http://schemas.openxmlformats.org/drawingml/2006/table">
            <a:tbl>
              <a:tblPr firstRow="1" bandRow="1">
                <a:tableStyleId>{5C22544A-7EE6-4342-B048-85BDC9FD1C3A}</a:tableStyleId>
              </a:tblPr>
              <a:tblGrid>
                <a:gridCol w="3536687">
                  <a:extLst>
                    <a:ext uri="{9D8B030D-6E8A-4147-A177-3AD203B41FA5}">
                      <a16:colId xmlns:a16="http://schemas.microsoft.com/office/drawing/2014/main" val="4174135397"/>
                    </a:ext>
                  </a:extLst>
                </a:gridCol>
                <a:gridCol w="1133553">
                  <a:extLst>
                    <a:ext uri="{9D8B030D-6E8A-4147-A177-3AD203B41FA5}">
                      <a16:colId xmlns:a16="http://schemas.microsoft.com/office/drawing/2014/main" val="3351841869"/>
                    </a:ext>
                  </a:extLst>
                </a:gridCol>
                <a:gridCol w="1363092">
                  <a:extLst>
                    <a:ext uri="{9D8B030D-6E8A-4147-A177-3AD203B41FA5}">
                      <a16:colId xmlns:a16="http://schemas.microsoft.com/office/drawing/2014/main" val="573961151"/>
                    </a:ext>
                  </a:extLst>
                </a:gridCol>
              </a:tblGrid>
              <a:tr h="358542">
                <a:tc>
                  <a:txBody>
                    <a:bodyPr/>
                    <a:lstStyle/>
                    <a:p>
                      <a:r>
                        <a:rPr lang="en-US" sz="1400">
                          <a:solidFill>
                            <a:schemeClr val="tx2"/>
                          </a:solidFill>
                        </a:rPr>
                        <a:t>Compute Target</a:t>
                      </a: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ctr"/>
                      <a:r>
                        <a:rPr lang="en-US" sz="1400">
                          <a:solidFill>
                            <a:schemeClr val="tx2"/>
                          </a:solidFill>
                        </a:rPr>
                        <a:t>Training</a:t>
                      </a: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ctr"/>
                      <a:r>
                        <a:rPr lang="en-US" sz="1400">
                          <a:solidFill>
                            <a:schemeClr val="tx2"/>
                          </a:solidFill>
                        </a:rPr>
                        <a:t>Deployment</a:t>
                      </a: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2835585313"/>
                  </a:ext>
                </a:extLst>
              </a:tr>
              <a:tr h="358542">
                <a:tc>
                  <a:txBody>
                    <a:bodyPr/>
                    <a:lstStyle/>
                    <a:p>
                      <a:r>
                        <a:rPr lang="en-US" sz="1400">
                          <a:latin typeface="Segoe UI Semilight" panose="020B0402040204020203" pitchFamily="34" charset="0"/>
                          <a:cs typeface="Segoe UI Semilight" panose="020B0402040204020203" pitchFamily="34" charset="0"/>
                        </a:rPr>
                        <a:t>Local Computer</a:t>
                      </a:r>
                    </a:p>
                  </a:txBody>
                  <a:tcP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07152298"/>
                  </a:ext>
                </a:extLst>
              </a:tr>
              <a:tr h="358542">
                <a:tc>
                  <a:txBody>
                    <a:bodyPr/>
                    <a:lstStyle/>
                    <a:p>
                      <a:r>
                        <a:rPr lang="en-US" sz="1400">
                          <a:latin typeface="Segoe UI Semilight" panose="020B0402040204020203" pitchFamily="34" charset="0"/>
                          <a:cs typeface="Segoe UI Semilight" panose="020B0402040204020203" pitchFamily="34" charset="0"/>
                        </a:rPr>
                        <a:t>A Linux VM in Azure (such as the Data Science Virtual Machine)</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75232242"/>
                  </a:ext>
                </a:extLst>
              </a:tr>
              <a:tr h="358542">
                <a:tc>
                  <a:txBody>
                    <a:bodyPr/>
                    <a:lstStyle/>
                    <a:p>
                      <a:r>
                        <a:rPr lang="en-US" sz="1400">
                          <a:latin typeface="Segoe UI Semilight" panose="020B0402040204020203" pitchFamily="34" charset="0"/>
                          <a:cs typeface="Segoe UI Semilight" panose="020B0402040204020203" pitchFamily="34" charset="0"/>
                        </a:rPr>
                        <a:t>Azure ML Compute</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1527611"/>
                  </a:ext>
                </a:extLst>
              </a:tr>
              <a:tr h="358542">
                <a:tc>
                  <a:txBody>
                    <a:bodyPr/>
                    <a:lstStyle/>
                    <a:p>
                      <a:r>
                        <a:rPr lang="en-US" sz="1400">
                          <a:latin typeface="Segoe UI Semilight" panose="020B0402040204020203" pitchFamily="34" charset="0"/>
                          <a:cs typeface="Segoe UI Semilight" panose="020B0402040204020203" pitchFamily="34" charset="0"/>
                        </a:rPr>
                        <a:t>Azure Databricks</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85249065"/>
                  </a:ext>
                </a:extLst>
              </a:tr>
              <a:tr h="358542">
                <a:tc>
                  <a:txBody>
                    <a:bodyPr/>
                    <a:lstStyle/>
                    <a:p>
                      <a:r>
                        <a:rPr lang="en-US" sz="1400">
                          <a:latin typeface="Segoe UI Semilight" panose="020B0402040204020203" pitchFamily="34" charset="0"/>
                          <a:cs typeface="Segoe UI Semilight" panose="020B0402040204020203" pitchFamily="34" charset="0"/>
                        </a:rPr>
                        <a:t>Azure Data Lake Analytics</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59891043"/>
                  </a:ext>
                </a:extLst>
              </a:tr>
              <a:tr h="358542">
                <a:tc>
                  <a:txBody>
                    <a:bodyPr/>
                    <a:lstStyle/>
                    <a:p>
                      <a:r>
                        <a:rPr lang="en-US" sz="1400">
                          <a:latin typeface="Segoe UI Semilight" panose="020B0402040204020203" pitchFamily="34" charset="0"/>
                          <a:cs typeface="Segoe UI Semilight" panose="020B0402040204020203" pitchFamily="34" charset="0"/>
                        </a:rPr>
                        <a:t>Apache Spark for HDInsight</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70784418"/>
                  </a:ext>
                </a:extLst>
              </a:tr>
              <a:tr h="358542">
                <a:tc>
                  <a:txBody>
                    <a:bodyPr/>
                    <a:lstStyle/>
                    <a:p>
                      <a:r>
                        <a:rPr lang="en-US" sz="1400">
                          <a:latin typeface="Segoe UI Semilight" panose="020B0402040204020203" pitchFamily="34" charset="0"/>
                          <a:cs typeface="Segoe UI Semilight" panose="020B0402040204020203" pitchFamily="34" charset="0"/>
                        </a:rPr>
                        <a:t>Azure Container Instance</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400">
                        <a:effectLst/>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0746185"/>
                  </a:ext>
                </a:extLst>
              </a:tr>
              <a:tr h="358542">
                <a:tc>
                  <a:txBody>
                    <a:bodyPr/>
                    <a:lstStyle/>
                    <a:p>
                      <a:r>
                        <a:rPr lang="en-US" sz="1400">
                          <a:latin typeface="Segoe UI Semilight" panose="020B0402040204020203" pitchFamily="34" charset="0"/>
                          <a:cs typeface="Segoe UI Semilight" panose="020B0402040204020203" pitchFamily="34" charset="0"/>
                        </a:rPr>
                        <a:t>Azure Kubernetes Service</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9129118"/>
                  </a:ext>
                </a:extLst>
              </a:tr>
              <a:tr h="358542">
                <a:tc>
                  <a:txBody>
                    <a:bodyPr/>
                    <a:lstStyle/>
                    <a:p>
                      <a:r>
                        <a:rPr lang="en-US" sz="1400">
                          <a:latin typeface="Segoe UI Semilight" panose="020B0402040204020203" pitchFamily="34" charset="0"/>
                          <a:cs typeface="Segoe UI Semilight" panose="020B0402040204020203" pitchFamily="34" charset="0"/>
                        </a:rPr>
                        <a:t>Azure IoT Edge</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23681042"/>
                  </a:ext>
                </a:extLst>
              </a:tr>
              <a:tr h="358542">
                <a:tc>
                  <a:txBody>
                    <a:bodyPr/>
                    <a:lstStyle/>
                    <a:p>
                      <a:r>
                        <a:rPr lang="en-US" sz="1400" kern="1200">
                          <a:effectLst/>
                          <a:latin typeface="Segoe UI Semilight" panose="020B0402040204020203" pitchFamily="34" charset="0"/>
                          <a:cs typeface="Segoe UI Semilight" panose="020B0402040204020203" pitchFamily="34" charset="0"/>
                        </a:rPr>
                        <a:t>Field-programmable gate array (FPGA)</a:t>
                      </a:r>
                      <a:endParaRPr lang="en-US" sz="1400">
                        <a:latin typeface="Segoe UI Semilight" panose="020B0402040204020203" pitchFamily="34" charset="0"/>
                        <a:cs typeface="Segoe UI Semilight" panose="020B0402040204020203" pitchFamily="34" charset="0"/>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54144079"/>
                  </a:ext>
                </a:extLst>
              </a:tr>
            </a:tbl>
          </a:graphicData>
        </a:graphic>
      </p:graphicFrame>
      <p:sp>
        <p:nvSpPr>
          <p:cNvPr id="8" name="TextBox 7">
            <a:extLst>
              <a:ext uri="{FF2B5EF4-FFF2-40B4-BE49-F238E27FC236}">
                <a16:creationId xmlns:a16="http://schemas.microsoft.com/office/drawing/2014/main" id="{C13217CC-698A-48FE-8267-B3B8C5E120D2}"/>
              </a:ext>
            </a:extLst>
          </p:cNvPr>
          <p:cNvSpPr txBox="1"/>
          <p:nvPr/>
        </p:nvSpPr>
        <p:spPr>
          <a:xfrm>
            <a:off x="5928770" y="1447588"/>
            <a:ext cx="3907993" cy="249299"/>
          </a:xfrm>
          <a:prstGeom prst="rect">
            <a:avLst/>
          </a:prstGeom>
          <a:noFill/>
        </p:spPr>
        <p:txBody>
          <a:bodyPr wrap="none" lIns="0" tIns="0" rIns="0" bIns="0" rtlCol="0">
            <a:spAutoFit/>
          </a:bodyPr>
          <a:lstStyle/>
          <a:p>
            <a:pPr>
              <a:lnSpc>
                <a:spcPct val="90000"/>
              </a:lnSpc>
              <a:spcAft>
                <a:spcPts val="488"/>
              </a:spcAft>
              <a:buSzPct val="90000"/>
              <a:defRPr/>
            </a:pPr>
            <a:r>
              <a:rPr lang="en-US" sz="1800">
                <a:solidFill>
                  <a:schemeClr val="tx2"/>
                </a:solidFill>
                <a:latin typeface="+mj-lt"/>
              </a:rPr>
              <a:t>Currently supported compute targets</a:t>
            </a:r>
          </a:p>
        </p:txBody>
      </p:sp>
      <p:sp>
        <p:nvSpPr>
          <p:cNvPr id="9" name="Rectangle 8">
            <a:extLst>
              <a:ext uri="{FF2B5EF4-FFF2-40B4-BE49-F238E27FC236}">
                <a16:creationId xmlns:a16="http://schemas.microsoft.com/office/drawing/2014/main" id="{FEA4E656-0E60-460B-A9AB-96ECABBED22D}"/>
              </a:ext>
            </a:extLst>
          </p:cNvPr>
          <p:cNvSpPr/>
          <p:nvPr/>
        </p:nvSpPr>
        <p:spPr>
          <a:xfrm>
            <a:off x="426422" y="2535829"/>
            <a:ext cx="4698471" cy="2720745"/>
          </a:xfrm>
          <a:prstGeom prst="rect">
            <a:avLst/>
          </a:prstGeom>
          <a:ln>
            <a:noFill/>
          </a:ln>
        </p:spPr>
        <p:txBody>
          <a:bodyPr wrap="square">
            <a:spAutoFit/>
          </a:bodyPr>
          <a:lstStyle/>
          <a:p>
            <a:pPr>
              <a:lnSpc>
                <a:spcPct val="90000"/>
              </a:lnSpc>
              <a:spcAft>
                <a:spcPts val="988"/>
              </a:spcAft>
              <a:buSzPct val="90000"/>
              <a:defRPr/>
            </a:pPr>
            <a:r>
              <a:rPr lang="en-US" sz="1800" dirty="0"/>
              <a:t>Compute Targets are the compute resources used to run training scripts or host your model when deployed as a web service.</a:t>
            </a:r>
          </a:p>
          <a:p>
            <a:pPr>
              <a:lnSpc>
                <a:spcPct val="90000"/>
              </a:lnSpc>
              <a:spcAft>
                <a:spcPts val="988"/>
              </a:spcAft>
              <a:buSzPct val="90000"/>
              <a:defRPr/>
            </a:pPr>
            <a:r>
              <a:rPr lang="en-US" sz="1800" dirty="0"/>
              <a:t>They can be created and managed using the Azure Machine Learning SDK or CLI.</a:t>
            </a:r>
          </a:p>
          <a:p>
            <a:pPr>
              <a:lnSpc>
                <a:spcPct val="90000"/>
              </a:lnSpc>
              <a:spcAft>
                <a:spcPts val="988"/>
              </a:spcAft>
              <a:buSzPct val="90000"/>
              <a:defRPr/>
            </a:pPr>
            <a:r>
              <a:rPr lang="en-US" sz="1800" dirty="0"/>
              <a:t>You can attach to existing resources.</a:t>
            </a:r>
          </a:p>
          <a:p>
            <a:pPr>
              <a:lnSpc>
                <a:spcPct val="90000"/>
              </a:lnSpc>
              <a:spcAft>
                <a:spcPts val="988"/>
              </a:spcAft>
              <a:buSzPct val="90000"/>
              <a:defRPr/>
            </a:pPr>
            <a:r>
              <a:rPr lang="en-US" sz="1800" dirty="0"/>
              <a:t>You can start with local runs on your machine, and then scale up and out to </a:t>
            </a:r>
            <a:br>
              <a:rPr lang="en-US" sz="1800" dirty="0"/>
            </a:br>
            <a:r>
              <a:rPr lang="en-US" sz="1800" dirty="0"/>
              <a:t>other environments.</a:t>
            </a:r>
          </a:p>
        </p:txBody>
      </p:sp>
    </p:spTree>
    <p:extLst>
      <p:ext uri="{BB962C8B-B14F-4D97-AF65-F5344CB8AC3E}">
        <p14:creationId xmlns:p14="http://schemas.microsoft.com/office/powerpoint/2010/main" val="127589669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88F64-8125-4B5B-9853-99E638EB70B3}"/>
              </a:ext>
            </a:extLst>
          </p:cNvPr>
          <p:cNvSpPr>
            <a:spLocks noGrp="1"/>
          </p:cNvSpPr>
          <p:nvPr>
            <p:ph type="title"/>
          </p:nvPr>
        </p:nvSpPr>
        <p:spPr/>
        <p:txBody>
          <a:bodyPr/>
          <a:lstStyle/>
          <a:p>
            <a:r>
              <a:rPr lang="en-US"/>
              <a:t>Azure ML</a:t>
            </a:r>
          </a:p>
        </p:txBody>
      </p:sp>
      <p:sp>
        <p:nvSpPr>
          <p:cNvPr id="5" name="Text Placeholder 4">
            <a:extLst>
              <a:ext uri="{FF2B5EF4-FFF2-40B4-BE49-F238E27FC236}">
                <a16:creationId xmlns:a16="http://schemas.microsoft.com/office/drawing/2014/main" id="{092B0E15-C3DB-4BB1-84DD-9320BBF4485D}"/>
              </a:ext>
            </a:extLst>
          </p:cNvPr>
          <p:cNvSpPr>
            <a:spLocks noGrp="1"/>
          </p:cNvSpPr>
          <p:nvPr>
            <p:ph type="body" sz="quarter" idx="12"/>
          </p:nvPr>
        </p:nvSpPr>
        <p:spPr/>
        <p:txBody>
          <a:bodyPr/>
          <a:lstStyle/>
          <a:p>
            <a:r>
              <a:rPr lang="en-US"/>
              <a:t>Currently Supported Compute Targets</a:t>
            </a:r>
          </a:p>
        </p:txBody>
      </p:sp>
      <p:graphicFrame>
        <p:nvGraphicFramePr>
          <p:cNvPr id="3" name="Table 2">
            <a:extLst>
              <a:ext uri="{FF2B5EF4-FFF2-40B4-BE49-F238E27FC236}">
                <a16:creationId xmlns:a16="http://schemas.microsoft.com/office/drawing/2014/main" id="{DC3DFF85-5685-428D-8363-26B501297F4E}"/>
              </a:ext>
            </a:extLst>
          </p:cNvPr>
          <p:cNvGraphicFramePr>
            <a:graphicFrameLocks noGrp="1"/>
          </p:cNvGraphicFramePr>
          <p:nvPr/>
        </p:nvGraphicFramePr>
        <p:xfrm>
          <a:off x="500854" y="1552351"/>
          <a:ext cx="11183410" cy="4210496"/>
        </p:xfrm>
        <a:graphic>
          <a:graphicData uri="http://schemas.openxmlformats.org/drawingml/2006/table">
            <a:tbl>
              <a:tblPr/>
              <a:tblGrid>
                <a:gridCol w="3073367">
                  <a:extLst>
                    <a:ext uri="{9D8B030D-6E8A-4147-A177-3AD203B41FA5}">
                      <a16:colId xmlns:a16="http://schemas.microsoft.com/office/drawing/2014/main" val="3685657919"/>
                    </a:ext>
                  </a:extLst>
                </a:gridCol>
                <a:gridCol w="1399997">
                  <a:extLst>
                    <a:ext uri="{9D8B030D-6E8A-4147-A177-3AD203B41FA5}">
                      <a16:colId xmlns:a16="http://schemas.microsoft.com/office/drawing/2014/main" val="2128840478"/>
                    </a:ext>
                  </a:extLst>
                </a:gridCol>
                <a:gridCol w="2236682">
                  <a:extLst>
                    <a:ext uri="{9D8B030D-6E8A-4147-A177-3AD203B41FA5}">
                      <a16:colId xmlns:a16="http://schemas.microsoft.com/office/drawing/2014/main" val="1230474141"/>
                    </a:ext>
                  </a:extLst>
                </a:gridCol>
                <a:gridCol w="2236682">
                  <a:extLst>
                    <a:ext uri="{9D8B030D-6E8A-4147-A177-3AD203B41FA5}">
                      <a16:colId xmlns:a16="http://schemas.microsoft.com/office/drawing/2014/main" val="352184781"/>
                    </a:ext>
                  </a:extLst>
                </a:gridCol>
                <a:gridCol w="2236682">
                  <a:extLst>
                    <a:ext uri="{9D8B030D-6E8A-4147-A177-3AD203B41FA5}">
                      <a16:colId xmlns:a16="http://schemas.microsoft.com/office/drawing/2014/main" val="1678930954"/>
                    </a:ext>
                  </a:extLst>
                </a:gridCol>
              </a:tblGrid>
              <a:tr h="1099657">
                <a:tc>
                  <a:txBody>
                    <a:bodyPr/>
                    <a:lstStyle/>
                    <a:p>
                      <a:pPr algn="l" fontAlgn="b">
                        <a:spcAft>
                          <a:spcPts val="600"/>
                        </a:spcAft>
                      </a:pPr>
                      <a:r>
                        <a:rPr lang="en-US" sz="1800">
                          <a:effectLst/>
                        </a:rPr>
                        <a:t>Compute target</a:t>
                      </a:r>
                    </a:p>
                  </a:txBody>
                  <a:tcPr marL="29061" marR="29061" marT="21796" marB="21796" anchor="b">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ctr" fontAlgn="b">
                        <a:spcAft>
                          <a:spcPts val="600"/>
                        </a:spcAft>
                      </a:pPr>
                      <a:r>
                        <a:rPr lang="en-US" sz="1800">
                          <a:effectLst/>
                        </a:rPr>
                        <a:t>GPU acceleration</a:t>
                      </a:r>
                    </a:p>
                  </a:txBody>
                  <a:tcPr marL="29061" marR="29061" marT="21796" marB="21796" anchor="b">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ctr" fontAlgn="b">
                        <a:spcAft>
                          <a:spcPts val="600"/>
                        </a:spcAft>
                      </a:pPr>
                      <a:r>
                        <a:rPr lang="en-US" sz="1800">
                          <a:effectLst/>
                        </a:rPr>
                        <a:t>Hyperdrive</a:t>
                      </a:r>
                    </a:p>
                  </a:txBody>
                  <a:tcPr marL="29061" marR="29061" marT="21796" marB="21796" anchor="b">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ctr" fontAlgn="b">
                        <a:spcAft>
                          <a:spcPts val="600"/>
                        </a:spcAft>
                      </a:pPr>
                      <a:r>
                        <a:rPr lang="en-US" sz="1800">
                          <a:effectLst/>
                        </a:rPr>
                        <a:t>Automated model selection</a:t>
                      </a:r>
                    </a:p>
                  </a:txBody>
                  <a:tcPr marL="29061" marR="29061" marT="21796" marB="21796" anchor="b">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ctr" fontAlgn="b">
                        <a:spcAft>
                          <a:spcPts val="600"/>
                        </a:spcAft>
                      </a:pPr>
                      <a:r>
                        <a:rPr lang="en-US" sz="1800">
                          <a:effectLst/>
                        </a:rPr>
                        <a:t>Can be used in pipelines</a:t>
                      </a:r>
                    </a:p>
                  </a:txBody>
                  <a:tcPr marL="29061" marR="29061" marT="21796" marB="21796" anchor="b">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643062998"/>
                  </a:ext>
                </a:extLst>
              </a:tr>
              <a:tr h="453285">
                <a:tc>
                  <a:txBody>
                    <a:bodyPr/>
                    <a:lstStyle/>
                    <a:p>
                      <a:pPr fontAlgn="t"/>
                      <a:r>
                        <a:rPr lang="en-US" sz="1800" u="none" strike="noStrike">
                          <a:effectLst/>
                          <a:hlinkClick r:id="rId3"/>
                        </a:rPr>
                        <a:t>Local computer</a:t>
                      </a:r>
                      <a:endParaRPr lang="en-US" sz="1800">
                        <a:effectLst/>
                      </a:endParaRPr>
                    </a:p>
                  </a:txBody>
                  <a:tcPr marL="29061" marR="29061" marT="21796" marB="21796" anchor="ctr">
                    <a:lnL>
                      <a:noFill/>
                    </a:lnL>
                    <a:lnR>
                      <a:noFill/>
                    </a:lnR>
                    <a:lnT w="12700" cap="flat" cmpd="sng" algn="ctr">
                      <a:solidFill>
                        <a:schemeClr val="tx2"/>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Maybe</a:t>
                      </a:r>
                    </a:p>
                  </a:txBody>
                  <a:tcPr marL="29061" marR="29061" marT="21796" marB="21796" anchor="ctr">
                    <a:lnL>
                      <a:noFill/>
                    </a:lnL>
                    <a:lnR>
                      <a:noFill/>
                    </a:lnR>
                    <a:lnT w="12700" cap="flat" cmpd="sng" algn="ctr">
                      <a:solidFill>
                        <a:schemeClr val="tx2"/>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 </a:t>
                      </a:r>
                    </a:p>
                  </a:txBody>
                  <a:tcPr marL="29061" marR="29061" marT="21796" marB="21796" anchor="ctr">
                    <a:lnL>
                      <a:noFill/>
                    </a:lnL>
                    <a:lnR>
                      <a:noFill/>
                    </a:lnR>
                    <a:lnT w="12700" cap="flat" cmpd="sng" algn="ctr">
                      <a:solidFill>
                        <a:schemeClr val="tx2"/>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a:t>
                      </a:r>
                    </a:p>
                  </a:txBody>
                  <a:tcPr marL="29061" marR="29061" marT="21796" marB="21796" anchor="ctr">
                    <a:lnL>
                      <a:noFill/>
                    </a:lnL>
                    <a:lnR>
                      <a:noFill/>
                    </a:lnR>
                    <a:lnT w="12700" cap="flat" cmpd="sng" algn="ctr">
                      <a:solidFill>
                        <a:schemeClr val="tx2"/>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 </a:t>
                      </a:r>
                    </a:p>
                  </a:txBody>
                  <a:tcPr marL="29061" marR="29061" marT="21796" marB="21796" anchor="ctr">
                    <a:lnL>
                      <a:noFill/>
                    </a:lnL>
                    <a:lnR>
                      <a:noFill/>
                    </a:lnR>
                    <a:lnT w="12700" cap="flat" cmpd="sng" algn="ctr">
                      <a:solidFill>
                        <a:schemeClr val="tx2"/>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664776502"/>
                  </a:ext>
                </a:extLst>
              </a:tr>
              <a:tr h="844414">
                <a:tc>
                  <a:txBody>
                    <a:bodyPr/>
                    <a:lstStyle/>
                    <a:p>
                      <a:pPr fontAlgn="t"/>
                      <a:r>
                        <a:rPr lang="en-US" sz="1800" u="none" strike="noStrike">
                          <a:effectLst/>
                          <a:hlinkClick r:id="rId4"/>
                        </a:rPr>
                        <a:t>Data Science Virtual Machine (DSVM)</a:t>
                      </a:r>
                      <a:endParaRPr lang="en-US" sz="1800">
                        <a:effectLst/>
                      </a:endParaRP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a:t>
                      </a: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a:t>
                      </a: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a:t>
                      </a: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a:t>
                      </a: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75733991"/>
                  </a:ext>
                </a:extLst>
              </a:tr>
              <a:tr h="453285">
                <a:tc>
                  <a:txBody>
                    <a:bodyPr/>
                    <a:lstStyle/>
                    <a:p>
                      <a:pPr fontAlgn="t"/>
                      <a:r>
                        <a:rPr lang="en-US" sz="1800" u="none" strike="noStrike">
                          <a:effectLst/>
                          <a:hlinkClick r:id="rId5"/>
                        </a:rPr>
                        <a:t>Azure ML compute</a:t>
                      </a:r>
                      <a:endParaRPr lang="en-US" sz="1800">
                        <a:effectLst/>
                      </a:endParaRP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a:t>
                      </a: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a:t>
                      </a: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a:t>
                      </a: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a:t>
                      </a: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333571230"/>
                  </a:ext>
                </a:extLst>
              </a:tr>
              <a:tr h="453285">
                <a:tc>
                  <a:txBody>
                    <a:bodyPr/>
                    <a:lstStyle/>
                    <a:p>
                      <a:pPr fontAlgn="t"/>
                      <a:r>
                        <a:rPr lang="en-US" sz="1800" u="none" strike="noStrike">
                          <a:effectLst/>
                          <a:hlinkClick r:id="rId6"/>
                        </a:rPr>
                        <a:t>Azure Databricks</a:t>
                      </a:r>
                      <a:endParaRPr lang="en-US" sz="1800">
                        <a:effectLst/>
                      </a:endParaRP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a:t>
                      </a: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endParaRPr lang="en-US" sz="1800">
                        <a:effectLst/>
                      </a:endParaRP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a:t>
                      </a: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a:t>
                      </a: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111195826"/>
                  </a:ext>
                </a:extLst>
              </a:tr>
              <a:tr h="453285">
                <a:tc>
                  <a:txBody>
                    <a:bodyPr/>
                    <a:lstStyle/>
                    <a:p>
                      <a:pPr fontAlgn="t"/>
                      <a:r>
                        <a:rPr lang="en-US" sz="1800" u="none" strike="noStrike">
                          <a:effectLst/>
                          <a:hlinkClick r:id="rId7"/>
                        </a:rPr>
                        <a:t>Azure Data Lake Analytics</a:t>
                      </a:r>
                      <a:endParaRPr lang="en-US" sz="1800">
                        <a:effectLst/>
                      </a:endParaRP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 </a:t>
                      </a: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 </a:t>
                      </a: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 </a:t>
                      </a: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a:t>
                      </a: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664523833"/>
                  </a:ext>
                </a:extLst>
              </a:tr>
              <a:tr h="453285">
                <a:tc>
                  <a:txBody>
                    <a:bodyPr/>
                    <a:lstStyle/>
                    <a:p>
                      <a:pPr fontAlgn="t"/>
                      <a:r>
                        <a:rPr lang="en-US" sz="1800" u="none" strike="noStrike">
                          <a:effectLst/>
                          <a:hlinkClick r:id="rId8"/>
                        </a:rPr>
                        <a:t>Azure HDInsight</a:t>
                      </a:r>
                      <a:endParaRPr lang="en-US" sz="1800">
                        <a:effectLst/>
                      </a:endParaRP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 </a:t>
                      </a: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 </a:t>
                      </a: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 </a:t>
                      </a: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tc>
                  <a:txBody>
                    <a:bodyPr/>
                    <a:lstStyle/>
                    <a:p>
                      <a:pPr algn="ctr" fontAlgn="t"/>
                      <a:r>
                        <a:rPr lang="en-US" sz="1800">
                          <a:effectLst/>
                        </a:rPr>
                        <a:t>✓</a:t>
                      </a:r>
                    </a:p>
                  </a:txBody>
                  <a:tcPr marL="29061" marR="29061" marT="21796" marB="21796" anchor="ctr">
                    <a:lnL>
                      <a:noFill/>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492985423"/>
                  </a:ext>
                </a:extLst>
              </a:tr>
            </a:tbl>
          </a:graphicData>
        </a:graphic>
      </p:graphicFrame>
      <p:sp>
        <p:nvSpPr>
          <p:cNvPr id="4" name="Rectangle 3">
            <a:extLst>
              <a:ext uri="{FF2B5EF4-FFF2-40B4-BE49-F238E27FC236}">
                <a16:creationId xmlns:a16="http://schemas.microsoft.com/office/drawing/2014/main" id="{C4A5ADA4-8592-48C5-B88A-7CDBC6FF011F}"/>
              </a:ext>
            </a:extLst>
          </p:cNvPr>
          <p:cNvSpPr/>
          <p:nvPr/>
        </p:nvSpPr>
        <p:spPr>
          <a:xfrm>
            <a:off x="591313" y="6240956"/>
            <a:ext cx="11448893" cy="261610"/>
          </a:xfrm>
          <a:prstGeom prst="rect">
            <a:avLst/>
          </a:prstGeom>
        </p:spPr>
        <p:txBody>
          <a:bodyPr wrap="square">
            <a:spAutoFit/>
          </a:bodyPr>
          <a:lstStyle/>
          <a:p>
            <a:r>
              <a:rPr lang="en-US" sz="1100">
                <a:hlinkClick r:id="rId9"/>
              </a:rPr>
              <a:t>https://docs.microsoft.com/en-us/azure/machine-learning/service/how-to-set-up-training-targets#supported-compute-targets</a:t>
            </a:r>
            <a:r>
              <a:rPr lang="en-US" sz="1100"/>
              <a:t> </a:t>
            </a:r>
          </a:p>
        </p:txBody>
      </p:sp>
    </p:spTree>
    <p:extLst>
      <p:ext uri="{BB962C8B-B14F-4D97-AF65-F5344CB8AC3E}">
        <p14:creationId xmlns:p14="http://schemas.microsoft.com/office/powerpoint/2010/main" val="325571353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9A36-C438-4F09-857F-98941EB3A9F1}"/>
              </a:ext>
            </a:extLst>
          </p:cNvPr>
          <p:cNvSpPr>
            <a:spLocks noGrp="1"/>
          </p:cNvSpPr>
          <p:nvPr>
            <p:ph type="title"/>
          </p:nvPr>
        </p:nvSpPr>
        <p:spPr/>
        <p:txBody>
          <a:bodyPr/>
          <a:lstStyle/>
          <a:p>
            <a:r>
              <a:rPr lang="en-US"/>
              <a:t>Azure ML service Artifacts</a:t>
            </a:r>
          </a:p>
        </p:txBody>
      </p:sp>
      <p:sp>
        <p:nvSpPr>
          <p:cNvPr id="4" name="Text Placeholder 3">
            <a:extLst>
              <a:ext uri="{FF2B5EF4-FFF2-40B4-BE49-F238E27FC236}">
                <a16:creationId xmlns:a16="http://schemas.microsoft.com/office/drawing/2014/main" id="{6ED8AA0B-A0E0-4FDA-8C2A-4F8C70A23432}"/>
              </a:ext>
            </a:extLst>
          </p:cNvPr>
          <p:cNvSpPr>
            <a:spLocks noGrp="1"/>
          </p:cNvSpPr>
          <p:nvPr>
            <p:ph type="body" sz="quarter" idx="12"/>
          </p:nvPr>
        </p:nvSpPr>
        <p:spPr/>
        <p:txBody>
          <a:bodyPr/>
          <a:lstStyle/>
          <a:p>
            <a:r>
              <a:rPr lang="en-US"/>
              <a:t>Image and Registry</a:t>
            </a:r>
          </a:p>
        </p:txBody>
      </p:sp>
      <p:grpSp>
        <p:nvGrpSpPr>
          <p:cNvPr id="10" name="Group 9">
            <a:extLst>
              <a:ext uri="{FF2B5EF4-FFF2-40B4-BE49-F238E27FC236}">
                <a16:creationId xmlns:a16="http://schemas.microsoft.com/office/drawing/2014/main" id="{6EFFE9FB-55A7-4A0F-95FB-B8D66B37C155}"/>
              </a:ext>
            </a:extLst>
          </p:cNvPr>
          <p:cNvGrpSpPr/>
          <p:nvPr/>
        </p:nvGrpSpPr>
        <p:grpSpPr>
          <a:xfrm>
            <a:off x="6495842" y="1762925"/>
            <a:ext cx="1035845" cy="684795"/>
            <a:chOff x="5429065" y="4114800"/>
            <a:chExt cx="689178" cy="455613"/>
          </a:xfrm>
        </p:grpSpPr>
        <p:sp>
          <p:nvSpPr>
            <p:cNvPr id="11" name="Freeform 67">
              <a:extLst>
                <a:ext uri="{FF2B5EF4-FFF2-40B4-BE49-F238E27FC236}">
                  <a16:creationId xmlns:a16="http://schemas.microsoft.com/office/drawing/2014/main" id="{5AA1C968-5268-47EB-A964-A9C27B538AD6}"/>
                </a:ext>
              </a:extLst>
            </p:cNvPr>
            <p:cNvSpPr>
              <a:spLocks/>
            </p:cNvSpPr>
            <p:nvPr/>
          </p:nvSpPr>
          <p:spPr bwMode="auto">
            <a:xfrm>
              <a:off x="5429065" y="4114800"/>
              <a:ext cx="689178" cy="455613"/>
            </a:xfrm>
            <a:custGeom>
              <a:avLst/>
              <a:gdLst>
                <a:gd name="T0" fmla="*/ 524 w 1006"/>
                <a:gd name="T1" fmla="*/ 203 h 643"/>
                <a:gd name="T2" fmla="*/ 627 w 1006"/>
                <a:gd name="T3" fmla="*/ 203 h 643"/>
                <a:gd name="T4" fmla="*/ 627 w 1006"/>
                <a:gd name="T5" fmla="*/ 307 h 643"/>
                <a:gd name="T6" fmla="*/ 678 w 1006"/>
                <a:gd name="T7" fmla="*/ 307 h 643"/>
                <a:gd name="T8" fmla="*/ 750 w 1006"/>
                <a:gd name="T9" fmla="*/ 295 h 643"/>
                <a:gd name="T10" fmla="*/ 784 w 1006"/>
                <a:gd name="T11" fmla="*/ 280 h 643"/>
                <a:gd name="T12" fmla="*/ 760 w 1006"/>
                <a:gd name="T13" fmla="*/ 214 h 643"/>
                <a:gd name="T14" fmla="*/ 785 w 1006"/>
                <a:gd name="T15" fmla="*/ 116 h 643"/>
                <a:gd name="T16" fmla="*/ 796 w 1006"/>
                <a:gd name="T17" fmla="*/ 104 h 643"/>
                <a:gd name="T18" fmla="*/ 809 w 1006"/>
                <a:gd name="T19" fmla="*/ 114 h 643"/>
                <a:gd name="T20" fmla="*/ 873 w 1006"/>
                <a:gd name="T21" fmla="*/ 217 h 643"/>
                <a:gd name="T22" fmla="*/ 992 w 1006"/>
                <a:gd name="T23" fmla="*/ 228 h 643"/>
                <a:gd name="T24" fmla="*/ 1006 w 1006"/>
                <a:gd name="T25" fmla="*/ 236 h 643"/>
                <a:gd name="T26" fmla="*/ 999 w 1006"/>
                <a:gd name="T27" fmla="*/ 250 h 643"/>
                <a:gd name="T28" fmla="*/ 850 w 1006"/>
                <a:gd name="T29" fmla="*/ 320 h 643"/>
                <a:gd name="T30" fmla="*/ 334 w 1006"/>
                <a:gd name="T31" fmla="*/ 643 h 643"/>
                <a:gd name="T32" fmla="*/ 39 w 1006"/>
                <a:gd name="T33" fmla="*/ 492 h 643"/>
                <a:gd name="T34" fmla="*/ 38 w 1006"/>
                <a:gd name="T35" fmla="*/ 490 h 643"/>
                <a:gd name="T36" fmla="*/ 29 w 1006"/>
                <a:gd name="T37" fmla="*/ 472 h 643"/>
                <a:gd name="T38" fmla="*/ 5 w 1006"/>
                <a:gd name="T39" fmla="*/ 322 h 643"/>
                <a:gd name="T40" fmla="*/ 7 w 1006"/>
                <a:gd name="T41" fmla="*/ 307 h 643"/>
                <a:gd name="T42" fmla="*/ 94 w 1006"/>
                <a:gd name="T43" fmla="*/ 307 h 643"/>
                <a:gd name="T44" fmla="*/ 94 w 1006"/>
                <a:gd name="T45" fmla="*/ 203 h 643"/>
                <a:gd name="T46" fmla="*/ 197 w 1006"/>
                <a:gd name="T47" fmla="*/ 203 h 643"/>
                <a:gd name="T48" fmla="*/ 197 w 1006"/>
                <a:gd name="T49" fmla="*/ 102 h 643"/>
                <a:gd name="T50" fmla="*/ 401 w 1006"/>
                <a:gd name="T51" fmla="*/ 102 h 643"/>
                <a:gd name="T52" fmla="*/ 401 w 1006"/>
                <a:gd name="T53" fmla="*/ 0 h 643"/>
                <a:gd name="T54" fmla="*/ 524 w 1006"/>
                <a:gd name="T55" fmla="*/ 0 h 643"/>
                <a:gd name="T56" fmla="*/ 524 w 1006"/>
                <a:gd name="T57" fmla="*/ 203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6" h="643">
                  <a:moveTo>
                    <a:pt x="524" y="203"/>
                  </a:moveTo>
                  <a:cubicBezTo>
                    <a:pt x="627" y="203"/>
                    <a:pt x="627" y="203"/>
                    <a:pt x="627" y="203"/>
                  </a:cubicBezTo>
                  <a:cubicBezTo>
                    <a:pt x="627" y="307"/>
                    <a:pt x="627" y="307"/>
                    <a:pt x="627" y="307"/>
                  </a:cubicBezTo>
                  <a:cubicBezTo>
                    <a:pt x="678" y="307"/>
                    <a:pt x="678" y="307"/>
                    <a:pt x="678" y="307"/>
                  </a:cubicBezTo>
                  <a:cubicBezTo>
                    <a:pt x="702" y="307"/>
                    <a:pt x="727" y="303"/>
                    <a:pt x="750" y="295"/>
                  </a:cubicBezTo>
                  <a:cubicBezTo>
                    <a:pt x="761" y="291"/>
                    <a:pt x="773" y="286"/>
                    <a:pt x="784" y="280"/>
                  </a:cubicBezTo>
                  <a:cubicBezTo>
                    <a:pt x="770" y="261"/>
                    <a:pt x="762" y="237"/>
                    <a:pt x="760" y="214"/>
                  </a:cubicBezTo>
                  <a:cubicBezTo>
                    <a:pt x="757" y="182"/>
                    <a:pt x="764" y="141"/>
                    <a:pt x="785" y="116"/>
                  </a:cubicBezTo>
                  <a:cubicBezTo>
                    <a:pt x="796" y="104"/>
                    <a:pt x="796" y="104"/>
                    <a:pt x="796" y="104"/>
                  </a:cubicBezTo>
                  <a:cubicBezTo>
                    <a:pt x="809" y="114"/>
                    <a:pt x="809" y="114"/>
                    <a:pt x="809" y="114"/>
                  </a:cubicBezTo>
                  <a:cubicBezTo>
                    <a:pt x="841" y="140"/>
                    <a:pt x="868" y="176"/>
                    <a:pt x="873" y="217"/>
                  </a:cubicBezTo>
                  <a:cubicBezTo>
                    <a:pt x="912" y="205"/>
                    <a:pt x="958" y="208"/>
                    <a:pt x="992" y="228"/>
                  </a:cubicBezTo>
                  <a:cubicBezTo>
                    <a:pt x="1006" y="236"/>
                    <a:pt x="1006" y="236"/>
                    <a:pt x="1006" y="236"/>
                  </a:cubicBezTo>
                  <a:cubicBezTo>
                    <a:pt x="999" y="250"/>
                    <a:pt x="999" y="250"/>
                    <a:pt x="999" y="250"/>
                  </a:cubicBezTo>
                  <a:cubicBezTo>
                    <a:pt x="970" y="306"/>
                    <a:pt x="909" y="324"/>
                    <a:pt x="850" y="320"/>
                  </a:cubicBezTo>
                  <a:cubicBezTo>
                    <a:pt x="761" y="539"/>
                    <a:pt x="568" y="643"/>
                    <a:pt x="334" y="643"/>
                  </a:cubicBezTo>
                  <a:cubicBezTo>
                    <a:pt x="213" y="643"/>
                    <a:pt x="102" y="598"/>
                    <a:pt x="39" y="492"/>
                  </a:cubicBezTo>
                  <a:cubicBezTo>
                    <a:pt x="38" y="490"/>
                    <a:pt x="38" y="490"/>
                    <a:pt x="38" y="490"/>
                  </a:cubicBezTo>
                  <a:cubicBezTo>
                    <a:pt x="29" y="472"/>
                    <a:pt x="29" y="472"/>
                    <a:pt x="29" y="472"/>
                  </a:cubicBezTo>
                  <a:cubicBezTo>
                    <a:pt x="8" y="425"/>
                    <a:pt x="0" y="373"/>
                    <a:pt x="5" y="322"/>
                  </a:cubicBezTo>
                  <a:cubicBezTo>
                    <a:pt x="7" y="307"/>
                    <a:pt x="7" y="307"/>
                    <a:pt x="7" y="307"/>
                  </a:cubicBezTo>
                  <a:cubicBezTo>
                    <a:pt x="94" y="307"/>
                    <a:pt x="94" y="307"/>
                    <a:pt x="94" y="307"/>
                  </a:cubicBezTo>
                  <a:cubicBezTo>
                    <a:pt x="94" y="203"/>
                    <a:pt x="94" y="203"/>
                    <a:pt x="94" y="203"/>
                  </a:cubicBezTo>
                  <a:cubicBezTo>
                    <a:pt x="197" y="203"/>
                    <a:pt x="197" y="203"/>
                    <a:pt x="197" y="203"/>
                  </a:cubicBezTo>
                  <a:cubicBezTo>
                    <a:pt x="197" y="102"/>
                    <a:pt x="197" y="102"/>
                    <a:pt x="197" y="102"/>
                  </a:cubicBezTo>
                  <a:cubicBezTo>
                    <a:pt x="401" y="102"/>
                    <a:pt x="401" y="102"/>
                    <a:pt x="401" y="102"/>
                  </a:cubicBezTo>
                  <a:cubicBezTo>
                    <a:pt x="401" y="0"/>
                    <a:pt x="401" y="0"/>
                    <a:pt x="401" y="0"/>
                  </a:cubicBezTo>
                  <a:cubicBezTo>
                    <a:pt x="524" y="0"/>
                    <a:pt x="524" y="0"/>
                    <a:pt x="524" y="0"/>
                  </a:cubicBezTo>
                  <a:lnTo>
                    <a:pt x="524" y="203"/>
                  </a:lnTo>
                  <a:close/>
                </a:path>
              </a:pathLst>
            </a:custGeom>
            <a:solidFill>
              <a:schemeClr val="tx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2" name="Freeform 72">
              <a:extLst>
                <a:ext uri="{FF2B5EF4-FFF2-40B4-BE49-F238E27FC236}">
                  <a16:creationId xmlns:a16="http://schemas.microsoft.com/office/drawing/2014/main" id="{E24A6F69-128E-4A3B-A7BA-6C6F37DD785E}"/>
                </a:ext>
              </a:extLst>
            </p:cNvPr>
            <p:cNvSpPr>
              <a:spLocks noEditPoints="1"/>
            </p:cNvSpPr>
            <p:nvPr/>
          </p:nvSpPr>
          <p:spPr bwMode="auto">
            <a:xfrm>
              <a:off x="5505641"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3" name="Freeform 73">
              <a:extLst>
                <a:ext uri="{FF2B5EF4-FFF2-40B4-BE49-F238E27FC236}">
                  <a16:creationId xmlns:a16="http://schemas.microsoft.com/office/drawing/2014/main" id="{D9906A65-CB8D-4ADC-97C6-FA4080BE29B4}"/>
                </a:ext>
              </a:extLst>
            </p:cNvPr>
            <p:cNvSpPr>
              <a:spLocks noEditPoints="1"/>
            </p:cNvSpPr>
            <p:nvPr/>
          </p:nvSpPr>
          <p:spPr bwMode="auto">
            <a:xfrm>
              <a:off x="5576090" y="4197350"/>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4" name="Freeform 74">
              <a:extLst>
                <a:ext uri="{FF2B5EF4-FFF2-40B4-BE49-F238E27FC236}">
                  <a16:creationId xmlns:a16="http://schemas.microsoft.com/office/drawing/2014/main" id="{8B7EB62D-8C37-43CE-B37E-BE70B0D51CA2}"/>
                </a:ext>
              </a:extLst>
            </p:cNvPr>
            <p:cNvSpPr>
              <a:spLocks noEditPoints="1"/>
            </p:cNvSpPr>
            <p:nvPr/>
          </p:nvSpPr>
          <p:spPr bwMode="auto">
            <a:xfrm>
              <a:off x="5576090"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5" name="Freeform 75">
              <a:extLst>
                <a:ext uri="{FF2B5EF4-FFF2-40B4-BE49-F238E27FC236}">
                  <a16:creationId xmlns:a16="http://schemas.microsoft.com/office/drawing/2014/main" id="{3FFCF7BC-9074-4C09-BA6E-5379284F036A}"/>
                </a:ext>
              </a:extLst>
            </p:cNvPr>
            <p:cNvSpPr>
              <a:spLocks noEditPoints="1"/>
            </p:cNvSpPr>
            <p:nvPr/>
          </p:nvSpPr>
          <p:spPr bwMode="auto">
            <a:xfrm>
              <a:off x="5646539"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6" name="Freeform 76">
              <a:extLst>
                <a:ext uri="{FF2B5EF4-FFF2-40B4-BE49-F238E27FC236}">
                  <a16:creationId xmlns:a16="http://schemas.microsoft.com/office/drawing/2014/main" id="{0C765E80-4EB5-40C4-8CD0-6DD4A5720BFE}"/>
                </a:ext>
              </a:extLst>
            </p:cNvPr>
            <p:cNvSpPr>
              <a:spLocks noEditPoints="1"/>
            </p:cNvSpPr>
            <p:nvPr/>
          </p:nvSpPr>
          <p:spPr bwMode="auto">
            <a:xfrm>
              <a:off x="5646539" y="4197350"/>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7" name="Freeform 77">
              <a:extLst>
                <a:ext uri="{FF2B5EF4-FFF2-40B4-BE49-F238E27FC236}">
                  <a16:creationId xmlns:a16="http://schemas.microsoft.com/office/drawing/2014/main" id="{17CFE5FB-7396-42C4-9F07-144EC7C32942}"/>
                </a:ext>
              </a:extLst>
            </p:cNvPr>
            <p:cNvSpPr>
              <a:spLocks noEditPoints="1"/>
            </p:cNvSpPr>
            <p:nvPr/>
          </p:nvSpPr>
          <p:spPr bwMode="auto">
            <a:xfrm>
              <a:off x="5716989"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8" name="Freeform 78">
              <a:extLst>
                <a:ext uri="{FF2B5EF4-FFF2-40B4-BE49-F238E27FC236}">
                  <a16:creationId xmlns:a16="http://schemas.microsoft.com/office/drawing/2014/main" id="{F92DAF7C-4D0B-4C8E-BA49-457B817065EB}"/>
                </a:ext>
              </a:extLst>
            </p:cNvPr>
            <p:cNvSpPr>
              <a:spLocks noEditPoints="1"/>
            </p:cNvSpPr>
            <p:nvPr/>
          </p:nvSpPr>
          <p:spPr bwMode="auto">
            <a:xfrm>
              <a:off x="5716989" y="4197350"/>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9" name="Freeform 79">
              <a:extLst>
                <a:ext uri="{FF2B5EF4-FFF2-40B4-BE49-F238E27FC236}">
                  <a16:creationId xmlns:a16="http://schemas.microsoft.com/office/drawing/2014/main" id="{3756BB30-23DB-4C51-9AD0-18473E4FE21B}"/>
                </a:ext>
              </a:extLst>
            </p:cNvPr>
            <p:cNvSpPr>
              <a:spLocks noEditPoints="1"/>
            </p:cNvSpPr>
            <p:nvPr/>
          </p:nvSpPr>
          <p:spPr bwMode="auto">
            <a:xfrm>
              <a:off x="5716989" y="4125913"/>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20" name="Freeform 80">
              <a:extLst>
                <a:ext uri="{FF2B5EF4-FFF2-40B4-BE49-F238E27FC236}">
                  <a16:creationId xmlns:a16="http://schemas.microsoft.com/office/drawing/2014/main" id="{49A934B9-96B7-42C2-94EF-B0105713DE38}"/>
                </a:ext>
              </a:extLst>
            </p:cNvPr>
            <p:cNvSpPr>
              <a:spLocks noEditPoints="1"/>
            </p:cNvSpPr>
            <p:nvPr/>
          </p:nvSpPr>
          <p:spPr bwMode="auto">
            <a:xfrm>
              <a:off x="5787438"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21" name="Oval 81">
              <a:extLst>
                <a:ext uri="{FF2B5EF4-FFF2-40B4-BE49-F238E27FC236}">
                  <a16:creationId xmlns:a16="http://schemas.microsoft.com/office/drawing/2014/main" id="{BA25F294-25EF-41E9-A82A-422CB8A0CB5D}"/>
                </a:ext>
              </a:extLst>
            </p:cNvPr>
            <p:cNvSpPr>
              <a:spLocks noChangeArrowheads="1"/>
            </p:cNvSpPr>
            <p:nvPr/>
          </p:nvSpPr>
          <p:spPr bwMode="auto">
            <a:xfrm>
              <a:off x="5615909" y="4433888"/>
              <a:ext cx="33693" cy="333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22" name="Freeform 82">
              <a:extLst>
                <a:ext uri="{FF2B5EF4-FFF2-40B4-BE49-F238E27FC236}">
                  <a16:creationId xmlns:a16="http://schemas.microsoft.com/office/drawing/2014/main" id="{36DC5AC4-6E5A-428B-BA0B-E0EBD0957E15}"/>
                </a:ext>
              </a:extLst>
            </p:cNvPr>
            <p:cNvSpPr>
              <a:spLocks/>
            </p:cNvSpPr>
            <p:nvPr/>
          </p:nvSpPr>
          <p:spPr bwMode="auto">
            <a:xfrm>
              <a:off x="5622035" y="4438650"/>
              <a:ext cx="24504" cy="23813"/>
            </a:xfrm>
            <a:custGeom>
              <a:avLst/>
              <a:gdLst>
                <a:gd name="T0" fmla="*/ 18 w 35"/>
                <a:gd name="T1" fmla="*/ 0 h 34"/>
                <a:gd name="T2" fmla="*/ 24 w 35"/>
                <a:gd name="T3" fmla="*/ 1 h 34"/>
                <a:gd name="T4" fmla="*/ 21 w 35"/>
                <a:gd name="T5" fmla="*/ 7 h 34"/>
                <a:gd name="T6" fmla="*/ 28 w 35"/>
                <a:gd name="T7" fmla="*/ 14 h 34"/>
                <a:gd name="T8" fmla="*/ 34 w 35"/>
                <a:gd name="T9" fmla="*/ 10 h 34"/>
                <a:gd name="T10" fmla="*/ 35 w 35"/>
                <a:gd name="T11" fmla="*/ 17 h 34"/>
                <a:gd name="T12" fmla="*/ 18 w 35"/>
                <a:gd name="T13" fmla="*/ 34 h 34"/>
                <a:gd name="T14" fmla="*/ 0 w 35"/>
                <a:gd name="T15" fmla="*/ 17 h 34"/>
                <a:gd name="T16" fmla="*/ 18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18" y="0"/>
                  </a:moveTo>
                  <a:cubicBezTo>
                    <a:pt x="20" y="0"/>
                    <a:pt x="22" y="0"/>
                    <a:pt x="24" y="1"/>
                  </a:cubicBezTo>
                  <a:cubicBezTo>
                    <a:pt x="22" y="2"/>
                    <a:pt x="21" y="4"/>
                    <a:pt x="21" y="7"/>
                  </a:cubicBezTo>
                  <a:cubicBezTo>
                    <a:pt x="21" y="11"/>
                    <a:pt x="24" y="14"/>
                    <a:pt x="28" y="14"/>
                  </a:cubicBezTo>
                  <a:cubicBezTo>
                    <a:pt x="30" y="14"/>
                    <a:pt x="33" y="13"/>
                    <a:pt x="34" y="10"/>
                  </a:cubicBezTo>
                  <a:cubicBezTo>
                    <a:pt x="35" y="12"/>
                    <a:pt x="35" y="15"/>
                    <a:pt x="35" y="17"/>
                  </a:cubicBezTo>
                  <a:cubicBezTo>
                    <a:pt x="35" y="27"/>
                    <a:pt x="28" y="34"/>
                    <a:pt x="18" y="34"/>
                  </a:cubicBezTo>
                  <a:cubicBezTo>
                    <a:pt x="8" y="34"/>
                    <a:pt x="0" y="27"/>
                    <a:pt x="0" y="17"/>
                  </a:cubicBezTo>
                  <a:cubicBezTo>
                    <a:pt x="0" y="7"/>
                    <a:pt x="8" y="0"/>
                    <a:pt x="18" y="0"/>
                  </a:cubicBezTo>
                </a:path>
              </a:pathLst>
            </a:custGeom>
            <a:solidFill>
              <a:schemeClr val="tx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23" name="Freeform 84">
              <a:extLst>
                <a:ext uri="{FF2B5EF4-FFF2-40B4-BE49-F238E27FC236}">
                  <a16:creationId xmlns:a16="http://schemas.microsoft.com/office/drawing/2014/main" id="{F57B51D7-77EF-4C85-B079-67B7AE2ED025}"/>
                </a:ext>
              </a:extLst>
            </p:cNvPr>
            <p:cNvSpPr>
              <a:spLocks/>
            </p:cNvSpPr>
            <p:nvPr/>
          </p:nvSpPr>
          <p:spPr bwMode="auto">
            <a:xfrm>
              <a:off x="5487263" y="4479925"/>
              <a:ext cx="189907" cy="77788"/>
            </a:xfrm>
            <a:custGeom>
              <a:avLst/>
              <a:gdLst>
                <a:gd name="T0" fmla="*/ 279 w 279"/>
                <a:gd name="T1" fmla="*/ 110 h 110"/>
                <a:gd name="T2" fmla="*/ 167 w 279"/>
                <a:gd name="T3" fmla="*/ 0 h 110"/>
                <a:gd name="T4" fmla="*/ 85 w 279"/>
                <a:gd name="T5" fmla="*/ 12 h 110"/>
                <a:gd name="T6" fmla="*/ 48 w 279"/>
                <a:gd name="T7" fmla="*/ 13 h 110"/>
                <a:gd name="T8" fmla="*/ 0 w 279"/>
                <a:gd name="T9" fmla="*/ 12 h 110"/>
                <a:gd name="T10" fmla="*/ 251 w 279"/>
                <a:gd name="T11" fmla="*/ 110 h 110"/>
                <a:gd name="T12" fmla="*/ 279 w 279"/>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279" h="110">
                  <a:moveTo>
                    <a:pt x="279" y="110"/>
                  </a:moveTo>
                  <a:cubicBezTo>
                    <a:pt x="218" y="81"/>
                    <a:pt x="185" y="42"/>
                    <a:pt x="167" y="0"/>
                  </a:cubicBezTo>
                  <a:cubicBezTo>
                    <a:pt x="144" y="6"/>
                    <a:pt x="117" y="10"/>
                    <a:pt x="85" y="12"/>
                  </a:cubicBezTo>
                  <a:cubicBezTo>
                    <a:pt x="74" y="13"/>
                    <a:pt x="61" y="13"/>
                    <a:pt x="48" y="13"/>
                  </a:cubicBezTo>
                  <a:cubicBezTo>
                    <a:pt x="33" y="13"/>
                    <a:pt x="17" y="13"/>
                    <a:pt x="0" y="12"/>
                  </a:cubicBezTo>
                  <a:cubicBezTo>
                    <a:pt x="56" y="67"/>
                    <a:pt x="124" y="109"/>
                    <a:pt x="251" y="110"/>
                  </a:cubicBezTo>
                  <a:cubicBezTo>
                    <a:pt x="260" y="110"/>
                    <a:pt x="270" y="110"/>
                    <a:pt x="279" y="1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30" name="Group 29">
            <a:extLst>
              <a:ext uri="{FF2B5EF4-FFF2-40B4-BE49-F238E27FC236}">
                <a16:creationId xmlns:a16="http://schemas.microsoft.com/office/drawing/2014/main" id="{EAB251D0-05A9-42C4-9B2E-4E1F3B93A019}"/>
              </a:ext>
            </a:extLst>
          </p:cNvPr>
          <p:cNvGrpSpPr/>
          <p:nvPr/>
        </p:nvGrpSpPr>
        <p:grpSpPr>
          <a:xfrm rot="1800000">
            <a:off x="540505" y="1783688"/>
            <a:ext cx="512177" cy="593570"/>
            <a:chOff x="6281977" y="1925712"/>
            <a:chExt cx="609366" cy="706203"/>
          </a:xfrm>
        </p:grpSpPr>
        <p:sp>
          <p:nvSpPr>
            <p:cNvPr id="31" name="Hexagon 30">
              <a:extLst>
                <a:ext uri="{FF2B5EF4-FFF2-40B4-BE49-F238E27FC236}">
                  <a16:creationId xmlns:a16="http://schemas.microsoft.com/office/drawing/2014/main" id="{2643FD09-E046-44DB-97B3-E583D65F9F84}"/>
                </a:ext>
              </a:extLst>
            </p:cNvPr>
            <p:cNvSpPr/>
            <p:nvPr/>
          </p:nvSpPr>
          <p:spPr bwMode="auto">
            <a:xfrm rot="16200000">
              <a:off x="6261742" y="2000529"/>
              <a:ext cx="651443" cy="557784"/>
            </a:xfrm>
            <a:prstGeom prst="hexagon">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32" name="Straight Connector 31">
              <a:extLst>
                <a:ext uri="{FF2B5EF4-FFF2-40B4-BE49-F238E27FC236}">
                  <a16:creationId xmlns:a16="http://schemas.microsoft.com/office/drawing/2014/main" id="{AE0ECCE4-4015-4E67-AD28-1946EF92035C}"/>
                </a:ext>
              </a:extLst>
            </p:cNvPr>
            <p:cNvCxnSpPr>
              <a:stCxn id="31" idx="3"/>
              <a:endCxn id="31" idx="0"/>
            </p:cNvCxnSpPr>
            <p:nvPr/>
          </p:nvCxnSpPr>
          <p:spPr>
            <a:xfrm flipV="1">
              <a:off x="6587464" y="1953700"/>
              <a:ext cx="0" cy="65144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A1A5EB26-6712-4E3B-B71B-DC455216D356}"/>
                </a:ext>
              </a:extLst>
            </p:cNvPr>
            <p:cNvGrpSpPr/>
            <p:nvPr/>
          </p:nvGrpSpPr>
          <p:grpSpPr>
            <a:xfrm>
              <a:off x="6584950" y="2093649"/>
              <a:ext cx="281406" cy="372551"/>
              <a:chOff x="6584950" y="2093146"/>
              <a:chExt cx="281406" cy="372551"/>
            </a:xfrm>
          </p:grpSpPr>
          <p:cxnSp>
            <p:nvCxnSpPr>
              <p:cNvPr id="46" name="Straight Connector 45">
                <a:extLst>
                  <a:ext uri="{FF2B5EF4-FFF2-40B4-BE49-F238E27FC236}">
                    <a16:creationId xmlns:a16="http://schemas.microsoft.com/office/drawing/2014/main" id="{F4A4CDC9-6F12-4A7E-8DC9-A470C8055DE7}"/>
                  </a:ext>
                </a:extLst>
              </p:cNvPr>
              <p:cNvCxnSpPr>
                <a:cxnSpLocks/>
                <a:stCxn id="31" idx="2"/>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020BBC1-BE37-4891-9A57-C1CDFAC9DB0B}"/>
                  </a:ext>
                </a:extLst>
              </p:cNvPr>
              <p:cNvCxnSpPr>
                <a:stCxn id="31" idx="1"/>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9D0C869-C08A-4189-B212-BDDCCE1E69A6}"/>
                  </a:ext>
                </a:extLst>
              </p:cNvPr>
              <p:cNvCxnSpPr>
                <a:cxnSpLocks/>
                <a:stCxn id="31" idx="1"/>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A420134-9124-420C-A2BE-FA84F78C2AF6}"/>
                </a:ext>
              </a:extLst>
            </p:cNvPr>
            <p:cNvGrpSpPr/>
            <p:nvPr/>
          </p:nvGrpSpPr>
          <p:grpSpPr>
            <a:xfrm flipH="1">
              <a:off x="6304801" y="2093649"/>
              <a:ext cx="281406" cy="372551"/>
              <a:chOff x="6584950" y="2093146"/>
              <a:chExt cx="281406" cy="372551"/>
            </a:xfrm>
          </p:grpSpPr>
          <p:cxnSp>
            <p:nvCxnSpPr>
              <p:cNvPr id="43" name="Straight Connector 42">
                <a:extLst>
                  <a:ext uri="{FF2B5EF4-FFF2-40B4-BE49-F238E27FC236}">
                    <a16:creationId xmlns:a16="http://schemas.microsoft.com/office/drawing/2014/main" id="{CBFB8032-DB01-4639-B95A-7CF7E186A312}"/>
                  </a:ext>
                </a:extLst>
              </p:cNvPr>
              <p:cNvCxnSpPr>
                <a:cxnSpLocks/>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C5BED47-F44B-4C0D-964F-DC56D62403A7}"/>
                  </a:ext>
                </a:extLst>
              </p:cNvPr>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C93FFA3-F708-4DF7-8D10-5767DF45B8EF}"/>
                  </a:ext>
                </a:extLst>
              </p:cNvPr>
              <p:cNvCxnSpPr>
                <a:cxnSpLocks/>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5" name="Oval 34">
              <a:extLst>
                <a:ext uri="{FF2B5EF4-FFF2-40B4-BE49-F238E27FC236}">
                  <a16:creationId xmlns:a16="http://schemas.microsoft.com/office/drawing/2014/main" id="{D6052EAA-5DF0-45C8-B6F7-B72B46FAF845}"/>
                </a:ext>
              </a:extLst>
            </p:cNvPr>
            <p:cNvSpPr/>
            <p:nvPr/>
          </p:nvSpPr>
          <p:spPr bwMode="auto">
            <a:xfrm>
              <a:off x="6281977"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Oval 35">
              <a:extLst>
                <a:ext uri="{FF2B5EF4-FFF2-40B4-BE49-F238E27FC236}">
                  <a16:creationId xmlns:a16="http://schemas.microsoft.com/office/drawing/2014/main" id="{CA4409F5-A2E5-48EF-8AAA-A6B169E77B98}"/>
                </a:ext>
              </a:extLst>
            </p:cNvPr>
            <p:cNvSpPr/>
            <p:nvPr/>
          </p:nvSpPr>
          <p:spPr bwMode="auto">
            <a:xfrm>
              <a:off x="6558202" y="217336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Oval 36">
              <a:extLst>
                <a:ext uri="{FF2B5EF4-FFF2-40B4-BE49-F238E27FC236}">
                  <a16:creationId xmlns:a16="http://schemas.microsoft.com/office/drawing/2014/main" id="{4885F705-DB62-4181-AC82-3DC3C47A8689}"/>
                </a:ext>
              </a:extLst>
            </p:cNvPr>
            <p:cNvSpPr/>
            <p:nvPr/>
          </p:nvSpPr>
          <p:spPr bwMode="auto">
            <a:xfrm>
              <a:off x="6831252"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Oval 37">
              <a:extLst>
                <a:ext uri="{FF2B5EF4-FFF2-40B4-BE49-F238E27FC236}">
                  <a16:creationId xmlns:a16="http://schemas.microsoft.com/office/drawing/2014/main" id="{43F560DC-D7CB-4DE9-BE28-F04743B712BD}"/>
                </a:ext>
              </a:extLst>
            </p:cNvPr>
            <p:cNvSpPr/>
            <p:nvPr/>
          </p:nvSpPr>
          <p:spPr bwMode="auto">
            <a:xfrm>
              <a:off x="6558202" y="23876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Oval 38">
              <a:extLst>
                <a:ext uri="{FF2B5EF4-FFF2-40B4-BE49-F238E27FC236}">
                  <a16:creationId xmlns:a16="http://schemas.microsoft.com/office/drawing/2014/main" id="{17446BD3-5633-4344-80F8-7F89B9E96CE8}"/>
                </a:ext>
              </a:extLst>
            </p:cNvPr>
            <p:cNvSpPr/>
            <p:nvPr/>
          </p:nvSpPr>
          <p:spPr bwMode="auto">
            <a:xfrm>
              <a:off x="6834427"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Oval 39">
              <a:extLst>
                <a:ext uri="{FF2B5EF4-FFF2-40B4-BE49-F238E27FC236}">
                  <a16:creationId xmlns:a16="http://schemas.microsoft.com/office/drawing/2014/main" id="{50223E15-3690-451A-B6B5-76DC4A093C64}"/>
                </a:ext>
              </a:extLst>
            </p:cNvPr>
            <p:cNvSpPr/>
            <p:nvPr/>
          </p:nvSpPr>
          <p:spPr bwMode="auto">
            <a:xfrm>
              <a:off x="6558202" y="2574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Oval 40">
              <a:extLst>
                <a:ext uri="{FF2B5EF4-FFF2-40B4-BE49-F238E27FC236}">
                  <a16:creationId xmlns:a16="http://schemas.microsoft.com/office/drawing/2014/main" id="{2A14701B-9FAF-431D-B2D2-DACD4BB95609}"/>
                </a:ext>
              </a:extLst>
            </p:cNvPr>
            <p:cNvSpPr/>
            <p:nvPr/>
          </p:nvSpPr>
          <p:spPr bwMode="auto">
            <a:xfrm>
              <a:off x="6291502"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Oval 41">
              <a:extLst>
                <a:ext uri="{FF2B5EF4-FFF2-40B4-BE49-F238E27FC236}">
                  <a16:creationId xmlns:a16="http://schemas.microsoft.com/office/drawing/2014/main" id="{6E6382EE-D5D8-4AB1-BFAC-04962AEF2594}"/>
                </a:ext>
              </a:extLst>
            </p:cNvPr>
            <p:cNvSpPr/>
            <p:nvPr/>
          </p:nvSpPr>
          <p:spPr bwMode="auto">
            <a:xfrm>
              <a:off x="6558202" y="192571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49" name="Rectangle 48">
            <a:extLst>
              <a:ext uri="{FF2B5EF4-FFF2-40B4-BE49-F238E27FC236}">
                <a16:creationId xmlns:a16="http://schemas.microsoft.com/office/drawing/2014/main" id="{609F881C-514B-4026-985C-ED2E19B3589D}"/>
              </a:ext>
            </a:extLst>
          </p:cNvPr>
          <p:cNvSpPr/>
          <p:nvPr/>
        </p:nvSpPr>
        <p:spPr>
          <a:xfrm>
            <a:off x="426422" y="2535829"/>
            <a:ext cx="5442749" cy="3761543"/>
          </a:xfrm>
          <a:prstGeom prst="rect">
            <a:avLst/>
          </a:prstGeom>
          <a:ln>
            <a:noFill/>
          </a:ln>
        </p:spPr>
        <p:txBody>
          <a:bodyPr wrap="square">
            <a:spAutoFit/>
          </a:bodyPr>
          <a:lstStyle/>
          <a:p>
            <a:pPr>
              <a:lnSpc>
                <a:spcPct val="90000"/>
              </a:lnSpc>
              <a:spcAft>
                <a:spcPts val="488"/>
              </a:spcAft>
              <a:buSzPct val="90000"/>
              <a:defRPr/>
            </a:pPr>
            <a:r>
              <a:rPr lang="en-US" sz="1800" dirty="0">
                <a:latin typeface="+mj-lt"/>
              </a:rPr>
              <a:t>Image contains</a:t>
            </a:r>
          </a:p>
          <a:p>
            <a:pPr marL="233363" indent="-233363">
              <a:lnSpc>
                <a:spcPct val="90000"/>
              </a:lnSpc>
              <a:spcAft>
                <a:spcPts val="988"/>
              </a:spcAft>
              <a:buSzPct val="90000"/>
              <a:buFont typeface="+mj-lt"/>
              <a:buAutoNum type="arabicPeriod"/>
            </a:pPr>
            <a:r>
              <a:rPr lang="en-US" sz="1600" dirty="0"/>
              <a:t>A model.</a:t>
            </a:r>
          </a:p>
          <a:p>
            <a:pPr marL="233363" indent="-233363">
              <a:lnSpc>
                <a:spcPct val="90000"/>
              </a:lnSpc>
              <a:spcAft>
                <a:spcPts val="988"/>
              </a:spcAft>
              <a:buSzPct val="90000"/>
              <a:buFont typeface="+mj-lt"/>
              <a:buAutoNum type="arabicPeriod"/>
            </a:pPr>
            <a:r>
              <a:rPr lang="en-US" sz="1600" dirty="0"/>
              <a:t>A scoring script used to pass input to the model and return the output of the model.</a:t>
            </a:r>
          </a:p>
          <a:p>
            <a:pPr marL="233363" indent="-233363">
              <a:lnSpc>
                <a:spcPct val="90000"/>
              </a:lnSpc>
              <a:spcAft>
                <a:spcPts val="988"/>
              </a:spcAft>
              <a:buSzPct val="90000"/>
              <a:buFont typeface="+mj-lt"/>
              <a:buAutoNum type="arabicPeriod"/>
            </a:pPr>
            <a:r>
              <a:rPr lang="en-US" sz="1600" dirty="0"/>
              <a:t>Dependencies needed by the model or scoring script/application. </a:t>
            </a:r>
          </a:p>
          <a:p>
            <a:pPr>
              <a:lnSpc>
                <a:spcPct val="90000"/>
              </a:lnSpc>
              <a:spcAft>
                <a:spcPts val="488"/>
              </a:spcAft>
              <a:buSzPct val="90000"/>
              <a:defRPr/>
            </a:pPr>
            <a:endParaRPr lang="en-US" sz="1800" dirty="0"/>
          </a:p>
          <a:p>
            <a:pPr>
              <a:lnSpc>
                <a:spcPct val="90000"/>
              </a:lnSpc>
              <a:spcAft>
                <a:spcPts val="488"/>
              </a:spcAft>
              <a:buSzPct val="90000"/>
              <a:defRPr/>
            </a:pPr>
            <a:r>
              <a:rPr lang="en-US" sz="1800" dirty="0"/>
              <a:t>Two types of images</a:t>
            </a:r>
          </a:p>
          <a:p>
            <a:pPr marL="233363" indent="-233363">
              <a:lnSpc>
                <a:spcPct val="90000"/>
              </a:lnSpc>
              <a:spcAft>
                <a:spcPts val="988"/>
              </a:spcAft>
              <a:buSzPct val="90000"/>
              <a:buFont typeface="+mj-lt"/>
              <a:buAutoNum type="arabicPeriod"/>
            </a:pPr>
            <a:r>
              <a:rPr lang="en-US" sz="1600" b="1" dirty="0"/>
              <a:t>FPGA image</a:t>
            </a:r>
            <a:r>
              <a:rPr lang="en-US" sz="1600" dirty="0"/>
              <a:t>: Used when deploying to a field-programmable gate array in the Azure cloud.</a:t>
            </a:r>
          </a:p>
          <a:p>
            <a:pPr marL="233363" indent="-233363">
              <a:lnSpc>
                <a:spcPct val="90000"/>
              </a:lnSpc>
              <a:spcAft>
                <a:spcPts val="988"/>
              </a:spcAft>
              <a:buSzPct val="90000"/>
              <a:buFont typeface="+mj-lt"/>
              <a:buAutoNum type="arabicPeriod"/>
            </a:pPr>
            <a:r>
              <a:rPr lang="en-US" sz="1600" b="1" dirty="0"/>
              <a:t>Docker image</a:t>
            </a:r>
            <a:r>
              <a:rPr lang="en-US" sz="1600" dirty="0"/>
              <a:t>: Used when deploying to compute targets such as Azure Container Instances and Azure Kubernetes Service.</a:t>
            </a:r>
          </a:p>
        </p:txBody>
      </p:sp>
      <p:sp>
        <p:nvSpPr>
          <p:cNvPr id="50" name="Rectangle 49">
            <a:extLst>
              <a:ext uri="{FF2B5EF4-FFF2-40B4-BE49-F238E27FC236}">
                <a16:creationId xmlns:a16="http://schemas.microsoft.com/office/drawing/2014/main" id="{82BDC1DE-5F46-4DD2-862B-E03298A40DBD}"/>
              </a:ext>
            </a:extLst>
          </p:cNvPr>
          <p:cNvSpPr/>
          <p:nvPr/>
        </p:nvSpPr>
        <p:spPr>
          <a:xfrm>
            <a:off x="6416097" y="2535829"/>
            <a:ext cx="5545531" cy="1198790"/>
          </a:xfrm>
          <a:prstGeom prst="rect">
            <a:avLst/>
          </a:prstGeom>
          <a:ln>
            <a:noFill/>
          </a:ln>
        </p:spPr>
        <p:txBody>
          <a:bodyPr wrap="square">
            <a:spAutoFit/>
          </a:bodyPr>
          <a:lstStyle/>
          <a:p>
            <a:pPr>
              <a:lnSpc>
                <a:spcPct val="90000"/>
              </a:lnSpc>
              <a:spcAft>
                <a:spcPts val="488"/>
              </a:spcAft>
              <a:buSzPct val="90000"/>
              <a:defRPr/>
            </a:pPr>
            <a:r>
              <a:rPr lang="en-US" sz="1800" dirty="0">
                <a:solidFill>
                  <a:schemeClr val="tx2"/>
                </a:solidFill>
                <a:latin typeface="+mj-lt"/>
              </a:rPr>
              <a:t>Image Registry</a:t>
            </a:r>
          </a:p>
          <a:p>
            <a:pPr>
              <a:lnSpc>
                <a:spcPct val="90000"/>
              </a:lnSpc>
              <a:spcAft>
                <a:spcPts val="988"/>
              </a:spcAft>
              <a:buSzPct val="90000"/>
            </a:pPr>
            <a:r>
              <a:rPr lang="en-US" sz="1600" dirty="0"/>
              <a:t>Keeps track of images created from models.</a:t>
            </a:r>
          </a:p>
          <a:p>
            <a:pPr>
              <a:lnSpc>
                <a:spcPct val="90000"/>
              </a:lnSpc>
              <a:spcAft>
                <a:spcPts val="988"/>
              </a:spcAft>
              <a:buSzPct val="90000"/>
            </a:pPr>
            <a:r>
              <a:rPr lang="en-US" sz="1600" dirty="0"/>
              <a:t>Metadata tags can be attached to images. Metadata tags are stored by the image registry and can be used in image searches</a:t>
            </a:r>
          </a:p>
        </p:txBody>
      </p:sp>
    </p:spTree>
    <p:extLst>
      <p:ext uri="{BB962C8B-B14F-4D97-AF65-F5344CB8AC3E}">
        <p14:creationId xmlns:p14="http://schemas.microsoft.com/office/powerpoint/2010/main" val="18801414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DD1F22-5953-46D8-8D95-BE68DAA80DC4}"/>
              </a:ext>
            </a:extLst>
          </p:cNvPr>
          <p:cNvSpPr>
            <a:spLocks noGrp="1"/>
          </p:cNvSpPr>
          <p:nvPr>
            <p:ph type="title"/>
          </p:nvPr>
        </p:nvSpPr>
        <p:spPr/>
        <p:txBody>
          <a:bodyPr/>
          <a:lstStyle/>
          <a:p>
            <a:r>
              <a:rPr lang="en-US"/>
              <a:t>Azure ML Concept</a:t>
            </a:r>
          </a:p>
        </p:txBody>
      </p:sp>
      <p:sp>
        <p:nvSpPr>
          <p:cNvPr id="2" name="Text Placeholder 1">
            <a:extLst>
              <a:ext uri="{FF2B5EF4-FFF2-40B4-BE49-F238E27FC236}">
                <a16:creationId xmlns:a16="http://schemas.microsoft.com/office/drawing/2014/main" id="{2635AB20-1C37-4929-A98D-6E0ECC266550}"/>
              </a:ext>
            </a:extLst>
          </p:cNvPr>
          <p:cNvSpPr>
            <a:spLocks noGrp="1"/>
          </p:cNvSpPr>
          <p:nvPr>
            <p:ph type="body" sz="quarter" idx="12"/>
          </p:nvPr>
        </p:nvSpPr>
        <p:spPr>
          <a:xfrm>
            <a:off x="426423" y="991608"/>
            <a:ext cx="11339774" cy="271592"/>
          </a:xfrm>
        </p:spPr>
        <p:txBody>
          <a:bodyPr/>
          <a:lstStyle/>
          <a:p>
            <a:r>
              <a:rPr lang="en-US"/>
              <a:t>Model Management</a:t>
            </a:r>
          </a:p>
        </p:txBody>
      </p:sp>
      <p:pic>
        <p:nvPicPr>
          <p:cNvPr id="10" name="Picture 9">
            <a:extLst>
              <a:ext uri="{FF2B5EF4-FFF2-40B4-BE49-F238E27FC236}">
                <a16:creationId xmlns:a16="http://schemas.microsoft.com/office/drawing/2014/main" id="{70F2C8BB-2303-42DD-8F3F-4C3A5C46A4AD}"/>
              </a:ext>
            </a:extLst>
          </p:cNvPr>
          <p:cNvPicPr>
            <a:picLocks noChangeAspect="1"/>
          </p:cNvPicPr>
          <p:nvPr/>
        </p:nvPicPr>
        <p:blipFill>
          <a:blip r:embed="rId2"/>
          <a:stretch>
            <a:fillRect/>
          </a:stretch>
        </p:blipFill>
        <p:spPr>
          <a:xfrm>
            <a:off x="7146759" y="2200567"/>
            <a:ext cx="4516237" cy="3125888"/>
          </a:xfrm>
          <a:prstGeom prst="rect">
            <a:avLst/>
          </a:prstGeom>
          <a:ln>
            <a:solidFill>
              <a:schemeClr val="bg2">
                <a:lumMod val="90000"/>
              </a:schemeClr>
            </a:solidFill>
          </a:ln>
        </p:spPr>
      </p:pic>
      <p:sp>
        <p:nvSpPr>
          <p:cNvPr id="7" name="Rectangle 6">
            <a:extLst>
              <a:ext uri="{FF2B5EF4-FFF2-40B4-BE49-F238E27FC236}">
                <a16:creationId xmlns:a16="http://schemas.microsoft.com/office/drawing/2014/main" id="{130B00E2-832B-4F64-8F70-9B2382124974}"/>
              </a:ext>
            </a:extLst>
          </p:cNvPr>
          <p:cNvSpPr/>
          <p:nvPr/>
        </p:nvSpPr>
        <p:spPr>
          <a:xfrm>
            <a:off x="426423" y="2200567"/>
            <a:ext cx="3911661" cy="646331"/>
          </a:xfrm>
          <a:prstGeom prst="rect">
            <a:avLst/>
          </a:prstGeom>
        </p:spPr>
        <p:txBody>
          <a:bodyPr wrap="square">
            <a:spAutoFit/>
          </a:bodyPr>
          <a:lstStyle/>
          <a:p>
            <a:pPr defTabSz="951156">
              <a:defRPr/>
            </a:pPr>
            <a:r>
              <a:rPr lang="en-US" sz="1800">
                <a:solidFill>
                  <a:schemeClr val="tx2"/>
                </a:solidFill>
                <a:latin typeface="Segoe UI Semibold" panose="020B0702040204020203" pitchFamily="34" charset="0"/>
                <a:cs typeface="Segoe UI Semibold" panose="020B0702040204020203" pitchFamily="34" charset="0"/>
              </a:rPr>
              <a:t>Model Management in Azure ML usually involves these four steps</a:t>
            </a:r>
          </a:p>
        </p:txBody>
      </p:sp>
      <p:sp>
        <p:nvSpPr>
          <p:cNvPr id="8" name="Text Placeholder 4">
            <a:extLst>
              <a:ext uri="{FF2B5EF4-FFF2-40B4-BE49-F238E27FC236}">
                <a16:creationId xmlns:a16="http://schemas.microsoft.com/office/drawing/2014/main" id="{F86AC962-A3DB-42F7-87AD-E87AC0D6E272}"/>
              </a:ext>
            </a:extLst>
          </p:cNvPr>
          <p:cNvSpPr txBox="1">
            <a:spLocks/>
          </p:cNvSpPr>
          <p:nvPr/>
        </p:nvSpPr>
        <p:spPr>
          <a:xfrm>
            <a:off x="426423" y="3143181"/>
            <a:ext cx="6208293" cy="2091855"/>
          </a:xfrm>
          <a:prstGeom prst="rect">
            <a:avLst/>
          </a:prstGeom>
        </p:spPr>
        <p:txBody>
          <a:bodyPr rIns="91440"/>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796925" indent="-796925">
              <a:spcAft>
                <a:spcPts val="988"/>
              </a:spcAft>
            </a:pPr>
            <a:r>
              <a:rPr lang="en-US" sz="1800" dirty="0">
                <a:solidFill>
                  <a:schemeClr val="tx1"/>
                </a:solidFill>
                <a:latin typeface="Segoe UI Semibold" panose="020B0702040204020203" pitchFamily="34" charset="0"/>
                <a:cs typeface="Segoe UI Semibold" panose="020B0702040204020203" pitchFamily="34" charset="0"/>
              </a:rPr>
              <a:t>Step 1:  </a:t>
            </a:r>
            <a:r>
              <a:rPr lang="en-US" sz="1800" dirty="0">
                <a:solidFill>
                  <a:schemeClr val="tx1"/>
                </a:solidFill>
              </a:rPr>
              <a:t>Register Model using the Model Registry</a:t>
            </a:r>
          </a:p>
          <a:p>
            <a:pPr marL="796925" indent="-796925">
              <a:spcAft>
                <a:spcPts val="988"/>
              </a:spcAft>
            </a:pPr>
            <a:r>
              <a:rPr lang="en-US" sz="1800" dirty="0">
                <a:solidFill>
                  <a:schemeClr val="tx1"/>
                </a:solidFill>
                <a:latin typeface="Segoe UI Semibold" panose="020B0702040204020203" pitchFamily="34" charset="0"/>
                <a:cs typeface="Segoe UI Semibold" panose="020B0702040204020203" pitchFamily="34" charset="0"/>
              </a:rPr>
              <a:t>Step 2: </a:t>
            </a:r>
            <a:r>
              <a:rPr lang="en-US" sz="1800" dirty="0">
                <a:solidFill>
                  <a:schemeClr val="tx1"/>
                </a:solidFill>
              </a:rPr>
              <a:t>Register Image using the Image Registry </a:t>
            </a:r>
            <a:br>
              <a:rPr lang="en-US" sz="1800" dirty="0">
                <a:solidFill>
                  <a:schemeClr val="tx1"/>
                </a:solidFill>
              </a:rPr>
            </a:br>
            <a:r>
              <a:rPr lang="en-US" sz="1800" dirty="0">
                <a:solidFill>
                  <a:schemeClr val="tx1"/>
                </a:solidFill>
              </a:rPr>
              <a:t>(the Azure Container Registry)</a:t>
            </a:r>
          </a:p>
          <a:p>
            <a:pPr marL="796925" indent="-796925">
              <a:spcAft>
                <a:spcPts val="988"/>
              </a:spcAft>
            </a:pPr>
            <a:r>
              <a:rPr lang="en-US" sz="1800" dirty="0">
                <a:solidFill>
                  <a:schemeClr val="tx1"/>
                </a:solidFill>
                <a:latin typeface="Segoe UI Semibold" panose="020B0702040204020203" pitchFamily="34" charset="0"/>
                <a:cs typeface="Segoe UI Semibold" panose="020B0702040204020203" pitchFamily="34" charset="0"/>
              </a:rPr>
              <a:t>Step 3: </a:t>
            </a:r>
            <a:r>
              <a:rPr lang="en-US" sz="1800" dirty="0">
                <a:solidFill>
                  <a:schemeClr val="tx1"/>
                </a:solidFill>
              </a:rPr>
              <a:t>Deploy the Image to cloud or to edge devices</a:t>
            </a:r>
          </a:p>
          <a:p>
            <a:pPr marL="796925" indent="-796925">
              <a:spcAft>
                <a:spcPts val="988"/>
              </a:spcAft>
            </a:pPr>
            <a:r>
              <a:rPr lang="en-US" sz="1800" dirty="0">
                <a:solidFill>
                  <a:schemeClr val="tx1"/>
                </a:solidFill>
                <a:latin typeface="Segoe UI Semibold" panose="020B0702040204020203" pitchFamily="34" charset="0"/>
                <a:cs typeface="Segoe UI Semibold" panose="020B0702040204020203" pitchFamily="34" charset="0"/>
              </a:rPr>
              <a:t>Step 4: </a:t>
            </a:r>
            <a:r>
              <a:rPr lang="en-US" sz="1800" dirty="0">
                <a:solidFill>
                  <a:schemeClr val="tx1"/>
                </a:solidFill>
              </a:rPr>
              <a:t>Monitor models—you can monitor input, output, and other relevant data from your model.</a:t>
            </a:r>
          </a:p>
        </p:txBody>
      </p:sp>
    </p:spTree>
    <p:extLst>
      <p:ext uri="{BB962C8B-B14F-4D97-AF65-F5344CB8AC3E}">
        <p14:creationId xmlns:p14="http://schemas.microsoft.com/office/powerpoint/2010/main" val="21208301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5C10-1D44-4A89-A9FA-8258DDD9BD22}"/>
              </a:ext>
            </a:extLst>
          </p:cNvPr>
          <p:cNvSpPr>
            <a:spLocks noGrp="1"/>
          </p:cNvSpPr>
          <p:nvPr>
            <p:ph type="title"/>
          </p:nvPr>
        </p:nvSpPr>
        <p:spPr>
          <a:xfrm>
            <a:off x="838200" y="350837"/>
            <a:ext cx="10515600" cy="1325563"/>
          </a:xfrm>
        </p:spPr>
        <p:txBody>
          <a:bodyPr/>
          <a:lstStyle/>
          <a:p>
            <a:r>
              <a:rPr lang="en-US" dirty="0"/>
              <a:t>Agenda</a:t>
            </a:r>
          </a:p>
        </p:txBody>
      </p:sp>
      <p:graphicFrame>
        <p:nvGraphicFramePr>
          <p:cNvPr id="7" name="Table 6">
            <a:extLst>
              <a:ext uri="{FF2B5EF4-FFF2-40B4-BE49-F238E27FC236}">
                <a16:creationId xmlns:a16="http://schemas.microsoft.com/office/drawing/2014/main" id="{333A18A9-F7CE-4639-AC0D-714BE8908CCF}"/>
              </a:ext>
            </a:extLst>
          </p:cNvPr>
          <p:cNvGraphicFramePr>
            <a:graphicFrameLocks noGrp="1"/>
          </p:cNvGraphicFramePr>
          <p:nvPr>
            <p:extLst>
              <p:ext uri="{D42A27DB-BD31-4B8C-83A1-F6EECF244321}">
                <p14:modId xmlns:p14="http://schemas.microsoft.com/office/powerpoint/2010/main" val="1970949943"/>
              </p:ext>
            </p:extLst>
          </p:nvPr>
        </p:nvGraphicFramePr>
        <p:xfrm>
          <a:off x="697043" y="1945640"/>
          <a:ext cx="8885836" cy="3876040"/>
        </p:xfrm>
        <a:graphic>
          <a:graphicData uri="http://schemas.openxmlformats.org/drawingml/2006/table">
            <a:tbl>
              <a:tblPr firstRow="1" bandRow="1">
                <a:tableStyleId>{7DF18680-E054-41AD-8BC1-D1AEF772440D}</a:tableStyleId>
              </a:tblPr>
              <a:tblGrid>
                <a:gridCol w="1573967">
                  <a:extLst>
                    <a:ext uri="{9D8B030D-6E8A-4147-A177-3AD203B41FA5}">
                      <a16:colId xmlns:a16="http://schemas.microsoft.com/office/drawing/2014/main" val="2047402213"/>
                    </a:ext>
                  </a:extLst>
                </a:gridCol>
                <a:gridCol w="5059180">
                  <a:extLst>
                    <a:ext uri="{9D8B030D-6E8A-4147-A177-3AD203B41FA5}">
                      <a16:colId xmlns:a16="http://schemas.microsoft.com/office/drawing/2014/main" val="4271142307"/>
                    </a:ext>
                  </a:extLst>
                </a:gridCol>
                <a:gridCol w="2252689">
                  <a:extLst>
                    <a:ext uri="{9D8B030D-6E8A-4147-A177-3AD203B41FA5}">
                      <a16:colId xmlns:a16="http://schemas.microsoft.com/office/drawing/2014/main" val="2837057535"/>
                    </a:ext>
                  </a:extLst>
                </a:gridCol>
              </a:tblGrid>
              <a:tr h="370840">
                <a:tc>
                  <a:txBody>
                    <a:bodyPr/>
                    <a:lstStyle/>
                    <a:p>
                      <a:r>
                        <a:rPr lang="en-US" dirty="0"/>
                        <a:t>Time</a:t>
                      </a:r>
                    </a:p>
                  </a:txBody>
                  <a:tcPr/>
                </a:tc>
                <a:tc>
                  <a:txBody>
                    <a:bodyPr/>
                    <a:lstStyle/>
                    <a:p>
                      <a:r>
                        <a:rPr lang="en-US" dirty="0"/>
                        <a:t>Topic</a:t>
                      </a:r>
                    </a:p>
                  </a:txBody>
                  <a:tcPr/>
                </a:tc>
                <a:tc>
                  <a:txBody>
                    <a:bodyPr/>
                    <a:lstStyle/>
                    <a:p>
                      <a:r>
                        <a:rPr lang="en-US" dirty="0"/>
                        <a:t>Presenter</a:t>
                      </a:r>
                    </a:p>
                  </a:txBody>
                  <a:tcPr/>
                </a:tc>
                <a:extLst>
                  <a:ext uri="{0D108BD9-81ED-4DB2-BD59-A6C34878D82A}">
                    <a16:rowId xmlns:a16="http://schemas.microsoft.com/office/drawing/2014/main" val="3105250375"/>
                  </a:ext>
                </a:extLst>
              </a:tr>
              <a:tr h="370840">
                <a:tc>
                  <a:txBody>
                    <a:bodyPr/>
                    <a:lstStyle/>
                    <a:p>
                      <a:r>
                        <a:rPr lang="en-US" dirty="0"/>
                        <a:t>8:30 – 9:00</a:t>
                      </a:r>
                    </a:p>
                  </a:txBody>
                  <a:tcPr/>
                </a:tc>
                <a:tc>
                  <a:txBody>
                    <a:bodyPr/>
                    <a:lstStyle/>
                    <a:p>
                      <a:r>
                        <a:rPr lang="en-US" dirty="0"/>
                        <a:t>Breakfast &amp; Registration</a:t>
                      </a:r>
                    </a:p>
                  </a:txBody>
                  <a:tcPr/>
                </a:tc>
                <a:tc>
                  <a:txBody>
                    <a:bodyPr/>
                    <a:lstStyle/>
                    <a:p>
                      <a:endParaRPr lang="en-US" dirty="0"/>
                    </a:p>
                  </a:txBody>
                  <a:tcPr/>
                </a:tc>
                <a:extLst>
                  <a:ext uri="{0D108BD9-81ED-4DB2-BD59-A6C34878D82A}">
                    <a16:rowId xmlns:a16="http://schemas.microsoft.com/office/drawing/2014/main" val="1071346230"/>
                  </a:ext>
                </a:extLst>
              </a:tr>
              <a:tr h="370840">
                <a:tc>
                  <a:txBody>
                    <a:bodyPr/>
                    <a:lstStyle/>
                    <a:p>
                      <a:r>
                        <a:rPr lang="en-US" dirty="0"/>
                        <a:t>9:00 – 9:10</a:t>
                      </a:r>
                    </a:p>
                  </a:txBody>
                  <a:tcPr/>
                </a:tc>
                <a:tc>
                  <a:txBody>
                    <a:bodyPr/>
                    <a:lstStyle/>
                    <a:p>
                      <a:r>
                        <a:rPr lang="en-US" dirty="0"/>
                        <a:t>Welcome</a:t>
                      </a:r>
                    </a:p>
                  </a:txBody>
                  <a:tcPr/>
                </a:tc>
                <a:tc>
                  <a:txBody>
                    <a:bodyPr/>
                    <a:lstStyle/>
                    <a:p>
                      <a:r>
                        <a:rPr lang="en-US" dirty="0"/>
                        <a:t>Hyun</a:t>
                      </a:r>
                    </a:p>
                  </a:txBody>
                  <a:tcPr/>
                </a:tc>
                <a:extLst>
                  <a:ext uri="{0D108BD9-81ED-4DB2-BD59-A6C34878D82A}">
                    <a16:rowId xmlns:a16="http://schemas.microsoft.com/office/drawing/2014/main" val="673088796"/>
                  </a:ext>
                </a:extLst>
              </a:tr>
              <a:tr h="370840">
                <a:tc>
                  <a:txBody>
                    <a:bodyPr/>
                    <a:lstStyle/>
                    <a:p>
                      <a:r>
                        <a:rPr lang="en-US" dirty="0"/>
                        <a:t>9:10 – 10:00</a:t>
                      </a:r>
                    </a:p>
                  </a:txBody>
                  <a:tcPr/>
                </a:tc>
                <a:tc>
                  <a:txBody>
                    <a:bodyPr/>
                    <a:lstStyle/>
                    <a:p>
                      <a:r>
                        <a:rPr lang="en-US" dirty="0"/>
                        <a:t>Session: Overview of AML Pipelines</a:t>
                      </a:r>
                    </a:p>
                  </a:txBody>
                  <a:tcPr/>
                </a:tc>
                <a:tc>
                  <a:txBody>
                    <a:bodyPr/>
                    <a:lstStyle/>
                    <a:p>
                      <a:r>
                        <a:rPr lang="en-US" dirty="0"/>
                        <a:t>Giovanni</a:t>
                      </a:r>
                    </a:p>
                  </a:txBody>
                  <a:tcPr/>
                </a:tc>
                <a:extLst>
                  <a:ext uri="{0D108BD9-81ED-4DB2-BD59-A6C34878D82A}">
                    <a16:rowId xmlns:a16="http://schemas.microsoft.com/office/drawing/2014/main" val="642722539"/>
                  </a:ext>
                </a:extLst>
              </a:tr>
              <a:tr h="370840">
                <a:tc>
                  <a:txBody>
                    <a:bodyPr/>
                    <a:lstStyle/>
                    <a:p>
                      <a:r>
                        <a:rPr lang="en-US" dirty="0"/>
                        <a:t>10:00 – 11:00</a:t>
                      </a:r>
                    </a:p>
                  </a:txBody>
                  <a:tcPr/>
                </a:tc>
                <a:tc>
                  <a:txBody>
                    <a:bodyPr/>
                    <a:lstStyle/>
                    <a:p>
                      <a:r>
                        <a:rPr lang="en-US" dirty="0"/>
                        <a:t>Session: Intro to Lifecycle Management with Azure DevOps/YAML</a:t>
                      </a:r>
                    </a:p>
                  </a:txBody>
                  <a:tcPr/>
                </a:tc>
                <a:tc>
                  <a:txBody>
                    <a:bodyPr/>
                    <a:lstStyle/>
                    <a:p>
                      <a:r>
                        <a:rPr lang="en-US" dirty="0"/>
                        <a:t>Prashant</a:t>
                      </a:r>
                    </a:p>
                  </a:txBody>
                  <a:tcPr/>
                </a:tc>
                <a:extLst>
                  <a:ext uri="{0D108BD9-81ED-4DB2-BD59-A6C34878D82A}">
                    <a16:rowId xmlns:a16="http://schemas.microsoft.com/office/drawing/2014/main" val="961854062"/>
                  </a:ext>
                </a:extLst>
              </a:tr>
              <a:tr h="370840">
                <a:tc>
                  <a:txBody>
                    <a:bodyPr/>
                    <a:lstStyle/>
                    <a:p>
                      <a:r>
                        <a:rPr lang="en-US" dirty="0"/>
                        <a:t>11:00 – 12:00</a:t>
                      </a:r>
                    </a:p>
                  </a:txBody>
                  <a:tcPr/>
                </a:tc>
                <a:tc>
                  <a:txBody>
                    <a:bodyPr/>
                    <a:lstStyle/>
                    <a:p>
                      <a:r>
                        <a:rPr lang="en-US" dirty="0"/>
                        <a:t>Session: YAML and AML Pipeline Integration</a:t>
                      </a:r>
                    </a:p>
                  </a:txBody>
                  <a:tcPr/>
                </a:tc>
                <a:tc>
                  <a:txBody>
                    <a:bodyPr/>
                    <a:lstStyle/>
                    <a:p>
                      <a:r>
                        <a:rPr lang="en-US" dirty="0"/>
                        <a:t>Sanjeev &amp; Kate</a:t>
                      </a:r>
                    </a:p>
                  </a:txBody>
                  <a:tcPr/>
                </a:tc>
                <a:extLst>
                  <a:ext uri="{0D108BD9-81ED-4DB2-BD59-A6C34878D82A}">
                    <a16:rowId xmlns:a16="http://schemas.microsoft.com/office/drawing/2014/main" val="3584884108"/>
                  </a:ext>
                </a:extLst>
              </a:tr>
              <a:tr h="370840">
                <a:tc>
                  <a:txBody>
                    <a:bodyPr/>
                    <a:lstStyle/>
                    <a:p>
                      <a:r>
                        <a:rPr lang="en-US" dirty="0"/>
                        <a:t>12:00 – 1:00</a:t>
                      </a:r>
                    </a:p>
                  </a:txBody>
                  <a:tcPr/>
                </a:tc>
                <a:tc>
                  <a:txBody>
                    <a:bodyPr/>
                    <a:lstStyle/>
                    <a:p>
                      <a:r>
                        <a:rPr lang="en-US" dirty="0"/>
                        <a:t>Lunch</a:t>
                      </a:r>
                    </a:p>
                  </a:txBody>
                  <a:tcPr/>
                </a:tc>
                <a:tc>
                  <a:txBody>
                    <a:bodyPr/>
                    <a:lstStyle/>
                    <a:p>
                      <a:endParaRPr lang="en-US"/>
                    </a:p>
                  </a:txBody>
                  <a:tcPr/>
                </a:tc>
                <a:extLst>
                  <a:ext uri="{0D108BD9-81ED-4DB2-BD59-A6C34878D82A}">
                    <a16:rowId xmlns:a16="http://schemas.microsoft.com/office/drawing/2014/main" val="3389741833"/>
                  </a:ext>
                </a:extLst>
              </a:tr>
              <a:tr h="370840">
                <a:tc>
                  <a:txBody>
                    <a:bodyPr/>
                    <a:lstStyle/>
                    <a:p>
                      <a:r>
                        <a:rPr lang="en-US" dirty="0"/>
                        <a:t>1:00 – 3:30 </a:t>
                      </a:r>
                    </a:p>
                  </a:txBody>
                  <a:tcPr/>
                </a:tc>
                <a:tc>
                  <a:txBody>
                    <a:bodyPr/>
                    <a:lstStyle/>
                    <a:p>
                      <a:r>
                        <a:rPr lang="en-US" dirty="0"/>
                        <a:t>Lab: Implement Build, Retrain, Deployment Pipelines</a:t>
                      </a:r>
                    </a:p>
                  </a:txBody>
                  <a:tcPr/>
                </a:tc>
                <a:tc>
                  <a:txBody>
                    <a:bodyPr/>
                    <a:lstStyle/>
                    <a:p>
                      <a:r>
                        <a:rPr lang="en-US" dirty="0"/>
                        <a:t>Kate</a:t>
                      </a:r>
                    </a:p>
                  </a:txBody>
                  <a:tcPr/>
                </a:tc>
                <a:extLst>
                  <a:ext uri="{0D108BD9-81ED-4DB2-BD59-A6C34878D82A}">
                    <a16:rowId xmlns:a16="http://schemas.microsoft.com/office/drawing/2014/main" val="1880914817"/>
                  </a:ext>
                </a:extLst>
              </a:tr>
              <a:tr h="370840">
                <a:tc>
                  <a:txBody>
                    <a:bodyPr/>
                    <a:lstStyle/>
                    <a:p>
                      <a:r>
                        <a:rPr lang="en-US" dirty="0"/>
                        <a:t>3:30 – 4:00</a:t>
                      </a:r>
                    </a:p>
                  </a:txBody>
                  <a:tcPr/>
                </a:tc>
                <a:tc>
                  <a:txBody>
                    <a:bodyPr/>
                    <a:lstStyle/>
                    <a:p>
                      <a:r>
                        <a:rPr lang="en-US" dirty="0"/>
                        <a:t>Wrap-up</a:t>
                      </a:r>
                    </a:p>
                  </a:txBody>
                  <a:tcPr/>
                </a:tc>
                <a:tc>
                  <a:txBody>
                    <a:bodyPr/>
                    <a:lstStyle/>
                    <a:p>
                      <a:endParaRPr lang="en-US" dirty="0"/>
                    </a:p>
                  </a:txBody>
                  <a:tcPr/>
                </a:tc>
                <a:extLst>
                  <a:ext uri="{0D108BD9-81ED-4DB2-BD59-A6C34878D82A}">
                    <a16:rowId xmlns:a16="http://schemas.microsoft.com/office/drawing/2014/main" val="1655412373"/>
                  </a:ext>
                </a:extLst>
              </a:tr>
            </a:tbl>
          </a:graphicData>
        </a:graphic>
      </p:graphicFrame>
    </p:spTree>
    <p:extLst>
      <p:ext uri="{BB962C8B-B14F-4D97-AF65-F5344CB8AC3E}">
        <p14:creationId xmlns:p14="http://schemas.microsoft.com/office/powerpoint/2010/main" val="96812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2D68-0661-40BD-9E80-7F42610FC85F}"/>
              </a:ext>
            </a:extLst>
          </p:cNvPr>
          <p:cNvSpPr>
            <a:spLocks noGrp="1"/>
          </p:cNvSpPr>
          <p:nvPr>
            <p:ph type="title"/>
          </p:nvPr>
        </p:nvSpPr>
        <p:spPr/>
        <p:txBody>
          <a:bodyPr/>
          <a:lstStyle/>
          <a:p>
            <a:r>
              <a:rPr lang="en-US"/>
              <a:t>Azure ML Artifact</a:t>
            </a:r>
          </a:p>
        </p:txBody>
      </p:sp>
      <p:sp>
        <p:nvSpPr>
          <p:cNvPr id="12" name="Text Placeholder 11">
            <a:extLst>
              <a:ext uri="{FF2B5EF4-FFF2-40B4-BE49-F238E27FC236}">
                <a16:creationId xmlns:a16="http://schemas.microsoft.com/office/drawing/2014/main" id="{36DFDC27-FA90-4D97-AE7E-AECE386049E3}"/>
              </a:ext>
            </a:extLst>
          </p:cNvPr>
          <p:cNvSpPr>
            <a:spLocks noGrp="1"/>
          </p:cNvSpPr>
          <p:nvPr>
            <p:ph type="body" sz="quarter" idx="12"/>
          </p:nvPr>
        </p:nvSpPr>
        <p:spPr/>
        <p:txBody>
          <a:bodyPr/>
          <a:lstStyle/>
          <a:p>
            <a:r>
              <a:rPr lang="en-US"/>
              <a:t>Deployment</a:t>
            </a:r>
          </a:p>
        </p:txBody>
      </p:sp>
      <p:sp>
        <p:nvSpPr>
          <p:cNvPr id="3" name="Rectangle 2">
            <a:extLst>
              <a:ext uri="{FF2B5EF4-FFF2-40B4-BE49-F238E27FC236}">
                <a16:creationId xmlns:a16="http://schemas.microsoft.com/office/drawing/2014/main" id="{C94D4362-E3FA-4430-AAD0-EC30858A5D1D}"/>
              </a:ext>
            </a:extLst>
          </p:cNvPr>
          <p:cNvSpPr/>
          <p:nvPr/>
        </p:nvSpPr>
        <p:spPr>
          <a:xfrm>
            <a:off x="2722843" y="1774970"/>
            <a:ext cx="6746315" cy="369332"/>
          </a:xfrm>
          <a:prstGeom prst="rect">
            <a:avLst/>
          </a:prstGeom>
        </p:spPr>
        <p:txBody>
          <a:bodyPr wrap="square">
            <a:spAutoFit/>
          </a:bodyPr>
          <a:lstStyle/>
          <a:p>
            <a:pPr algn="ctr" defTabSz="951156">
              <a:defRPr/>
            </a:pPr>
            <a:r>
              <a:rPr lang="en-US" sz="1800">
                <a:solidFill>
                  <a:schemeClr val="tx2"/>
                </a:solidFill>
                <a:latin typeface="Segoe UI Semibold" panose="020B0702040204020203" pitchFamily="34" charset="0"/>
                <a:cs typeface="Segoe UI Semibold" panose="020B0702040204020203" pitchFamily="34" charset="0"/>
              </a:rPr>
              <a:t>Deployment is an instantiation of an image. Two options:</a:t>
            </a:r>
          </a:p>
        </p:txBody>
      </p:sp>
      <p:sp>
        <p:nvSpPr>
          <p:cNvPr id="4" name="Rectangle 3">
            <a:extLst>
              <a:ext uri="{FF2B5EF4-FFF2-40B4-BE49-F238E27FC236}">
                <a16:creationId xmlns:a16="http://schemas.microsoft.com/office/drawing/2014/main" id="{DD674C1A-0360-4016-AB57-7D8CA61E0C1F}"/>
              </a:ext>
            </a:extLst>
          </p:cNvPr>
          <p:cNvSpPr/>
          <p:nvPr/>
        </p:nvSpPr>
        <p:spPr>
          <a:xfrm>
            <a:off x="529131" y="2875300"/>
            <a:ext cx="4946444" cy="2969531"/>
          </a:xfrm>
          <a:prstGeom prst="rect">
            <a:avLst/>
          </a:prstGeom>
        </p:spPr>
        <p:txBody>
          <a:bodyPr wrap="square">
            <a:spAutoFit/>
          </a:bodyPr>
          <a:lstStyle/>
          <a:p>
            <a:pPr algn="ctr" defTabSz="951156">
              <a:lnSpc>
                <a:spcPct val="90000"/>
              </a:lnSpc>
              <a:spcBef>
                <a:spcPts val="1200"/>
              </a:spcBef>
              <a:spcAft>
                <a:spcPts val="1200"/>
              </a:spcAft>
              <a:defRPr/>
            </a:pPr>
            <a:r>
              <a:rPr lang="en-US" sz="1800">
                <a:solidFill>
                  <a:schemeClr val="tx2"/>
                </a:solidFill>
                <a:latin typeface="Segoe UI Semibold" panose="020B0702040204020203" pitchFamily="34" charset="0"/>
                <a:cs typeface="Segoe UI Semibold" panose="020B0702040204020203" pitchFamily="34" charset="0"/>
              </a:rPr>
              <a:t>Web service</a:t>
            </a:r>
          </a:p>
          <a:p>
            <a:pPr>
              <a:lnSpc>
                <a:spcPct val="90000"/>
              </a:lnSpc>
              <a:spcAft>
                <a:spcPts val="988"/>
              </a:spcAft>
            </a:pPr>
            <a:r>
              <a:rPr lang="en-US" sz="1800">
                <a:gradFill>
                  <a:gsLst>
                    <a:gs pos="2917">
                      <a:prstClr val="black"/>
                    </a:gs>
                    <a:gs pos="30000">
                      <a:prstClr val="black"/>
                    </a:gs>
                  </a:gsLst>
                  <a:lin ang="5400000" scaled="0"/>
                </a:gradFill>
                <a:latin typeface="Segoe UI"/>
              </a:rPr>
              <a:t>A deployed web service can run on Azure Container Instances, Azure Kubernetes Service, or field-programmable gate arrays (FPGA). </a:t>
            </a:r>
          </a:p>
          <a:p>
            <a:pPr>
              <a:lnSpc>
                <a:spcPct val="90000"/>
              </a:lnSpc>
              <a:spcAft>
                <a:spcPts val="988"/>
              </a:spcAft>
            </a:pPr>
            <a:r>
              <a:rPr lang="en-US" sz="1800">
                <a:gradFill>
                  <a:gsLst>
                    <a:gs pos="2917">
                      <a:prstClr val="black"/>
                    </a:gs>
                    <a:gs pos="30000">
                      <a:prstClr val="black"/>
                    </a:gs>
                  </a:gsLst>
                  <a:lin ang="5400000" scaled="0"/>
                </a:gradFill>
                <a:latin typeface="Segoe UI"/>
              </a:rPr>
              <a:t>Can receive scoring requests via an exposed </a:t>
            </a:r>
            <a:br>
              <a:rPr lang="en-US" sz="1800">
                <a:gradFill>
                  <a:gsLst>
                    <a:gs pos="2917">
                      <a:prstClr val="black"/>
                    </a:gs>
                    <a:gs pos="30000">
                      <a:prstClr val="black"/>
                    </a:gs>
                  </a:gsLst>
                  <a:lin ang="5400000" scaled="0"/>
                </a:gradFill>
                <a:latin typeface="Segoe UI"/>
              </a:rPr>
            </a:br>
            <a:r>
              <a:rPr lang="en-US" sz="1800">
                <a:gradFill>
                  <a:gsLst>
                    <a:gs pos="2917">
                      <a:prstClr val="black"/>
                    </a:gs>
                    <a:gs pos="30000">
                      <a:prstClr val="black"/>
                    </a:gs>
                  </a:gsLst>
                  <a:lin ang="5400000" scaled="0"/>
                </a:gradFill>
                <a:latin typeface="Segoe UI"/>
              </a:rPr>
              <a:t>a load-balanced, HTTP endpoint.</a:t>
            </a:r>
          </a:p>
          <a:p>
            <a:pPr>
              <a:lnSpc>
                <a:spcPct val="90000"/>
              </a:lnSpc>
              <a:spcAft>
                <a:spcPts val="988"/>
              </a:spcAft>
            </a:pPr>
            <a:r>
              <a:rPr lang="en-US" sz="1800">
                <a:gradFill>
                  <a:gsLst>
                    <a:gs pos="2917">
                      <a:prstClr val="black"/>
                    </a:gs>
                    <a:gs pos="30000">
                      <a:prstClr val="black"/>
                    </a:gs>
                  </a:gsLst>
                  <a:lin ang="5400000" scaled="0"/>
                </a:gradFill>
                <a:latin typeface="Segoe UI"/>
              </a:rPr>
              <a:t>Can be monitored by collecting Application Insight telemetry and/or model telemetry. </a:t>
            </a:r>
          </a:p>
          <a:p>
            <a:pPr>
              <a:lnSpc>
                <a:spcPct val="90000"/>
              </a:lnSpc>
              <a:spcAft>
                <a:spcPts val="988"/>
              </a:spcAft>
            </a:pPr>
            <a:r>
              <a:rPr lang="en-US" sz="1800">
                <a:gradFill>
                  <a:gsLst>
                    <a:gs pos="2917">
                      <a:prstClr val="black"/>
                    </a:gs>
                    <a:gs pos="30000">
                      <a:prstClr val="black"/>
                    </a:gs>
                  </a:gsLst>
                  <a:lin ang="5400000" scaled="0"/>
                </a:gradFill>
                <a:latin typeface="Segoe UI"/>
              </a:rPr>
              <a:t>Azure can automatically scale deployments.</a:t>
            </a:r>
            <a:endParaRPr lang="en-US" sz="1836">
              <a:gradFill>
                <a:gsLst>
                  <a:gs pos="2917">
                    <a:prstClr val="black"/>
                  </a:gs>
                  <a:gs pos="30000">
                    <a:prstClr val="black"/>
                  </a:gs>
                </a:gsLst>
                <a:lin ang="5400000" scaled="0"/>
              </a:gradFill>
              <a:latin typeface="Segoe UI"/>
            </a:endParaRPr>
          </a:p>
        </p:txBody>
      </p:sp>
      <p:sp>
        <p:nvSpPr>
          <p:cNvPr id="5" name="Rectangle 4">
            <a:extLst>
              <a:ext uri="{FF2B5EF4-FFF2-40B4-BE49-F238E27FC236}">
                <a16:creationId xmlns:a16="http://schemas.microsoft.com/office/drawing/2014/main" id="{FB4B08DD-87BC-4B5B-A54E-217DAEEEC546}"/>
              </a:ext>
            </a:extLst>
          </p:cNvPr>
          <p:cNvSpPr/>
          <p:nvPr/>
        </p:nvSpPr>
        <p:spPr>
          <a:xfrm>
            <a:off x="6572847" y="2875300"/>
            <a:ext cx="5189616" cy="3123932"/>
          </a:xfrm>
          <a:prstGeom prst="rect">
            <a:avLst/>
          </a:prstGeom>
        </p:spPr>
        <p:txBody>
          <a:bodyPr wrap="square">
            <a:spAutoFit/>
          </a:bodyPr>
          <a:lstStyle/>
          <a:p>
            <a:pPr algn="ctr" defTabSz="951156">
              <a:lnSpc>
                <a:spcPct val="90000"/>
              </a:lnSpc>
              <a:spcBef>
                <a:spcPts val="1200"/>
              </a:spcBef>
              <a:spcAft>
                <a:spcPts val="1200"/>
              </a:spcAft>
              <a:defRPr/>
            </a:pPr>
            <a:r>
              <a:rPr lang="en-US" sz="1800">
                <a:solidFill>
                  <a:schemeClr val="tx2"/>
                </a:solidFill>
                <a:latin typeface="Segoe UI Semibold" panose="020B0702040204020203" pitchFamily="34" charset="0"/>
                <a:cs typeface="Segoe UI Semibold" panose="020B0702040204020203" pitchFamily="34" charset="0"/>
              </a:rPr>
              <a:t>IoT Module </a:t>
            </a:r>
          </a:p>
          <a:p>
            <a:pPr>
              <a:lnSpc>
                <a:spcPct val="90000"/>
              </a:lnSpc>
              <a:spcAft>
                <a:spcPts val="988"/>
              </a:spcAft>
              <a:defRPr/>
            </a:pPr>
            <a:r>
              <a:rPr lang="en-US" sz="1800">
                <a:gradFill>
                  <a:gsLst>
                    <a:gs pos="2917">
                      <a:prstClr val="black"/>
                    </a:gs>
                    <a:gs pos="30000">
                      <a:prstClr val="black"/>
                    </a:gs>
                  </a:gsLst>
                  <a:lin ang="5400000" scaled="0"/>
                </a:gradFill>
                <a:latin typeface="Segoe UI"/>
              </a:rPr>
              <a:t>A deployed IoT Module is a Docker container </a:t>
            </a:r>
            <a:br>
              <a:rPr lang="en-US" sz="1800">
                <a:gradFill>
                  <a:gsLst>
                    <a:gs pos="2917">
                      <a:prstClr val="black"/>
                    </a:gs>
                    <a:gs pos="30000">
                      <a:prstClr val="black"/>
                    </a:gs>
                  </a:gsLst>
                  <a:lin ang="5400000" scaled="0"/>
                </a:gradFill>
                <a:latin typeface="Segoe UI"/>
              </a:rPr>
            </a:br>
            <a:r>
              <a:rPr lang="en-US" sz="1800">
                <a:gradFill>
                  <a:gsLst>
                    <a:gs pos="2917">
                      <a:prstClr val="black"/>
                    </a:gs>
                    <a:gs pos="30000">
                      <a:prstClr val="black"/>
                    </a:gs>
                  </a:gsLst>
                  <a:lin ang="5400000" scaled="0"/>
                </a:gradFill>
                <a:latin typeface="Segoe UI"/>
              </a:rPr>
              <a:t>that includes the model, associated script and additional dependencies. </a:t>
            </a:r>
          </a:p>
          <a:p>
            <a:pPr>
              <a:lnSpc>
                <a:spcPct val="90000"/>
              </a:lnSpc>
              <a:spcAft>
                <a:spcPts val="988"/>
              </a:spcAft>
            </a:pPr>
            <a:r>
              <a:rPr lang="en-US" sz="1800">
                <a:gradFill>
                  <a:gsLst>
                    <a:gs pos="2917">
                      <a:prstClr val="black"/>
                    </a:gs>
                    <a:gs pos="30000">
                      <a:prstClr val="black"/>
                    </a:gs>
                  </a:gsLst>
                  <a:lin ang="5400000" scaled="0"/>
                </a:gradFill>
                <a:latin typeface="Segoe UI"/>
              </a:rPr>
              <a:t>Is deployed using </a:t>
            </a:r>
            <a:r>
              <a:rPr lang="en-US" sz="1800" b="1">
                <a:gradFill>
                  <a:gsLst>
                    <a:gs pos="2917">
                      <a:prstClr val="black"/>
                    </a:gs>
                    <a:gs pos="30000">
                      <a:prstClr val="black"/>
                    </a:gs>
                  </a:gsLst>
                  <a:lin ang="5400000" scaled="0"/>
                </a:gradFill>
                <a:latin typeface="Segoe UI"/>
              </a:rPr>
              <a:t>Azure IoT Edge </a:t>
            </a:r>
            <a:r>
              <a:rPr lang="en-US" sz="1800">
                <a:gradFill>
                  <a:gsLst>
                    <a:gs pos="2917">
                      <a:prstClr val="black"/>
                    </a:gs>
                    <a:gs pos="30000">
                      <a:prstClr val="black"/>
                    </a:gs>
                  </a:gsLst>
                  <a:lin ang="5400000" scaled="0"/>
                </a:gradFill>
                <a:latin typeface="Segoe UI"/>
              </a:rPr>
              <a:t>on </a:t>
            </a:r>
            <a:br>
              <a:rPr lang="en-US" sz="1800">
                <a:gradFill>
                  <a:gsLst>
                    <a:gs pos="2917">
                      <a:prstClr val="black"/>
                    </a:gs>
                    <a:gs pos="30000">
                      <a:prstClr val="black"/>
                    </a:gs>
                  </a:gsLst>
                  <a:lin ang="5400000" scaled="0"/>
                </a:gradFill>
                <a:latin typeface="Segoe UI"/>
              </a:rPr>
            </a:br>
            <a:r>
              <a:rPr lang="en-US" sz="1800">
                <a:gradFill>
                  <a:gsLst>
                    <a:gs pos="2917">
                      <a:prstClr val="black"/>
                    </a:gs>
                    <a:gs pos="30000">
                      <a:prstClr val="black"/>
                    </a:gs>
                  </a:gsLst>
                  <a:lin ang="5400000" scaled="0"/>
                </a:gradFill>
                <a:latin typeface="Segoe UI"/>
              </a:rPr>
              <a:t>edge devices.</a:t>
            </a:r>
          </a:p>
          <a:p>
            <a:pPr>
              <a:lnSpc>
                <a:spcPct val="90000"/>
              </a:lnSpc>
              <a:spcAft>
                <a:spcPts val="988"/>
              </a:spcAft>
            </a:pPr>
            <a:r>
              <a:rPr lang="en-US" sz="1800">
                <a:gradFill>
                  <a:gsLst>
                    <a:gs pos="2917">
                      <a:prstClr val="black"/>
                    </a:gs>
                    <a:gs pos="30000">
                      <a:prstClr val="black"/>
                    </a:gs>
                  </a:gsLst>
                  <a:lin ang="5400000" scaled="0"/>
                </a:gradFill>
                <a:latin typeface="Segoe UI"/>
              </a:rPr>
              <a:t>Can be monitored by collecting Application Insight telemetry and/or model telemetry. </a:t>
            </a:r>
          </a:p>
          <a:p>
            <a:pPr>
              <a:lnSpc>
                <a:spcPct val="90000"/>
              </a:lnSpc>
              <a:spcAft>
                <a:spcPts val="988"/>
              </a:spcAft>
            </a:pPr>
            <a:r>
              <a:rPr lang="en-US" sz="1800">
                <a:gradFill>
                  <a:gsLst>
                    <a:gs pos="2917">
                      <a:prstClr val="black"/>
                    </a:gs>
                    <a:gs pos="30000">
                      <a:prstClr val="black"/>
                    </a:gs>
                  </a:gsLst>
                  <a:lin ang="5400000" scaled="0"/>
                </a:gradFill>
                <a:latin typeface="Segoe UI"/>
              </a:rPr>
              <a:t>Azure IoT Edge will ensure that your module is running and monitor the device that is hosting it.</a:t>
            </a:r>
          </a:p>
        </p:txBody>
      </p:sp>
      <p:grpSp>
        <p:nvGrpSpPr>
          <p:cNvPr id="6" name="Group 5">
            <a:extLst>
              <a:ext uri="{FF2B5EF4-FFF2-40B4-BE49-F238E27FC236}">
                <a16:creationId xmlns:a16="http://schemas.microsoft.com/office/drawing/2014/main" id="{F91E556C-4873-40EB-99E4-77F3ADA6230B}"/>
              </a:ext>
            </a:extLst>
          </p:cNvPr>
          <p:cNvGrpSpPr/>
          <p:nvPr/>
        </p:nvGrpSpPr>
        <p:grpSpPr>
          <a:xfrm rot="5400000">
            <a:off x="5911035" y="-708000"/>
            <a:ext cx="430887" cy="6377941"/>
            <a:chOff x="8561203" y="2226797"/>
            <a:chExt cx="593599" cy="3639262"/>
          </a:xfrm>
        </p:grpSpPr>
        <p:cxnSp>
          <p:nvCxnSpPr>
            <p:cNvPr id="9" name="Straight Connector 8">
              <a:extLst>
                <a:ext uri="{FF2B5EF4-FFF2-40B4-BE49-F238E27FC236}">
                  <a16:creationId xmlns:a16="http://schemas.microsoft.com/office/drawing/2014/main" id="{64DCBA28-0695-416C-BDDD-32D41CCDE9D7}"/>
                </a:ext>
              </a:extLst>
            </p:cNvPr>
            <p:cNvCxnSpPr>
              <a:cxnSpLocks/>
            </p:cNvCxnSpPr>
            <p:nvPr/>
          </p:nvCxnSpPr>
          <p:spPr>
            <a:xfrm>
              <a:off x="8570000" y="2226797"/>
              <a:ext cx="0" cy="3630186"/>
            </a:xfrm>
            <a:prstGeom prst="line">
              <a:avLst/>
            </a:prstGeom>
            <a:ln w="12700">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16ECCEB-85BB-493D-96CF-8A92413ECEFF}"/>
                </a:ext>
              </a:extLst>
            </p:cNvPr>
            <p:cNvCxnSpPr>
              <a:cxnSpLocks/>
            </p:cNvCxnSpPr>
            <p:nvPr/>
          </p:nvCxnSpPr>
          <p:spPr>
            <a:xfrm>
              <a:off x="8561203" y="2237266"/>
              <a:ext cx="593599" cy="4564"/>
            </a:xfrm>
            <a:prstGeom prst="straightConnector1">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BF1BAD6-AEB6-4E64-91E6-E7C197810F0A}"/>
                </a:ext>
              </a:extLst>
            </p:cNvPr>
            <p:cNvCxnSpPr>
              <a:cxnSpLocks/>
            </p:cNvCxnSpPr>
            <p:nvPr/>
          </p:nvCxnSpPr>
          <p:spPr>
            <a:xfrm>
              <a:off x="8561203" y="5861495"/>
              <a:ext cx="593599" cy="4564"/>
            </a:xfrm>
            <a:prstGeom prst="straightConnector1">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806608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6D89-7A7D-4799-A0C0-DB517D09CAE7}"/>
              </a:ext>
            </a:extLst>
          </p:cNvPr>
          <p:cNvSpPr>
            <a:spLocks noGrp="1"/>
          </p:cNvSpPr>
          <p:nvPr>
            <p:ph type="title"/>
          </p:nvPr>
        </p:nvSpPr>
        <p:spPr/>
        <p:txBody>
          <a:bodyPr/>
          <a:lstStyle/>
          <a:p>
            <a:r>
              <a:rPr lang="en-US"/>
              <a:t>Azure ML: How to deploy models at scale </a:t>
            </a:r>
          </a:p>
        </p:txBody>
      </p:sp>
      <p:pic>
        <p:nvPicPr>
          <p:cNvPr id="7" name="Picture 6">
            <a:extLst>
              <a:ext uri="{FF2B5EF4-FFF2-40B4-BE49-F238E27FC236}">
                <a16:creationId xmlns:a16="http://schemas.microsoft.com/office/drawing/2014/main" id="{BA1C48C4-D4EF-4780-B10A-176A3C64B76D}"/>
              </a:ext>
            </a:extLst>
          </p:cNvPr>
          <p:cNvPicPr>
            <a:picLocks noChangeAspect="1"/>
          </p:cNvPicPr>
          <p:nvPr/>
        </p:nvPicPr>
        <p:blipFill>
          <a:blip r:embed="rId2"/>
          <a:stretch>
            <a:fillRect/>
          </a:stretch>
        </p:blipFill>
        <p:spPr>
          <a:xfrm>
            <a:off x="569934" y="1473835"/>
            <a:ext cx="11052132" cy="4561683"/>
          </a:xfrm>
          <a:prstGeom prst="rect">
            <a:avLst/>
          </a:prstGeom>
        </p:spPr>
      </p:pic>
    </p:spTree>
    <p:extLst>
      <p:ext uri="{BB962C8B-B14F-4D97-AF65-F5344CB8AC3E}">
        <p14:creationId xmlns:p14="http://schemas.microsoft.com/office/powerpoint/2010/main" val="312784622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B79A-C7AB-4B0D-A40E-3F6AB4E3D915}"/>
              </a:ext>
            </a:extLst>
          </p:cNvPr>
          <p:cNvSpPr>
            <a:spLocks noGrp="1"/>
          </p:cNvSpPr>
          <p:nvPr>
            <p:ph type="title"/>
          </p:nvPr>
        </p:nvSpPr>
        <p:spPr/>
        <p:txBody>
          <a:bodyPr/>
          <a:lstStyle/>
          <a:p>
            <a:r>
              <a:rPr lang="en-US"/>
              <a:t>Azure ML Artifact</a:t>
            </a:r>
          </a:p>
        </p:txBody>
      </p:sp>
      <p:sp>
        <p:nvSpPr>
          <p:cNvPr id="6" name="Text Placeholder 5">
            <a:extLst>
              <a:ext uri="{FF2B5EF4-FFF2-40B4-BE49-F238E27FC236}">
                <a16:creationId xmlns:a16="http://schemas.microsoft.com/office/drawing/2014/main" id="{4082F1D8-BB0F-4011-9437-F7B37E377877}"/>
              </a:ext>
            </a:extLst>
          </p:cNvPr>
          <p:cNvSpPr>
            <a:spLocks noGrp="1"/>
          </p:cNvSpPr>
          <p:nvPr>
            <p:ph type="body" sz="quarter" idx="12"/>
          </p:nvPr>
        </p:nvSpPr>
        <p:spPr/>
        <p:txBody>
          <a:bodyPr/>
          <a:lstStyle/>
          <a:p>
            <a:r>
              <a:rPr lang="en-US"/>
              <a:t>Datastore</a:t>
            </a:r>
          </a:p>
        </p:txBody>
      </p:sp>
      <p:sp>
        <p:nvSpPr>
          <p:cNvPr id="5" name="Text Placeholder 4">
            <a:extLst>
              <a:ext uri="{FF2B5EF4-FFF2-40B4-BE49-F238E27FC236}">
                <a16:creationId xmlns:a16="http://schemas.microsoft.com/office/drawing/2014/main" id="{00D25E3C-B2E2-49A8-9DB1-CFD83ED33BF8}"/>
              </a:ext>
            </a:extLst>
          </p:cNvPr>
          <p:cNvSpPr>
            <a:spLocks noGrp="1"/>
          </p:cNvSpPr>
          <p:nvPr>
            <p:ph type="body" sz="quarter" idx="10"/>
          </p:nvPr>
        </p:nvSpPr>
        <p:spPr>
          <a:xfrm>
            <a:off x="5398473" y="1860334"/>
            <a:ext cx="6022002" cy="3362972"/>
          </a:xfrm>
        </p:spPr>
        <p:txBody>
          <a:bodyPr/>
          <a:lstStyle/>
          <a:p>
            <a:pPr lvl="1">
              <a:spcAft>
                <a:spcPts val="988"/>
              </a:spcAft>
            </a:pPr>
            <a:r>
              <a:rPr lang="en-US" dirty="0">
                <a:solidFill>
                  <a:schemeClr val="tx1"/>
                </a:solidFill>
              </a:rPr>
              <a:t>A datastore is a storage abstraction over an Azure Storage Account. </a:t>
            </a:r>
          </a:p>
          <a:p>
            <a:pPr lvl="1">
              <a:spcAft>
                <a:spcPts val="988"/>
              </a:spcAft>
            </a:pPr>
            <a:endParaRPr lang="en-US" dirty="0">
              <a:solidFill>
                <a:schemeClr val="tx1"/>
              </a:solidFill>
            </a:endParaRPr>
          </a:p>
          <a:p>
            <a:pPr lvl="1">
              <a:spcAft>
                <a:spcPts val="988"/>
              </a:spcAft>
            </a:pPr>
            <a:r>
              <a:rPr lang="en-US" dirty="0">
                <a:solidFill>
                  <a:schemeClr val="tx1"/>
                </a:solidFill>
              </a:rPr>
              <a:t>The datastore can use either an Azure blob container or an Azure file share as the backend storage. </a:t>
            </a:r>
          </a:p>
          <a:p>
            <a:pPr lvl="1">
              <a:spcAft>
                <a:spcPts val="988"/>
              </a:spcAft>
            </a:pPr>
            <a:endParaRPr lang="en-US" dirty="0">
              <a:solidFill>
                <a:schemeClr val="tx1"/>
              </a:solidFill>
            </a:endParaRPr>
          </a:p>
          <a:p>
            <a:pPr lvl="1">
              <a:spcAft>
                <a:spcPts val="988"/>
              </a:spcAft>
            </a:pPr>
            <a:r>
              <a:rPr lang="en-US" dirty="0">
                <a:solidFill>
                  <a:schemeClr val="tx1"/>
                </a:solidFill>
              </a:rPr>
              <a:t>Each workspace has a default datastore, and you may register additional datastores.</a:t>
            </a:r>
          </a:p>
          <a:p>
            <a:pPr lvl="1">
              <a:spcAft>
                <a:spcPts val="988"/>
              </a:spcAft>
            </a:pPr>
            <a:endParaRPr lang="en-US" dirty="0">
              <a:solidFill>
                <a:schemeClr val="tx1"/>
              </a:solidFill>
            </a:endParaRPr>
          </a:p>
          <a:p>
            <a:pPr lvl="1">
              <a:spcAft>
                <a:spcPts val="988"/>
              </a:spcAft>
            </a:pPr>
            <a:r>
              <a:rPr lang="en-US" dirty="0">
                <a:solidFill>
                  <a:schemeClr val="tx1"/>
                </a:solidFill>
              </a:rPr>
              <a:t>Use the Python SDK API or Azure Machine Learning CLI to store and retrieve files from the datastore.</a:t>
            </a:r>
          </a:p>
          <a:p>
            <a:endParaRPr lang="en-US" dirty="0">
              <a:gradFill>
                <a:gsLst>
                  <a:gs pos="40075">
                    <a:schemeClr val="accent2">
                      <a:lumMod val="50000"/>
                    </a:schemeClr>
                  </a:gs>
                  <a:gs pos="30000">
                    <a:schemeClr val="accent2">
                      <a:lumMod val="50000"/>
                    </a:schemeClr>
                  </a:gs>
                </a:gsLst>
                <a:lin ang="5400000" scaled="0"/>
              </a:gradFill>
            </a:endParaRPr>
          </a:p>
        </p:txBody>
      </p:sp>
      <p:sp>
        <p:nvSpPr>
          <p:cNvPr id="14" name="Freeform: Shape 830">
            <a:extLst>
              <a:ext uri="{FF2B5EF4-FFF2-40B4-BE49-F238E27FC236}">
                <a16:creationId xmlns:a16="http://schemas.microsoft.com/office/drawing/2014/main" id="{9623940A-7B14-458D-93EF-D349D3658A3E}"/>
              </a:ext>
            </a:extLst>
          </p:cNvPr>
          <p:cNvSpPr>
            <a:spLocks noChangeArrowheads="1"/>
          </p:cNvSpPr>
          <p:nvPr/>
        </p:nvSpPr>
        <p:spPr bwMode="auto">
          <a:xfrm>
            <a:off x="1521748" y="2170106"/>
            <a:ext cx="2097752" cy="2517788"/>
          </a:xfrm>
          <a:custGeom>
            <a:avLst/>
            <a:gdLst>
              <a:gd name="connsiteX0" fmla="*/ 1913 w 3330348"/>
              <a:gd name="connsiteY0" fmla="*/ 3068274 h 4532979"/>
              <a:gd name="connsiteX1" fmla="*/ 33829 w 3330348"/>
              <a:gd name="connsiteY1" fmla="*/ 3129345 h 4532979"/>
              <a:gd name="connsiteX2" fmla="*/ 1665174 w 3330348"/>
              <a:gd name="connsiteY2" fmla="*/ 3385824 h 4532979"/>
              <a:gd name="connsiteX3" fmla="*/ 3296519 w 3330348"/>
              <a:gd name="connsiteY3" fmla="*/ 3129345 h 4532979"/>
              <a:gd name="connsiteX4" fmla="*/ 3328434 w 3330348"/>
              <a:gd name="connsiteY4" fmla="*/ 3068274 h 4532979"/>
              <a:gd name="connsiteX5" fmla="*/ 3330348 w 3330348"/>
              <a:gd name="connsiteY5" fmla="*/ 4211766 h 4532979"/>
              <a:gd name="connsiteX6" fmla="*/ 1665174 w 3330348"/>
              <a:gd name="connsiteY6" fmla="*/ 4532979 h 4532979"/>
              <a:gd name="connsiteX7" fmla="*/ 0 w 3330348"/>
              <a:gd name="connsiteY7" fmla="*/ 4211766 h 4532979"/>
              <a:gd name="connsiteX8" fmla="*/ 1913 w 3330348"/>
              <a:gd name="connsiteY8" fmla="*/ 3068274 h 4532979"/>
              <a:gd name="connsiteX9" fmla="*/ 1913 w 3330348"/>
              <a:gd name="connsiteY9" fmla="*/ 1762531 h 4532979"/>
              <a:gd name="connsiteX10" fmla="*/ 33829 w 3330348"/>
              <a:gd name="connsiteY10" fmla="*/ 1823602 h 4532979"/>
              <a:gd name="connsiteX11" fmla="*/ 1665174 w 3330348"/>
              <a:gd name="connsiteY11" fmla="*/ 2080081 h 4532979"/>
              <a:gd name="connsiteX12" fmla="*/ 3296519 w 3330348"/>
              <a:gd name="connsiteY12" fmla="*/ 1823602 h 4532979"/>
              <a:gd name="connsiteX13" fmla="*/ 3328434 w 3330348"/>
              <a:gd name="connsiteY13" fmla="*/ 1762531 h 4532979"/>
              <a:gd name="connsiteX14" fmla="*/ 3330348 w 3330348"/>
              <a:gd name="connsiteY14" fmla="*/ 2906023 h 4532979"/>
              <a:gd name="connsiteX15" fmla="*/ 1665174 w 3330348"/>
              <a:gd name="connsiteY15" fmla="*/ 3227236 h 4532979"/>
              <a:gd name="connsiteX16" fmla="*/ 0 w 3330348"/>
              <a:gd name="connsiteY16" fmla="*/ 2906023 h 4532979"/>
              <a:gd name="connsiteX17" fmla="*/ 1913 w 3330348"/>
              <a:gd name="connsiteY17" fmla="*/ 1762531 h 4532979"/>
              <a:gd name="connsiteX18" fmla="*/ 1913 w 3330348"/>
              <a:gd name="connsiteY18" fmla="*/ 456788 h 4532979"/>
              <a:gd name="connsiteX19" fmla="*/ 33829 w 3330348"/>
              <a:gd name="connsiteY19" fmla="*/ 517859 h 4532979"/>
              <a:gd name="connsiteX20" fmla="*/ 1665174 w 3330348"/>
              <a:gd name="connsiteY20" fmla="*/ 774338 h 4532979"/>
              <a:gd name="connsiteX21" fmla="*/ 3296519 w 3330348"/>
              <a:gd name="connsiteY21" fmla="*/ 517859 h 4532979"/>
              <a:gd name="connsiteX22" fmla="*/ 3328434 w 3330348"/>
              <a:gd name="connsiteY22" fmla="*/ 456788 h 4532979"/>
              <a:gd name="connsiteX23" fmla="*/ 3330348 w 3330348"/>
              <a:gd name="connsiteY23" fmla="*/ 1600280 h 4532979"/>
              <a:gd name="connsiteX24" fmla="*/ 1665174 w 3330348"/>
              <a:gd name="connsiteY24" fmla="*/ 1921493 h 4532979"/>
              <a:gd name="connsiteX25" fmla="*/ 0 w 3330348"/>
              <a:gd name="connsiteY25" fmla="*/ 1600280 h 4532979"/>
              <a:gd name="connsiteX26" fmla="*/ 1913 w 3330348"/>
              <a:gd name="connsiteY26" fmla="*/ 456788 h 4532979"/>
              <a:gd name="connsiteX27" fmla="*/ 1665174 w 3330348"/>
              <a:gd name="connsiteY27" fmla="*/ 0 h 4532979"/>
              <a:gd name="connsiteX28" fmla="*/ 3267703 w 3330348"/>
              <a:gd name="connsiteY28" fmla="*/ 309127 h 4532979"/>
              <a:gd name="connsiteX29" fmla="*/ 1665174 w 3330348"/>
              <a:gd name="connsiteY29" fmla="*/ 618254 h 4532979"/>
              <a:gd name="connsiteX30" fmla="*/ 62645 w 3330348"/>
              <a:gd name="connsiteY30" fmla="*/ 309127 h 4532979"/>
              <a:gd name="connsiteX31" fmla="*/ 1665174 w 3330348"/>
              <a:gd name="connsiteY31" fmla="*/ 0 h 453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30348" h="4532979">
                <a:moveTo>
                  <a:pt x="1913" y="3068274"/>
                </a:moveTo>
                <a:cubicBezTo>
                  <a:pt x="12552" y="3088631"/>
                  <a:pt x="12431" y="3109172"/>
                  <a:pt x="33829" y="3129345"/>
                </a:cubicBezTo>
                <a:cubicBezTo>
                  <a:pt x="189101" y="3275719"/>
                  <a:pt x="860482" y="3385824"/>
                  <a:pt x="1665174" y="3385824"/>
                </a:cubicBezTo>
                <a:cubicBezTo>
                  <a:pt x="2469867" y="3385824"/>
                  <a:pt x="3141247" y="3275719"/>
                  <a:pt x="3296519" y="3129345"/>
                </a:cubicBezTo>
                <a:cubicBezTo>
                  <a:pt x="3312446" y="3112160"/>
                  <a:pt x="3317796" y="3088631"/>
                  <a:pt x="3328434" y="3068274"/>
                </a:cubicBezTo>
                <a:cubicBezTo>
                  <a:pt x="3329074" y="3449438"/>
                  <a:pt x="3329709" y="3830602"/>
                  <a:pt x="3330348" y="4211766"/>
                </a:cubicBezTo>
                <a:cubicBezTo>
                  <a:pt x="3330348" y="4389168"/>
                  <a:pt x="2584823" y="4532979"/>
                  <a:pt x="1665174" y="4532979"/>
                </a:cubicBezTo>
                <a:cubicBezTo>
                  <a:pt x="745525" y="4532979"/>
                  <a:pt x="0" y="4389168"/>
                  <a:pt x="0" y="4211766"/>
                </a:cubicBezTo>
                <a:cubicBezTo>
                  <a:pt x="639" y="3830602"/>
                  <a:pt x="1274" y="3449438"/>
                  <a:pt x="1913" y="3068274"/>
                </a:cubicBezTo>
                <a:close/>
                <a:moveTo>
                  <a:pt x="1913" y="1762531"/>
                </a:moveTo>
                <a:cubicBezTo>
                  <a:pt x="12552" y="1782888"/>
                  <a:pt x="12431" y="1803429"/>
                  <a:pt x="33829" y="1823602"/>
                </a:cubicBezTo>
                <a:cubicBezTo>
                  <a:pt x="189101" y="1969976"/>
                  <a:pt x="860482" y="2080081"/>
                  <a:pt x="1665174" y="2080081"/>
                </a:cubicBezTo>
                <a:cubicBezTo>
                  <a:pt x="2469867" y="2080081"/>
                  <a:pt x="3141247" y="1969976"/>
                  <a:pt x="3296519" y="1823602"/>
                </a:cubicBezTo>
                <a:cubicBezTo>
                  <a:pt x="3312446" y="1806417"/>
                  <a:pt x="3317796" y="1782888"/>
                  <a:pt x="3328434" y="1762531"/>
                </a:cubicBezTo>
                <a:cubicBezTo>
                  <a:pt x="3329074" y="2143695"/>
                  <a:pt x="3329709" y="2524859"/>
                  <a:pt x="3330348" y="2906023"/>
                </a:cubicBezTo>
                <a:cubicBezTo>
                  <a:pt x="3330348" y="3083425"/>
                  <a:pt x="2584823" y="3227236"/>
                  <a:pt x="1665174" y="3227236"/>
                </a:cubicBezTo>
                <a:cubicBezTo>
                  <a:pt x="745525" y="3227236"/>
                  <a:pt x="0" y="3083425"/>
                  <a:pt x="0" y="2906023"/>
                </a:cubicBezTo>
                <a:cubicBezTo>
                  <a:pt x="639" y="2524859"/>
                  <a:pt x="1274" y="2143695"/>
                  <a:pt x="1913" y="1762531"/>
                </a:cubicBezTo>
                <a:close/>
                <a:moveTo>
                  <a:pt x="1913" y="456788"/>
                </a:moveTo>
                <a:cubicBezTo>
                  <a:pt x="12552" y="477145"/>
                  <a:pt x="12431" y="497686"/>
                  <a:pt x="33829" y="517859"/>
                </a:cubicBezTo>
                <a:cubicBezTo>
                  <a:pt x="189101" y="664233"/>
                  <a:pt x="860482" y="774338"/>
                  <a:pt x="1665174" y="774338"/>
                </a:cubicBezTo>
                <a:cubicBezTo>
                  <a:pt x="2469867" y="774338"/>
                  <a:pt x="3141247" y="664233"/>
                  <a:pt x="3296519" y="517859"/>
                </a:cubicBezTo>
                <a:cubicBezTo>
                  <a:pt x="3312446" y="500674"/>
                  <a:pt x="3317796" y="477145"/>
                  <a:pt x="3328434" y="456788"/>
                </a:cubicBezTo>
                <a:cubicBezTo>
                  <a:pt x="3329074" y="837952"/>
                  <a:pt x="3329709" y="1219116"/>
                  <a:pt x="3330348" y="1600280"/>
                </a:cubicBezTo>
                <a:cubicBezTo>
                  <a:pt x="3330348" y="1777682"/>
                  <a:pt x="2584823" y="1921493"/>
                  <a:pt x="1665174" y="1921493"/>
                </a:cubicBezTo>
                <a:cubicBezTo>
                  <a:pt x="745525" y="1921493"/>
                  <a:pt x="0" y="1777682"/>
                  <a:pt x="0" y="1600280"/>
                </a:cubicBezTo>
                <a:cubicBezTo>
                  <a:pt x="639" y="1219116"/>
                  <a:pt x="1274" y="837952"/>
                  <a:pt x="1913" y="456788"/>
                </a:cubicBezTo>
                <a:close/>
                <a:moveTo>
                  <a:pt x="1665174" y="0"/>
                </a:moveTo>
                <a:cubicBezTo>
                  <a:pt x="2550226" y="0"/>
                  <a:pt x="3267703" y="138401"/>
                  <a:pt x="3267703" y="309127"/>
                </a:cubicBezTo>
                <a:cubicBezTo>
                  <a:pt x="3267703" y="479853"/>
                  <a:pt x="2550226" y="618254"/>
                  <a:pt x="1665174" y="618254"/>
                </a:cubicBezTo>
                <a:cubicBezTo>
                  <a:pt x="780122" y="618254"/>
                  <a:pt x="62645" y="479853"/>
                  <a:pt x="62645" y="309127"/>
                </a:cubicBezTo>
                <a:cubicBezTo>
                  <a:pt x="62645" y="138401"/>
                  <a:pt x="780122" y="0"/>
                  <a:pt x="1665174" y="0"/>
                </a:cubicBezTo>
                <a:close/>
              </a:path>
            </a:pathLst>
          </a:custGeom>
          <a:solidFill>
            <a:schemeClr val="bg1"/>
          </a:solidFill>
          <a:ln w="12700">
            <a:solidFill>
              <a:schemeClr val="tx2"/>
            </a:solidFill>
            <a:round/>
            <a:headEnd/>
            <a:tailEnd/>
          </a:ln>
        </p:spPr>
        <p:txBody>
          <a:bodyPr vert="horz" wrap="square" lIns="91401" tIns="45700" rIns="91401" bIns="45700" numCol="1" anchor="t" anchorCtr="0" compatLnSpc="1">
            <a:prstTxWarp prst="textNoShape">
              <a:avLst/>
            </a:prstTxWarp>
            <a:noAutofit/>
          </a:bodyPr>
          <a:lstStyle/>
          <a:p>
            <a:pPr defTabSz="932239">
              <a:defRPr/>
            </a:pPr>
            <a:endParaRPr lang="en-US" kern="0">
              <a:solidFill>
                <a:srgbClr val="FFFFFF"/>
              </a:solidFill>
              <a:latin typeface="Segoe UI"/>
            </a:endParaRPr>
          </a:p>
        </p:txBody>
      </p:sp>
    </p:spTree>
    <p:extLst>
      <p:ext uri="{BB962C8B-B14F-4D97-AF65-F5344CB8AC3E}">
        <p14:creationId xmlns:p14="http://schemas.microsoft.com/office/powerpoint/2010/main" val="285972670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FF67-662A-4B39-9366-625E9E733AB8}"/>
              </a:ext>
            </a:extLst>
          </p:cNvPr>
          <p:cNvSpPr>
            <a:spLocks noGrp="1"/>
          </p:cNvSpPr>
          <p:nvPr>
            <p:ph type="title"/>
          </p:nvPr>
        </p:nvSpPr>
        <p:spPr/>
        <p:txBody>
          <a:bodyPr/>
          <a:lstStyle/>
          <a:p>
            <a:r>
              <a:rPr lang="en-US"/>
              <a:t>How to use the Azure Machine Learning service: </a:t>
            </a:r>
            <a:br>
              <a:rPr lang="en-US"/>
            </a:br>
            <a:r>
              <a:rPr lang="en-US"/>
              <a:t>E2E coding example using the SDK</a:t>
            </a:r>
          </a:p>
        </p:txBody>
      </p:sp>
      <p:grpSp>
        <p:nvGrpSpPr>
          <p:cNvPr id="3" name="Group 11">
            <a:extLst>
              <a:ext uri="{FF2B5EF4-FFF2-40B4-BE49-F238E27FC236}">
                <a16:creationId xmlns:a16="http://schemas.microsoft.com/office/drawing/2014/main" id="{8E70F151-197B-4B82-97DB-4BEFD4A51A00}"/>
              </a:ext>
            </a:extLst>
          </p:cNvPr>
          <p:cNvGrpSpPr>
            <a:grpSpLocks noChangeAspect="1"/>
          </p:cNvGrpSpPr>
          <p:nvPr/>
        </p:nvGrpSpPr>
        <p:grpSpPr bwMode="auto">
          <a:xfrm>
            <a:off x="5469531" y="1540701"/>
            <a:ext cx="1252937" cy="1364809"/>
            <a:chOff x="3861" y="4291602"/>
            <a:chExt cx="112" cy="244433"/>
          </a:xfrm>
        </p:grpSpPr>
        <p:sp>
          <p:nvSpPr>
            <p:cNvPr id="4" name="Freeform 12">
              <a:extLst>
                <a:ext uri="{FF2B5EF4-FFF2-40B4-BE49-F238E27FC236}">
                  <a16:creationId xmlns:a16="http://schemas.microsoft.com/office/drawing/2014/main" id="{DF4D09FC-F84A-4B8A-B3DA-CAE1F36F7287}"/>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sp>
          <p:nvSpPr>
            <p:cNvPr id="5" name="Line 13">
              <a:extLst>
                <a:ext uri="{FF2B5EF4-FFF2-40B4-BE49-F238E27FC236}">
                  <a16:creationId xmlns:a16="http://schemas.microsoft.com/office/drawing/2014/main" id="{864AE2D4-A547-42F9-9B3B-C68D9313038D}"/>
                </a:ext>
              </a:extLst>
            </p:cNvPr>
            <p:cNvSpPr>
              <a:spLocks noChangeShapeType="1"/>
            </p:cNvSpPr>
            <p:nvPr/>
          </p:nvSpPr>
          <p:spPr bwMode="auto">
            <a:xfrm>
              <a:off x="3872" y="4469918"/>
              <a:ext cx="90"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sp>
          <p:nvSpPr>
            <p:cNvPr id="6" name="Line 14">
              <a:extLst>
                <a:ext uri="{FF2B5EF4-FFF2-40B4-BE49-F238E27FC236}">
                  <a16:creationId xmlns:a16="http://schemas.microsoft.com/office/drawing/2014/main" id="{095846D3-69CB-4E3D-91BE-4113C8DABB0F}"/>
                </a:ext>
              </a:extLst>
            </p:cNvPr>
            <p:cNvSpPr>
              <a:spLocks noChangeShapeType="1"/>
            </p:cNvSpPr>
            <p:nvPr/>
          </p:nvSpPr>
          <p:spPr bwMode="auto">
            <a:xfrm>
              <a:off x="3923" y="4335680"/>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sp>
          <p:nvSpPr>
            <p:cNvPr id="7" name="Line 15">
              <a:extLst>
                <a:ext uri="{FF2B5EF4-FFF2-40B4-BE49-F238E27FC236}">
                  <a16:creationId xmlns:a16="http://schemas.microsoft.com/office/drawing/2014/main" id="{0E6D54C9-8745-46AF-8AD9-2390EBE6788C}"/>
                </a:ext>
              </a:extLst>
            </p:cNvPr>
            <p:cNvSpPr>
              <a:spLocks noChangeShapeType="1"/>
            </p:cNvSpPr>
            <p:nvPr/>
          </p:nvSpPr>
          <p:spPr bwMode="auto">
            <a:xfrm>
              <a:off x="3923" y="4379758"/>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sp>
          <p:nvSpPr>
            <p:cNvPr id="8" name="Line 16">
              <a:extLst>
                <a:ext uri="{FF2B5EF4-FFF2-40B4-BE49-F238E27FC236}">
                  <a16:creationId xmlns:a16="http://schemas.microsoft.com/office/drawing/2014/main" id="{0C074C03-6145-408B-8CC6-4E6138BE3DA5}"/>
                </a:ext>
              </a:extLst>
            </p:cNvPr>
            <p:cNvSpPr>
              <a:spLocks noChangeShapeType="1"/>
            </p:cNvSpPr>
            <p:nvPr/>
          </p:nvSpPr>
          <p:spPr bwMode="auto">
            <a:xfrm>
              <a:off x="3923" y="4425840"/>
              <a:ext cx="28"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sp>
          <p:nvSpPr>
            <p:cNvPr id="9" name="Line 17">
              <a:extLst>
                <a:ext uri="{FF2B5EF4-FFF2-40B4-BE49-F238E27FC236}">
                  <a16:creationId xmlns:a16="http://schemas.microsoft.com/office/drawing/2014/main" id="{A9C2B2FF-40FA-473A-9DB8-13945BB409D4}"/>
                </a:ext>
              </a:extLst>
            </p:cNvPr>
            <p:cNvSpPr>
              <a:spLocks noChangeShapeType="1"/>
            </p:cNvSpPr>
            <p:nvPr/>
          </p:nvSpPr>
          <p:spPr bwMode="auto">
            <a:xfrm>
              <a:off x="3883" y="4291602"/>
              <a:ext cx="68"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grpSp>
    </p:spTree>
    <p:extLst>
      <p:ext uri="{BB962C8B-B14F-4D97-AF65-F5344CB8AC3E}">
        <p14:creationId xmlns:p14="http://schemas.microsoft.com/office/powerpoint/2010/main" val="282211667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7C0D3E52-41F2-1046-8180-0F4FE4AA7A39}"/>
              </a:ext>
            </a:extLst>
          </p:cNvPr>
          <p:cNvSpPr txBox="1"/>
          <p:nvPr/>
        </p:nvSpPr>
        <p:spPr>
          <a:xfrm>
            <a:off x="1163014" y="6363143"/>
            <a:ext cx="1439946" cy="307777"/>
          </a:xfrm>
          <a:prstGeom prst="rect">
            <a:avLst/>
          </a:prstGeom>
          <a:noFill/>
        </p:spPr>
        <p:txBody>
          <a:bodyPr wrap="none" lIns="0" tIns="0" rIns="0" bIns="0" rtlCol="0">
            <a:spAutoFit/>
          </a:bodyPr>
          <a:lstStyle>
            <a:defPPr>
              <a:defRPr lang="en-US"/>
            </a:defPPr>
            <a:lvl1pPr>
              <a:defRPr sz="2000">
                <a:solidFill>
                  <a:schemeClr val="accent6">
                    <a:lumMod val="50000"/>
                  </a:schemeClr>
                </a:solidFill>
              </a:defRPr>
            </a:lvl1pPr>
          </a:lstStyle>
          <a:p>
            <a:r>
              <a:rPr lang="en-US"/>
              <a:t>My Computer</a:t>
            </a:r>
          </a:p>
        </p:txBody>
      </p:sp>
      <p:grpSp>
        <p:nvGrpSpPr>
          <p:cNvPr id="218" name="Group 217">
            <a:extLst>
              <a:ext uri="{FF2B5EF4-FFF2-40B4-BE49-F238E27FC236}">
                <a16:creationId xmlns:a16="http://schemas.microsoft.com/office/drawing/2014/main" id="{ABFDFFB8-D64A-074D-9C5A-07B2A90C7ACC}"/>
              </a:ext>
            </a:extLst>
          </p:cNvPr>
          <p:cNvGrpSpPr/>
          <p:nvPr/>
        </p:nvGrpSpPr>
        <p:grpSpPr>
          <a:xfrm>
            <a:off x="5045166" y="1557726"/>
            <a:ext cx="2607146" cy="352396"/>
            <a:chOff x="4685553" y="961340"/>
            <a:chExt cx="2607146" cy="352396"/>
          </a:xfrm>
        </p:grpSpPr>
        <p:cxnSp>
          <p:nvCxnSpPr>
            <p:cNvPr id="67" name="Straight Arrow Connector 66">
              <a:extLst>
                <a:ext uri="{FF2B5EF4-FFF2-40B4-BE49-F238E27FC236}">
                  <a16:creationId xmlns:a16="http://schemas.microsoft.com/office/drawing/2014/main" id="{7ECF3AA3-AB21-2A4E-8C10-01696D2AB558}"/>
                </a:ext>
              </a:extLst>
            </p:cNvPr>
            <p:cNvCxnSpPr>
              <a:cxnSpLocks/>
            </p:cNvCxnSpPr>
            <p:nvPr/>
          </p:nvCxnSpPr>
          <p:spPr>
            <a:xfrm flipV="1">
              <a:off x="4685553" y="1296185"/>
              <a:ext cx="2607146" cy="17551"/>
            </a:xfrm>
            <a:prstGeom prst="straightConnector1">
              <a:avLst/>
            </a:prstGeom>
            <a:ln>
              <a:solidFill>
                <a:schemeClr val="accent5"/>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BCCD8AF-4177-4347-B3B1-AA6478862A6A}"/>
                </a:ext>
              </a:extLst>
            </p:cNvPr>
            <p:cNvSpPr txBox="1"/>
            <p:nvPr/>
          </p:nvSpPr>
          <p:spPr>
            <a:xfrm>
              <a:off x="5155595" y="961340"/>
              <a:ext cx="2077107" cy="246221"/>
            </a:xfrm>
            <a:prstGeom prst="rect">
              <a:avLst/>
            </a:prstGeom>
            <a:noFill/>
          </p:spPr>
          <p:txBody>
            <a:bodyPr wrap="none" lIns="0" tIns="0" rIns="0" bIns="0" rtlCol="0">
              <a:spAutoFit/>
            </a:bodyPr>
            <a:lstStyle>
              <a:defPPr>
                <a:defRPr lang="en-US"/>
              </a:defPPr>
              <a:lvl1pPr>
                <a:defRPr sz="1600">
                  <a:gradFill>
                    <a:gsLst>
                      <a:gs pos="2917">
                        <a:schemeClr val="tx1"/>
                      </a:gs>
                      <a:gs pos="30000">
                        <a:schemeClr val="tx1"/>
                      </a:gs>
                    </a:gsLst>
                    <a:lin ang="5400000" scaled="0"/>
                  </a:gradFill>
                </a:defRPr>
              </a:lvl1pPr>
            </a:lstStyle>
            <a:p>
              <a:r>
                <a:rPr lang="en-US">
                  <a:latin typeface="Segoe UI Semilight" panose="020B0402040204020203" pitchFamily="34" charset="0"/>
                  <a:cs typeface="Segoe UI Semilight" panose="020B0402040204020203" pitchFamily="34" charset="0"/>
                </a:rPr>
                <a:t>2. Create docker image</a:t>
              </a:r>
            </a:p>
          </p:txBody>
        </p:sp>
      </p:grpSp>
      <p:grpSp>
        <p:nvGrpSpPr>
          <p:cNvPr id="163" name="Group 162">
            <a:extLst>
              <a:ext uri="{FF2B5EF4-FFF2-40B4-BE49-F238E27FC236}">
                <a16:creationId xmlns:a16="http://schemas.microsoft.com/office/drawing/2014/main" id="{A4B4FAC4-F2C2-4E49-99A1-FA373BD11F55}"/>
              </a:ext>
            </a:extLst>
          </p:cNvPr>
          <p:cNvGrpSpPr/>
          <p:nvPr/>
        </p:nvGrpSpPr>
        <p:grpSpPr>
          <a:xfrm>
            <a:off x="3725244" y="1435600"/>
            <a:ext cx="1199880" cy="1059727"/>
            <a:chOff x="3282531" y="916564"/>
            <a:chExt cx="1199880" cy="1059727"/>
          </a:xfrm>
        </p:grpSpPr>
        <p:pic>
          <p:nvPicPr>
            <p:cNvPr id="34" name="Graphic 33">
              <a:extLst>
                <a:ext uri="{FF2B5EF4-FFF2-40B4-BE49-F238E27FC236}">
                  <a16:creationId xmlns:a16="http://schemas.microsoft.com/office/drawing/2014/main" id="{0F272C94-3B33-004F-B992-B6F07E85BC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16711" y="916564"/>
              <a:ext cx="731520" cy="731520"/>
            </a:xfrm>
            <a:prstGeom prst="rect">
              <a:avLst/>
            </a:prstGeom>
          </p:spPr>
        </p:pic>
        <p:sp>
          <p:nvSpPr>
            <p:cNvPr id="122" name="TextBox 121">
              <a:extLst>
                <a:ext uri="{FF2B5EF4-FFF2-40B4-BE49-F238E27FC236}">
                  <a16:creationId xmlns:a16="http://schemas.microsoft.com/office/drawing/2014/main" id="{3DFFBA51-DDB4-C446-8DDD-CA7D00BD282B}"/>
                </a:ext>
              </a:extLst>
            </p:cNvPr>
            <p:cNvSpPr txBox="1"/>
            <p:nvPr/>
          </p:nvSpPr>
          <p:spPr>
            <a:xfrm>
              <a:off x="3282531" y="1668514"/>
              <a:ext cx="1199880" cy="307777"/>
            </a:xfrm>
            <a:prstGeom prst="rect">
              <a:avLst/>
            </a:prstGeom>
            <a:noFill/>
          </p:spPr>
          <p:txBody>
            <a:bodyPr wrap="none" lIns="0" tIns="0" rIns="0" bIns="0" rtlCol="0">
              <a:spAutoFit/>
            </a:bodyPr>
            <a:lstStyle/>
            <a:p>
              <a:pPr algn="l"/>
              <a:r>
                <a:rPr lang="en-US" sz="2000">
                  <a:solidFill>
                    <a:schemeClr val="accent6">
                      <a:lumMod val="50000"/>
                    </a:schemeClr>
                  </a:solidFill>
                </a:rPr>
                <a:t>Experiment</a:t>
              </a:r>
            </a:p>
          </p:txBody>
        </p:sp>
      </p:grpSp>
      <p:grpSp>
        <p:nvGrpSpPr>
          <p:cNvPr id="165" name="Group 164">
            <a:extLst>
              <a:ext uri="{FF2B5EF4-FFF2-40B4-BE49-F238E27FC236}">
                <a16:creationId xmlns:a16="http://schemas.microsoft.com/office/drawing/2014/main" id="{BE677D52-ECCE-6949-8BB5-24522E214EAC}"/>
              </a:ext>
            </a:extLst>
          </p:cNvPr>
          <p:cNvGrpSpPr/>
          <p:nvPr/>
        </p:nvGrpSpPr>
        <p:grpSpPr>
          <a:xfrm>
            <a:off x="7536285" y="1512718"/>
            <a:ext cx="1424301" cy="1012848"/>
            <a:chOff x="7043228" y="1034966"/>
            <a:chExt cx="1424301" cy="1012848"/>
          </a:xfrm>
        </p:grpSpPr>
        <p:pic>
          <p:nvPicPr>
            <p:cNvPr id="37" name="Graphic 36">
              <a:extLst>
                <a:ext uri="{FF2B5EF4-FFF2-40B4-BE49-F238E27FC236}">
                  <a16:creationId xmlns:a16="http://schemas.microsoft.com/office/drawing/2014/main" id="{C591DDF7-34A7-2848-B9AF-8C5A006DD0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63750" y="1034966"/>
              <a:ext cx="731519" cy="731519"/>
            </a:xfrm>
            <a:prstGeom prst="rect">
              <a:avLst/>
            </a:prstGeom>
          </p:spPr>
        </p:pic>
        <p:sp>
          <p:nvSpPr>
            <p:cNvPr id="123" name="TextBox 122">
              <a:extLst>
                <a:ext uri="{FF2B5EF4-FFF2-40B4-BE49-F238E27FC236}">
                  <a16:creationId xmlns:a16="http://schemas.microsoft.com/office/drawing/2014/main" id="{8542FC4E-F233-F749-81B5-9928E2FC680B}"/>
                </a:ext>
              </a:extLst>
            </p:cNvPr>
            <p:cNvSpPr txBox="1"/>
            <p:nvPr/>
          </p:nvSpPr>
          <p:spPr>
            <a:xfrm>
              <a:off x="7043228" y="1740037"/>
              <a:ext cx="1424301" cy="307777"/>
            </a:xfrm>
            <a:prstGeom prst="rect">
              <a:avLst/>
            </a:prstGeom>
            <a:noFill/>
          </p:spPr>
          <p:txBody>
            <a:bodyPr wrap="none" lIns="0" tIns="0" rIns="0" bIns="0" rtlCol="0">
              <a:spAutoFit/>
            </a:bodyPr>
            <a:lstStyle/>
            <a:p>
              <a:pPr algn="l"/>
              <a:r>
                <a:rPr lang="en-US" sz="2000">
                  <a:solidFill>
                    <a:schemeClr val="accent6">
                      <a:lumMod val="50000"/>
                    </a:schemeClr>
                  </a:solidFill>
                </a:rPr>
                <a:t>Docker Image</a:t>
              </a:r>
            </a:p>
          </p:txBody>
        </p:sp>
      </p:grpSp>
      <p:grpSp>
        <p:nvGrpSpPr>
          <p:cNvPr id="180" name="Group 179">
            <a:extLst>
              <a:ext uri="{FF2B5EF4-FFF2-40B4-BE49-F238E27FC236}">
                <a16:creationId xmlns:a16="http://schemas.microsoft.com/office/drawing/2014/main" id="{9B989737-466C-7C43-A2B0-F92F758F58DD}"/>
              </a:ext>
            </a:extLst>
          </p:cNvPr>
          <p:cNvGrpSpPr/>
          <p:nvPr/>
        </p:nvGrpSpPr>
        <p:grpSpPr>
          <a:xfrm>
            <a:off x="7956807" y="4913867"/>
            <a:ext cx="1094659" cy="1083923"/>
            <a:chOff x="7305132" y="4104704"/>
            <a:chExt cx="1094659" cy="1083923"/>
          </a:xfrm>
        </p:grpSpPr>
        <p:pic>
          <p:nvPicPr>
            <p:cNvPr id="42" name="Picture 41">
              <a:extLst>
                <a:ext uri="{FF2B5EF4-FFF2-40B4-BE49-F238E27FC236}">
                  <a16:creationId xmlns:a16="http://schemas.microsoft.com/office/drawing/2014/main" id="{246A229B-3948-4541-AE6A-2E5C758B3521}"/>
                </a:ext>
              </a:extLst>
            </p:cNvPr>
            <p:cNvPicPr>
              <a:picLocks noChangeAspect="1"/>
            </p:cNvPicPr>
            <p:nvPr/>
          </p:nvPicPr>
          <p:blipFill>
            <a:blip r:embed="rId7"/>
            <a:stretch>
              <a:fillRect/>
            </a:stretch>
          </p:blipFill>
          <p:spPr>
            <a:xfrm>
              <a:off x="7486702" y="4104704"/>
              <a:ext cx="731519" cy="731519"/>
            </a:xfrm>
            <a:prstGeom prst="rect">
              <a:avLst/>
            </a:prstGeom>
          </p:spPr>
        </p:pic>
        <p:sp>
          <p:nvSpPr>
            <p:cNvPr id="124" name="TextBox 123">
              <a:extLst>
                <a:ext uri="{FF2B5EF4-FFF2-40B4-BE49-F238E27FC236}">
                  <a16:creationId xmlns:a16="http://schemas.microsoft.com/office/drawing/2014/main" id="{44C069C8-979A-5A48-A6F0-4A25A303A60D}"/>
                </a:ext>
              </a:extLst>
            </p:cNvPr>
            <p:cNvSpPr txBox="1"/>
            <p:nvPr/>
          </p:nvSpPr>
          <p:spPr>
            <a:xfrm>
              <a:off x="7305132" y="4880850"/>
              <a:ext cx="1094659" cy="307777"/>
            </a:xfrm>
            <a:prstGeom prst="rect">
              <a:avLst/>
            </a:prstGeom>
            <a:noFill/>
          </p:spPr>
          <p:txBody>
            <a:bodyPr wrap="none" lIns="0" tIns="0" rIns="0" bIns="0" rtlCol="0">
              <a:spAutoFit/>
            </a:bodyPr>
            <a:lstStyle/>
            <a:p>
              <a:pPr algn="l"/>
              <a:r>
                <a:rPr lang="en-US" sz="2000">
                  <a:solidFill>
                    <a:schemeClr val="accent6">
                      <a:lumMod val="50000"/>
                    </a:schemeClr>
                  </a:solidFill>
                </a:rPr>
                <a:t>Data Store</a:t>
              </a:r>
            </a:p>
          </p:txBody>
        </p:sp>
      </p:grpSp>
      <p:grpSp>
        <p:nvGrpSpPr>
          <p:cNvPr id="147" name="Group 146">
            <a:extLst>
              <a:ext uri="{FF2B5EF4-FFF2-40B4-BE49-F238E27FC236}">
                <a16:creationId xmlns:a16="http://schemas.microsoft.com/office/drawing/2014/main" id="{1840D8B5-3EBE-4E40-9D39-211486837E7B}"/>
              </a:ext>
            </a:extLst>
          </p:cNvPr>
          <p:cNvGrpSpPr/>
          <p:nvPr/>
        </p:nvGrpSpPr>
        <p:grpSpPr>
          <a:xfrm>
            <a:off x="1409663" y="5465075"/>
            <a:ext cx="1058966" cy="849001"/>
            <a:chOff x="3068534" y="4513589"/>
            <a:chExt cx="1573878" cy="1050213"/>
          </a:xfrm>
        </p:grpSpPr>
        <p:sp>
          <p:nvSpPr>
            <p:cNvPr id="125" name="Laptop_E770" title="Icon of a laptop">
              <a:extLst>
                <a:ext uri="{FF2B5EF4-FFF2-40B4-BE49-F238E27FC236}">
                  <a16:creationId xmlns:a16="http://schemas.microsoft.com/office/drawing/2014/main" id="{4AB8731F-F6F3-AA45-B724-3DA97997BF94}"/>
                </a:ext>
              </a:extLst>
            </p:cNvPr>
            <p:cNvSpPr>
              <a:spLocks noChangeAspect="1" noEditPoints="1"/>
            </p:cNvSpPr>
            <p:nvPr/>
          </p:nvSpPr>
          <p:spPr bwMode="auto">
            <a:xfrm>
              <a:off x="3068534" y="4513589"/>
              <a:ext cx="1573878" cy="1050213"/>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cxnSp>
          <p:nvCxnSpPr>
            <p:cNvPr id="130" name="Straight Connector 129">
              <a:extLst>
                <a:ext uri="{FF2B5EF4-FFF2-40B4-BE49-F238E27FC236}">
                  <a16:creationId xmlns:a16="http://schemas.microsoft.com/office/drawing/2014/main" id="{B2567A60-94AA-6448-A297-090A4C032A73}"/>
                </a:ext>
              </a:extLst>
            </p:cNvPr>
            <p:cNvCxnSpPr>
              <a:cxnSpLocks/>
            </p:cNvCxnSpPr>
            <p:nvPr/>
          </p:nvCxnSpPr>
          <p:spPr>
            <a:xfrm>
              <a:off x="3305175" y="5330825"/>
              <a:ext cx="152400"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C3F3BDC-2386-5B49-95EB-26C968BDED37}"/>
                </a:ext>
              </a:extLst>
            </p:cNvPr>
            <p:cNvCxnSpPr>
              <a:cxnSpLocks/>
            </p:cNvCxnSpPr>
            <p:nvPr/>
          </p:nvCxnSpPr>
          <p:spPr>
            <a:xfrm>
              <a:off x="3538591" y="5330825"/>
              <a:ext cx="152400"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07EEA3A3-7AC3-5C42-BE45-C9C433A68688}"/>
                </a:ext>
              </a:extLst>
            </p:cNvPr>
            <p:cNvCxnSpPr>
              <a:cxnSpLocks/>
            </p:cNvCxnSpPr>
            <p:nvPr/>
          </p:nvCxnSpPr>
          <p:spPr>
            <a:xfrm>
              <a:off x="3772007" y="5330825"/>
              <a:ext cx="152400"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0E9BB95-16D1-C84F-ADA6-5673E5A9A260}"/>
                </a:ext>
              </a:extLst>
            </p:cNvPr>
            <p:cNvCxnSpPr>
              <a:cxnSpLocks/>
            </p:cNvCxnSpPr>
            <p:nvPr/>
          </p:nvCxnSpPr>
          <p:spPr>
            <a:xfrm>
              <a:off x="4005423" y="5330825"/>
              <a:ext cx="152400"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BE3C234-D1E3-5745-9F4B-DB484842EA13}"/>
                </a:ext>
              </a:extLst>
            </p:cNvPr>
            <p:cNvCxnSpPr>
              <a:cxnSpLocks/>
            </p:cNvCxnSpPr>
            <p:nvPr/>
          </p:nvCxnSpPr>
          <p:spPr>
            <a:xfrm>
              <a:off x="4238840" y="5330825"/>
              <a:ext cx="152400"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F543AB7-863F-8247-A0AB-B13897E12342}"/>
                </a:ext>
              </a:extLst>
            </p:cNvPr>
            <p:cNvCxnSpPr>
              <a:cxnSpLocks/>
            </p:cNvCxnSpPr>
            <p:nvPr/>
          </p:nvCxnSpPr>
          <p:spPr>
            <a:xfrm>
              <a:off x="3228975" y="5445125"/>
              <a:ext cx="228600"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771C602-4DA6-A244-A898-DF7AA9A7B0E2}"/>
                </a:ext>
              </a:extLst>
            </p:cNvPr>
            <p:cNvCxnSpPr>
              <a:cxnSpLocks/>
            </p:cNvCxnSpPr>
            <p:nvPr/>
          </p:nvCxnSpPr>
          <p:spPr>
            <a:xfrm>
              <a:off x="3606800" y="5445125"/>
              <a:ext cx="551023"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47CD28F-ECFE-1349-BE3B-5C9FB7448E28}"/>
                </a:ext>
              </a:extLst>
            </p:cNvPr>
            <p:cNvCxnSpPr>
              <a:cxnSpLocks/>
            </p:cNvCxnSpPr>
            <p:nvPr/>
          </p:nvCxnSpPr>
          <p:spPr>
            <a:xfrm>
              <a:off x="4295775" y="5445125"/>
              <a:ext cx="206590"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603AC071-58F4-1643-8CF8-CC7E2242A8E1}"/>
              </a:ext>
            </a:extLst>
          </p:cNvPr>
          <p:cNvGrpSpPr/>
          <p:nvPr/>
        </p:nvGrpSpPr>
        <p:grpSpPr>
          <a:xfrm>
            <a:off x="562197" y="1530407"/>
            <a:ext cx="3131154" cy="3913135"/>
            <a:chOff x="203303" y="910119"/>
            <a:chExt cx="3130436" cy="3938425"/>
          </a:xfrm>
        </p:grpSpPr>
        <p:sp>
          <p:nvSpPr>
            <p:cNvPr id="63" name="TextBox 62">
              <a:extLst>
                <a:ext uri="{FF2B5EF4-FFF2-40B4-BE49-F238E27FC236}">
                  <a16:creationId xmlns:a16="http://schemas.microsoft.com/office/drawing/2014/main" id="{B84D800F-176C-9348-9565-DAFBF632D683}"/>
                </a:ext>
              </a:extLst>
            </p:cNvPr>
            <p:cNvSpPr txBox="1"/>
            <p:nvPr/>
          </p:nvSpPr>
          <p:spPr>
            <a:xfrm>
              <a:off x="203303" y="910119"/>
              <a:ext cx="2012911" cy="495626"/>
            </a:xfrm>
            <a:prstGeom prst="rect">
              <a:avLst/>
            </a:prstGeom>
            <a:noFill/>
          </p:spPr>
          <p:txBody>
            <a:bodyPr wrap="none" lIns="0" tIns="0" rIns="0" bIns="0" rtlCol="0">
              <a:spAutoFit/>
            </a:bodyPr>
            <a:lstStyle/>
            <a:p>
              <a:pPr marL="171450" indent="-171450" algn="l"/>
              <a:r>
                <a:rPr lang="en-US" sz="160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1. Snapshot folder and </a:t>
              </a:r>
              <a:br>
                <a:rPr lang="en-US" sz="160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br>
              <a:r>
                <a:rPr lang="en-US" sz="160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send to experiment</a:t>
              </a:r>
            </a:p>
          </p:txBody>
        </p:sp>
        <p:cxnSp>
          <p:nvCxnSpPr>
            <p:cNvPr id="149" name="Elbow Connector 148">
              <a:extLst>
                <a:ext uri="{FF2B5EF4-FFF2-40B4-BE49-F238E27FC236}">
                  <a16:creationId xmlns:a16="http://schemas.microsoft.com/office/drawing/2014/main" id="{50E2230C-5A41-B04F-9258-2BACF4434ADB}"/>
                </a:ext>
              </a:extLst>
            </p:cNvPr>
            <p:cNvCxnSpPr>
              <a:cxnSpLocks/>
            </p:cNvCxnSpPr>
            <p:nvPr/>
          </p:nvCxnSpPr>
          <p:spPr>
            <a:xfrm rot="5400000" flipH="1" flipV="1">
              <a:off x="758029" y="2272835"/>
              <a:ext cx="3318807" cy="1832612"/>
            </a:xfrm>
            <a:prstGeom prst="bentConnector3">
              <a:avLst>
                <a:gd name="adj1" fmla="val 99987"/>
              </a:avLst>
            </a:prstGeom>
            <a:ln>
              <a:solidFill>
                <a:schemeClr val="tx2"/>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220" name="Group 219">
            <a:extLst>
              <a:ext uri="{FF2B5EF4-FFF2-40B4-BE49-F238E27FC236}">
                <a16:creationId xmlns:a16="http://schemas.microsoft.com/office/drawing/2014/main" id="{70269DC8-9671-DF44-A3F0-EF3C83236CCD}"/>
              </a:ext>
            </a:extLst>
          </p:cNvPr>
          <p:cNvGrpSpPr/>
          <p:nvPr/>
        </p:nvGrpSpPr>
        <p:grpSpPr>
          <a:xfrm>
            <a:off x="6850987" y="2644200"/>
            <a:ext cx="3464690" cy="1465082"/>
            <a:chOff x="6848528" y="2189469"/>
            <a:chExt cx="3464690" cy="1465082"/>
          </a:xfrm>
        </p:grpSpPr>
        <p:sp>
          <p:nvSpPr>
            <p:cNvPr id="80" name="TextBox 79">
              <a:extLst>
                <a:ext uri="{FF2B5EF4-FFF2-40B4-BE49-F238E27FC236}">
                  <a16:creationId xmlns:a16="http://schemas.microsoft.com/office/drawing/2014/main" id="{EBB44D5F-0222-5D40-9A5F-2AE84AC02BA7}"/>
                </a:ext>
              </a:extLst>
            </p:cNvPr>
            <p:cNvSpPr txBox="1"/>
            <p:nvPr/>
          </p:nvSpPr>
          <p:spPr>
            <a:xfrm>
              <a:off x="8520896" y="2189469"/>
              <a:ext cx="1792322" cy="738664"/>
            </a:xfrm>
            <a:prstGeom prst="rect">
              <a:avLst/>
            </a:prstGeom>
            <a:noFill/>
          </p:spPr>
          <p:txBody>
            <a:bodyPr wrap="square" lIns="0" tIns="0" rIns="0" bIns="0" rtlCol="0">
              <a:spAutoFit/>
            </a:bodyPr>
            <a:lstStyle>
              <a:defPPr>
                <a:defRPr lang="en-US"/>
              </a:defPPr>
              <a:lvl1pPr>
                <a:defRPr sz="1600">
                  <a:gradFill>
                    <a:gsLst>
                      <a:gs pos="2917">
                        <a:schemeClr val="tx1"/>
                      </a:gs>
                      <a:gs pos="30000">
                        <a:schemeClr val="tx1"/>
                      </a:gs>
                    </a:gsLst>
                    <a:lin ang="5400000" scaled="0"/>
                  </a:gradFill>
                </a:defRPr>
              </a:lvl1pPr>
            </a:lstStyle>
            <a:p>
              <a:r>
                <a:rPr lang="en-US">
                  <a:latin typeface="Segoe UI Semilight" panose="020B0402040204020203" pitchFamily="34" charset="0"/>
                  <a:cs typeface="Segoe UI Semilight" panose="020B0402040204020203" pitchFamily="34" charset="0"/>
                </a:rPr>
                <a:t>3. Deploy docker and snapshot to compute</a:t>
              </a:r>
            </a:p>
          </p:txBody>
        </p:sp>
        <p:cxnSp>
          <p:nvCxnSpPr>
            <p:cNvPr id="166" name="Elbow Connector 165">
              <a:extLst>
                <a:ext uri="{FF2B5EF4-FFF2-40B4-BE49-F238E27FC236}">
                  <a16:creationId xmlns:a16="http://schemas.microsoft.com/office/drawing/2014/main" id="{08408994-D038-634F-BF3F-841E4923707C}"/>
                </a:ext>
              </a:extLst>
            </p:cNvPr>
            <p:cNvCxnSpPr>
              <a:cxnSpLocks/>
            </p:cNvCxnSpPr>
            <p:nvPr/>
          </p:nvCxnSpPr>
          <p:spPr>
            <a:xfrm rot="5400000">
              <a:off x="6983990" y="2390104"/>
              <a:ext cx="1128985" cy="1399909"/>
            </a:xfrm>
            <a:prstGeom prst="bentConnector2">
              <a:avLst/>
            </a:prstGeom>
            <a:ln>
              <a:solidFill>
                <a:schemeClr val="accent5"/>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85" name="Group 184">
            <a:extLst>
              <a:ext uri="{FF2B5EF4-FFF2-40B4-BE49-F238E27FC236}">
                <a16:creationId xmlns:a16="http://schemas.microsoft.com/office/drawing/2014/main" id="{ED4F66E3-6D31-8849-BC5E-717DA2B73484}"/>
              </a:ext>
            </a:extLst>
          </p:cNvPr>
          <p:cNvGrpSpPr/>
          <p:nvPr/>
        </p:nvGrpSpPr>
        <p:grpSpPr>
          <a:xfrm>
            <a:off x="5734329" y="3574966"/>
            <a:ext cx="1661352" cy="950746"/>
            <a:chOff x="5271115" y="2865925"/>
            <a:chExt cx="1661352" cy="950746"/>
          </a:xfrm>
        </p:grpSpPr>
        <p:pic>
          <p:nvPicPr>
            <p:cNvPr id="46" name="Graphic 45">
              <a:extLst>
                <a:ext uri="{FF2B5EF4-FFF2-40B4-BE49-F238E27FC236}">
                  <a16:creationId xmlns:a16="http://schemas.microsoft.com/office/drawing/2014/main" id="{33CB5E1F-C34F-1F42-B67B-046C67AA4B3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00560" y="2865925"/>
              <a:ext cx="602462" cy="602462"/>
            </a:xfrm>
            <a:prstGeom prst="rect">
              <a:avLst/>
            </a:prstGeom>
          </p:spPr>
        </p:pic>
        <p:sp>
          <p:nvSpPr>
            <p:cNvPr id="170" name="TextBox 169">
              <a:extLst>
                <a:ext uri="{FF2B5EF4-FFF2-40B4-BE49-F238E27FC236}">
                  <a16:creationId xmlns:a16="http://schemas.microsoft.com/office/drawing/2014/main" id="{BCE31450-75B0-7E44-8801-A022EB8EFE76}"/>
                </a:ext>
              </a:extLst>
            </p:cNvPr>
            <p:cNvSpPr txBox="1"/>
            <p:nvPr/>
          </p:nvSpPr>
          <p:spPr>
            <a:xfrm>
              <a:off x="5271115" y="3508894"/>
              <a:ext cx="1661352" cy="307777"/>
            </a:xfrm>
            <a:prstGeom prst="rect">
              <a:avLst/>
            </a:prstGeom>
            <a:noFill/>
          </p:spPr>
          <p:txBody>
            <a:bodyPr wrap="none" lIns="0" tIns="0" rIns="0" bIns="0" rtlCol="0">
              <a:spAutoFit/>
            </a:bodyPr>
            <a:lstStyle/>
            <a:p>
              <a:pPr algn="l"/>
              <a:r>
                <a:rPr lang="en-US" sz="2000">
                  <a:solidFill>
                    <a:schemeClr val="accent6">
                      <a:lumMod val="50000"/>
                    </a:schemeClr>
                  </a:solidFill>
                </a:rPr>
                <a:t>Compute Target</a:t>
              </a:r>
            </a:p>
          </p:txBody>
        </p:sp>
      </p:grpSp>
      <p:grpSp>
        <p:nvGrpSpPr>
          <p:cNvPr id="216" name="Group 215">
            <a:extLst>
              <a:ext uri="{FF2B5EF4-FFF2-40B4-BE49-F238E27FC236}">
                <a16:creationId xmlns:a16="http://schemas.microsoft.com/office/drawing/2014/main" id="{1F15B979-F7BA-8745-968D-C7FDC0CA58C9}"/>
              </a:ext>
            </a:extLst>
          </p:cNvPr>
          <p:cNvGrpSpPr/>
          <p:nvPr/>
        </p:nvGrpSpPr>
        <p:grpSpPr>
          <a:xfrm>
            <a:off x="3574657" y="2637503"/>
            <a:ext cx="1813148" cy="1198729"/>
            <a:chOff x="4325184" y="2495328"/>
            <a:chExt cx="1813148" cy="1198729"/>
          </a:xfrm>
        </p:grpSpPr>
        <p:sp>
          <p:nvSpPr>
            <p:cNvPr id="113" name="TextBox 112">
              <a:extLst>
                <a:ext uri="{FF2B5EF4-FFF2-40B4-BE49-F238E27FC236}">
                  <a16:creationId xmlns:a16="http://schemas.microsoft.com/office/drawing/2014/main" id="{1E534D6D-160E-B14A-973A-D9750453EAAE}"/>
                </a:ext>
              </a:extLst>
            </p:cNvPr>
            <p:cNvSpPr txBox="1"/>
            <p:nvPr/>
          </p:nvSpPr>
          <p:spPr>
            <a:xfrm>
              <a:off x="4490703" y="2555779"/>
              <a:ext cx="1647629" cy="492443"/>
            </a:xfrm>
            <a:prstGeom prst="rect">
              <a:avLst/>
            </a:prstGeom>
            <a:noFill/>
          </p:spPr>
          <p:txBody>
            <a:bodyPr wrap="square" lIns="0" tIns="0" rIns="0" bIns="0" rtlCol="0">
              <a:spAutoFit/>
            </a:bodyPr>
            <a:lstStyle>
              <a:defPPr>
                <a:defRPr lang="en-US"/>
              </a:defPPr>
              <a:lvl1pPr>
                <a:defRPr sz="1600">
                  <a:gradFill>
                    <a:gsLst>
                      <a:gs pos="2917">
                        <a:schemeClr val="tx1"/>
                      </a:gs>
                      <a:gs pos="30000">
                        <a:schemeClr val="tx1"/>
                      </a:gs>
                    </a:gsLst>
                    <a:lin ang="5400000" scaled="0"/>
                  </a:gradFill>
                </a:defRPr>
              </a:lvl1pPr>
            </a:lstStyle>
            <a:p>
              <a:r>
                <a:rPr lang="en-US">
                  <a:latin typeface="Segoe UI Semilight" panose="020B0402040204020203" pitchFamily="34" charset="0"/>
                  <a:cs typeface="Segoe UI Semilight" panose="020B0402040204020203" pitchFamily="34" charset="0"/>
                </a:rPr>
                <a:t>6. Stream </a:t>
              </a:r>
              <a:r>
                <a:rPr lang="en-US" err="1">
                  <a:latin typeface="Segoe UI Semilight" panose="020B0402040204020203" pitchFamily="34" charset="0"/>
                  <a:cs typeface="Segoe UI Semilight" panose="020B0402040204020203" pitchFamily="34" charset="0"/>
                </a:rPr>
                <a:t>stdout</a:t>
              </a:r>
              <a:r>
                <a:rPr lang="en-US">
                  <a:latin typeface="Segoe UI Semilight" panose="020B0402040204020203" pitchFamily="34" charset="0"/>
                  <a:cs typeface="Segoe UI Semilight" panose="020B0402040204020203" pitchFamily="34" charset="0"/>
                </a:rPr>
                <a:t>, logs, metrics</a:t>
              </a:r>
            </a:p>
          </p:txBody>
        </p:sp>
        <p:cxnSp>
          <p:nvCxnSpPr>
            <p:cNvPr id="171" name="Elbow Connector 170">
              <a:extLst>
                <a:ext uri="{FF2B5EF4-FFF2-40B4-BE49-F238E27FC236}">
                  <a16:creationId xmlns:a16="http://schemas.microsoft.com/office/drawing/2014/main" id="{5C88CDCC-0E94-0145-9843-22FB008BBB29}"/>
                </a:ext>
              </a:extLst>
            </p:cNvPr>
            <p:cNvCxnSpPr>
              <a:cxnSpLocks/>
            </p:cNvCxnSpPr>
            <p:nvPr/>
          </p:nvCxnSpPr>
          <p:spPr>
            <a:xfrm rot="10800000">
              <a:off x="4325184" y="2495328"/>
              <a:ext cx="1579096" cy="1198729"/>
            </a:xfrm>
            <a:prstGeom prst="bentConnector2">
              <a:avLst/>
            </a:prstGeom>
            <a:ln>
              <a:solidFill>
                <a:schemeClr val="accent5"/>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8CDE2B34-6E90-8140-8BD2-7F1DF59D1E04}"/>
              </a:ext>
            </a:extLst>
          </p:cNvPr>
          <p:cNvGrpSpPr/>
          <p:nvPr/>
        </p:nvGrpSpPr>
        <p:grpSpPr>
          <a:xfrm>
            <a:off x="6938048" y="3916400"/>
            <a:ext cx="3381246" cy="856644"/>
            <a:chOff x="6578435" y="3320014"/>
            <a:chExt cx="3381246" cy="856644"/>
          </a:xfrm>
        </p:grpSpPr>
        <p:sp>
          <p:nvSpPr>
            <p:cNvPr id="83" name="TextBox 82">
              <a:extLst>
                <a:ext uri="{FF2B5EF4-FFF2-40B4-BE49-F238E27FC236}">
                  <a16:creationId xmlns:a16="http://schemas.microsoft.com/office/drawing/2014/main" id="{5DA00E92-E7EF-954A-9845-8753642C27DD}"/>
                </a:ext>
              </a:extLst>
            </p:cNvPr>
            <p:cNvSpPr txBox="1"/>
            <p:nvPr/>
          </p:nvSpPr>
          <p:spPr>
            <a:xfrm>
              <a:off x="8194411" y="3684215"/>
              <a:ext cx="1765270" cy="492443"/>
            </a:xfrm>
            <a:prstGeom prst="rect">
              <a:avLst/>
            </a:prstGeom>
            <a:noFill/>
          </p:spPr>
          <p:txBody>
            <a:bodyPr wrap="square" lIns="0" tIns="0" rIns="0" bIns="0" rtlCol="0">
              <a:spAutoFit/>
            </a:bodyPr>
            <a:lstStyle>
              <a:defPPr>
                <a:defRPr lang="en-US"/>
              </a:defPPr>
              <a:lvl1pPr>
                <a:defRPr sz="1600">
                  <a:gradFill>
                    <a:gsLst>
                      <a:gs pos="2917">
                        <a:schemeClr val="tx1"/>
                      </a:gs>
                      <a:gs pos="30000">
                        <a:schemeClr val="tx1"/>
                      </a:gs>
                    </a:gsLst>
                    <a:lin ang="5400000" scaled="0"/>
                  </a:gradFill>
                </a:defRPr>
              </a:lvl1pPr>
            </a:lstStyle>
            <a:p>
              <a:r>
                <a:rPr lang="en-US">
                  <a:latin typeface="Segoe UI Semilight" panose="020B0402040204020203" pitchFamily="34" charset="0"/>
                  <a:cs typeface="Segoe UI Semilight" panose="020B0402040204020203" pitchFamily="34" charset="0"/>
                </a:rPr>
                <a:t>4. Mount datastore to compute</a:t>
              </a:r>
            </a:p>
          </p:txBody>
        </p:sp>
        <p:cxnSp>
          <p:nvCxnSpPr>
            <p:cNvPr id="175" name="Elbow Connector 174">
              <a:extLst>
                <a:ext uri="{FF2B5EF4-FFF2-40B4-BE49-F238E27FC236}">
                  <a16:creationId xmlns:a16="http://schemas.microsoft.com/office/drawing/2014/main" id="{BC7DEC81-42A6-5D4F-AC10-81579D27AC63}"/>
                </a:ext>
              </a:extLst>
            </p:cNvPr>
            <p:cNvCxnSpPr>
              <a:cxnSpLocks/>
            </p:cNvCxnSpPr>
            <p:nvPr/>
          </p:nvCxnSpPr>
          <p:spPr>
            <a:xfrm rot="16200000" flipV="1">
              <a:off x="6850067" y="3048382"/>
              <a:ext cx="856643" cy="1399908"/>
            </a:xfrm>
            <a:prstGeom prst="bentConnector2">
              <a:avLst/>
            </a:prstGeom>
            <a:ln>
              <a:solidFill>
                <a:schemeClr val="accent5"/>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23A1C5A5-886A-DF49-9C1F-B9415A33CCC8}"/>
              </a:ext>
            </a:extLst>
          </p:cNvPr>
          <p:cNvGrpSpPr/>
          <p:nvPr/>
        </p:nvGrpSpPr>
        <p:grpSpPr>
          <a:xfrm>
            <a:off x="5817267" y="2644200"/>
            <a:ext cx="1367362" cy="973185"/>
            <a:chOff x="5565105" y="2115355"/>
            <a:chExt cx="1367362" cy="973185"/>
          </a:xfrm>
        </p:grpSpPr>
        <p:sp>
          <p:nvSpPr>
            <p:cNvPr id="110" name="TextBox 109">
              <a:extLst>
                <a:ext uri="{FF2B5EF4-FFF2-40B4-BE49-F238E27FC236}">
                  <a16:creationId xmlns:a16="http://schemas.microsoft.com/office/drawing/2014/main" id="{9EA49377-8C7C-7241-A311-163B7519E306}"/>
                </a:ext>
              </a:extLst>
            </p:cNvPr>
            <p:cNvSpPr txBox="1"/>
            <p:nvPr/>
          </p:nvSpPr>
          <p:spPr>
            <a:xfrm>
              <a:off x="5565105" y="2115355"/>
              <a:ext cx="1367362" cy="246221"/>
            </a:xfrm>
            <a:prstGeom prst="rect">
              <a:avLst/>
            </a:prstGeom>
            <a:noFill/>
          </p:spPr>
          <p:txBody>
            <a:bodyPr wrap="none" lIns="0" tIns="0" rIns="0" bIns="0" rtlCol="0">
              <a:spAutoFit/>
            </a:bodyPr>
            <a:lstStyle>
              <a:defPPr>
                <a:defRPr lang="en-US"/>
              </a:defPPr>
              <a:lvl1pPr>
                <a:defRPr sz="1600">
                  <a:gradFill>
                    <a:gsLst>
                      <a:gs pos="2917">
                        <a:schemeClr val="tx1"/>
                      </a:gs>
                      <a:gs pos="30000">
                        <a:schemeClr val="tx1"/>
                      </a:gs>
                    </a:gsLst>
                    <a:lin ang="5400000" scaled="0"/>
                  </a:gradFill>
                </a:defRPr>
              </a:lvl1pPr>
            </a:lstStyle>
            <a:p>
              <a:r>
                <a:rPr lang="en-US">
                  <a:latin typeface="Segoe UI Semilight" panose="020B0402040204020203" pitchFamily="34" charset="0"/>
                  <a:cs typeface="Segoe UI Semilight" panose="020B0402040204020203" pitchFamily="34" charset="0"/>
                </a:rPr>
                <a:t>5. Launch script</a:t>
              </a:r>
            </a:p>
          </p:txBody>
        </p:sp>
        <p:grpSp>
          <p:nvGrpSpPr>
            <p:cNvPr id="207" name="Group 206">
              <a:extLst>
                <a:ext uri="{FF2B5EF4-FFF2-40B4-BE49-F238E27FC236}">
                  <a16:creationId xmlns:a16="http://schemas.microsoft.com/office/drawing/2014/main" id="{75D33EE8-F0BE-AD42-9933-B37586EB9D84}"/>
                </a:ext>
              </a:extLst>
            </p:cNvPr>
            <p:cNvGrpSpPr/>
            <p:nvPr/>
          </p:nvGrpSpPr>
          <p:grpSpPr>
            <a:xfrm>
              <a:off x="5777485" y="2750104"/>
              <a:ext cx="576692" cy="338436"/>
              <a:chOff x="4143948" y="5615401"/>
              <a:chExt cx="576692" cy="338436"/>
            </a:xfrm>
          </p:grpSpPr>
          <p:cxnSp>
            <p:nvCxnSpPr>
              <p:cNvPr id="106" name="Curved Connector 105">
                <a:extLst>
                  <a:ext uri="{FF2B5EF4-FFF2-40B4-BE49-F238E27FC236}">
                    <a16:creationId xmlns:a16="http://schemas.microsoft.com/office/drawing/2014/main" id="{5A45FDD5-43E0-E04D-8878-A07166F5FBDF}"/>
                  </a:ext>
                </a:extLst>
              </p:cNvPr>
              <p:cNvCxnSpPr>
                <a:cxnSpLocks/>
                <a:stCxn id="201" idx="0"/>
                <a:endCxn id="200" idx="0"/>
              </p:cNvCxnSpPr>
              <p:nvPr/>
            </p:nvCxnSpPr>
            <p:spPr>
              <a:xfrm rot="16200000" flipV="1">
                <a:off x="4432294" y="5516285"/>
                <a:ext cx="12700" cy="210932"/>
              </a:xfrm>
              <a:prstGeom prst="curvedConnector3">
                <a:avLst>
                  <a:gd name="adj1" fmla="val 4165717"/>
                </a:avLst>
              </a:prstGeom>
              <a:ln>
                <a:solidFill>
                  <a:schemeClr val="accent5"/>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0" name="Rectangle 199">
                <a:extLst>
                  <a:ext uri="{FF2B5EF4-FFF2-40B4-BE49-F238E27FC236}">
                    <a16:creationId xmlns:a16="http://schemas.microsoft.com/office/drawing/2014/main" id="{549DA7DC-01C4-F940-92E3-B86EC0551066}"/>
                  </a:ext>
                </a:extLst>
              </p:cNvPr>
              <p:cNvSpPr/>
              <p:nvPr/>
            </p:nvSpPr>
            <p:spPr bwMode="auto">
              <a:xfrm>
                <a:off x="4143948" y="5621751"/>
                <a:ext cx="365760" cy="33208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sp>
            <p:nvSpPr>
              <p:cNvPr id="201" name="Rectangle 200">
                <a:extLst>
                  <a:ext uri="{FF2B5EF4-FFF2-40B4-BE49-F238E27FC236}">
                    <a16:creationId xmlns:a16="http://schemas.microsoft.com/office/drawing/2014/main" id="{3DC96FC9-DE7B-6144-A721-C00ECCAA39E7}"/>
                  </a:ext>
                </a:extLst>
              </p:cNvPr>
              <p:cNvSpPr/>
              <p:nvPr/>
            </p:nvSpPr>
            <p:spPr bwMode="auto">
              <a:xfrm>
                <a:off x="4354880" y="5621751"/>
                <a:ext cx="365760" cy="33208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grpSp>
      </p:grpSp>
      <p:grpSp>
        <p:nvGrpSpPr>
          <p:cNvPr id="215" name="Group 214">
            <a:extLst>
              <a:ext uri="{FF2B5EF4-FFF2-40B4-BE49-F238E27FC236}">
                <a16:creationId xmlns:a16="http://schemas.microsoft.com/office/drawing/2014/main" id="{21FF9438-4482-8A4F-B475-5572EE6C3731}"/>
              </a:ext>
            </a:extLst>
          </p:cNvPr>
          <p:cNvGrpSpPr/>
          <p:nvPr/>
        </p:nvGrpSpPr>
        <p:grpSpPr>
          <a:xfrm>
            <a:off x="2014213" y="2140924"/>
            <a:ext cx="1607382" cy="3088006"/>
            <a:chOff x="1654600" y="1544538"/>
            <a:chExt cx="1607382" cy="3088006"/>
          </a:xfrm>
        </p:grpSpPr>
        <p:cxnSp>
          <p:nvCxnSpPr>
            <p:cNvPr id="191" name="Elbow Connector 190">
              <a:extLst>
                <a:ext uri="{FF2B5EF4-FFF2-40B4-BE49-F238E27FC236}">
                  <a16:creationId xmlns:a16="http://schemas.microsoft.com/office/drawing/2014/main" id="{700F3058-4C08-514E-B4AD-70EF75504630}"/>
                </a:ext>
              </a:extLst>
            </p:cNvPr>
            <p:cNvCxnSpPr>
              <a:cxnSpLocks/>
            </p:cNvCxnSpPr>
            <p:nvPr/>
          </p:nvCxnSpPr>
          <p:spPr>
            <a:xfrm rot="5400000">
              <a:off x="978472" y="2349033"/>
              <a:ext cx="3088006" cy="1479015"/>
            </a:xfrm>
            <a:prstGeom prst="bentConnector3">
              <a:avLst>
                <a:gd name="adj1" fmla="val 507"/>
              </a:avLst>
            </a:prstGeom>
            <a:ln>
              <a:solidFill>
                <a:schemeClr val="accent5"/>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2427A064-10C0-D047-B192-0FE3AD6145A0}"/>
                </a:ext>
              </a:extLst>
            </p:cNvPr>
            <p:cNvSpPr txBox="1"/>
            <p:nvPr/>
          </p:nvSpPr>
          <p:spPr>
            <a:xfrm>
              <a:off x="1654600" y="1637086"/>
              <a:ext cx="1214969" cy="984885"/>
            </a:xfrm>
            <a:prstGeom prst="rect">
              <a:avLst/>
            </a:prstGeom>
            <a:noFill/>
          </p:spPr>
          <p:txBody>
            <a:bodyPr wrap="square" lIns="0" tIns="0" rIns="0" bIns="0" rtlCol="0">
              <a:spAutoFit/>
            </a:bodyPr>
            <a:lstStyle>
              <a:defPPr>
                <a:defRPr lang="en-US"/>
              </a:defPPr>
              <a:lvl1pPr>
                <a:defRPr sz="1600">
                  <a:gradFill>
                    <a:gsLst>
                      <a:gs pos="2917">
                        <a:schemeClr val="tx1"/>
                      </a:gs>
                      <a:gs pos="30000">
                        <a:schemeClr val="tx1"/>
                      </a:gs>
                    </a:gsLst>
                    <a:lin ang="5400000" scaled="0"/>
                  </a:gradFill>
                </a:defRPr>
              </a:lvl1pPr>
            </a:lstStyle>
            <a:p>
              <a:pPr marL="225425" indent="-225425"/>
              <a:r>
                <a:rPr lang="en-US">
                  <a:latin typeface="Segoe UI Semilight" panose="020B0402040204020203" pitchFamily="34" charset="0"/>
                  <a:cs typeface="Segoe UI Semilight" panose="020B0402040204020203" pitchFamily="34" charset="0"/>
                </a:rPr>
                <a:t>6. Stream </a:t>
              </a:r>
              <a:r>
                <a:rPr lang="en-US" err="1">
                  <a:latin typeface="Segoe UI Semilight" panose="020B0402040204020203" pitchFamily="34" charset="0"/>
                  <a:cs typeface="Segoe UI Semilight" panose="020B0402040204020203" pitchFamily="34" charset="0"/>
                </a:rPr>
                <a:t>stdout</a:t>
              </a:r>
              <a:r>
                <a:rPr lang="en-US">
                  <a:latin typeface="Segoe UI Semilight" panose="020B0402040204020203" pitchFamily="34" charset="0"/>
                  <a:cs typeface="Segoe UI Semilight" panose="020B0402040204020203" pitchFamily="34" charset="0"/>
                </a:rPr>
                <a:t>, logs, metrics</a:t>
              </a:r>
            </a:p>
          </p:txBody>
        </p:sp>
      </p:grpSp>
      <p:grpSp>
        <p:nvGrpSpPr>
          <p:cNvPr id="217" name="Group 216">
            <a:extLst>
              <a:ext uri="{FF2B5EF4-FFF2-40B4-BE49-F238E27FC236}">
                <a16:creationId xmlns:a16="http://schemas.microsoft.com/office/drawing/2014/main" id="{E73DD5A4-D506-164E-BE83-698319488231}"/>
              </a:ext>
            </a:extLst>
          </p:cNvPr>
          <p:cNvGrpSpPr/>
          <p:nvPr/>
        </p:nvGrpSpPr>
        <p:grpSpPr>
          <a:xfrm>
            <a:off x="3762427" y="2512322"/>
            <a:ext cx="2035956" cy="1418825"/>
            <a:chOff x="3402814" y="1915936"/>
            <a:chExt cx="2035956" cy="1418825"/>
          </a:xfrm>
        </p:grpSpPr>
        <p:sp>
          <p:nvSpPr>
            <p:cNvPr id="114" name="TextBox 113">
              <a:extLst>
                <a:ext uri="{FF2B5EF4-FFF2-40B4-BE49-F238E27FC236}">
                  <a16:creationId xmlns:a16="http://schemas.microsoft.com/office/drawing/2014/main" id="{D3F9A179-F82A-FD44-8D8C-10238BB08117}"/>
                </a:ext>
              </a:extLst>
            </p:cNvPr>
            <p:cNvSpPr txBox="1"/>
            <p:nvPr/>
          </p:nvSpPr>
          <p:spPr>
            <a:xfrm>
              <a:off x="3402814" y="3088540"/>
              <a:ext cx="1837426" cy="246221"/>
            </a:xfrm>
            <a:prstGeom prst="rect">
              <a:avLst/>
            </a:prstGeom>
            <a:noFill/>
          </p:spPr>
          <p:txBody>
            <a:bodyPr wrap="none" lIns="0" tIns="0" rIns="0" bIns="0" rtlCol="0">
              <a:spAutoFit/>
            </a:bodyPr>
            <a:lstStyle>
              <a:defPPr>
                <a:defRPr lang="en-US"/>
              </a:defPPr>
              <a:lvl1pPr>
                <a:defRPr sz="1600">
                  <a:gradFill>
                    <a:gsLst>
                      <a:gs pos="2917">
                        <a:schemeClr val="tx1"/>
                      </a:gs>
                      <a:gs pos="30000">
                        <a:schemeClr val="tx1"/>
                      </a:gs>
                    </a:gsLst>
                    <a:lin ang="5400000" scaled="0"/>
                  </a:gradFill>
                </a:defRPr>
              </a:lvl1pPr>
            </a:lstStyle>
            <a:p>
              <a:r>
                <a:rPr lang="en-US">
                  <a:latin typeface="Segoe UI Semilight" panose="020B0402040204020203" pitchFamily="34" charset="0"/>
                  <a:cs typeface="Segoe UI Semilight" panose="020B0402040204020203" pitchFamily="34" charset="0"/>
                </a:rPr>
                <a:t>7. Copy over outputs</a:t>
              </a:r>
            </a:p>
          </p:txBody>
        </p:sp>
        <p:cxnSp>
          <p:nvCxnSpPr>
            <p:cNvPr id="209" name="Elbow Connector 208">
              <a:extLst>
                <a:ext uri="{FF2B5EF4-FFF2-40B4-BE49-F238E27FC236}">
                  <a16:creationId xmlns:a16="http://schemas.microsoft.com/office/drawing/2014/main" id="{613887CB-83F7-AF4E-8D53-7E8F11194236}"/>
                </a:ext>
              </a:extLst>
            </p:cNvPr>
            <p:cNvCxnSpPr>
              <a:cxnSpLocks/>
            </p:cNvCxnSpPr>
            <p:nvPr/>
          </p:nvCxnSpPr>
          <p:spPr>
            <a:xfrm rot="10800000">
              <a:off x="3801742" y="1915936"/>
              <a:ext cx="1637028" cy="1343752"/>
            </a:xfrm>
            <a:prstGeom prst="bentConnector3">
              <a:avLst>
                <a:gd name="adj1" fmla="val 100272"/>
              </a:avLst>
            </a:prstGeom>
            <a:ln>
              <a:solidFill>
                <a:schemeClr val="accent5"/>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227" name="Group 226">
            <a:extLst>
              <a:ext uri="{FF2B5EF4-FFF2-40B4-BE49-F238E27FC236}">
                <a16:creationId xmlns:a16="http://schemas.microsoft.com/office/drawing/2014/main" id="{253C6B80-9828-4344-B048-4654718457CD}"/>
              </a:ext>
            </a:extLst>
          </p:cNvPr>
          <p:cNvGrpSpPr/>
          <p:nvPr/>
        </p:nvGrpSpPr>
        <p:grpSpPr>
          <a:xfrm>
            <a:off x="8885285" y="871999"/>
            <a:ext cx="1999088" cy="731521"/>
            <a:chOff x="9470966" y="123086"/>
            <a:chExt cx="1999088" cy="731521"/>
          </a:xfrm>
        </p:grpSpPr>
        <p:pic>
          <p:nvPicPr>
            <p:cNvPr id="225" name="Graphic 224">
              <a:extLst>
                <a:ext uri="{FF2B5EF4-FFF2-40B4-BE49-F238E27FC236}">
                  <a16:creationId xmlns:a16="http://schemas.microsoft.com/office/drawing/2014/main" id="{06988512-ED3C-4B41-9FED-0A93D38834F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738533" y="123086"/>
              <a:ext cx="731521" cy="731521"/>
            </a:xfrm>
            <a:prstGeom prst="rect">
              <a:avLst/>
            </a:prstGeom>
          </p:spPr>
        </p:pic>
        <p:sp>
          <p:nvSpPr>
            <p:cNvPr id="226" name="TextBox 225">
              <a:extLst>
                <a:ext uri="{FF2B5EF4-FFF2-40B4-BE49-F238E27FC236}">
                  <a16:creationId xmlns:a16="http://schemas.microsoft.com/office/drawing/2014/main" id="{D0212923-3739-5041-826A-187425B277E6}"/>
                </a:ext>
              </a:extLst>
            </p:cNvPr>
            <p:cNvSpPr txBox="1"/>
            <p:nvPr/>
          </p:nvSpPr>
          <p:spPr>
            <a:xfrm>
              <a:off x="9470966" y="181071"/>
              <a:ext cx="1152239" cy="615553"/>
            </a:xfrm>
            <a:prstGeom prst="rect">
              <a:avLst/>
            </a:prstGeom>
            <a:noFill/>
          </p:spPr>
          <p:txBody>
            <a:bodyPr wrap="none" lIns="0" tIns="0" rIns="0" bIns="0" rtlCol="0">
              <a:spAutoFit/>
            </a:bodyPr>
            <a:lstStyle/>
            <a:p>
              <a:pPr algn="ctr"/>
              <a:r>
                <a:rPr lang="en-US" sz="2000">
                  <a:solidFill>
                    <a:schemeClr val="accent6">
                      <a:lumMod val="50000"/>
                    </a:schemeClr>
                  </a:solidFill>
                </a:rPr>
                <a:t>Azure ML </a:t>
              </a:r>
            </a:p>
            <a:p>
              <a:pPr algn="ctr"/>
              <a:r>
                <a:rPr lang="en-US" sz="2000">
                  <a:solidFill>
                    <a:schemeClr val="accent6">
                      <a:lumMod val="50000"/>
                    </a:schemeClr>
                  </a:solidFill>
                </a:rPr>
                <a:t>Workspace</a:t>
              </a:r>
            </a:p>
          </p:txBody>
        </p:sp>
      </p:grpSp>
      <p:sp>
        <p:nvSpPr>
          <p:cNvPr id="228" name="FolderHorizontal_F12B" title="Icon of a folder">
            <a:extLst>
              <a:ext uri="{FF2B5EF4-FFF2-40B4-BE49-F238E27FC236}">
                <a16:creationId xmlns:a16="http://schemas.microsoft.com/office/drawing/2014/main" id="{6956FC57-A900-7D49-A5E7-7950217725B2}"/>
              </a:ext>
            </a:extLst>
          </p:cNvPr>
          <p:cNvSpPr>
            <a:spLocks noChangeAspect="1" noEditPoints="1"/>
          </p:cNvSpPr>
          <p:nvPr/>
        </p:nvSpPr>
        <p:spPr bwMode="auto">
          <a:xfrm flipH="1">
            <a:off x="3102811" y="758260"/>
            <a:ext cx="8102265" cy="5440680"/>
          </a:xfrm>
          <a:custGeom>
            <a:avLst/>
            <a:gdLst>
              <a:gd name="T0" fmla="*/ 0 w 3758"/>
              <a:gd name="T1" fmla="*/ 126 h 2756"/>
              <a:gd name="T2" fmla="*/ 126 w 3758"/>
              <a:gd name="T3" fmla="*/ 0 h 2756"/>
              <a:gd name="T4" fmla="*/ 1065 w 3758"/>
              <a:gd name="T5" fmla="*/ 0 h 2756"/>
              <a:gd name="T6" fmla="*/ 1378 w 3758"/>
              <a:gd name="T7" fmla="*/ 126 h 2756"/>
              <a:gd name="T8" fmla="*/ 1691 w 3758"/>
              <a:gd name="T9" fmla="*/ 251 h 2756"/>
              <a:gd name="T10" fmla="*/ 3633 w 3758"/>
              <a:gd name="T11" fmla="*/ 251 h 2756"/>
              <a:gd name="T12" fmla="*/ 3758 w 3758"/>
              <a:gd name="T13" fmla="*/ 376 h 2756"/>
              <a:gd name="T14" fmla="*/ 3758 w 3758"/>
              <a:gd name="T15" fmla="*/ 2756 h 2756"/>
              <a:gd name="T16" fmla="*/ 0 w 3758"/>
              <a:gd name="T17" fmla="*/ 2756 h 2756"/>
              <a:gd name="T18" fmla="*/ 0 w 3758"/>
              <a:gd name="T19" fmla="*/ 126 h 2756"/>
              <a:gd name="T20" fmla="*/ 0 w 3758"/>
              <a:gd name="T21" fmla="*/ 501 h 2756"/>
              <a:gd name="T22" fmla="*/ 1065 w 3758"/>
              <a:gd name="T23" fmla="*/ 501 h 2756"/>
              <a:gd name="T24" fmla="*/ 1378 w 3758"/>
              <a:gd name="T25" fmla="*/ 376 h 2756"/>
              <a:gd name="T26" fmla="*/ 1691 w 3758"/>
              <a:gd name="T27" fmla="*/ 251 h 2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8" h="2756">
                <a:moveTo>
                  <a:pt x="0" y="126"/>
                </a:moveTo>
                <a:cubicBezTo>
                  <a:pt x="0" y="56"/>
                  <a:pt x="56" y="0"/>
                  <a:pt x="126" y="0"/>
                </a:cubicBezTo>
                <a:cubicBezTo>
                  <a:pt x="1065" y="0"/>
                  <a:pt x="1065" y="0"/>
                  <a:pt x="1065" y="0"/>
                </a:cubicBezTo>
                <a:cubicBezTo>
                  <a:pt x="1187" y="0"/>
                  <a:pt x="1298" y="48"/>
                  <a:pt x="1378" y="126"/>
                </a:cubicBezTo>
                <a:cubicBezTo>
                  <a:pt x="1458" y="203"/>
                  <a:pt x="1569" y="251"/>
                  <a:pt x="1691" y="251"/>
                </a:cubicBezTo>
                <a:cubicBezTo>
                  <a:pt x="3633" y="251"/>
                  <a:pt x="3633" y="251"/>
                  <a:pt x="3633" y="251"/>
                </a:cubicBezTo>
                <a:cubicBezTo>
                  <a:pt x="3702" y="251"/>
                  <a:pt x="3758" y="307"/>
                  <a:pt x="3758" y="376"/>
                </a:cubicBezTo>
                <a:cubicBezTo>
                  <a:pt x="3758" y="2756"/>
                  <a:pt x="3758" y="2756"/>
                  <a:pt x="3758" y="2756"/>
                </a:cubicBezTo>
                <a:cubicBezTo>
                  <a:pt x="0" y="2756"/>
                  <a:pt x="0" y="2756"/>
                  <a:pt x="0" y="2756"/>
                </a:cubicBezTo>
                <a:lnTo>
                  <a:pt x="0" y="126"/>
                </a:lnTo>
                <a:close/>
                <a:moveTo>
                  <a:pt x="0" y="501"/>
                </a:moveTo>
                <a:cubicBezTo>
                  <a:pt x="1065" y="501"/>
                  <a:pt x="1065" y="501"/>
                  <a:pt x="1065" y="501"/>
                </a:cubicBezTo>
                <a:cubicBezTo>
                  <a:pt x="1187" y="501"/>
                  <a:pt x="1298" y="453"/>
                  <a:pt x="1378" y="376"/>
                </a:cubicBezTo>
                <a:cubicBezTo>
                  <a:pt x="1458" y="299"/>
                  <a:pt x="1569" y="251"/>
                  <a:pt x="169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EB40842-775B-463B-8B4F-8EDE51212E39}"/>
              </a:ext>
            </a:extLst>
          </p:cNvPr>
          <p:cNvSpPr>
            <a:spLocks noGrp="1"/>
          </p:cNvSpPr>
          <p:nvPr>
            <p:ph type="title"/>
          </p:nvPr>
        </p:nvSpPr>
        <p:spPr/>
        <p:txBody>
          <a:bodyPr/>
          <a:lstStyle/>
          <a:p>
            <a:r>
              <a:rPr lang="en-US"/>
              <a:t>Azure ML</a:t>
            </a:r>
          </a:p>
        </p:txBody>
      </p:sp>
      <p:sp>
        <p:nvSpPr>
          <p:cNvPr id="3" name="Text Placeholder 2">
            <a:extLst>
              <a:ext uri="{FF2B5EF4-FFF2-40B4-BE49-F238E27FC236}">
                <a16:creationId xmlns:a16="http://schemas.microsoft.com/office/drawing/2014/main" id="{2BB987DF-6711-427F-9F6D-BC025A2CD849}"/>
              </a:ext>
            </a:extLst>
          </p:cNvPr>
          <p:cNvSpPr>
            <a:spLocks noGrp="1"/>
          </p:cNvSpPr>
          <p:nvPr>
            <p:ph type="body" sz="quarter" idx="12"/>
          </p:nvPr>
        </p:nvSpPr>
        <p:spPr/>
        <p:txBody>
          <a:bodyPr/>
          <a:lstStyle/>
          <a:p>
            <a:r>
              <a:rPr lang="en-US"/>
              <a:t>Steps</a:t>
            </a:r>
          </a:p>
        </p:txBody>
      </p:sp>
    </p:spTree>
    <p:extLst>
      <p:ext uri="{BB962C8B-B14F-4D97-AF65-F5344CB8AC3E}">
        <p14:creationId xmlns:p14="http://schemas.microsoft.com/office/powerpoint/2010/main" val="294643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8C55820-FD52-4C9A-9148-DADDA1BCD330}"/>
              </a:ext>
            </a:extLst>
          </p:cNvPr>
          <p:cNvSpPr>
            <a:spLocks noGrp="1"/>
          </p:cNvSpPr>
          <p:nvPr>
            <p:ph type="title"/>
          </p:nvPr>
        </p:nvSpPr>
        <p:spPr>
          <a:xfrm>
            <a:off x="3045368" y="2043663"/>
            <a:ext cx="6105194" cy="2031055"/>
          </a:xfrm>
        </p:spPr>
        <p:txBody>
          <a:bodyPr vert="horz" lIns="91440" tIns="45720" rIns="91440" bIns="45720" rtlCol="0" anchor="b">
            <a:normAutofit fontScale="90000"/>
          </a:bodyPr>
          <a:lstStyle/>
          <a:p>
            <a:pPr algn="ctr"/>
            <a:r>
              <a:rPr lang="en-US" sz="4700" kern="1200" dirty="0">
                <a:solidFill>
                  <a:srgbClr val="FFFFFF"/>
                </a:solidFill>
                <a:latin typeface="+mj-lt"/>
                <a:ea typeface="+mj-ea"/>
                <a:cs typeface="+mj-cs"/>
              </a:rPr>
              <a:t>Session: Introduction to Lifecyc</a:t>
            </a:r>
            <a:r>
              <a:rPr lang="en-US" sz="4700" dirty="0">
                <a:solidFill>
                  <a:srgbClr val="FFFFFF"/>
                </a:solidFill>
              </a:rPr>
              <a:t>le Management with Azure DevOps/YAML</a:t>
            </a:r>
            <a:endParaRPr lang="en-US" sz="4700" kern="1200" dirty="0">
              <a:solidFill>
                <a:srgbClr val="FFFFFF"/>
              </a:solidFill>
              <a:latin typeface="+mj-lt"/>
              <a:ea typeface="+mj-ea"/>
              <a:cs typeface="+mj-cs"/>
            </a:endParaRPr>
          </a:p>
        </p:txBody>
      </p:sp>
    </p:spTree>
    <p:extLst>
      <p:ext uri="{BB962C8B-B14F-4D97-AF65-F5344CB8AC3E}">
        <p14:creationId xmlns:p14="http://schemas.microsoft.com/office/powerpoint/2010/main" val="2678014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8C55820-FD52-4C9A-9148-DADDA1BCD330}"/>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4700" kern="1200">
                <a:solidFill>
                  <a:srgbClr val="FFFFFF"/>
                </a:solidFill>
                <a:latin typeface="+mj-lt"/>
                <a:ea typeface="+mj-ea"/>
                <a:cs typeface="+mj-cs"/>
              </a:rPr>
              <a:t>Session:YAML and AML Pipeline Integration</a:t>
            </a:r>
          </a:p>
        </p:txBody>
      </p:sp>
    </p:spTree>
    <p:extLst>
      <p:ext uri="{BB962C8B-B14F-4D97-AF65-F5344CB8AC3E}">
        <p14:creationId xmlns:p14="http://schemas.microsoft.com/office/powerpoint/2010/main" val="842263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dirty="0"/>
              <a:t>Session goals</a:t>
            </a:r>
            <a:br>
              <a:rPr lang="en-US" dirty="0"/>
            </a:br>
            <a:endParaRPr lang="en-US" dirty="0"/>
          </a:p>
        </p:txBody>
      </p:sp>
      <p:sp>
        <p:nvSpPr>
          <p:cNvPr id="3" name="Text Placeholder 2"/>
          <p:cNvSpPr>
            <a:spLocks noGrp="1"/>
          </p:cNvSpPr>
          <p:nvPr>
            <p:ph type="body" sz="quarter" idx="10"/>
          </p:nvPr>
        </p:nvSpPr>
        <p:spPr>
          <a:xfrm>
            <a:off x="584200" y="1435497"/>
            <a:ext cx="11018520" cy="2499146"/>
          </a:xfrm>
        </p:spPr>
        <p:txBody>
          <a:bodyPr vert="horz" wrap="square" lIns="0" tIns="0" rIns="0" bIns="0" rtlCol="0" anchor="t">
            <a:spAutoFit/>
          </a:bodyPr>
          <a:lstStyle/>
          <a:p>
            <a:pPr lvl="1"/>
            <a:r>
              <a:rPr lang="en-US" sz="2800" dirty="0"/>
              <a:t>Project architecture </a:t>
            </a:r>
          </a:p>
          <a:p>
            <a:pPr lvl="1"/>
            <a:r>
              <a:rPr lang="en-US" sz="2800" dirty="0"/>
              <a:t>Build, Re-training, Deployment pipelines</a:t>
            </a:r>
          </a:p>
          <a:p>
            <a:pPr lvl="1"/>
            <a:r>
              <a:rPr lang="en-US" sz="2800" dirty="0"/>
              <a:t>Lab Setup</a:t>
            </a:r>
          </a:p>
          <a:p>
            <a:pPr lvl="1"/>
            <a:endParaRPr lang="en-US" sz="2800" dirty="0"/>
          </a:p>
          <a:p>
            <a:pPr lvl="0"/>
            <a:endParaRPr lang="en-US" dirty="0"/>
          </a:p>
        </p:txBody>
      </p:sp>
    </p:spTree>
    <p:extLst>
      <p:ext uri="{BB962C8B-B14F-4D97-AF65-F5344CB8AC3E}">
        <p14:creationId xmlns:p14="http://schemas.microsoft.com/office/powerpoint/2010/main" val="330540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chitecture_DevOps_AI.png">
            <a:extLst>
              <a:ext uri="{FF2B5EF4-FFF2-40B4-BE49-F238E27FC236}">
                <a16:creationId xmlns:a16="http://schemas.microsoft.com/office/drawing/2014/main" id="{7B2AB76E-2996-4ACD-9489-66D38C929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229" y="506027"/>
            <a:ext cx="10733103" cy="63512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D873EF8-52BF-4065-A68C-4A4E4FA1F741}"/>
              </a:ext>
            </a:extLst>
          </p:cNvPr>
          <p:cNvSpPr>
            <a:spLocks noGrp="1"/>
          </p:cNvSpPr>
          <p:nvPr>
            <p:ph type="title"/>
          </p:nvPr>
        </p:nvSpPr>
        <p:spPr>
          <a:xfrm>
            <a:off x="588263" y="457200"/>
            <a:ext cx="11018520" cy="553998"/>
          </a:xfrm>
        </p:spPr>
        <p:txBody>
          <a:bodyPr/>
          <a:lstStyle/>
          <a:p>
            <a:r>
              <a:rPr lang="nl-NL" kern="0" spc="0"/>
              <a:t>MLOps Reference Architecture</a:t>
            </a:r>
            <a:endParaRPr lang="en-US"/>
          </a:p>
        </p:txBody>
      </p:sp>
      <p:sp>
        <p:nvSpPr>
          <p:cNvPr id="6" name="Rectangle: Rounded Corners 5">
            <a:extLst>
              <a:ext uri="{FF2B5EF4-FFF2-40B4-BE49-F238E27FC236}">
                <a16:creationId xmlns:a16="http://schemas.microsoft.com/office/drawing/2014/main" id="{E268EF71-283B-413D-AC85-3BD0C681B042}"/>
              </a:ext>
            </a:extLst>
          </p:cNvPr>
          <p:cNvSpPr/>
          <p:nvPr/>
        </p:nvSpPr>
        <p:spPr>
          <a:xfrm rot="16200000">
            <a:off x="3499945" y="-767255"/>
            <a:ext cx="1731262" cy="6214558"/>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EB4FBE31-54E7-434F-A330-D3A7D37F1D71}"/>
              </a:ext>
            </a:extLst>
          </p:cNvPr>
          <p:cNvSpPr/>
          <p:nvPr/>
        </p:nvSpPr>
        <p:spPr>
          <a:xfrm>
            <a:off x="8718331" y="1639614"/>
            <a:ext cx="1665256" cy="3836276"/>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8" name="Rectangle: Rounded Corners 7">
            <a:extLst>
              <a:ext uri="{FF2B5EF4-FFF2-40B4-BE49-F238E27FC236}">
                <a16:creationId xmlns:a16="http://schemas.microsoft.com/office/drawing/2014/main" id="{1AAEAA2D-2635-4B39-912B-E7A00F089FC8}"/>
              </a:ext>
            </a:extLst>
          </p:cNvPr>
          <p:cNvSpPr/>
          <p:nvPr/>
        </p:nvSpPr>
        <p:spPr>
          <a:xfrm rot="16200000">
            <a:off x="3528499" y="1594592"/>
            <a:ext cx="1665256" cy="6086831"/>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758343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4D98-07C5-494B-AA4C-A14D37276AB7}"/>
              </a:ext>
            </a:extLst>
          </p:cNvPr>
          <p:cNvSpPr>
            <a:spLocks noGrp="1"/>
          </p:cNvSpPr>
          <p:nvPr>
            <p:ph type="title"/>
          </p:nvPr>
        </p:nvSpPr>
        <p:spPr/>
        <p:txBody>
          <a:bodyPr/>
          <a:lstStyle/>
          <a:p>
            <a:r>
              <a:rPr lang="en-US"/>
              <a:t>Build Pipeline</a:t>
            </a:r>
          </a:p>
        </p:txBody>
      </p:sp>
      <p:pic>
        <p:nvPicPr>
          <p:cNvPr id="6" name="Picture 5">
            <a:extLst>
              <a:ext uri="{FF2B5EF4-FFF2-40B4-BE49-F238E27FC236}">
                <a16:creationId xmlns:a16="http://schemas.microsoft.com/office/drawing/2014/main" id="{18682476-7621-444E-AB8C-669A3614CE27}"/>
              </a:ext>
            </a:extLst>
          </p:cNvPr>
          <p:cNvPicPr>
            <a:picLocks noChangeAspect="1"/>
          </p:cNvPicPr>
          <p:nvPr/>
        </p:nvPicPr>
        <p:blipFill rotWithShape="1">
          <a:blip r:embed="rId3"/>
          <a:srcRect l="-1" t="16234" r="40895"/>
          <a:stretch/>
        </p:blipFill>
        <p:spPr>
          <a:xfrm>
            <a:off x="0" y="1241946"/>
            <a:ext cx="6398636" cy="5616054"/>
          </a:xfrm>
          <a:prstGeom prst="rect">
            <a:avLst/>
          </a:prstGeom>
        </p:spPr>
      </p:pic>
      <p:pic>
        <p:nvPicPr>
          <p:cNvPr id="7" name="Picture 6">
            <a:extLst>
              <a:ext uri="{FF2B5EF4-FFF2-40B4-BE49-F238E27FC236}">
                <a16:creationId xmlns:a16="http://schemas.microsoft.com/office/drawing/2014/main" id="{75F22500-BA7A-416E-9420-903FFD4F8F28}"/>
              </a:ext>
            </a:extLst>
          </p:cNvPr>
          <p:cNvPicPr>
            <a:picLocks noChangeAspect="1"/>
          </p:cNvPicPr>
          <p:nvPr/>
        </p:nvPicPr>
        <p:blipFill rotWithShape="1">
          <a:blip r:embed="rId4"/>
          <a:srcRect l="25859" t="32046" r="29477" b="2373"/>
          <a:stretch/>
        </p:blipFill>
        <p:spPr>
          <a:xfrm>
            <a:off x="6946710" y="2456597"/>
            <a:ext cx="5445457" cy="4401403"/>
          </a:xfrm>
          <a:prstGeom prst="rect">
            <a:avLst/>
          </a:prstGeom>
        </p:spPr>
      </p:pic>
    </p:spTree>
    <p:extLst>
      <p:ext uri="{BB962C8B-B14F-4D97-AF65-F5344CB8AC3E}">
        <p14:creationId xmlns:p14="http://schemas.microsoft.com/office/powerpoint/2010/main" val="25435498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8C55820-FD52-4C9A-9148-DADDA1BCD330}"/>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4700" kern="1200" dirty="0">
                <a:solidFill>
                  <a:srgbClr val="FFFFFF"/>
                </a:solidFill>
                <a:latin typeface="+mj-lt"/>
                <a:ea typeface="+mj-ea"/>
                <a:cs typeface="+mj-cs"/>
              </a:rPr>
              <a:t>Session: Overview of Azure ML Services and Pipelines</a:t>
            </a:r>
          </a:p>
        </p:txBody>
      </p:sp>
    </p:spTree>
    <p:extLst>
      <p:ext uri="{BB962C8B-B14F-4D97-AF65-F5344CB8AC3E}">
        <p14:creationId xmlns:p14="http://schemas.microsoft.com/office/powerpoint/2010/main" val="2312724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B516-8CAE-4205-B190-CDFFE0764E6A}"/>
              </a:ext>
            </a:extLst>
          </p:cNvPr>
          <p:cNvSpPr>
            <a:spLocks noGrp="1"/>
          </p:cNvSpPr>
          <p:nvPr>
            <p:ph type="title"/>
          </p:nvPr>
        </p:nvSpPr>
        <p:spPr/>
        <p:txBody>
          <a:bodyPr/>
          <a:lstStyle/>
          <a:p>
            <a:r>
              <a:rPr lang="en-US" dirty="0"/>
              <a:t>Re-training Pipeline</a:t>
            </a:r>
          </a:p>
        </p:txBody>
      </p:sp>
      <p:pic>
        <p:nvPicPr>
          <p:cNvPr id="3" name="Picture 2">
            <a:extLst>
              <a:ext uri="{FF2B5EF4-FFF2-40B4-BE49-F238E27FC236}">
                <a16:creationId xmlns:a16="http://schemas.microsoft.com/office/drawing/2014/main" id="{8F50A0F2-352B-47A1-A948-D780CFC25D1D}"/>
              </a:ext>
            </a:extLst>
          </p:cNvPr>
          <p:cNvPicPr>
            <a:picLocks noChangeAspect="1"/>
          </p:cNvPicPr>
          <p:nvPr/>
        </p:nvPicPr>
        <p:blipFill>
          <a:blip r:embed="rId3"/>
          <a:stretch>
            <a:fillRect/>
          </a:stretch>
        </p:blipFill>
        <p:spPr>
          <a:xfrm>
            <a:off x="5237825" y="2836785"/>
            <a:ext cx="6732371" cy="3839222"/>
          </a:xfrm>
          <a:prstGeom prst="rect">
            <a:avLst/>
          </a:prstGeom>
        </p:spPr>
      </p:pic>
      <p:pic>
        <p:nvPicPr>
          <p:cNvPr id="4" name="Picture 3">
            <a:extLst>
              <a:ext uri="{FF2B5EF4-FFF2-40B4-BE49-F238E27FC236}">
                <a16:creationId xmlns:a16="http://schemas.microsoft.com/office/drawing/2014/main" id="{2E75DC82-9AB4-4AA5-8F90-C24D7038DF3B}"/>
              </a:ext>
            </a:extLst>
          </p:cNvPr>
          <p:cNvPicPr>
            <a:picLocks noChangeAspect="1"/>
          </p:cNvPicPr>
          <p:nvPr/>
        </p:nvPicPr>
        <p:blipFill>
          <a:blip r:embed="rId4"/>
          <a:stretch>
            <a:fillRect/>
          </a:stretch>
        </p:blipFill>
        <p:spPr>
          <a:xfrm>
            <a:off x="486610" y="1632243"/>
            <a:ext cx="4751215" cy="3124153"/>
          </a:xfrm>
          <a:prstGeom prst="rect">
            <a:avLst/>
          </a:prstGeom>
        </p:spPr>
      </p:pic>
    </p:spTree>
    <p:extLst>
      <p:ext uri="{BB962C8B-B14F-4D97-AF65-F5344CB8AC3E}">
        <p14:creationId xmlns:p14="http://schemas.microsoft.com/office/powerpoint/2010/main" val="266976120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CDF31C-17DE-4CAB-B092-CB0439071216}"/>
              </a:ext>
            </a:extLst>
          </p:cNvPr>
          <p:cNvPicPr>
            <a:picLocks noChangeAspect="1"/>
          </p:cNvPicPr>
          <p:nvPr/>
        </p:nvPicPr>
        <p:blipFill>
          <a:blip r:embed="rId3"/>
          <a:stretch>
            <a:fillRect/>
          </a:stretch>
        </p:blipFill>
        <p:spPr>
          <a:xfrm>
            <a:off x="0" y="0"/>
            <a:ext cx="3399865" cy="3055434"/>
          </a:xfrm>
          <a:prstGeom prst="rect">
            <a:avLst/>
          </a:prstGeom>
        </p:spPr>
      </p:pic>
      <p:sp>
        <p:nvSpPr>
          <p:cNvPr id="2" name="Title 1">
            <a:extLst>
              <a:ext uri="{FF2B5EF4-FFF2-40B4-BE49-F238E27FC236}">
                <a16:creationId xmlns:a16="http://schemas.microsoft.com/office/drawing/2014/main" id="{78C776CB-C878-459B-8D3D-4A721175CB21}"/>
              </a:ext>
            </a:extLst>
          </p:cNvPr>
          <p:cNvSpPr>
            <a:spLocks noGrp="1"/>
          </p:cNvSpPr>
          <p:nvPr>
            <p:ph type="title"/>
          </p:nvPr>
        </p:nvSpPr>
        <p:spPr>
          <a:xfrm>
            <a:off x="4392795" y="145210"/>
            <a:ext cx="4729331" cy="553998"/>
          </a:xfrm>
        </p:spPr>
        <p:txBody>
          <a:bodyPr/>
          <a:lstStyle/>
          <a:p>
            <a:r>
              <a:rPr lang="en-US"/>
              <a:t>Deployment Pipeline</a:t>
            </a:r>
          </a:p>
        </p:txBody>
      </p:sp>
      <p:pic>
        <p:nvPicPr>
          <p:cNvPr id="7" name="Picture 6">
            <a:extLst>
              <a:ext uri="{FF2B5EF4-FFF2-40B4-BE49-F238E27FC236}">
                <a16:creationId xmlns:a16="http://schemas.microsoft.com/office/drawing/2014/main" id="{C482A698-3984-449D-8B3F-439644C48178}"/>
              </a:ext>
            </a:extLst>
          </p:cNvPr>
          <p:cNvPicPr>
            <a:picLocks noChangeAspect="1"/>
          </p:cNvPicPr>
          <p:nvPr/>
        </p:nvPicPr>
        <p:blipFill>
          <a:blip r:embed="rId4"/>
          <a:stretch>
            <a:fillRect/>
          </a:stretch>
        </p:blipFill>
        <p:spPr>
          <a:xfrm>
            <a:off x="1374084" y="2904542"/>
            <a:ext cx="5246458" cy="3752214"/>
          </a:xfrm>
          <a:prstGeom prst="rect">
            <a:avLst/>
          </a:prstGeom>
        </p:spPr>
      </p:pic>
      <p:pic>
        <p:nvPicPr>
          <p:cNvPr id="8" name="Picture 7">
            <a:extLst>
              <a:ext uri="{FF2B5EF4-FFF2-40B4-BE49-F238E27FC236}">
                <a16:creationId xmlns:a16="http://schemas.microsoft.com/office/drawing/2014/main" id="{9B5A36AB-72F2-497A-832C-00B2DACEB374}"/>
              </a:ext>
            </a:extLst>
          </p:cNvPr>
          <p:cNvPicPr>
            <a:picLocks noChangeAspect="1"/>
          </p:cNvPicPr>
          <p:nvPr/>
        </p:nvPicPr>
        <p:blipFill>
          <a:blip r:embed="rId5"/>
          <a:stretch>
            <a:fillRect/>
          </a:stretch>
        </p:blipFill>
        <p:spPr>
          <a:xfrm>
            <a:off x="6757460" y="2904542"/>
            <a:ext cx="5173759" cy="3752215"/>
          </a:xfrm>
          <a:prstGeom prst="rect">
            <a:avLst/>
          </a:prstGeom>
        </p:spPr>
      </p:pic>
    </p:spTree>
    <p:extLst>
      <p:ext uri="{BB962C8B-B14F-4D97-AF65-F5344CB8AC3E}">
        <p14:creationId xmlns:p14="http://schemas.microsoft.com/office/powerpoint/2010/main" val="40408787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6D56027-4323-417C-BF60-ACBE1BE1A71B}"/>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a:solidFill>
                  <a:srgbClr val="000000"/>
                </a:solidFill>
              </a:rPr>
              <a:t>Project Code</a:t>
            </a:r>
          </a:p>
        </p:txBody>
      </p:sp>
      <p:sp>
        <p:nvSpPr>
          <p:cNvPr id="15"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57FF3CFA-E9FB-4A01-8A16-DAE80903C370}"/>
              </a:ext>
            </a:extLst>
          </p:cNvPr>
          <p:cNvPicPr>
            <a:picLocks noChangeAspect="1"/>
          </p:cNvPicPr>
          <p:nvPr/>
        </p:nvPicPr>
        <p:blipFill rotWithShape="1">
          <a:blip r:embed="rId4">
            <a:alphaModFix/>
          </a:blip>
          <a:srcRect r="3" b="19162"/>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357161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E0D8-F6FE-4A13-9FC3-96FEA9624ADA}"/>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Lab Setup</a:t>
            </a:r>
          </a:p>
        </p:txBody>
      </p:sp>
      <p:sp>
        <p:nvSpPr>
          <p:cNvPr id="7" name="Content Placeholder 2">
            <a:extLst>
              <a:ext uri="{FF2B5EF4-FFF2-40B4-BE49-F238E27FC236}">
                <a16:creationId xmlns:a16="http://schemas.microsoft.com/office/drawing/2014/main" id="{D3071D2E-195A-407B-B97D-866D213EBC77}"/>
              </a:ext>
            </a:extLst>
          </p:cNvPr>
          <p:cNvSpPr>
            <a:spLocks noGrp="1"/>
          </p:cNvSpPr>
          <p:nvPr>
            <p:ph type="body" sz="quarter" idx="10"/>
          </p:nvPr>
        </p:nvSpPr>
        <p:spPr>
          <a:xfrm>
            <a:off x="586390" y="1434370"/>
            <a:ext cx="11018520" cy="2308324"/>
          </a:xfrm>
          <a:prstGeom prst="rect">
            <a:avLst/>
          </a:prstGeom>
        </p:spPr>
        <p:txBody>
          <a:bodyPr wrap="square">
            <a:normAutofit/>
          </a:bodyPr>
          <a:lstStyle/>
          <a:p>
            <a:r>
              <a:rPr lang="en-US" dirty="0"/>
              <a:t>Create new Azure DevOps project</a:t>
            </a:r>
          </a:p>
          <a:p>
            <a:r>
              <a:rPr lang="en-US" dirty="0"/>
              <a:t>Create Azure DevOps service connection</a:t>
            </a:r>
          </a:p>
          <a:p>
            <a:r>
              <a:rPr lang="en-US" dirty="0"/>
              <a:t>Setup variable group with secrets</a:t>
            </a:r>
          </a:p>
          <a:p>
            <a:r>
              <a:rPr lang="en-US" dirty="0"/>
              <a:t>Import repo into Azure DevOps </a:t>
            </a:r>
          </a:p>
          <a:p>
            <a:endParaRPr lang="en-US" dirty="0"/>
          </a:p>
        </p:txBody>
      </p:sp>
    </p:spTree>
    <p:extLst>
      <p:ext uri="{BB962C8B-B14F-4D97-AF65-F5344CB8AC3E}">
        <p14:creationId xmlns:p14="http://schemas.microsoft.com/office/powerpoint/2010/main" val="29306588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chitecture_DevOps_AI.png">
            <a:extLst>
              <a:ext uri="{FF2B5EF4-FFF2-40B4-BE49-F238E27FC236}">
                <a16:creationId xmlns:a16="http://schemas.microsoft.com/office/drawing/2014/main" id="{7B2AB76E-2996-4ACD-9489-66D38C929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229" y="506027"/>
            <a:ext cx="10733103" cy="63512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D873EF8-52BF-4065-A68C-4A4E4FA1F741}"/>
              </a:ext>
            </a:extLst>
          </p:cNvPr>
          <p:cNvSpPr>
            <a:spLocks noGrp="1"/>
          </p:cNvSpPr>
          <p:nvPr>
            <p:ph type="title"/>
          </p:nvPr>
        </p:nvSpPr>
        <p:spPr>
          <a:xfrm>
            <a:off x="588263" y="457200"/>
            <a:ext cx="11018520" cy="553998"/>
          </a:xfrm>
        </p:spPr>
        <p:txBody>
          <a:bodyPr/>
          <a:lstStyle/>
          <a:p>
            <a:r>
              <a:rPr lang="nl-NL" kern="0" spc="0"/>
              <a:t>MLOps Reference Architecture</a:t>
            </a:r>
            <a:endParaRPr lang="en-US"/>
          </a:p>
        </p:txBody>
      </p:sp>
      <p:sp>
        <p:nvSpPr>
          <p:cNvPr id="6" name="Rectangle: Rounded Corners 5">
            <a:extLst>
              <a:ext uri="{FF2B5EF4-FFF2-40B4-BE49-F238E27FC236}">
                <a16:creationId xmlns:a16="http://schemas.microsoft.com/office/drawing/2014/main" id="{E268EF71-283B-413D-AC85-3BD0C681B042}"/>
              </a:ext>
            </a:extLst>
          </p:cNvPr>
          <p:cNvSpPr/>
          <p:nvPr/>
        </p:nvSpPr>
        <p:spPr>
          <a:xfrm rot="16200000">
            <a:off x="3499945" y="-767255"/>
            <a:ext cx="1731262" cy="6214558"/>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EB4FBE31-54E7-434F-A330-D3A7D37F1D71}"/>
              </a:ext>
            </a:extLst>
          </p:cNvPr>
          <p:cNvSpPr/>
          <p:nvPr/>
        </p:nvSpPr>
        <p:spPr>
          <a:xfrm>
            <a:off x="8718331" y="1639614"/>
            <a:ext cx="1665256" cy="3836276"/>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8" name="Rectangle: Rounded Corners 7">
            <a:extLst>
              <a:ext uri="{FF2B5EF4-FFF2-40B4-BE49-F238E27FC236}">
                <a16:creationId xmlns:a16="http://schemas.microsoft.com/office/drawing/2014/main" id="{1AAEAA2D-2635-4B39-912B-E7A00F089FC8}"/>
              </a:ext>
            </a:extLst>
          </p:cNvPr>
          <p:cNvSpPr/>
          <p:nvPr/>
        </p:nvSpPr>
        <p:spPr>
          <a:xfrm rot="16200000">
            <a:off x="3528499" y="1594592"/>
            <a:ext cx="1665256" cy="6086831"/>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6724727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7002CB-0CBF-474F-8180-EAFEB351F98A}"/>
              </a:ext>
            </a:extLst>
          </p:cNvPr>
          <p:cNvSpPr>
            <a:spLocks noGrp="1"/>
          </p:cNvSpPr>
          <p:nvPr>
            <p:ph type="title"/>
          </p:nvPr>
        </p:nvSpPr>
        <p:spPr/>
        <p:txBody>
          <a:bodyPr/>
          <a:lstStyle/>
          <a:p>
            <a:r>
              <a:rPr lang="en-US"/>
              <a:t>What is Azure Machine Learning service?</a:t>
            </a:r>
          </a:p>
        </p:txBody>
      </p:sp>
      <p:sp>
        <p:nvSpPr>
          <p:cNvPr id="14" name="TextBox 13">
            <a:extLst>
              <a:ext uri="{FF2B5EF4-FFF2-40B4-BE49-F238E27FC236}">
                <a16:creationId xmlns:a16="http://schemas.microsoft.com/office/drawing/2014/main" id="{2506B1C6-3B75-41F5-898D-8EF93163B5B5}"/>
              </a:ext>
            </a:extLst>
          </p:cNvPr>
          <p:cNvSpPr txBox="1"/>
          <p:nvPr/>
        </p:nvSpPr>
        <p:spPr>
          <a:xfrm>
            <a:off x="2595412" y="2249026"/>
            <a:ext cx="2460701" cy="738664"/>
          </a:xfrm>
          <a:prstGeom prst="rect">
            <a:avLst/>
          </a:prstGeom>
          <a:noFill/>
        </p:spPr>
        <p:txBody>
          <a:bodyPr wrap="square" lIns="0" tIns="0" rIns="0" bIns="0" rtlCol="0">
            <a:spAutoFit/>
          </a:bodyPr>
          <a:lstStyle/>
          <a:p>
            <a:pPr algn="ctr"/>
            <a:r>
              <a:rPr lang="en-US" sz="2400">
                <a:solidFill>
                  <a:schemeClr val="tx2"/>
                </a:solidFill>
                <a:latin typeface="+mj-lt"/>
                <a:cs typeface="Segoe UI Semilight" panose="020B0402040204020203" pitchFamily="34" charset="0"/>
              </a:rPr>
              <a:t>Set of Azure Cloud Services</a:t>
            </a:r>
          </a:p>
        </p:txBody>
      </p:sp>
      <p:sp>
        <p:nvSpPr>
          <p:cNvPr id="15" name="TextBox 14">
            <a:extLst>
              <a:ext uri="{FF2B5EF4-FFF2-40B4-BE49-F238E27FC236}">
                <a16:creationId xmlns:a16="http://schemas.microsoft.com/office/drawing/2014/main" id="{E03340C8-4572-4242-8F0A-5D981F1288F4}"/>
              </a:ext>
            </a:extLst>
          </p:cNvPr>
          <p:cNvSpPr txBox="1"/>
          <p:nvPr/>
        </p:nvSpPr>
        <p:spPr>
          <a:xfrm>
            <a:off x="7106255" y="2273237"/>
            <a:ext cx="2105860" cy="738664"/>
          </a:xfrm>
          <a:prstGeom prst="rect">
            <a:avLst/>
          </a:prstGeom>
          <a:noFill/>
        </p:spPr>
        <p:txBody>
          <a:bodyPr wrap="square" lIns="0" tIns="0" rIns="0" bIns="0" rtlCol="0">
            <a:spAutoFit/>
          </a:bodyPr>
          <a:lstStyle/>
          <a:p>
            <a:pPr algn="ctr"/>
            <a:r>
              <a:rPr lang="en-US" sz="2400">
                <a:solidFill>
                  <a:schemeClr val="tx2"/>
                </a:solidFill>
                <a:latin typeface="+mj-lt"/>
                <a:cs typeface="Segoe UI Semilight" panose="020B0402040204020203" pitchFamily="34" charset="0"/>
              </a:rPr>
              <a:t>Python </a:t>
            </a:r>
            <a:br>
              <a:rPr lang="en-US" sz="2400">
                <a:solidFill>
                  <a:schemeClr val="tx2"/>
                </a:solidFill>
                <a:latin typeface="+mj-lt"/>
                <a:cs typeface="Segoe UI Semilight" panose="020B0402040204020203" pitchFamily="34" charset="0"/>
              </a:rPr>
            </a:br>
            <a:r>
              <a:rPr lang="en-US" sz="2400">
                <a:solidFill>
                  <a:schemeClr val="tx2"/>
                </a:solidFill>
                <a:latin typeface="+mj-lt"/>
                <a:cs typeface="Segoe UI Semilight" panose="020B0402040204020203" pitchFamily="34" charset="0"/>
              </a:rPr>
              <a:t>SDK</a:t>
            </a:r>
          </a:p>
        </p:txBody>
      </p:sp>
      <p:sp>
        <p:nvSpPr>
          <p:cNvPr id="8" name="Plus Sign 7">
            <a:extLst>
              <a:ext uri="{FF2B5EF4-FFF2-40B4-BE49-F238E27FC236}">
                <a16:creationId xmlns:a16="http://schemas.microsoft.com/office/drawing/2014/main" id="{D2C09A9D-DD74-46D2-9B55-CF9457478808}"/>
              </a:ext>
            </a:extLst>
          </p:cNvPr>
          <p:cNvSpPr/>
          <p:nvPr/>
        </p:nvSpPr>
        <p:spPr bwMode="auto">
          <a:xfrm>
            <a:off x="5536295" y="2043061"/>
            <a:ext cx="1116295" cy="1150594"/>
          </a:xfrm>
          <a:prstGeom prst="mathPlus">
            <a:avLst>
              <a:gd name="adj1" fmla="val 6144"/>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latin typeface="Segoe UI Light" panose="020B0502040204020203" pitchFamily="34" charset="0"/>
              <a:cs typeface="Segoe UI Light" panose="020B0502040204020203" pitchFamily="34" charset="0"/>
            </a:endParaRPr>
          </a:p>
        </p:txBody>
      </p:sp>
      <p:grpSp>
        <p:nvGrpSpPr>
          <p:cNvPr id="18" name="Group 17">
            <a:extLst>
              <a:ext uri="{FF2B5EF4-FFF2-40B4-BE49-F238E27FC236}">
                <a16:creationId xmlns:a16="http://schemas.microsoft.com/office/drawing/2014/main" id="{8438306B-38DB-4092-B616-C5D958CE069F}"/>
              </a:ext>
            </a:extLst>
          </p:cNvPr>
          <p:cNvGrpSpPr/>
          <p:nvPr/>
        </p:nvGrpSpPr>
        <p:grpSpPr>
          <a:xfrm>
            <a:off x="3043731" y="4867879"/>
            <a:ext cx="6532427" cy="1016817"/>
            <a:chOff x="4152559" y="4043525"/>
            <a:chExt cx="6532427" cy="1016817"/>
          </a:xfrm>
        </p:grpSpPr>
        <p:sp>
          <p:nvSpPr>
            <p:cNvPr id="10" name="TextBox 9">
              <a:extLst>
                <a:ext uri="{FF2B5EF4-FFF2-40B4-BE49-F238E27FC236}">
                  <a16:creationId xmlns:a16="http://schemas.microsoft.com/office/drawing/2014/main" id="{32DD1468-FECB-41FA-AC16-3408551EDADE}"/>
                </a:ext>
              </a:extLst>
            </p:cNvPr>
            <p:cNvSpPr txBox="1"/>
            <p:nvPr/>
          </p:nvSpPr>
          <p:spPr>
            <a:xfrm>
              <a:off x="4152559" y="4043525"/>
              <a:ext cx="2441570" cy="924484"/>
            </a:xfrm>
            <a:prstGeom prst="rect">
              <a:avLst/>
            </a:prstGeom>
            <a:noFill/>
          </p:spPr>
          <p:txBody>
            <a:bodyPr wrap="square" lIns="0" tIns="0" rIns="0" bIns="0" rtlCol="0">
              <a:spAutoFit/>
            </a:bodyPr>
            <a:lstStyle/>
            <a:p>
              <a:pPr marL="231775" indent="-231775">
                <a:spcAft>
                  <a:spcPts val="300"/>
                </a:spcAft>
                <a:buClr>
                  <a:schemeClr val="tx2"/>
                </a:buClr>
                <a:buFont typeface="Wingdings" panose="05000000000000000000" pitchFamily="2" charset="2"/>
                <a:buChar char="ü"/>
              </a:pPr>
              <a:r>
                <a:rPr lang="en-US" sz="1836" kern="0">
                  <a:solidFill>
                    <a:srgbClr val="1A1A1A"/>
                  </a:solidFill>
                  <a:cs typeface="Segoe UI" pitchFamily="34" charset="0"/>
                </a:rPr>
                <a:t>Prepare Data</a:t>
              </a:r>
            </a:p>
            <a:p>
              <a:pPr marL="231775" indent="-231775">
                <a:spcAft>
                  <a:spcPts val="300"/>
                </a:spcAft>
                <a:buClr>
                  <a:schemeClr val="tx2"/>
                </a:buClr>
                <a:buFont typeface="Wingdings" panose="05000000000000000000" pitchFamily="2" charset="2"/>
                <a:buChar char="ü"/>
              </a:pPr>
              <a:r>
                <a:rPr lang="en-US" sz="1836" kern="0">
                  <a:solidFill>
                    <a:srgbClr val="1A1A1A"/>
                  </a:solidFill>
                  <a:cs typeface="Segoe UI" pitchFamily="34" charset="0"/>
                </a:rPr>
                <a:t>Build Models</a:t>
              </a:r>
            </a:p>
            <a:p>
              <a:pPr marL="231775" indent="-231775">
                <a:spcAft>
                  <a:spcPts val="300"/>
                </a:spcAft>
                <a:buClr>
                  <a:schemeClr val="tx2"/>
                </a:buClr>
                <a:buFont typeface="Wingdings" panose="05000000000000000000" pitchFamily="2" charset="2"/>
                <a:buChar char="ü"/>
              </a:pPr>
              <a:r>
                <a:rPr lang="en-US" sz="1836" kern="0">
                  <a:solidFill>
                    <a:srgbClr val="1A1A1A"/>
                  </a:solidFill>
                  <a:cs typeface="Segoe UI" pitchFamily="34" charset="0"/>
                </a:rPr>
                <a:t>Train Models</a:t>
              </a:r>
            </a:p>
          </p:txBody>
        </p:sp>
        <p:sp>
          <p:nvSpPr>
            <p:cNvPr id="16" name="Rectangle 15">
              <a:extLst>
                <a:ext uri="{FF2B5EF4-FFF2-40B4-BE49-F238E27FC236}">
                  <a16:creationId xmlns:a16="http://schemas.microsoft.com/office/drawing/2014/main" id="{616A81F2-AA71-44BD-B31A-D0C4E6C248C4}"/>
                </a:ext>
              </a:extLst>
            </p:cNvPr>
            <p:cNvSpPr/>
            <p:nvPr/>
          </p:nvSpPr>
          <p:spPr>
            <a:xfrm>
              <a:off x="8108079" y="4043525"/>
              <a:ext cx="2576907" cy="1016817"/>
            </a:xfrm>
            <a:prstGeom prst="rect">
              <a:avLst/>
            </a:prstGeom>
          </p:spPr>
          <p:txBody>
            <a:bodyPr wrap="square">
              <a:spAutoFit/>
            </a:bodyPr>
            <a:lstStyle/>
            <a:p>
              <a:pPr marL="231775" indent="-231775">
                <a:spcAft>
                  <a:spcPts val="300"/>
                </a:spcAft>
                <a:buClr>
                  <a:schemeClr val="tx2"/>
                </a:buClr>
                <a:buFont typeface="Wingdings" panose="05000000000000000000" pitchFamily="2" charset="2"/>
                <a:buChar char="ü"/>
              </a:pPr>
              <a:r>
                <a:rPr lang="en-US" sz="1836" kern="0">
                  <a:solidFill>
                    <a:srgbClr val="1A1A1A"/>
                  </a:solidFill>
                  <a:cs typeface="Segoe UI" pitchFamily="34" charset="0"/>
                </a:rPr>
                <a:t>Manage Models</a:t>
              </a:r>
            </a:p>
            <a:p>
              <a:pPr marL="231775" indent="-231775">
                <a:spcAft>
                  <a:spcPts val="300"/>
                </a:spcAft>
                <a:buClr>
                  <a:schemeClr val="tx2"/>
                </a:buClr>
                <a:buFont typeface="Wingdings" panose="05000000000000000000" pitchFamily="2" charset="2"/>
                <a:buChar char="ü"/>
              </a:pPr>
              <a:r>
                <a:rPr lang="en-US" sz="1836" kern="0">
                  <a:solidFill>
                    <a:srgbClr val="1A1A1A"/>
                  </a:solidFill>
                  <a:cs typeface="Segoe UI" pitchFamily="34" charset="0"/>
                </a:rPr>
                <a:t>Track Experiments</a:t>
              </a:r>
            </a:p>
            <a:p>
              <a:pPr marL="231775" indent="-231775">
                <a:spcAft>
                  <a:spcPts val="300"/>
                </a:spcAft>
                <a:buClr>
                  <a:schemeClr val="tx2"/>
                </a:buClr>
                <a:buFont typeface="Wingdings" panose="05000000000000000000" pitchFamily="2" charset="2"/>
                <a:buChar char="ü"/>
              </a:pPr>
              <a:r>
                <a:rPr lang="en-US" sz="1836" kern="0">
                  <a:solidFill>
                    <a:srgbClr val="1A1A1A"/>
                  </a:solidFill>
                  <a:cs typeface="Segoe UI" pitchFamily="34" charset="0"/>
                </a:rPr>
                <a:t>Deploy Models</a:t>
              </a:r>
            </a:p>
          </p:txBody>
        </p:sp>
      </p:grpSp>
      <p:sp>
        <p:nvSpPr>
          <p:cNvPr id="17" name="TextBox 16">
            <a:extLst>
              <a:ext uri="{FF2B5EF4-FFF2-40B4-BE49-F238E27FC236}">
                <a16:creationId xmlns:a16="http://schemas.microsoft.com/office/drawing/2014/main" id="{A435112E-427D-457D-B471-D56A56E6D248}"/>
              </a:ext>
            </a:extLst>
          </p:cNvPr>
          <p:cNvSpPr txBox="1"/>
          <p:nvPr/>
        </p:nvSpPr>
        <p:spPr>
          <a:xfrm>
            <a:off x="5190210" y="3925153"/>
            <a:ext cx="1808464" cy="738664"/>
          </a:xfrm>
          <a:prstGeom prst="rect">
            <a:avLst/>
          </a:prstGeom>
          <a:noFill/>
        </p:spPr>
        <p:txBody>
          <a:bodyPr wrap="square" lIns="0" tIns="0" rIns="0" bIns="0" rtlCol="0">
            <a:spAutoFit/>
          </a:bodyPr>
          <a:lstStyle/>
          <a:p>
            <a:pPr algn="ctr"/>
            <a:r>
              <a:rPr lang="en-US" sz="2400">
                <a:solidFill>
                  <a:schemeClr val="tx2"/>
                </a:solidFill>
                <a:latin typeface="+mj-lt"/>
                <a:cs typeface="Segoe UI Semilight" panose="020B0402040204020203" pitchFamily="34" charset="0"/>
              </a:rPr>
              <a:t>That enables you to:</a:t>
            </a:r>
          </a:p>
        </p:txBody>
      </p:sp>
      <p:cxnSp>
        <p:nvCxnSpPr>
          <p:cNvPr id="5" name="Straight Connector 4">
            <a:extLst>
              <a:ext uri="{FF2B5EF4-FFF2-40B4-BE49-F238E27FC236}">
                <a16:creationId xmlns:a16="http://schemas.microsoft.com/office/drawing/2014/main" id="{6B067330-F922-44F0-AE63-9489E74C395C}"/>
              </a:ext>
            </a:extLst>
          </p:cNvPr>
          <p:cNvCxnSpPr>
            <a:cxnSpLocks/>
          </p:cNvCxnSpPr>
          <p:nvPr/>
        </p:nvCxnSpPr>
        <p:spPr>
          <a:xfrm>
            <a:off x="1663430" y="3541265"/>
            <a:ext cx="8579795" cy="0"/>
          </a:xfrm>
          <a:prstGeom prst="line">
            <a:avLst/>
          </a:prstGeom>
          <a:solidFill>
            <a:schemeClr val="accent5"/>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29768292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F2A15449-C0C6-421F-9C30-4EEE6E37CE9E}"/>
              </a:ext>
            </a:extLst>
          </p:cNvPr>
          <p:cNvSpPr>
            <a:spLocks noGrp="1"/>
          </p:cNvSpPr>
          <p:nvPr>
            <p:ph type="title"/>
          </p:nvPr>
        </p:nvSpPr>
        <p:spPr/>
        <p:txBody>
          <a:bodyPr/>
          <a:lstStyle/>
          <a:p>
            <a:r>
              <a:rPr lang="en-US"/>
              <a:t>Azure ML service</a:t>
            </a:r>
          </a:p>
        </p:txBody>
      </p:sp>
      <p:sp>
        <p:nvSpPr>
          <p:cNvPr id="2" name="Text Placeholder 1">
            <a:extLst>
              <a:ext uri="{FF2B5EF4-FFF2-40B4-BE49-F238E27FC236}">
                <a16:creationId xmlns:a16="http://schemas.microsoft.com/office/drawing/2014/main" id="{C921C428-E074-4E81-AE55-C384E495791F}"/>
              </a:ext>
            </a:extLst>
          </p:cNvPr>
          <p:cNvSpPr>
            <a:spLocks noGrp="1"/>
          </p:cNvSpPr>
          <p:nvPr>
            <p:ph type="body" sz="quarter" idx="12"/>
          </p:nvPr>
        </p:nvSpPr>
        <p:spPr/>
        <p:txBody>
          <a:bodyPr/>
          <a:lstStyle/>
          <a:p>
            <a:r>
              <a:rPr lang="en-US"/>
              <a:t>Lets you easily implement this AI/ML Lifecycle</a:t>
            </a:r>
          </a:p>
        </p:txBody>
      </p:sp>
      <p:pic>
        <p:nvPicPr>
          <p:cNvPr id="7" name="Picture 6">
            <a:extLst>
              <a:ext uri="{FF2B5EF4-FFF2-40B4-BE49-F238E27FC236}">
                <a16:creationId xmlns:a16="http://schemas.microsoft.com/office/drawing/2014/main" id="{F046F145-4C1E-4AD9-83E6-F2131F41172A}"/>
              </a:ext>
            </a:extLst>
          </p:cNvPr>
          <p:cNvPicPr>
            <a:picLocks noChangeAspect="1"/>
          </p:cNvPicPr>
          <p:nvPr/>
        </p:nvPicPr>
        <p:blipFill>
          <a:blip r:embed="rId3"/>
          <a:stretch>
            <a:fillRect/>
          </a:stretch>
        </p:blipFill>
        <p:spPr>
          <a:xfrm>
            <a:off x="910839" y="1701768"/>
            <a:ext cx="5410630" cy="4708197"/>
          </a:xfrm>
          <a:prstGeom prst="rect">
            <a:avLst/>
          </a:prstGeom>
          <a:ln>
            <a:noFill/>
          </a:ln>
        </p:spPr>
      </p:pic>
      <p:sp>
        <p:nvSpPr>
          <p:cNvPr id="13" name="Oval 12">
            <a:extLst>
              <a:ext uri="{FF2B5EF4-FFF2-40B4-BE49-F238E27FC236}">
                <a16:creationId xmlns:a16="http://schemas.microsoft.com/office/drawing/2014/main" id="{07CBCA36-4CA7-4BBA-81B8-A6FB3C69B367}"/>
              </a:ext>
            </a:extLst>
          </p:cNvPr>
          <p:cNvSpPr>
            <a:spLocks noChangeAspect="1"/>
          </p:cNvSpPr>
          <p:nvPr/>
        </p:nvSpPr>
        <p:spPr bwMode="auto">
          <a:xfrm>
            <a:off x="3007038" y="3438821"/>
            <a:ext cx="1093814" cy="1097280"/>
          </a:xfrm>
          <a:prstGeom prst="ellipse">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a:gradFill>
                <a:gsLst>
                  <a:gs pos="40075">
                    <a:srgbClr val="FFFFFF"/>
                  </a:gs>
                  <a:gs pos="30000">
                    <a:srgbClr val="FFFFFF"/>
                  </a:gs>
                </a:gsLst>
                <a:lin ang="5400000" scaled="0"/>
              </a:gradFill>
            </a:endParaRPr>
          </a:p>
        </p:txBody>
      </p:sp>
      <p:grpSp>
        <p:nvGrpSpPr>
          <p:cNvPr id="14" name="Group 13">
            <a:extLst>
              <a:ext uri="{FF2B5EF4-FFF2-40B4-BE49-F238E27FC236}">
                <a16:creationId xmlns:a16="http://schemas.microsoft.com/office/drawing/2014/main" id="{F5290796-C629-4145-9C0B-53B81A4F5E9D}"/>
              </a:ext>
            </a:extLst>
          </p:cNvPr>
          <p:cNvGrpSpPr/>
          <p:nvPr/>
        </p:nvGrpSpPr>
        <p:grpSpPr>
          <a:xfrm>
            <a:off x="3007038" y="3659327"/>
            <a:ext cx="1039123" cy="601403"/>
            <a:chOff x="8770011" y="4174476"/>
            <a:chExt cx="1315630" cy="833945"/>
          </a:xfrm>
        </p:grpSpPr>
        <p:sp>
          <p:nvSpPr>
            <p:cNvPr id="15" name="TextBox 14">
              <a:extLst>
                <a:ext uri="{FF2B5EF4-FFF2-40B4-BE49-F238E27FC236}">
                  <a16:creationId xmlns:a16="http://schemas.microsoft.com/office/drawing/2014/main" id="{C3490B28-62D2-4110-83E1-0A811CCD46A6}"/>
                </a:ext>
              </a:extLst>
            </p:cNvPr>
            <p:cNvSpPr txBox="1"/>
            <p:nvPr/>
          </p:nvSpPr>
          <p:spPr>
            <a:xfrm>
              <a:off x="8770011" y="4573103"/>
              <a:ext cx="1315630" cy="435318"/>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Azure </a:t>
              </a:r>
              <a:br>
                <a:rPr kumimoji="0" lang="en-US" sz="8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br>
              <a:r>
                <a:rPr kumimoji="0" lang="en-US" sz="8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Machine Learning</a:t>
              </a:r>
            </a:p>
          </p:txBody>
        </p:sp>
        <p:pic>
          <p:nvPicPr>
            <p:cNvPr id="16" name="Picture 15">
              <a:extLst>
                <a:ext uri="{FF2B5EF4-FFF2-40B4-BE49-F238E27FC236}">
                  <a16:creationId xmlns:a16="http://schemas.microsoft.com/office/drawing/2014/main" id="{D9BC8A1D-3EEF-4187-B42D-37BC00501A16}"/>
                </a:ext>
              </a:extLst>
            </p:cNvPr>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9234230" y="4174476"/>
              <a:ext cx="387192" cy="387192"/>
            </a:xfrm>
            <a:prstGeom prst="rect">
              <a:avLst/>
            </a:prstGeom>
          </p:spPr>
        </p:pic>
      </p:grpSp>
      <p:sp>
        <p:nvSpPr>
          <p:cNvPr id="18" name="Rectangle 17">
            <a:extLst>
              <a:ext uri="{FF2B5EF4-FFF2-40B4-BE49-F238E27FC236}">
                <a16:creationId xmlns:a16="http://schemas.microsoft.com/office/drawing/2014/main" id="{6983A9B5-49E7-4407-B04F-8B565A561898}"/>
              </a:ext>
            </a:extLst>
          </p:cNvPr>
          <p:cNvSpPr/>
          <p:nvPr/>
        </p:nvSpPr>
        <p:spPr>
          <a:xfrm>
            <a:off x="6810883" y="1646319"/>
            <a:ext cx="4928478" cy="4627421"/>
          </a:xfrm>
          <a:prstGeom prst="rect">
            <a:avLst/>
          </a:prstGeom>
          <a:ln>
            <a:noFill/>
          </a:ln>
        </p:spPr>
        <p:txBody>
          <a:bodyPr wrap="square">
            <a:spAutoFit/>
          </a:bodyPr>
          <a:lstStyle/>
          <a:p>
            <a:pPr>
              <a:lnSpc>
                <a:spcPct val="90000"/>
              </a:lnSpc>
              <a:spcAft>
                <a:spcPts val="488"/>
              </a:spcAft>
              <a:buSzPct val="90000"/>
              <a:defRPr/>
            </a:pPr>
            <a:r>
              <a:rPr lang="en-US" sz="1800" dirty="0">
                <a:solidFill>
                  <a:schemeClr val="tx2"/>
                </a:solidFill>
                <a:latin typeface="+mj-lt"/>
              </a:rPr>
              <a:t>Workflow Steps</a:t>
            </a:r>
          </a:p>
          <a:p>
            <a:pPr>
              <a:lnSpc>
                <a:spcPct val="90000"/>
              </a:lnSpc>
              <a:spcAft>
                <a:spcPts val="988"/>
              </a:spcAft>
              <a:buSzPct val="90000"/>
            </a:pPr>
            <a:r>
              <a:rPr lang="en-US" sz="1600" dirty="0"/>
              <a:t>Develop machine learning training scripts in Python.</a:t>
            </a:r>
          </a:p>
          <a:p>
            <a:pPr>
              <a:lnSpc>
                <a:spcPct val="90000"/>
              </a:lnSpc>
              <a:spcAft>
                <a:spcPts val="988"/>
              </a:spcAft>
              <a:buSzPct val="90000"/>
            </a:pPr>
            <a:r>
              <a:rPr lang="en-US" sz="1600" dirty="0"/>
              <a:t>Create and configure a compute target.</a:t>
            </a:r>
          </a:p>
          <a:p>
            <a:pPr>
              <a:lnSpc>
                <a:spcPct val="90000"/>
              </a:lnSpc>
              <a:spcAft>
                <a:spcPts val="988"/>
              </a:spcAft>
              <a:buSzPct val="90000"/>
            </a:pPr>
            <a:r>
              <a:rPr lang="en-US" sz="1600" dirty="0"/>
              <a:t>Submit the scripts to the configured compute target to run in that environment. During training, the compute target stores run records to a datastore. There the records are saved to an experiment.</a:t>
            </a:r>
          </a:p>
          <a:p>
            <a:pPr>
              <a:lnSpc>
                <a:spcPct val="90000"/>
              </a:lnSpc>
              <a:spcAft>
                <a:spcPts val="988"/>
              </a:spcAft>
              <a:buSzPct val="90000"/>
            </a:pPr>
            <a:r>
              <a:rPr lang="en-US" sz="1600" dirty="0"/>
              <a:t>Query the experiment for logged metrics from the current and past runs. If the metrics do not indicate a desired outcome, loop back to step 1 and iterate on your scripts.</a:t>
            </a:r>
          </a:p>
          <a:p>
            <a:pPr>
              <a:lnSpc>
                <a:spcPct val="90000"/>
              </a:lnSpc>
              <a:spcAft>
                <a:spcPts val="988"/>
              </a:spcAft>
              <a:buSzPct val="90000"/>
            </a:pPr>
            <a:r>
              <a:rPr lang="en-US" sz="1600" dirty="0"/>
              <a:t>Once a satisfactory run is found, register the persisted model in the model registry.</a:t>
            </a:r>
          </a:p>
          <a:p>
            <a:pPr>
              <a:lnSpc>
                <a:spcPct val="90000"/>
              </a:lnSpc>
              <a:spcAft>
                <a:spcPts val="988"/>
              </a:spcAft>
              <a:buSzPct val="90000"/>
            </a:pPr>
            <a:r>
              <a:rPr lang="en-US" sz="1600" dirty="0"/>
              <a:t>Develop a scoring script.</a:t>
            </a:r>
          </a:p>
          <a:p>
            <a:pPr>
              <a:lnSpc>
                <a:spcPct val="90000"/>
              </a:lnSpc>
              <a:spcAft>
                <a:spcPts val="988"/>
              </a:spcAft>
              <a:buSzPct val="90000"/>
            </a:pPr>
            <a:r>
              <a:rPr lang="en-US" sz="1600" dirty="0"/>
              <a:t>Create an Image and register it in the image registry.</a:t>
            </a:r>
          </a:p>
          <a:p>
            <a:pPr>
              <a:lnSpc>
                <a:spcPct val="90000"/>
              </a:lnSpc>
              <a:spcAft>
                <a:spcPts val="988"/>
              </a:spcAft>
              <a:buSzPct val="90000"/>
            </a:pPr>
            <a:r>
              <a:rPr lang="en-US" sz="1600" dirty="0"/>
              <a:t>Deploy the image as a web service in Azure.</a:t>
            </a:r>
          </a:p>
        </p:txBody>
      </p:sp>
    </p:spTree>
    <p:extLst>
      <p:ext uri="{BB962C8B-B14F-4D97-AF65-F5344CB8AC3E}">
        <p14:creationId xmlns:p14="http://schemas.microsoft.com/office/powerpoint/2010/main" val="26167929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A5098D-3321-4367-8333-2E9BDA5F03AD}"/>
              </a:ext>
            </a:extLst>
          </p:cNvPr>
          <p:cNvSpPr>
            <a:spLocks noGrp="1"/>
          </p:cNvSpPr>
          <p:nvPr>
            <p:ph type="title"/>
          </p:nvPr>
        </p:nvSpPr>
        <p:spPr/>
        <p:txBody>
          <a:bodyPr/>
          <a:lstStyle/>
          <a:p>
            <a:r>
              <a:rPr lang="en-US"/>
              <a:t>Azure Machine Learning: </a:t>
            </a:r>
            <a:br>
              <a:rPr lang="en-US"/>
            </a:br>
            <a:r>
              <a:rPr lang="en-US"/>
              <a:t>Technical Details</a:t>
            </a:r>
          </a:p>
        </p:txBody>
      </p:sp>
      <p:grpSp>
        <p:nvGrpSpPr>
          <p:cNvPr id="4" name="Group 3">
            <a:extLst>
              <a:ext uri="{FF2B5EF4-FFF2-40B4-BE49-F238E27FC236}">
                <a16:creationId xmlns:a16="http://schemas.microsoft.com/office/drawing/2014/main" id="{C647B98A-DCED-49E8-B7FD-F3550D611B53}"/>
              </a:ext>
            </a:extLst>
          </p:cNvPr>
          <p:cNvGrpSpPr/>
          <p:nvPr/>
        </p:nvGrpSpPr>
        <p:grpSpPr>
          <a:xfrm>
            <a:off x="4227031" y="914409"/>
            <a:ext cx="3737938" cy="2436777"/>
            <a:chOff x="4058436" y="690665"/>
            <a:chExt cx="3737938" cy="2436777"/>
          </a:xfrm>
        </p:grpSpPr>
        <p:sp>
          <p:nvSpPr>
            <p:cNvPr id="5" name="Rectangle 4">
              <a:extLst>
                <a:ext uri="{FF2B5EF4-FFF2-40B4-BE49-F238E27FC236}">
                  <a16:creationId xmlns:a16="http://schemas.microsoft.com/office/drawing/2014/main" id="{5242DDC3-2D95-4CAA-AC6B-8B5C1E8FB79F}"/>
                </a:ext>
              </a:extLst>
            </p:cNvPr>
            <p:cNvSpPr/>
            <p:nvPr/>
          </p:nvSpPr>
          <p:spPr bwMode="auto">
            <a:xfrm>
              <a:off x="4058436" y="690665"/>
              <a:ext cx="3737938" cy="243677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brain_2">
              <a:extLst>
                <a:ext uri="{FF2B5EF4-FFF2-40B4-BE49-F238E27FC236}">
                  <a16:creationId xmlns:a16="http://schemas.microsoft.com/office/drawing/2014/main" id="{7DB65EA2-C8A4-4822-8AAE-195B87DECB79}"/>
                </a:ext>
              </a:extLst>
            </p:cNvPr>
            <p:cNvSpPr>
              <a:spLocks noChangeAspect="1" noEditPoints="1"/>
            </p:cNvSpPr>
            <p:nvPr/>
          </p:nvSpPr>
          <p:spPr bwMode="auto">
            <a:xfrm>
              <a:off x="4873315" y="1125954"/>
              <a:ext cx="2108180" cy="1413596"/>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9050"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473734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898F9A4-AEB7-40E4-A43B-DB35EF014B19}"/>
              </a:ext>
            </a:extLst>
          </p:cNvPr>
          <p:cNvSpPr/>
          <p:nvPr/>
        </p:nvSpPr>
        <p:spPr bwMode="auto">
          <a:xfrm>
            <a:off x="548899" y="1530135"/>
            <a:ext cx="11213564" cy="5025313"/>
          </a:xfrm>
          <a:prstGeom prst="rect">
            <a:avLst/>
          </a:prstGeom>
          <a:ln w="12700" cap="sq">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563"/>
            <a:endParaRPr lang="en-US" sz="1800">
              <a:solidFill>
                <a:prstClr val="white"/>
              </a:solidFill>
              <a:latin typeface="Segoe UI"/>
            </a:endParaRPr>
          </a:p>
        </p:txBody>
      </p:sp>
      <p:sp>
        <p:nvSpPr>
          <p:cNvPr id="3" name="Title 2">
            <a:extLst>
              <a:ext uri="{FF2B5EF4-FFF2-40B4-BE49-F238E27FC236}">
                <a16:creationId xmlns:a16="http://schemas.microsoft.com/office/drawing/2014/main" id="{12AF8EB9-E135-4A8A-A1AD-6F8B3C3C7EDE}"/>
              </a:ext>
            </a:extLst>
          </p:cNvPr>
          <p:cNvSpPr>
            <a:spLocks noGrp="1"/>
          </p:cNvSpPr>
          <p:nvPr>
            <p:ph type="title"/>
          </p:nvPr>
        </p:nvSpPr>
        <p:spPr/>
        <p:txBody>
          <a:bodyPr/>
          <a:lstStyle/>
          <a:p>
            <a:r>
              <a:rPr lang="en-US"/>
              <a:t>Azure ML service</a:t>
            </a:r>
          </a:p>
        </p:txBody>
      </p:sp>
      <p:sp>
        <p:nvSpPr>
          <p:cNvPr id="2" name="Text Placeholder 1">
            <a:extLst>
              <a:ext uri="{FF2B5EF4-FFF2-40B4-BE49-F238E27FC236}">
                <a16:creationId xmlns:a16="http://schemas.microsoft.com/office/drawing/2014/main" id="{0750FDDA-11A8-476C-94C9-86D0FCBD7841}"/>
              </a:ext>
            </a:extLst>
          </p:cNvPr>
          <p:cNvSpPr>
            <a:spLocks noGrp="1"/>
          </p:cNvSpPr>
          <p:nvPr>
            <p:ph type="body" sz="quarter" idx="12"/>
          </p:nvPr>
        </p:nvSpPr>
        <p:spPr/>
        <p:txBody>
          <a:bodyPr/>
          <a:lstStyle/>
          <a:p>
            <a:r>
              <a:rPr lang="en-US"/>
              <a:t>Key Artifacts</a:t>
            </a:r>
          </a:p>
        </p:txBody>
      </p:sp>
      <p:sp>
        <p:nvSpPr>
          <p:cNvPr id="38" name="TextBox 37">
            <a:extLst>
              <a:ext uri="{FF2B5EF4-FFF2-40B4-BE49-F238E27FC236}">
                <a16:creationId xmlns:a16="http://schemas.microsoft.com/office/drawing/2014/main" id="{A9E7FF1E-8969-4851-BBE7-A96D576F23C8}"/>
              </a:ext>
            </a:extLst>
          </p:cNvPr>
          <p:cNvSpPr txBox="1"/>
          <p:nvPr/>
        </p:nvSpPr>
        <p:spPr>
          <a:xfrm>
            <a:off x="1242928" y="1921483"/>
            <a:ext cx="2493193" cy="313932"/>
          </a:xfrm>
          <a:prstGeom prst="rect">
            <a:avLst/>
          </a:prstGeom>
          <a:noFill/>
        </p:spPr>
        <p:txBody>
          <a:bodyPr wrap="square" lIns="0" tIns="0" rIns="0" bIns="0" rtlCol="0" anchor="ctr" anchorCtr="1">
            <a:spAutoFit/>
          </a:bodyPr>
          <a:lstStyle/>
          <a:p>
            <a:pPr algn="ctr" defTabSz="634201" eaLnBrk="0" fontAlgn="base" hangingPunct="0">
              <a:spcBef>
                <a:spcPct val="0"/>
              </a:spcBef>
              <a:spcAft>
                <a:spcPct val="0"/>
              </a:spcAft>
              <a:defRPr/>
            </a:pPr>
            <a:r>
              <a:rPr lang="en-US" sz="2040" b="1" kern="0">
                <a:solidFill>
                  <a:srgbClr val="0078D4"/>
                </a:solidFill>
                <a:latin typeface="Segoe UI Semibold" panose="020B0702040204020203" pitchFamily="34" charset="0"/>
              </a:rPr>
              <a:t>Workspace</a:t>
            </a:r>
          </a:p>
        </p:txBody>
      </p:sp>
      <p:grpSp>
        <p:nvGrpSpPr>
          <p:cNvPr id="19" name="Group 18">
            <a:extLst>
              <a:ext uri="{FF2B5EF4-FFF2-40B4-BE49-F238E27FC236}">
                <a16:creationId xmlns:a16="http://schemas.microsoft.com/office/drawing/2014/main" id="{23F6777E-C315-4976-B4F9-56FA0BE29EC5}"/>
              </a:ext>
            </a:extLst>
          </p:cNvPr>
          <p:cNvGrpSpPr/>
          <p:nvPr/>
        </p:nvGrpSpPr>
        <p:grpSpPr>
          <a:xfrm>
            <a:off x="780389" y="1758205"/>
            <a:ext cx="877637" cy="722760"/>
            <a:chOff x="10170589" y="2944568"/>
            <a:chExt cx="1749777" cy="1440993"/>
          </a:xfrm>
        </p:grpSpPr>
        <p:sp>
          <p:nvSpPr>
            <p:cNvPr id="20" name="Freeform: Shape 19">
              <a:extLst>
                <a:ext uri="{FF2B5EF4-FFF2-40B4-BE49-F238E27FC236}">
                  <a16:creationId xmlns:a16="http://schemas.microsoft.com/office/drawing/2014/main" id="{36CD3DD6-AB24-4731-9309-72AB61490279}"/>
                </a:ext>
              </a:extLst>
            </p:cNvPr>
            <p:cNvSpPr/>
            <p:nvPr/>
          </p:nvSpPr>
          <p:spPr>
            <a:xfrm>
              <a:off x="10170589" y="2944568"/>
              <a:ext cx="1543921" cy="1440993"/>
            </a:xfrm>
            <a:custGeom>
              <a:avLst/>
              <a:gdLst>
                <a:gd name="connsiteX0" fmla="*/ 1469998 w 1543920"/>
                <a:gd name="connsiteY0" fmla="*/ 374302 h 1440992"/>
                <a:gd name="connsiteX1" fmla="*/ 1469998 w 1543920"/>
                <a:gd name="connsiteY1" fmla="*/ 252378 h 1440992"/>
                <a:gd name="connsiteX2" fmla="*/ 714226 w 1543920"/>
                <a:gd name="connsiteY2" fmla="*/ 252378 h 1440992"/>
                <a:gd name="connsiteX3" fmla="*/ 541094 w 1543920"/>
                <a:gd name="connsiteY3" fmla="*/ 77196 h 1440992"/>
                <a:gd name="connsiteX4" fmla="*/ 77196 w 1543920"/>
                <a:gd name="connsiteY4" fmla="*/ 77196 h 1440992"/>
                <a:gd name="connsiteX5" fmla="*/ 77196 w 1543920"/>
                <a:gd name="connsiteY5" fmla="*/ 1361053 h 1440992"/>
                <a:gd name="connsiteX6" fmla="*/ 156681 w 1543920"/>
                <a:gd name="connsiteY6" fmla="*/ 1427565 h 1440992"/>
                <a:gd name="connsiteX7" fmla="*/ 1456936 w 1543920"/>
                <a:gd name="connsiteY7" fmla="*/ 1427565 h 1440992"/>
                <a:gd name="connsiteX8" fmla="*/ 1523366 w 1543920"/>
                <a:gd name="connsiteY8" fmla="*/ 1361053 h 1440992"/>
                <a:gd name="connsiteX9" fmla="*/ 1523366 w 1543920"/>
                <a:gd name="connsiteY9" fmla="*/ 374302 h 1440992"/>
                <a:gd name="connsiteX10" fmla="*/ 1469998 w 1543920"/>
                <a:gd name="connsiteY10" fmla="*/ 374302 h 1440992"/>
                <a:gd name="connsiteX11" fmla="*/ 1469998 w 1543920"/>
                <a:gd name="connsiteY11" fmla="*/ 374302 h 144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3920" h="1440992">
                  <a:moveTo>
                    <a:pt x="1469998" y="374302"/>
                  </a:moveTo>
                  <a:cubicBezTo>
                    <a:pt x="1469998" y="252378"/>
                    <a:pt x="1469998" y="252378"/>
                    <a:pt x="1469998" y="252378"/>
                  </a:cubicBezTo>
                  <a:cubicBezTo>
                    <a:pt x="714226" y="252378"/>
                    <a:pt x="714226" y="252378"/>
                    <a:pt x="714226" y="252378"/>
                  </a:cubicBezTo>
                  <a:cubicBezTo>
                    <a:pt x="541094" y="77196"/>
                    <a:pt x="541094" y="77196"/>
                    <a:pt x="541094" y="77196"/>
                  </a:cubicBezTo>
                  <a:cubicBezTo>
                    <a:pt x="77196" y="77196"/>
                    <a:pt x="77196" y="77196"/>
                    <a:pt x="77196" y="77196"/>
                  </a:cubicBezTo>
                  <a:cubicBezTo>
                    <a:pt x="77196" y="1361053"/>
                    <a:pt x="77196" y="1361053"/>
                    <a:pt x="77196" y="1361053"/>
                  </a:cubicBezTo>
                  <a:cubicBezTo>
                    <a:pt x="77196" y="1400958"/>
                    <a:pt x="117470" y="1427565"/>
                    <a:pt x="156681" y="1427565"/>
                  </a:cubicBezTo>
                  <a:cubicBezTo>
                    <a:pt x="1456936" y="1427565"/>
                    <a:pt x="1456936" y="1427565"/>
                    <a:pt x="1456936" y="1427565"/>
                  </a:cubicBezTo>
                  <a:cubicBezTo>
                    <a:pt x="1496152" y="1427565"/>
                    <a:pt x="1523366" y="1400958"/>
                    <a:pt x="1523366" y="1361053"/>
                  </a:cubicBezTo>
                  <a:cubicBezTo>
                    <a:pt x="1523366" y="374302"/>
                    <a:pt x="1523366" y="374302"/>
                    <a:pt x="1523366" y="374302"/>
                  </a:cubicBezTo>
                  <a:cubicBezTo>
                    <a:pt x="1469998" y="374302"/>
                    <a:pt x="1469998" y="374302"/>
                    <a:pt x="1469998" y="374302"/>
                  </a:cubicBezTo>
                  <a:cubicBezTo>
                    <a:pt x="1469998" y="374302"/>
                    <a:pt x="1469998" y="374302"/>
                    <a:pt x="1469998" y="374302"/>
                  </a:cubicBezTo>
                  <a:close/>
                </a:path>
              </a:pathLst>
            </a:custGeom>
            <a:solidFill>
              <a:schemeClr val="bg1"/>
            </a:solidFill>
            <a:ln w="9525" cap="flat">
              <a:solidFill>
                <a:schemeClr val="tx2"/>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B942D04-82E7-4E93-BE8C-1D9944E77F58}"/>
                </a:ext>
              </a:extLst>
            </p:cNvPr>
            <p:cNvSpPr/>
            <p:nvPr/>
          </p:nvSpPr>
          <p:spPr>
            <a:xfrm>
              <a:off x="10170589" y="2944568"/>
              <a:ext cx="1543921" cy="1440993"/>
            </a:xfrm>
            <a:custGeom>
              <a:avLst/>
              <a:gdLst>
                <a:gd name="connsiteX0" fmla="*/ 549744 w 1543920"/>
                <a:gd name="connsiteY0" fmla="*/ 77196 h 1440992"/>
                <a:gd name="connsiteX1" fmla="*/ 77196 w 1543920"/>
                <a:gd name="connsiteY1" fmla="*/ 77196 h 1440992"/>
                <a:gd name="connsiteX2" fmla="*/ 77196 w 1543920"/>
                <a:gd name="connsiteY2" fmla="*/ 1361053 h 1440992"/>
                <a:gd name="connsiteX3" fmla="*/ 146823 w 1543920"/>
                <a:gd name="connsiteY3" fmla="*/ 1427565 h 1440992"/>
                <a:gd name="connsiteX4" fmla="*/ 216451 w 1543920"/>
                <a:gd name="connsiteY4" fmla="*/ 1361053 h 1440992"/>
                <a:gd name="connsiteX5" fmla="*/ 216451 w 1543920"/>
                <a:gd name="connsiteY5" fmla="*/ 374302 h 1440992"/>
                <a:gd name="connsiteX6" fmla="*/ 1523366 w 1543920"/>
                <a:gd name="connsiteY6" fmla="*/ 374302 h 1440992"/>
                <a:gd name="connsiteX7" fmla="*/ 1523366 w 1543920"/>
                <a:gd name="connsiteY7" fmla="*/ 374302 h 1440992"/>
                <a:gd name="connsiteX8" fmla="*/ 1523366 w 1543920"/>
                <a:gd name="connsiteY8" fmla="*/ 374302 h 1440992"/>
                <a:gd name="connsiteX9" fmla="*/ 1523366 w 1543920"/>
                <a:gd name="connsiteY9" fmla="*/ 252378 h 1440992"/>
                <a:gd name="connsiteX10" fmla="*/ 897882 w 1543920"/>
                <a:gd name="connsiteY10" fmla="*/ 252378 h 1440992"/>
                <a:gd name="connsiteX11" fmla="*/ 731212 w 1543920"/>
                <a:gd name="connsiteY11" fmla="*/ 252378 h 1440992"/>
                <a:gd name="connsiteX12" fmla="*/ 549744 w 1543920"/>
                <a:gd name="connsiteY12" fmla="*/ 77196 h 144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3920" h="1440992">
                  <a:moveTo>
                    <a:pt x="549744" y="77196"/>
                  </a:moveTo>
                  <a:cubicBezTo>
                    <a:pt x="77196" y="77196"/>
                    <a:pt x="77196" y="77196"/>
                    <a:pt x="77196" y="77196"/>
                  </a:cubicBezTo>
                  <a:cubicBezTo>
                    <a:pt x="77196" y="1361053"/>
                    <a:pt x="77196" y="1361053"/>
                    <a:pt x="77196" y="1361053"/>
                  </a:cubicBezTo>
                  <a:cubicBezTo>
                    <a:pt x="77196" y="1400958"/>
                    <a:pt x="105724" y="1427565"/>
                    <a:pt x="146823" y="1427565"/>
                  </a:cubicBezTo>
                  <a:cubicBezTo>
                    <a:pt x="175352" y="1427565"/>
                    <a:pt x="216451" y="1400958"/>
                    <a:pt x="216451" y="1361053"/>
                  </a:cubicBezTo>
                  <a:cubicBezTo>
                    <a:pt x="216451" y="374302"/>
                    <a:pt x="216451" y="374302"/>
                    <a:pt x="216451" y="374302"/>
                  </a:cubicBezTo>
                  <a:cubicBezTo>
                    <a:pt x="1523366" y="374302"/>
                    <a:pt x="1523366" y="374302"/>
                    <a:pt x="1523366" y="374302"/>
                  </a:cubicBezTo>
                  <a:cubicBezTo>
                    <a:pt x="1523366" y="374302"/>
                    <a:pt x="1523366" y="374302"/>
                    <a:pt x="1523366" y="374302"/>
                  </a:cubicBezTo>
                  <a:cubicBezTo>
                    <a:pt x="1523366" y="374302"/>
                    <a:pt x="1523366" y="374302"/>
                    <a:pt x="1523366" y="374302"/>
                  </a:cubicBezTo>
                  <a:cubicBezTo>
                    <a:pt x="1523366" y="252378"/>
                    <a:pt x="1523366" y="252378"/>
                    <a:pt x="1523366" y="252378"/>
                  </a:cubicBezTo>
                  <a:cubicBezTo>
                    <a:pt x="897882" y="252378"/>
                    <a:pt x="897882" y="252378"/>
                    <a:pt x="897882" y="252378"/>
                  </a:cubicBezTo>
                  <a:cubicBezTo>
                    <a:pt x="731212" y="252378"/>
                    <a:pt x="731212" y="252378"/>
                    <a:pt x="731212" y="252378"/>
                  </a:cubicBezTo>
                  <a:cubicBezTo>
                    <a:pt x="549744" y="77196"/>
                    <a:pt x="549744" y="77196"/>
                    <a:pt x="549744" y="77196"/>
                  </a:cubicBezTo>
                  <a:close/>
                </a:path>
              </a:pathLst>
            </a:custGeom>
            <a:solidFill>
              <a:schemeClr val="bg1"/>
            </a:solidFill>
            <a:ln w="9525" cap="flat">
              <a:solidFill>
                <a:schemeClr val="tx2"/>
              </a:solid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037D154E-4587-477B-AC93-68640734DF63}"/>
                </a:ext>
              </a:extLst>
            </p:cNvPr>
            <p:cNvGrpSpPr/>
            <p:nvPr/>
          </p:nvGrpSpPr>
          <p:grpSpPr>
            <a:xfrm>
              <a:off x="10730474" y="2967896"/>
              <a:ext cx="1189892" cy="1272330"/>
              <a:chOff x="8882196" y="3721867"/>
              <a:chExt cx="285941" cy="305752"/>
            </a:xfrm>
            <a:solidFill>
              <a:schemeClr val="bg1"/>
            </a:solidFill>
          </p:grpSpPr>
          <p:sp>
            <p:nvSpPr>
              <p:cNvPr id="25" name="Rectangle 24">
                <a:extLst>
                  <a:ext uri="{FF2B5EF4-FFF2-40B4-BE49-F238E27FC236}">
                    <a16:creationId xmlns:a16="http://schemas.microsoft.com/office/drawing/2014/main" id="{19211359-0F4E-42C0-9D77-0A5D07DE0E9D}"/>
                  </a:ext>
                </a:extLst>
              </p:cNvPr>
              <p:cNvSpPr/>
              <p:nvPr/>
            </p:nvSpPr>
            <p:spPr bwMode="auto">
              <a:xfrm>
                <a:off x="8901347" y="3950022"/>
                <a:ext cx="247639" cy="77597"/>
              </a:xfrm>
              <a:prstGeom prst="rect">
                <a:avLst/>
              </a:pr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Freeform 123">
                <a:extLst>
                  <a:ext uri="{FF2B5EF4-FFF2-40B4-BE49-F238E27FC236}">
                    <a16:creationId xmlns:a16="http://schemas.microsoft.com/office/drawing/2014/main" id="{B19AC6FE-77E7-4221-855A-BDA59C1F65F6}"/>
                  </a:ext>
                </a:extLst>
              </p:cNvPr>
              <p:cNvSpPr/>
              <p:nvPr/>
            </p:nvSpPr>
            <p:spPr bwMode="auto">
              <a:xfrm>
                <a:off x="8882196" y="3721867"/>
                <a:ext cx="180942" cy="305752"/>
              </a:xfrm>
              <a:custGeom>
                <a:avLst/>
                <a:gdLst>
                  <a:gd name="connsiteX0" fmla="*/ 1641764 w 2847109"/>
                  <a:gd name="connsiteY0" fmla="*/ 0 h 4810991"/>
                  <a:gd name="connsiteX1" fmla="*/ 2847109 w 2847109"/>
                  <a:gd name="connsiteY1" fmla="*/ 0 h 4810991"/>
                  <a:gd name="connsiteX2" fmla="*/ 2847109 w 2847109"/>
                  <a:gd name="connsiteY2" fmla="*/ 1797627 h 4810991"/>
                  <a:gd name="connsiteX3" fmla="*/ 290946 w 2847109"/>
                  <a:gd name="connsiteY3" fmla="*/ 4810991 h 4810991"/>
                  <a:gd name="connsiteX4" fmla="*/ 0 w 2847109"/>
                  <a:gd name="connsiteY4" fmla="*/ 3647209 h 4810991"/>
                  <a:gd name="connsiteX5" fmla="*/ 1662546 w 2847109"/>
                  <a:gd name="connsiteY5" fmla="*/ 1787236 h 4810991"/>
                  <a:gd name="connsiteX6" fmla="*/ 1641764 w 2847109"/>
                  <a:gd name="connsiteY6" fmla="*/ 0 h 481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7109" h="4810991">
                    <a:moveTo>
                      <a:pt x="1641764" y="0"/>
                    </a:moveTo>
                    <a:lnTo>
                      <a:pt x="2847109" y="0"/>
                    </a:lnTo>
                    <a:lnTo>
                      <a:pt x="2847109" y="1797627"/>
                    </a:lnTo>
                    <a:lnTo>
                      <a:pt x="290946" y="4810991"/>
                    </a:lnTo>
                    <a:lnTo>
                      <a:pt x="0" y="3647209"/>
                    </a:lnTo>
                    <a:lnTo>
                      <a:pt x="1662546" y="1787236"/>
                    </a:lnTo>
                    <a:lnTo>
                      <a:pt x="1641764" y="0"/>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Freeform 124">
                <a:extLst>
                  <a:ext uri="{FF2B5EF4-FFF2-40B4-BE49-F238E27FC236}">
                    <a16:creationId xmlns:a16="http://schemas.microsoft.com/office/drawing/2014/main" id="{0F31C74C-6305-4CD9-9DA5-A7DD79946916}"/>
                  </a:ext>
                </a:extLst>
              </p:cNvPr>
              <p:cNvSpPr/>
              <p:nvPr/>
            </p:nvSpPr>
            <p:spPr bwMode="auto">
              <a:xfrm>
                <a:off x="9035402" y="3857904"/>
                <a:ext cx="132735" cy="169715"/>
              </a:xfrm>
              <a:custGeom>
                <a:avLst/>
                <a:gdLst>
                  <a:gd name="connsiteX0" fmla="*/ 0 w 2088573"/>
                  <a:gd name="connsiteY0" fmla="*/ 883227 h 2670464"/>
                  <a:gd name="connsiteX1" fmla="*/ 737755 w 2088573"/>
                  <a:gd name="connsiteY1" fmla="*/ 0 h 2670464"/>
                  <a:gd name="connsiteX2" fmla="*/ 2088573 w 2088573"/>
                  <a:gd name="connsiteY2" fmla="*/ 1517073 h 2670464"/>
                  <a:gd name="connsiteX3" fmla="*/ 1797627 w 2088573"/>
                  <a:gd name="connsiteY3" fmla="*/ 2670464 h 2670464"/>
                  <a:gd name="connsiteX4" fmla="*/ 0 w 2088573"/>
                  <a:gd name="connsiteY4" fmla="*/ 883227 h 267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573" h="2670464">
                    <a:moveTo>
                      <a:pt x="0" y="883227"/>
                    </a:moveTo>
                    <a:lnTo>
                      <a:pt x="737755" y="0"/>
                    </a:lnTo>
                    <a:lnTo>
                      <a:pt x="2088573" y="1517073"/>
                    </a:lnTo>
                    <a:lnTo>
                      <a:pt x="1797627" y="2670464"/>
                    </a:lnTo>
                    <a:lnTo>
                      <a:pt x="0" y="883227"/>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30" name="Group 29">
            <a:extLst>
              <a:ext uri="{FF2B5EF4-FFF2-40B4-BE49-F238E27FC236}">
                <a16:creationId xmlns:a16="http://schemas.microsoft.com/office/drawing/2014/main" id="{3D397771-9145-46EC-9BBC-3F110A1D9A9C}"/>
              </a:ext>
            </a:extLst>
          </p:cNvPr>
          <p:cNvGrpSpPr/>
          <p:nvPr/>
        </p:nvGrpSpPr>
        <p:grpSpPr>
          <a:xfrm>
            <a:off x="2747991" y="3787679"/>
            <a:ext cx="508845" cy="508845"/>
            <a:chOff x="6064661" y="2331652"/>
            <a:chExt cx="674488" cy="674488"/>
          </a:xfrm>
        </p:grpSpPr>
        <p:grpSp>
          <p:nvGrpSpPr>
            <p:cNvPr id="31" name="Group 30">
              <a:extLst>
                <a:ext uri="{FF2B5EF4-FFF2-40B4-BE49-F238E27FC236}">
                  <a16:creationId xmlns:a16="http://schemas.microsoft.com/office/drawing/2014/main" id="{CD9783FF-783E-4F09-9C92-0E99E0458036}"/>
                </a:ext>
              </a:extLst>
            </p:cNvPr>
            <p:cNvGrpSpPr/>
            <p:nvPr/>
          </p:nvGrpSpPr>
          <p:grpSpPr>
            <a:xfrm>
              <a:off x="6064661" y="2331652"/>
              <a:ext cx="674488" cy="674488"/>
              <a:chOff x="6064661" y="2331652"/>
              <a:chExt cx="674488" cy="674488"/>
            </a:xfrm>
          </p:grpSpPr>
          <p:sp>
            <p:nvSpPr>
              <p:cNvPr id="33" name="Oval 32">
                <a:extLst>
                  <a:ext uri="{FF2B5EF4-FFF2-40B4-BE49-F238E27FC236}">
                    <a16:creationId xmlns:a16="http://schemas.microsoft.com/office/drawing/2014/main" id="{9800990A-FF5D-40A7-B6A7-87640CB99728}"/>
                  </a:ext>
                </a:extLst>
              </p:cNvPr>
              <p:cNvSpPr/>
              <p:nvPr/>
            </p:nvSpPr>
            <p:spPr bwMode="auto">
              <a:xfrm>
                <a:off x="6211116" y="2331652"/>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Oval 33">
                <a:extLst>
                  <a:ext uri="{FF2B5EF4-FFF2-40B4-BE49-F238E27FC236}">
                    <a16:creationId xmlns:a16="http://schemas.microsoft.com/office/drawing/2014/main" id="{BD6C6FB3-89AE-40FD-9523-BFB0492150BE}"/>
                  </a:ext>
                </a:extLst>
              </p:cNvPr>
              <p:cNvSpPr/>
              <p:nvPr/>
            </p:nvSpPr>
            <p:spPr bwMode="auto">
              <a:xfrm rot="36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Oval 34">
                <a:extLst>
                  <a:ext uri="{FF2B5EF4-FFF2-40B4-BE49-F238E27FC236}">
                    <a16:creationId xmlns:a16="http://schemas.microsoft.com/office/drawing/2014/main" id="{3C9C0708-7B5D-4EC8-866F-ED4383A9E013}"/>
                  </a:ext>
                </a:extLst>
              </p:cNvPr>
              <p:cNvSpPr/>
              <p:nvPr/>
            </p:nvSpPr>
            <p:spPr bwMode="auto">
              <a:xfrm rot="180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32" name="Oval 31">
              <a:extLst>
                <a:ext uri="{FF2B5EF4-FFF2-40B4-BE49-F238E27FC236}">
                  <a16:creationId xmlns:a16="http://schemas.microsoft.com/office/drawing/2014/main" id="{7C5E9DB7-2B3B-4BB7-BBC3-B613EA1B388E}"/>
                </a:ext>
              </a:extLst>
            </p:cNvPr>
            <p:cNvSpPr/>
            <p:nvPr/>
          </p:nvSpPr>
          <p:spPr bwMode="auto">
            <a:xfrm>
              <a:off x="6301928" y="2568919"/>
              <a:ext cx="199955" cy="19995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6" name="TextBox 65">
            <a:extLst>
              <a:ext uri="{FF2B5EF4-FFF2-40B4-BE49-F238E27FC236}">
                <a16:creationId xmlns:a16="http://schemas.microsoft.com/office/drawing/2014/main" id="{0E77EC65-FCAA-4CD1-9C95-B9DD727D3B7A}"/>
              </a:ext>
            </a:extLst>
          </p:cNvPr>
          <p:cNvSpPr txBox="1"/>
          <p:nvPr/>
        </p:nvSpPr>
        <p:spPr>
          <a:xfrm>
            <a:off x="2774112" y="4875117"/>
            <a:ext cx="2253625" cy="221599"/>
          </a:xfrm>
          <a:prstGeom prst="rect">
            <a:avLst/>
          </a:prstGeom>
          <a:noFill/>
        </p:spPr>
        <p:txBody>
          <a:bodyPr wrap="square" lIns="0" tIns="0" rIns="0" bIns="0" rtlCol="0" anchor="ctr" anchorCtr="1">
            <a:spAutoFit/>
          </a:bodyPr>
          <a:lstStyle/>
          <a:p>
            <a:pPr>
              <a:lnSpc>
                <a:spcPct val="90000"/>
              </a:lnSpc>
              <a:spcAft>
                <a:spcPts val="988"/>
              </a:spcAft>
              <a:buSzPct val="90000"/>
              <a:defRPr sz="2000" dirty="0" err="1" smtClean="0">
                <a:gradFill>
                  <a:gsLst>
                    <a:gs pos="2917">
                      <a:schemeClr val="tx1"/>
                    </a:gs>
                    <a:gs pos="30000">
                      <a:schemeClr val="tx1"/>
                    </a:gs>
                  </a:gsLst>
                  <a:lin ang="5400000" scaled="0"/>
                </a:gradFill>
              </a:defRPr>
            </a:pPr>
            <a:r>
              <a:rPr lang="en-US" sz="1600">
                <a:gradFill>
                  <a:gsLst>
                    <a:gs pos="40075">
                      <a:schemeClr val="accent2">
                        <a:lumMod val="50000"/>
                      </a:schemeClr>
                    </a:gs>
                    <a:gs pos="30000">
                      <a:schemeClr val="accent2">
                        <a:lumMod val="50000"/>
                      </a:schemeClr>
                    </a:gs>
                  </a:gsLst>
                  <a:lin ang="5400000" scaled="0"/>
                </a:gradFill>
              </a:rPr>
              <a:t>Pipelines</a:t>
            </a:r>
          </a:p>
        </p:txBody>
      </p:sp>
      <p:sp>
        <p:nvSpPr>
          <p:cNvPr id="72" name="TextBox 71">
            <a:extLst>
              <a:ext uri="{FF2B5EF4-FFF2-40B4-BE49-F238E27FC236}">
                <a16:creationId xmlns:a16="http://schemas.microsoft.com/office/drawing/2014/main" id="{7CAE88DA-1687-4704-9902-278BCC6D50F5}"/>
              </a:ext>
            </a:extLst>
          </p:cNvPr>
          <p:cNvSpPr txBox="1"/>
          <p:nvPr/>
        </p:nvSpPr>
        <p:spPr>
          <a:xfrm>
            <a:off x="7783979" y="2993313"/>
            <a:ext cx="2053598" cy="365760"/>
          </a:xfrm>
          <a:prstGeom prst="rect">
            <a:avLst/>
          </a:prstGeom>
          <a:noFill/>
        </p:spPr>
        <p:txBody>
          <a:bodyPr wrap="square" lIns="182880" tIns="91440" rIns="91440" bIns="91440" rtlCol="0">
            <a:noAutofit/>
          </a:bodyPr>
          <a:lstStyle/>
          <a:p>
            <a:pPr>
              <a:lnSpc>
                <a:spcPct val="90000"/>
              </a:lnSpc>
              <a:spcAft>
                <a:spcPts val="988"/>
              </a:spcAft>
              <a:buSzPct val="90000"/>
              <a:defRPr sz="2000" dirty="0" err="1" smtClean="0">
                <a:gradFill>
                  <a:gsLst>
                    <a:gs pos="2917">
                      <a:schemeClr val="tx1"/>
                    </a:gs>
                    <a:gs pos="30000">
                      <a:schemeClr val="tx1"/>
                    </a:gs>
                  </a:gsLst>
                  <a:lin ang="5400000" scaled="0"/>
                </a:gradFill>
              </a:defRPr>
            </a:pPr>
            <a:r>
              <a:rPr lang="en-US" sz="1600">
                <a:gradFill>
                  <a:gsLst>
                    <a:gs pos="40075">
                      <a:schemeClr val="accent2">
                        <a:lumMod val="50000"/>
                      </a:schemeClr>
                    </a:gs>
                    <a:gs pos="30000">
                      <a:schemeClr val="accent2">
                        <a:lumMod val="50000"/>
                      </a:schemeClr>
                    </a:gs>
                  </a:gsLst>
                  <a:lin ang="5400000" scaled="0"/>
                </a:gradFill>
              </a:rPr>
              <a:t>Images</a:t>
            </a:r>
          </a:p>
        </p:txBody>
      </p:sp>
      <p:sp>
        <p:nvSpPr>
          <p:cNvPr id="73" name="TextBox 72">
            <a:extLst>
              <a:ext uri="{FF2B5EF4-FFF2-40B4-BE49-F238E27FC236}">
                <a16:creationId xmlns:a16="http://schemas.microsoft.com/office/drawing/2014/main" id="{9D64D9EB-E6F0-423E-A242-F88BC7CFF8FD}"/>
              </a:ext>
            </a:extLst>
          </p:cNvPr>
          <p:cNvSpPr txBox="1"/>
          <p:nvPr/>
        </p:nvSpPr>
        <p:spPr>
          <a:xfrm>
            <a:off x="7783979" y="3919058"/>
            <a:ext cx="2053598" cy="365760"/>
          </a:xfrm>
          <a:prstGeom prst="rect">
            <a:avLst/>
          </a:prstGeom>
          <a:noFill/>
        </p:spPr>
        <p:txBody>
          <a:bodyPr wrap="square" lIns="182880" tIns="91440" rIns="91440" bIns="91440" rtlCol="0">
            <a:noAutofit/>
          </a:bodyPr>
          <a:lstStyle/>
          <a:p>
            <a:pPr>
              <a:lnSpc>
                <a:spcPct val="90000"/>
              </a:lnSpc>
              <a:spcAft>
                <a:spcPts val="988"/>
              </a:spcAft>
              <a:buSzPct val="90000"/>
              <a:defRPr sz="2000" dirty="0" err="1" smtClean="0">
                <a:gradFill>
                  <a:gsLst>
                    <a:gs pos="2917">
                      <a:schemeClr val="tx1"/>
                    </a:gs>
                    <a:gs pos="30000">
                      <a:schemeClr val="tx1"/>
                    </a:gs>
                  </a:gsLst>
                  <a:lin ang="5400000" scaled="0"/>
                </a:gradFill>
              </a:defRPr>
            </a:pPr>
            <a:r>
              <a:rPr lang="en-US" sz="1600">
                <a:gradFill>
                  <a:gsLst>
                    <a:gs pos="40075">
                      <a:schemeClr val="accent2">
                        <a:lumMod val="50000"/>
                      </a:schemeClr>
                    </a:gs>
                    <a:gs pos="30000">
                      <a:schemeClr val="accent2">
                        <a:lumMod val="50000"/>
                      </a:schemeClr>
                    </a:gs>
                  </a:gsLst>
                  <a:lin ang="5400000" scaled="0"/>
                </a:gradFill>
              </a:rPr>
              <a:t>Deployment</a:t>
            </a:r>
          </a:p>
        </p:txBody>
      </p:sp>
      <p:grpSp>
        <p:nvGrpSpPr>
          <p:cNvPr id="74" name="Group 73">
            <a:extLst>
              <a:ext uri="{FF2B5EF4-FFF2-40B4-BE49-F238E27FC236}">
                <a16:creationId xmlns:a16="http://schemas.microsoft.com/office/drawing/2014/main" id="{751D8A37-0C1B-485F-AF10-30B71868BF45}"/>
              </a:ext>
            </a:extLst>
          </p:cNvPr>
          <p:cNvGrpSpPr/>
          <p:nvPr/>
        </p:nvGrpSpPr>
        <p:grpSpPr>
          <a:xfrm>
            <a:off x="7164737" y="3822509"/>
            <a:ext cx="541482" cy="479768"/>
            <a:chOff x="10902845" y="2693238"/>
            <a:chExt cx="644231" cy="570807"/>
          </a:xfrm>
        </p:grpSpPr>
        <p:sp>
          <p:nvSpPr>
            <p:cNvPr id="75" name="Freeform 146">
              <a:extLst>
                <a:ext uri="{FF2B5EF4-FFF2-40B4-BE49-F238E27FC236}">
                  <a16:creationId xmlns:a16="http://schemas.microsoft.com/office/drawing/2014/main" id="{622408A0-BE1A-43D4-8247-86103A7667FB}"/>
                </a:ext>
              </a:extLst>
            </p:cNvPr>
            <p:cNvSpPr>
              <a:spLocks noChangeAspect="1"/>
            </p:cNvSpPr>
            <p:nvPr/>
          </p:nvSpPr>
          <p:spPr bwMode="auto">
            <a:xfrm>
              <a:off x="10902845" y="2693238"/>
              <a:ext cx="644231" cy="40799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2" fontAlgn="base">
                <a:lnSpc>
                  <a:spcPct val="90000"/>
                </a:lnSpc>
                <a:spcBef>
                  <a:spcPct val="0"/>
                </a:spcBef>
                <a:spcAft>
                  <a:spcPct val="0"/>
                </a:spcAft>
                <a:defRPr/>
              </a:pPr>
              <a:endParaRPr lang="en-IN" sz="1960" b="1">
                <a:solidFill>
                  <a:srgbClr val="FFFFFF"/>
                </a:solidFill>
                <a:latin typeface="Segoe UI Light"/>
                <a:ea typeface="Segoe UI" pitchFamily="34" charset="0"/>
                <a:cs typeface="Segoe UI" pitchFamily="34" charset="0"/>
              </a:endParaRPr>
            </a:p>
          </p:txBody>
        </p:sp>
        <p:sp>
          <p:nvSpPr>
            <p:cNvPr id="76" name="Rectangle 75">
              <a:extLst>
                <a:ext uri="{FF2B5EF4-FFF2-40B4-BE49-F238E27FC236}">
                  <a16:creationId xmlns:a16="http://schemas.microsoft.com/office/drawing/2014/main" id="{CE8EA262-DE05-46E8-9BFD-764648F84EB8}"/>
                </a:ext>
              </a:extLst>
            </p:cNvPr>
            <p:cNvSpPr/>
            <p:nvPr/>
          </p:nvSpPr>
          <p:spPr bwMode="auto">
            <a:xfrm>
              <a:off x="11138157" y="3021086"/>
              <a:ext cx="205040" cy="1484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77" name="Straight Arrow Connector 76">
              <a:extLst>
                <a:ext uri="{FF2B5EF4-FFF2-40B4-BE49-F238E27FC236}">
                  <a16:creationId xmlns:a16="http://schemas.microsoft.com/office/drawing/2014/main" id="{040C2254-0D34-487C-A2E2-A5129AEEFA30}"/>
                </a:ext>
              </a:extLst>
            </p:cNvPr>
            <p:cNvCxnSpPr>
              <a:cxnSpLocks/>
            </p:cNvCxnSpPr>
            <p:nvPr/>
          </p:nvCxnSpPr>
          <p:spPr>
            <a:xfrm flipV="1">
              <a:off x="11245742" y="2947705"/>
              <a:ext cx="0" cy="31634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205EB407-F2CE-48C4-9F55-46A465FE75A8}"/>
              </a:ext>
            </a:extLst>
          </p:cNvPr>
          <p:cNvGrpSpPr/>
          <p:nvPr/>
        </p:nvGrpSpPr>
        <p:grpSpPr>
          <a:xfrm>
            <a:off x="7140780" y="2983700"/>
            <a:ext cx="589396" cy="466000"/>
            <a:chOff x="967154" y="1481462"/>
            <a:chExt cx="5331069" cy="4214950"/>
          </a:xfrm>
          <a:noFill/>
        </p:grpSpPr>
        <p:cxnSp>
          <p:nvCxnSpPr>
            <p:cNvPr id="99" name="Straight Connector 98">
              <a:extLst>
                <a:ext uri="{FF2B5EF4-FFF2-40B4-BE49-F238E27FC236}">
                  <a16:creationId xmlns:a16="http://schemas.microsoft.com/office/drawing/2014/main" id="{A306740C-2AA3-4EB9-A261-CD3D74F0F865}"/>
                </a:ext>
              </a:extLst>
            </p:cNvPr>
            <p:cNvCxnSpPr>
              <a:cxnSpLocks/>
            </p:cNvCxnSpPr>
            <p:nvPr/>
          </p:nvCxnSpPr>
          <p:spPr>
            <a:xfrm>
              <a:off x="967154" y="5696412"/>
              <a:ext cx="5331069" cy="0"/>
            </a:xfrm>
            <a:prstGeom prst="line">
              <a:avLst/>
            </a:prstGeom>
            <a:grpFill/>
            <a:ln w="15875">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03047A07-1898-4263-BDCD-9E4D1AA22995}"/>
                </a:ext>
              </a:extLst>
            </p:cNvPr>
            <p:cNvSpPr/>
            <p:nvPr/>
          </p:nvSpPr>
          <p:spPr bwMode="auto">
            <a:xfrm>
              <a:off x="1286608" y="2696308"/>
              <a:ext cx="2793023" cy="3000104"/>
            </a:xfrm>
            <a:prstGeom prst="rect">
              <a:avLst/>
            </a:prstGeom>
            <a:grpFill/>
            <a:ln w="15875">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Rectangle 100">
              <a:extLst>
                <a:ext uri="{FF2B5EF4-FFF2-40B4-BE49-F238E27FC236}">
                  <a16:creationId xmlns:a16="http://schemas.microsoft.com/office/drawing/2014/main" id="{5201AF38-9274-4785-A5B4-0F067AD23169}"/>
                </a:ext>
              </a:extLst>
            </p:cNvPr>
            <p:cNvSpPr/>
            <p:nvPr/>
          </p:nvSpPr>
          <p:spPr bwMode="auto">
            <a:xfrm>
              <a:off x="2225919" y="4700954"/>
              <a:ext cx="914400" cy="995458"/>
            </a:xfrm>
            <a:prstGeom prst="rect">
              <a:avLst/>
            </a:prstGeom>
            <a:grpFill/>
            <a:ln w="15875">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Freeform: Shape 404">
              <a:extLst>
                <a:ext uri="{FF2B5EF4-FFF2-40B4-BE49-F238E27FC236}">
                  <a16:creationId xmlns:a16="http://schemas.microsoft.com/office/drawing/2014/main" id="{9D4E3128-E5A7-4064-9D9D-11CAE9468728}"/>
                </a:ext>
              </a:extLst>
            </p:cNvPr>
            <p:cNvSpPr/>
            <p:nvPr/>
          </p:nvSpPr>
          <p:spPr bwMode="auto">
            <a:xfrm>
              <a:off x="3301093" y="1481462"/>
              <a:ext cx="2666747" cy="4214948"/>
            </a:xfrm>
            <a:custGeom>
              <a:avLst/>
              <a:gdLst>
                <a:gd name="connsiteX0" fmla="*/ 0 w 2662937"/>
                <a:gd name="connsiteY0" fmla="*/ 0 h 4214948"/>
                <a:gd name="connsiteX1" fmla="*/ 2662937 w 2662937"/>
                <a:gd name="connsiteY1" fmla="*/ 0 h 4214948"/>
                <a:gd name="connsiteX2" fmla="*/ 2662937 w 2662937"/>
                <a:gd name="connsiteY2" fmla="*/ 4214948 h 4214948"/>
                <a:gd name="connsiteX3" fmla="*/ 0 w 2662937"/>
                <a:gd name="connsiteY3" fmla="*/ 4214948 h 4214948"/>
                <a:gd name="connsiteX4" fmla="*/ 0 w 2662937"/>
                <a:gd name="connsiteY4" fmla="*/ 3286480 h 4214948"/>
                <a:gd name="connsiteX5" fmla="*/ 864617 w 2662937"/>
                <a:gd name="connsiteY5" fmla="*/ 3286480 h 4214948"/>
                <a:gd name="connsiteX6" fmla="*/ 864617 w 2662937"/>
                <a:gd name="connsiteY6" fmla="*/ 896983 h 4214948"/>
                <a:gd name="connsiteX7" fmla="*/ 0 w 2662937"/>
                <a:gd name="connsiteY7" fmla="*/ 896983 h 4214948"/>
                <a:gd name="connsiteX8" fmla="*/ 0 w 2662937"/>
                <a:gd name="connsiteY8" fmla="*/ 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8" fmla="*/ 956057 w 2662937"/>
                <a:gd name="connsiteY8" fmla="*/ 337792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0" fmla="*/ 864617 w 2662937"/>
                <a:gd name="connsiteY0" fmla="*/ 896983 h 4214948"/>
                <a:gd name="connsiteX1" fmla="*/ 0 w 2662937"/>
                <a:gd name="connsiteY1" fmla="*/ 896983 h 4214948"/>
                <a:gd name="connsiteX2" fmla="*/ 0 w 2662937"/>
                <a:gd name="connsiteY2" fmla="*/ 0 h 4214948"/>
                <a:gd name="connsiteX3" fmla="*/ 2662937 w 2662937"/>
                <a:gd name="connsiteY3" fmla="*/ 0 h 4214948"/>
                <a:gd name="connsiteX4" fmla="*/ 2662937 w 2662937"/>
                <a:gd name="connsiteY4" fmla="*/ 4214948 h 4214948"/>
                <a:gd name="connsiteX5" fmla="*/ 0 w 2662937"/>
                <a:gd name="connsiteY5" fmla="*/ 4214948 h 4214948"/>
                <a:gd name="connsiteX0" fmla="*/ 0 w 2662937"/>
                <a:gd name="connsiteY0" fmla="*/ 896983 h 4214948"/>
                <a:gd name="connsiteX1" fmla="*/ 0 w 2662937"/>
                <a:gd name="connsiteY1" fmla="*/ 0 h 4214948"/>
                <a:gd name="connsiteX2" fmla="*/ 2662937 w 2662937"/>
                <a:gd name="connsiteY2" fmla="*/ 0 h 4214948"/>
                <a:gd name="connsiteX3" fmla="*/ 2662937 w 2662937"/>
                <a:gd name="connsiteY3" fmla="*/ 4214948 h 4214948"/>
                <a:gd name="connsiteX4" fmla="*/ 0 w 2662937"/>
                <a:gd name="connsiteY4" fmla="*/ 4214948 h 421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937" h="4214948">
                  <a:moveTo>
                    <a:pt x="0" y="896983"/>
                  </a:moveTo>
                  <a:lnTo>
                    <a:pt x="0" y="0"/>
                  </a:lnTo>
                  <a:lnTo>
                    <a:pt x="2662937" y="0"/>
                  </a:lnTo>
                  <a:lnTo>
                    <a:pt x="2662937" y="4214948"/>
                  </a:lnTo>
                  <a:lnTo>
                    <a:pt x="0" y="4214948"/>
                  </a:lnTo>
                </a:path>
              </a:pathLst>
            </a:custGeom>
            <a:grpFill/>
            <a:ln w="15875">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Freeform: Shape 405">
              <a:extLst>
                <a:ext uri="{FF2B5EF4-FFF2-40B4-BE49-F238E27FC236}">
                  <a16:creationId xmlns:a16="http://schemas.microsoft.com/office/drawing/2014/main" id="{487BFDAB-7F95-41F0-9072-A45866C05680}"/>
                </a:ext>
              </a:extLst>
            </p:cNvPr>
            <p:cNvSpPr/>
            <p:nvPr/>
          </p:nvSpPr>
          <p:spPr bwMode="auto">
            <a:xfrm>
              <a:off x="4427765" y="4700955"/>
              <a:ext cx="647700" cy="995456"/>
            </a:xfrm>
            <a:custGeom>
              <a:avLst/>
              <a:gdLst>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4" fmla="*/ 0 w 696685"/>
                <a:gd name="connsiteY4" fmla="*/ 1302517 h 1831521"/>
                <a:gd name="connsiteX5" fmla="*/ 48985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6" fmla="*/ 140425 w 696685"/>
                <a:gd name="connsiteY6" fmla="*/ 1470756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0" fmla="*/ 0 w 647700"/>
                <a:gd name="connsiteY0" fmla="*/ 0 h 1831521"/>
                <a:gd name="connsiteX1" fmla="*/ 647700 w 647700"/>
                <a:gd name="connsiteY1" fmla="*/ 0 h 1831521"/>
                <a:gd name="connsiteX2" fmla="*/ 647700 w 647700"/>
                <a:gd name="connsiteY2" fmla="*/ 1831521 h 1831521"/>
              </a:gdLst>
              <a:ahLst/>
              <a:cxnLst>
                <a:cxn ang="0">
                  <a:pos x="connsiteX0" y="connsiteY0"/>
                </a:cxn>
                <a:cxn ang="0">
                  <a:pos x="connsiteX1" y="connsiteY1"/>
                </a:cxn>
                <a:cxn ang="0">
                  <a:pos x="connsiteX2" y="connsiteY2"/>
                </a:cxn>
              </a:cxnLst>
              <a:rect l="l" t="t" r="r" b="b"/>
              <a:pathLst>
                <a:path w="647700" h="1831521">
                  <a:moveTo>
                    <a:pt x="0" y="0"/>
                  </a:moveTo>
                  <a:lnTo>
                    <a:pt x="647700" y="0"/>
                  </a:lnTo>
                  <a:lnTo>
                    <a:pt x="647700" y="1831521"/>
                  </a:lnTo>
                </a:path>
              </a:pathLst>
            </a:custGeom>
            <a:grpFill/>
            <a:ln w="15875">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78" name="TextBox 77">
            <a:extLst>
              <a:ext uri="{FF2B5EF4-FFF2-40B4-BE49-F238E27FC236}">
                <a16:creationId xmlns:a16="http://schemas.microsoft.com/office/drawing/2014/main" id="{657F0040-B427-4D8D-A460-6C40B007E598}"/>
              </a:ext>
            </a:extLst>
          </p:cNvPr>
          <p:cNvSpPr txBox="1"/>
          <p:nvPr/>
        </p:nvSpPr>
        <p:spPr>
          <a:xfrm>
            <a:off x="3372709" y="3002460"/>
            <a:ext cx="2053598" cy="365760"/>
          </a:xfrm>
          <a:prstGeom prst="rect">
            <a:avLst/>
          </a:prstGeom>
          <a:noFill/>
        </p:spPr>
        <p:txBody>
          <a:bodyPr wrap="square" lIns="182880" tIns="91440" rIns="91440" bIns="91440" rtlCol="0">
            <a:noAutofit/>
          </a:bodyPr>
          <a:lstStyle/>
          <a:p>
            <a:pPr>
              <a:lnSpc>
                <a:spcPct val="90000"/>
              </a:lnSpc>
              <a:spcAft>
                <a:spcPts val="988"/>
              </a:spcAft>
              <a:buSzPct val="90000"/>
              <a:defRPr sz="2000" dirty="0" err="1" smtClean="0">
                <a:gradFill>
                  <a:gsLst>
                    <a:gs pos="2917">
                      <a:schemeClr val="tx1"/>
                    </a:gs>
                    <a:gs pos="30000">
                      <a:schemeClr val="tx1"/>
                    </a:gs>
                  </a:gsLst>
                  <a:lin ang="5400000" scaled="0"/>
                </a:gradFill>
              </a:defRPr>
            </a:pPr>
            <a:r>
              <a:rPr lang="en-US" sz="1600">
                <a:gradFill>
                  <a:gsLst>
                    <a:gs pos="40075">
                      <a:schemeClr val="accent2">
                        <a:lumMod val="50000"/>
                      </a:schemeClr>
                    </a:gs>
                    <a:gs pos="30000">
                      <a:schemeClr val="accent2">
                        <a:lumMod val="50000"/>
                      </a:schemeClr>
                    </a:gs>
                  </a:gsLst>
                  <a:lin ang="5400000" scaled="0"/>
                </a:gradFill>
              </a:rPr>
              <a:t>Models</a:t>
            </a:r>
          </a:p>
        </p:txBody>
      </p:sp>
      <p:grpSp>
        <p:nvGrpSpPr>
          <p:cNvPr id="104" name="Group 103">
            <a:extLst>
              <a:ext uri="{FF2B5EF4-FFF2-40B4-BE49-F238E27FC236}">
                <a16:creationId xmlns:a16="http://schemas.microsoft.com/office/drawing/2014/main" id="{05E30825-0E8F-4B31-BA9B-CD0D4AC1C55C}"/>
              </a:ext>
            </a:extLst>
          </p:cNvPr>
          <p:cNvGrpSpPr>
            <a:grpSpLocks noChangeAspect="1"/>
          </p:cNvGrpSpPr>
          <p:nvPr/>
        </p:nvGrpSpPr>
        <p:grpSpPr>
          <a:xfrm rot="1800000">
            <a:off x="2826954" y="2986891"/>
            <a:ext cx="394508" cy="457200"/>
            <a:chOff x="6281977" y="1925712"/>
            <a:chExt cx="609366" cy="706203"/>
          </a:xfrm>
        </p:grpSpPr>
        <p:sp>
          <p:nvSpPr>
            <p:cNvPr id="105" name="Hexagon 104">
              <a:extLst>
                <a:ext uri="{FF2B5EF4-FFF2-40B4-BE49-F238E27FC236}">
                  <a16:creationId xmlns:a16="http://schemas.microsoft.com/office/drawing/2014/main" id="{4407B4F5-B895-4BDC-8732-38C23AAD7070}"/>
                </a:ext>
              </a:extLst>
            </p:cNvPr>
            <p:cNvSpPr/>
            <p:nvPr/>
          </p:nvSpPr>
          <p:spPr bwMode="auto">
            <a:xfrm rot="16200000">
              <a:off x="6261742" y="2000529"/>
              <a:ext cx="651443" cy="557784"/>
            </a:xfrm>
            <a:prstGeom prst="hexagon">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06" name="Straight Connector 105">
              <a:extLst>
                <a:ext uri="{FF2B5EF4-FFF2-40B4-BE49-F238E27FC236}">
                  <a16:creationId xmlns:a16="http://schemas.microsoft.com/office/drawing/2014/main" id="{5D2DAE09-5364-4721-9D4D-F2F0ED17D0E9}"/>
                </a:ext>
              </a:extLst>
            </p:cNvPr>
            <p:cNvCxnSpPr>
              <a:stCxn id="105" idx="3"/>
              <a:endCxn id="105" idx="0"/>
            </p:cNvCxnSpPr>
            <p:nvPr/>
          </p:nvCxnSpPr>
          <p:spPr>
            <a:xfrm flipV="1">
              <a:off x="6587464" y="1953700"/>
              <a:ext cx="0" cy="65144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E18DFE56-51D7-4A85-9C78-7938A19130B3}"/>
                </a:ext>
              </a:extLst>
            </p:cNvPr>
            <p:cNvGrpSpPr/>
            <p:nvPr/>
          </p:nvGrpSpPr>
          <p:grpSpPr>
            <a:xfrm>
              <a:off x="6584950" y="2093649"/>
              <a:ext cx="281406" cy="372551"/>
              <a:chOff x="6584950" y="2093146"/>
              <a:chExt cx="281406" cy="372551"/>
            </a:xfrm>
          </p:grpSpPr>
          <p:cxnSp>
            <p:nvCxnSpPr>
              <p:cNvPr id="120" name="Straight Connector 119">
                <a:extLst>
                  <a:ext uri="{FF2B5EF4-FFF2-40B4-BE49-F238E27FC236}">
                    <a16:creationId xmlns:a16="http://schemas.microsoft.com/office/drawing/2014/main" id="{D64ECA6C-DD94-4856-8EB8-74665D9D1176}"/>
                  </a:ext>
                </a:extLst>
              </p:cNvPr>
              <p:cNvCxnSpPr>
                <a:cxnSpLocks/>
                <a:stCxn id="105" idx="2"/>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E8B6DBE-E7D5-4D12-B527-FB1EE905278D}"/>
                  </a:ext>
                </a:extLst>
              </p:cNvPr>
              <p:cNvCxnSpPr>
                <a:stCxn id="105" idx="1"/>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9BAD500-F8F2-42A8-B3B8-21CC0B210B8A}"/>
                  </a:ext>
                </a:extLst>
              </p:cNvPr>
              <p:cNvCxnSpPr>
                <a:cxnSpLocks/>
                <a:stCxn id="105" idx="1"/>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215F60D7-D6F5-41D4-8257-209F91EAE5B0}"/>
                </a:ext>
              </a:extLst>
            </p:cNvPr>
            <p:cNvGrpSpPr/>
            <p:nvPr/>
          </p:nvGrpSpPr>
          <p:grpSpPr>
            <a:xfrm flipH="1">
              <a:off x="6304801" y="2093649"/>
              <a:ext cx="281406" cy="372551"/>
              <a:chOff x="6584950" y="2093146"/>
              <a:chExt cx="281406" cy="372551"/>
            </a:xfrm>
          </p:grpSpPr>
          <p:cxnSp>
            <p:nvCxnSpPr>
              <p:cNvPr id="117" name="Straight Connector 116">
                <a:extLst>
                  <a:ext uri="{FF2B5EF4-FFF2-40B4-BE49-F238E27FC236}">
                    <a16:creationId xmlns:a16="http://schemas.microsoft.com/office/drawing/2014/main" id="{2B713B8E-944F-4E8C-B4FA-003F7ACE6E84}"/>
                  </a:ext>
                </a:extLst>
              </p:cNvPr>
              <p:cNvCxnSpPr>
                <a:cxnSpLocks/>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CE33B95-6B50-4D85-9ECC-EE3A5AC1ECDA}"/>
                  </a:ext>
                </a:extLst>
              </p:cNvPr>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8882476-01D2-4398-A716-BE5674C58E34}"/>
                  </a:ext>
                </a:extLst>
              </p:cNvPr>
              <p:cNvCxnSpPr>
                <a:cxnSpLocks/>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9" name="Oval 108">
              <a:extLst>
                <a:ext uri="{FF2B5EF4-FFF2-40B4-BE49-F238E27FC236}">
                  <a16:creationId xmlns:a16="http://schemas.microsoft.com/office/drawing/2014/main" id="{0ED6D594-CAF7-4D01-B097-E10D09424407}"/>
                </a:ext>
              </a:extLst>
            </p:cNvPr>
            <p:cNvSpPr/>
            <p:nvPr/>
          </p:nvSpPr>
          <p:spPr bwMode="auto">
            <a:xfrm>
              <a:off x="6281977"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Oval 109">
              <a:extLst>
                <a:ext uri="{FF2B5EF4-FFF2-40B4-BE49-F238E27FC236}">
                  <a16:creationId xmlns:a16="http://schemas.microsoft.com/office/drawing/2014/main" id="{CB943D3E-F75A-40D1-BDFC-8E7600FE345A}"/>
                </a:ext>
              </a:extLst>
            </p:cNvPr>
            <p:cNvSpPr/>
            <p:nvPr/>
          </p:nvSpPr>
          <p:spPr bwMode="auto">
            <a:xfrm>
              <a:off x="6558202" y="217336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Oval 110">
              <a:extLst>
                <a:ext uri="{FF2B5EF4-FFF2-40B4-BE49-F238E27FC236}">
                  <a16:creationId xmlns:a16="http://schemas.microsoft.com/office/drawing/2014/main" id="{CF0CCAAE-3982-4108-B1C9-299C9C4247CE}"/>
                </a:ext>
              </a:extLst>
            </p:cNvPr>
            <p:cNvSpPr/>
            <p:nvPr/>
          </p:nvSpPr>
          <p:spPr bwMode="auto">
            <a:xfrm>
              <a:off x="6831252"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Oval 111">
              <a:extLst>
                <a:ext uri="{FF2B5EF4-FFF2-40B4-BE49-F238E27FC236}">
                  <a16:creationId xmlns:a16="http://schemas.microsoft.com/office/drawing/2014/main" id="{CFC2E1A8-B6ED-4ACB-BB32-6030FB15E45B}"/>
                </a:ext>
              </a:extLst>
            </p:cNvPr>
            <p:cNvSpPr/>
            <p:nvPr/>
          </p:nvSpPr>
          <p:spPr bwMode="auto">
            <a:xfrm>
              <a:off x="6558202" y="23876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Oval 112">
              <a:extLst>
                <a:ext uri="{FF2B5EF4-FFF2-40B4-BE49-F238E27FC236}">
                  <a16:creationId xmlns:a16="http://schemas.microsoft.com/office/drawing/2014/main" id="{F3DEB68B-17A5-49A7-8C73-1EEE69BD15F9}"/>
                </a:ext>
              </a:extLst>
            </p:cNvPr>
            <p:cNvSpPr/>
            <p:nvPr/>
          </p:nvSpPr>
          <p:spPr bwMode="auto">
            <a:xfrm>
              <a:off x="6834427"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Oval 113">
              <a:extLst>
                <a:ext uri="{FF2B5EF4-FFF2-40B4-BE49-F238E27FC236}">
                  <a16:creationId xmlns:a16="http://schemas.microsoft.com/office/drawing/2014/main" id="{E72A5333-C4F6-409B-B619-6ED8692A698D}"/>
                </a:ext>
              </a:extLst>
            </p:cNvPr>
            <p:cNvSpPr/>
            <p:nvPr/>
          </p:nvSpPr>
          <p:spPr bwMode="auto">
            <a:xfrm>
              <a:off x="6558202" y="2574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Oval 114">
              <a:extLst>
                <a:ext uri="{FF2B5EF4-FFF2-40B4-BE49-F238E27FC236}">
                  <a16:creationId xmlns:a16="http://schemas.microsoft.com/office/drawing/2014/main" id="{20BADA11-CEC8-43F7-8FF9-8210B25CDC47}"/>
                </a:ext>
              </a:extLst>
            </p:cNvPr>
            <p:cNvSpPr/>
            <p:nvPr/>
          </p:nvSpPr>
          <p:spPr bwMode="auto">
            <a:xfrm>
              <a:off x="6291502"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Oval 115">
              <a:extLst>
                <a:ext uri="{FF2B5EF4-FFF2-40B4-BE49-F238E27FC236}">
                  <a16:creationId xmlns:a16="http://schemas.microsoft.com/office/drawing/2014/main" id="{B3C30D88-D4B8-40E9-ACF1-93E117DA15DF}"/>
                </a:ext>
              </a:extLst>
            </p:cNvPr>
            <p:cNvSpPr/>
            <p:nvPr/>
          </p:nvSpPr>
          <p:spPr bwMode="auto">
            <a:xfrm>
              <a:off x="6558202" y="192571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23" name="Freeform: Shape 830">
            <a:extLst>
              <a:ext uri="{FF2B5EF4-FFF2-40B4-BE49-F238E27FC236}">
                <a16:creationId xmlns:a16="http://schemas.microsoft.com/office/drawing/2014/main" id="{A0BBD2E3-45C8-4944-9C4D-26E6AFB180AC}"/>
              </a:ext>
            </a:extLst>
          </p:cNvPr>
          <p:cNvSpPr>
            <a:spLocks noChangeArrowheads="1"/>
          </p:cNvSpPr>
          <p:nvPr/>
        </p:nvSpPr>
        <p:spPr bwMode="auto">
          <a:xfrm>
            <a:off x="7290733" y="4733459"/>
            <a:ext cx="415486" cy="485872"/>
          </a:xfrm>
          <a:custGeom>
            <a:avLst/>
            <a:gdLst>
              <a:gd name="connsiteX0" fmla="*/ 1913 w 3330348"/>
              <a:gd name="connsiteY0" fmla="*/ 3068274 h 4532979"/>
              <a:gd name="connsiteX1" fmla="*/ 33829 w 3330348"/>
              <a:gd name="connsiteY1" fmla="*/ 3129345 h 4532979"/>
              <a:gd name="connsiteX2" fmla="*/ 1665174 w 3330348"/>
              <a:gd name="connsiteY2" fmla="*/ 3385824 h 4532979"/>
              <a:gd name="connsiteX3" fmla="*/ 3296519 w 3330348"/>
              <a:gd name="connsiteY3" fmla="*/ 3129345 h 4532979"/>
              <a:gd name="connsiteX4" fmla="*/ 3328434 w 3330348"/>
              <a:gd name="connsiteY4" fmla="*/ 3068274 h 4532979"/>
              <a:gd name="connsiteX5" fmla="*/ 3330348 w 3330348"/>
              <a:gd name="connsiteY5" fmla="*/ 4211766 h 4532979"/>
              <a:gd name="connsiteX6" fmla="*/ 1665174 w 3330348"/>
              <a:gd name="connsiteY6" fmla="*/ 4532979 h 4532979"/>
              <a:gd name="connsiteX7" fmla="*/ 0 w 3330348"/>
              <a:gd name="connsiteY7" fmla="*/ 4211766 h 4532979"/>
              <a:gd name="connsiteX8" fmla="*/ 1913 w 3330348"/>
              <a:gd name="connsiteY8" fmla="*/ 3068274 h 4532979"/>
              <a:gd name="connsiteX9" fmla="*/ 1913 w 3330348"/>
              <a:gd name="connsiteY9" fmla="*/ 1762531 h 4532979"/>
              <a:gd name="connsiteX10" fmla="*/ 33829 w 3330348"/>
              <a:gd name="connsiteY10" fmla="*/ 1823602 h 4532979"/>
              <a:gd name="connsiteX11" fmla="*/ 1665174 w 3330348"/>
              <a:gd name="connsiteY11" fmla="*/ 2080081 h 4532979"/>
              <a:gd name="connsiteX12" fmla="*/ 3296519 w 3330348"/>
              <a:gd name="connsiteY12" fmla="*/ 1823602 h 4532979"/>
              <a:gd name="connsiteX13" fmla="*/ 3328434 w 3330348"/>
              <a:gd name="connsiteY13" fmla="*/ 1762531 h 4532979"/>
              <a:gd name="connsiteX14" fmla="*/ 3330348 w 3330348"/>
              <a:gd name="connsiteY14" fmla="*/ 2906023 h 4532979"/>
              <a:gd name="connsiteX15" fmla="*/ 1665174 w 3330348"/>
              <a:gd name="connsiteY15" fmla="*/ 3227236 h 4532979"/>
              <a:gd name="connsiteX16" fmla="*/ 0 w 3330348"/>
              <a:gd name="connsiteY16" fmla="*/ 2906023 h 4532979"/>
              <a:gd name="connsiteX17" fmla="*/ 1913 w 3330348"/>
              <a:gd name="connsiteY17" fmla="*/ 1762531 h 4532979"/>
              <a:gd name="connsiteX18" fmla="*/ 1913 w 3330348"/>
              <a:gd name="connsiteY18" fmla="*/ 456788 h 4532979"/>
              <a:gd name="connsiteX19" fmla="*/ 33829 w 3330348"/>
              <a:gd name="connsiteY19" fmla="*/ 517859 h 4532979"/>
              <a:gd name="connsiteX20" fmla="*/ 1665174 w 3330348"/>
              <a:gd name="connsiteY20" fmla="*/ 774338 h 4532979"/>
              <a:gd name="connsiteX21" fmla="*/ 3296519 w 3330348"/>
              <a:gd name="connsiteY21" fmla="*/ 517859 h 4532979"/>
              <a:gd name="connsiteX22" fmla="*/ 3328434 w 3330348"/>
              <a:gd name="connsiteY22" fmla="*/ 456788 h 4532979"/>
              <a:gd name="connsiteX23" fmla="*/ 3330348 w 3330348"/>
              <a:gd name="connsiteY23" fmla="*/ 1600280 h 4532979"/>
              <a:gd name="connsiteX24" fmla="*/ 1665174 w 3330348"/>
              <a:gd name="connsiteY24" fmla="*/ 1921493 h 4532979"/>
              <a:gd name="connsiteX25" fmla="*/ 0 w 3330348"/>
              <a:gd name="connsiteY25" fmla="*/ 1600280 h 4532979"/>
              <a:gd name="connsiteX26" fmla="*/ 1913 w 3330348"/>
              <a:gd name="connsiteY26" fmla="*/ 456788 h 4532979"/>
              <a:gd name="connsiteX27" fmla="*/ 1665174 w 3330348"/>
              <a:gd name="connsiteY27" fmla="*/ 0 h 4532979"/>
              <a:gd name="connsiteX28" fmla="*/ 3267703 w 3330348"/>
              <a:gd name="connsiteY28" fmla="*/ 309127 h 4532979"/>
              <a:gd name="connsiteX29" fmla="*/ 1665174 w 3330348"/>
              <a:gd name="connsiteY29" fmla="*/ 618254 h 4532979"/>
              <a:gd name="connsiteX30" fmla="*/ 62645 w 3330348"/>
              <a:gd name="connsiteY30" fmla="*/ 309127 h 4532979"/>
              <a:gd name="connsiteX31" fmla="*/ 1665174 w 3330348"/>
              <a:gd name="connsiteY31" fmla="*/ 0 h 453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30348" h="4532979">
                <a:moveTo>
                  <a:pt x="1913" y="3068274"/>
                </a:moveTo>
                <a:cubicBezTo>
                  <a:pt x="12552" y="3088631"/>
                  <a:pt x="12431" y="3109172"/>
                  <a:pt x="33829" y="3129345"/>
                </a:cubicBezTo>
                <a:cubicBezTo>
                  <a:pt x="189101" y="3275719"/>
                  <a:pt x="860482" y="3385824"/>
                  <a:pt x="1665174" y="3385824"/>
                </a:cubicBezTo>
                <a:cubicBezTo>
                  <a:pt x="2469867" y="3385824"/>
                  <a:pt x="3141247" y="3275719"/>
                  <a:pt x="3296519" y="3129345"/>
                </a:cubicBezTo>
                <a:cubicBezTo>
                  <a:pt x="3312446" y="3112160"/>
                  <a:pt x="3317796" y="3088631"/>
                  <a:pt x="3328434" y="3068274"/>
                </a:cubicBezTo>
                <a:cubicBezTo>
                  <a:pt x="3329074" y="3449438"/>
                  <a:pt x="3329709" y="3830602"/>
                  <a:pt x="3330348" y="4211766"/>
                </a:cubicBezTo>
                <a:cubicBezTo>
                  <a:pt x="3330348" y="4389168"/>
                  <a:pt x="2584823" y="4532979"/>
                  <a:pt x="1665174" y="4532979"/>
                </a:cubicBezTo>
                <a:cubicBezTo>
                  <a:pt x="745525" y="4532979"/>
                  <a:pt x="0" y="4389168"/>
                  <a:pt x="0" y="4211766"/>
                </a:cubicBezTo>
                <a:cubicBezTo>
                  <a:pt x="639" y="3830602"/>
                  <a:pt x="1274" y="3449438"/>
                  <a:pt x="1913" y="3068274"/>
                </a:cubicBezTo>
                <a:close/>
                <a:moveTo>
                  <a:pt x="1913" y="1762531"/>
                </a:moveTo>
                <a:cubicBezTo>
                  <a:pt x="12552" y="1782888"/>
                  <a:pt x="12431" y="1803429"/>
                  <a:pt x="33829" y="1823602"/>
                </a:cubicBezTo>
                <a:cubicBezTo>
                  <a:pt x="189101" y="1969976"/>
                  <a:pt x="860482" y="2080081"/>
                  <a:pt x="1665174" y="2080081"/>
                </a:cubicBezTo>
                <a:cubicBezTo>
                  <a:pt x="2469867" y="2080081"/>
                  <a:pt x="3141247" y="1969976"/>
                  <a:pt x="3296519" y="1823602"/>
                </a:cubicBezTo>
                <a:cubicBezTo>
                  <a:pt x="3312446" y="1806417"/>
                  <a:pt x="3317796" y="1782888"/>
                  <a:pt x="3328434" y="1762531"/>
                </a:cubicBezTo>
                <a:cubicBezTo>
                  <a:pt x="3329074" y="2143695"/>
                  <a:pt x="3329709" y="2524859"/>
                  <a:pt x="3330348" y="2906023"/>
                </a:cubicBezTo>
                <a:cubicBezTo>
                  <a:pt x="3330348" y="3083425"/>
                  <a:pt x="2584823" y="3227236"/>
                  <a:pt x="1665174" y="3227236"/>
                </a:cubicBezTo>
                <a:cubicBezTo>
                  <a:pt x="745525" y="3227236"/>
                  <a:pt x="0" y="3083425"/>
                  <a:pt x="0" y="2906023"/>
                </a:cubicBezTo>
                <a:cubicBezTo>
                  <a:pt x="639" y="2524859"/>
                  <a:pt x="1274" y="2143695"/>
                  <a:pt x="1913" y="1762531"/>
                </a:cubicBezTo>
                <a:close/>
                <a:moveTo>
                  <a:pt x="1913" y="456788"/>
                </a:moveTo>
                <a:cubicBezTo>
                  <a:pt x="12552" y="477145"/>
                  <a:pt x="12431" y="497686"/>
                  <a:pt x="33829" y="517859"/>
                </a:cubicBezTo>
                <a:cubicBezTo>
                  <a:pt x="189101" y="664233"/>
                  <a:pt x="860482" y="774338"/>
                  <a:pt x="1665174" y="774338"/>
                </a:cubicBezTo>
                <a:cubicBezTo>
                  <a:pt x="2469867" y="774338"/>
                  <a:pt x="3141247" y="664233"/>
                  <a:pt x="3296519" y="517859"/>
                </a:cubicBezTo>
                <a:cubicBezTo>
                  <a:pt x="3312446" y="500674"/>
                  <a:pt x="3317796" y="477145"/>
                  <a:pt x="3328434" y="456788"/>
                </a:cubicBezTo>
                <a:cubicBezTo>
                  <a:pt x="3329074" y="837952"/>
                  <a:pt x="3329709" y="1219116"/>
                  <a:pt x="3330348" y="1600280"/>
                </a:cubicBezTo>
                <a:cubicBezTo>
                  <a:pt x="3330348" y="1777682"/>
                  <a:pt x="2584823" y="1921493"/>
                  <a:pt x="1665174" y="1921493"/>
                </a:cubicBezTo>
                <a:cubicBezTo>
                  <a:pt x="745525" y="1921493"/>
                  <a:pt x="0" y="1777682"/>
                  <a:pt x="0" y="1600280"/>
                </a:cubicBezTo>
                <a:cubicBezTo>
                  <a:pt x="639" y="1219116"/>
                  <a:pt x="1274" y="837952"/>
                  <a:pt x="1913" y="456788"/>
                </a:cubicBezTo>
                <a:close/>
                <a:moveTo>
                  <a:pt x="1665174" y="0"/>
                </a:moveTo>
                <a:cubicBezTo>
                  <a:pt x="2550226" y="0"/>
                  <a:pt x="3267703" y="138401"/>
                  <a:pt x="3267703" y="309127"/>
                </a:cubicBezTo>
                <a:cubicBezTo>
                  <a:pt x="3267703" y="479853"/>
                  <a:pt x="2550226" y="618254"/>
                  <a:pt x="1665174" y="618254"/>
                </a:cubicBezTo>
                <a:cubicBezTo>
                  <a:pt x="780122" y="618254"/>
                  <a:pt x="62645" y="479853"/>
                  <a:pt x="62645" y="309127"/>
                </a:cubicBezTo>
                <a:cubicBezTo>
                  <a:pt x="62645" y="138401"/>
                  <a:pt x="780122" y="0"/>
                  <a:pt x="1665174" y="0"/>
                </a:cubicBezTo>
                <a:close/>
              </a:path>
            </a:pathLst>
          </a:custGeom>
          <a:solidFill>
            <a:schemeClr val="bg1"/>
          </a:solidFill>
          <a:ln w="12700">
            <a:solidFill>
              <a:schemeClr val="tx2"/>
            </a:solidFill>
            <a:round/>
            <a:headEnd/>
            <a:tailEnd/>
          </a:ln>
        </p:spPr>
        <p:txBody>
          <a:bodyPr vert="horz" wrap="square" lIns="91401" tIns="45700" rIns="91401" bIns="45700" numCol="1" anchor="t" anchorCtr="0" compatLnSpc="1">
            <a:prstTxWarp prst="textNoShape">
              <a:avLst/>
            </a:prstTxWarp>
            <a:noAutofit/>
          </a:bodyPr>
          <a:lstStyle/>
          <a:p>
            <a:pPr defTabSz="932239">
              <a:defRPr/>
            </a:pPr>
            <a:endParaRPr lang="en-US" kern="0">
              <a:solidFill>
                <a:srgbClr val="FFFFFF"/>
              </a:solidFill>
              <a:latin typeface="Segoe UI"/>
            </a:endParaRPr>
          </a:p>
        </p:txBody>
      </p:sp>
      <p:sp>
        <p:nvSpPr>
          <p:cNvPr id="124" name="TextBox 123">
            <a:extLst>
              <a:ext uri="{FF2B5EF4-FFF2-40B4-BE49-F238E27FC236}">
                <a16:creationId xmlns:a16="http://schemas.microsoft.com/office/drawing/2014/main" id="{C263E34D-74AC-460E-957C-D2C04A924468}"/>
              </a:ext>
            </a:extLst>
          </p:cNvPr>
          <p:cNvSpPr txBox="1"/>
          <p:nvPr/>
        </p:nvSpPr>
        <p:spPr>
          <a:xfrm>
            <a:off x="7706219" y="4907145"/>
            <a:ext cx="1554480" cy="221599"/>
          </a:xfrm>
          <a:prstGeom prst="rect">
            <a:avLst/>
          </a:prstGeom>
          <a:noFill/>
        </p:spPr>
        <p:txBody>
          <a:bodyPr wrap="square" lIns="0" tIns="0" rIns="0" bIns="0" rtlCol="0" anchor="ctr" anchorCtr="1">
            <a:spAutoFit/>
          </a:bodyPr>
          <a:lstStyle/>
          <a:p>
            <a:pPr>
              <a:lnSpc>
                <a:spcPct val="90000"/>
              </a:lnSpc>
              <a:spcAft>
                <a:spcPts val="988"/>
              </a:spcAft>
              <a:buSzPct val="90000"/>
              <a:defRPr sz="2000" dirty="0" err="1" smtClean="0">
                <a:gradFill>
                  <a:gsLst>
                    <a:gs pos="2917">
                      <a:schemeClr val="tx1"/>
                    </a:gs>
                    <a:gs pos="30000">
                      <a:schemeClr val="tx1"/>
                    </a:gs>
                  </a:gsLst>
                  <a:lin ang="5400000" scaled="0"/>
                </a:gradFill>
              </a:defRPr>
            </a:pPr>
            <a:r>
              <a:rPr lang="en-US" sz="1600">
                <a:gradFill>
                  <a:gsLst>
                    <a:gs pos="40075">
                      <a:schemeClr val="accent2">
                        <a:lumMod val="50000"/>
                      </a:schemeClr>
                    </a:gs>
                    <a:gs pos="30000">
                      <a:schemeClr val="accent2">
                        <a:lumMod val="50000"/>
                      </a:schemeClr>
                    </a:gs>
                  </a:gsLst>
                  <a:lin ang="5400000" scaled="0"/>
                </a:gradFill>
              </a:rPr>
              <a:t>Data Stores</a:t>
            </a:r>
          </a:p>
        </p:txBody>
      </p:sp>
      <p:grpSp>
        <p:nvGrpSpPr>
          <p:cNvPr id="5" name="Group 4">
            <a:extLst>
              <a:ext uri="{FF2B5EF4-FFF2-40B4-BE49-F238E27FC236}">
                <a16:creationId xmlns:a16="http://schemas.microsoft.com/office/drawing/2014/main" id="{F2BC9208-970F-4221-935E-732AF2131D2A}"/>
              </a:ext>
            </a:extLst>
          </p:cNvPr>
          <p:cNvGrpSpPr/>
          <p:nvPr/>
        </p:nvGrpSpPr>
        <p:grpSpPr>
          <a:xfrm>
            <a:off x="2778256" y="4573366"/>
            <a:ext cx="472483" cy="688633"/>
            <a:chOff x="5117409" y="3802308"/>
            <a:chExt cx="911785" cy="1535846"/>
          </a:xfrm>
        </p:grpSpPr>
        <p:grpSp>
          <p:nvGrpSpPr>
            <p:cNvPr id="153" name="Group 152">
              <a:extLst>
                <a:ext uri="{FF2B5EF4-FFF2-40B4-BE49-F238E27FC236}">
                  <a16:creationId xmlns:a16="http://schemas.microsoft.com/office/drawing/2014/main" id="{A43EB5D2-EC02-4C9A-A3E7-BA946B1E5504}"/>
                </a:ext>
              </a:extLst>
            </p:cNvPr>
            <p:cNvGrpSpPr/>
            <p:nvPr/>
          </p:nvGrpSpPr>
          <p:grpSpPr>
            <a:xfrm rot="16200000">
              <a:off x="4956540" y="4265499"/>
              <a:ext cx="1233524" cy="911785"/>
              <a:chOff x="3863969" y="5013705"/>
              <a:chExt cx="909508" cy="505347"/>
            </a:xfrm>
          </p:grpSpPr>
          <p:sp>
            <p:nvSpPr>
              <p:cNvPr id="154" name="Cylinder 828">
                <a:extLst>
                  <a:ext uri="{FF2B5EF4-FFF2-40B4-BE49-F238E27FC236}">
                    <a16:creationId xmlns:a16="http://schemas.microsoft.com/office/drawing/2014/main" id="{2ED499E3-B669-4E1F-9DED-6DFB9B6AD403}"/>
                  </a:ext>
                </a:extLst>
              </p:cNvPr>
              <p:cNvSpPr/>
              <p:nvPr/>
            </p:nvSpPr>
            <p:spPr bwMode="auto">
              <a:xfrm rot="5400000">
                <a:off x="3732837" y="5144837"/>
                <a:ext cx="505346" cy="243081"/>
              </a:xfrm>
              <a:prstGeom prst="can">
                <a:avLst>
                  <a:gd name="adj" fmla="val 5000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sp>
            <p:nvSpPr>
              <p:cNvPr id="155" name="Cylinder 828">
                <a:extLst>
                  <a:ext uri="{FF2B5EF4-FFF2-40B4-BE49-F238E27FC236}">
                    <a16:creationId xmlns:a16="http://schemas.microsoft.com/office/drawing/2014/main" id="{8A860207-841E-44FB-8C3B-461D66447B0A}"/>
                  </a:ext>
                </a:extLst>
              </p:cNvPr>
              <p:cNvSpPr/>
              <p:nvPr/>
            </p:nvSpPr>
            <p:spPr bwMode="auto">
              <a:xfrm rot="5400000">
                <a:off x="4110202" y="4958596"/>
                <a:ext cx="430050" cy="615564"/>
              </a:xfrm>
              <a:prstGeom prst="can">
                <a:avLst>
                  <a:gd name="adj" fmla="val 17907"/>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sp>
            <p:nvSpPr>
              <p:cNvPr id="156" name="Cylinder 828">
                <a:extLst>
                  <a:ext uri="{FF2B5EF4-FFF2-40B4-BE49-F238E27FC236}">
                    <a16:creationId xmlns:a16="http://schemas.microsoft.com/office/drawing/2014/main" id="{029753D1-0589-49C4-90DC-F4FF5E2E4181}"/>
                  </a:ext>
                </a:extLst>
              </p:cNvPr>
              <p:cNvSpPr/>
              <p:nvPr/>
            </p:nvSpPr>
            <p:spPr bwMode="auto">
              <a:xfrm rot="5400000">
                <a:off x="4399264" y="5144838"/>
                <a:ext cx="505346" cy="243081"/>
              </a:xfrm>
              <a:prstGeom prst="can">
                <a:avLst>
                  <a:gd name="adj" fmla="val 5000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grpSp>
        <p:grpSp>
          <p:nvGrpSpPr>
            <p:cNvPr id="157" name="Group 20">
              <a:extLst>
                <a:ext uri="{FF2B5EF4-FFF2-40B4-BE49-F238E27FC236}">
                  <a16:creationId xmlns:a16="http://schemas.microsoft.com/office/drawing/2014/main" id="{82F9D3CF-1D04-4562-A6D7-7969BDB8D96E}"/>
                </a:ext>
              </a:extLst>
            </p:cNvPr>
            <p:cNvGrpSpPr>
              <a:grpSpLocks noChangeAspect="1"/>
            </p:cNvGrpSpPr>
            <p:nvPr/>
          </p:nvGrpSpPr>
          <p:grpSpPr bwMode="auto">
            <a:xfrm>
              <a:off x="5354330" y="3802308"/>
              <a:ext cx="479602" cy="419822"/>
              <a:chOff x="3764" y="3313"/>
              <a:chExt cx="353" cy="309"/>
            </a:xfrm>
          </p:grpSpPr>
          <p:sp>
            <p:nvSpPr>
              <p:cNvPr id="158" name="Freeform 21">
                <a:extLst>
                  <a:ext uri="{FF2B5EF4-FFF2-40B4-BE49-F238E27FC236}">
                    <a16:creationId xmlns:a16="http://schemas.microsoft.com/office/drawing/2014/main" id="{AA970CEE-03BE-44FA-A6F3-A442B6DFB6A7}"/>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22">
                <a:extLst>
                  <a:ext uri="{FF2B5EF4-FFF2-40B4-BE49-F238E27FC236}">
                    <a16:creationId xmlns:a16="http://schemas.microsoft.com/office/drawing/2014/main" id="{CAA4F36C-9C27-40F4-9821-9E5D911284C2}"/>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
                <a:extLst>
                  <a:ext uri="{FF2B5EF4-FFF2-40B4-BE49-F238E27FC236}">
                    <a16:creationId xmlns:a16="http://schemas.microsoft.com/office/drawing/2014/main" id="{44610688-E0F8-4099-86CF-6CEFCFFBEA8F}"/>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24">
                <a:extLst>
                  <a:ext uri="{FF2B5EF4-FFF2-40B4-BE49-F238E27FC236}">
                    <a16:creationId xmlns:a16="http://schemas.microsoft.com/office/drawing/2014/main" id="{40387AF4-29AA-471D-BAE7-6B9D2AE97829}"/>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25">
                <a:extLst>
                  <a:ext uri="{FF2B5EF4-FFF2-40B4-BE49-F238E27FC236}">
                    <a16:creationId xmlns:a16="http://schemas.microsoft.com/office/drawing/2014/main" id="{43A651FA-B8C3-4A76-BD4A-C554742D3EF4}"/>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26">
                <a:extLst>
                  <a:ext uri="{FF2B5EF4-FFF2-40B4-BE49-F238E27FC236}">
                    <a16:creationId xmlns:a16="http://schemas.microsoft.com/office/drawing/2014/main" id="{E034E5DC-CE2C-4848-B5A0-7055539F5D54}"/>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27">
                <a:extLst>
                  <a:ext uri="{FF2B5EF4-FFF2-40B4-BE49-F238E27FC236}">
                    <a16:creationId xmlns:a16="http://schemas.microsoft.com/office/drawing/2014/main" id="{D3389AE0-6C6B-4C15-997E-2B31B06659E3}"/>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28">
                <a:extLst>
                  <a:ext uri="{FF2B5EF4-FFF2-40B4-BE49-F238E27FC236}">
                    <a16:creationId xmlns:a16="http://schemas.microsoft.com/office/drawing/2014/main" id="{D3FB567C-25D3-4515-8859-D783E6A2B25D}"/>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29">
                <a:extLst>
                  <a:ext uri="{FF2B5EF4-FFF2-40B4-BE49-F238E27FC236}">
                    <a16:creationId xmlns:a16="http://schemas.microsoft.com/office/drawing/2014/main" id="{99E4D574-FF1C-43EE-98DB-8E108CEB1E58}"/>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30">
                <a:extLst>
                  <a:ext uri="{FF2B5EF4-FFF2-40B4-BE49-F238E27FC236}">
                    <a16:creationId xmlns:a16="http://schemas.microsoft.com/office/drawing/2014/main" id="{5A40019F-7FD5-419C-A736-FBAF9716D1ED}"/>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31">
                <a:extLst>
                  <a:ext uri="{FF2B5EF4-FFF2-40B4-BE49-F238E27FC236}">
                    <a16:creationId xmlns:a16="http://schemas.microsoft.com/office/drawing/2014/main" id="{1AF56BE7-4014-4237-8624-D08E42A5C214}"/>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32">
                <a:extLst>
                  <a:ext uri="{FF2B5EF4-FFF2-40B4-BE49-F238E27FC236}">
                    <a16:creationId xmlns:a16="http://schemas.microsoft.com/office/drawing/2014/main" id="{905DA94E-090E-4E09-AC33-49C75920A334}"/>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33">
                <a:extLst>
                  <a:ext uri="{FF2B5EF4-FFF2-40B4-BE49-F238E27FC236}">
                    <a16:creationId xmlns:a16="http://schemas.microsoft.com/office/drawing/2014/main" id="{03C5A157-36EC-4D8A-B5D6-BEEB737EEEA5}"/>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34">
                <a:extLst>
                  <a:ext uri="{FF2B5EF4-FFF2-40B4-BE49-F238E27FC236}">
                    <a16:creationId xmlns:a16="http://schemas.microsoft.com/office/drawing/2014/main" id="{66DA49C3-284D-4065-B48A-2AE5D57B6F0D}"/>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35">
                <a:extLst>
                  <a:ext uri="{FF2B5EF4-FFF2-40B4-BE49-F238E27FC236}">
                    <a16:creationId xmlns:a16="http://schemas.microsoft.com/office/drawing/2014/main" id="{8362C396-BAA3-4DF7-B697-674F36269092}"/>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36">
                <a:extLst>
                  <a:ext uri="{FF2B5EF4-FFF2-40B4-BE49-F238E27FC236}">
                    <a16:creationId xmlns:a16="http://schemas.microsoft.com/office/drawing/2014/main" id="{C07EA0A0-E7EA-44D7-8A0E-E4D7F30D91F7}"/>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37">
                <a:extLst>
                  <a:ext uri="{FF2B5EF4-FFF2-40B4-BE49-F238E27FC236}">
                    <a16:creationId xmlns:a16="http://schemas.microsoft.com/office/drawing/2014/main" id="{5273CE88-CE70-4C9E-A9B6-6024EE9A98D2}"/>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38">
                <a:extLst>
                  <a:ext uri="{FF2B5EF4-FFF2-40B4-BE49-F238E27FC236}">
                    <a16:creationId xmlns:a16="http://schemas.microsoft.com/office/drawing/2014/main" id="{DA14CC48-B0CA-45A6-8468-B8025B523D13}"/>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176" name="TextBox 175">
            <a:extLst>
              <a:ext uri="{FF2B5EF4-FFF2-40B4-BE49-F238E27FC236}">
                <a16:creationId xmlns:a16="http://schemas.microsoft.com/office/drawing/2014/main" id="{B11704EE-B0B3-481C-BE3B-E0BC7BC8C8B5}"/>
              </a:ext>
            </a:extLst>
          </p:cNvPr>
          <p:cNvSpPr txBox="1"/>
          <p:nvPr/>
        </p:nvSpPr>
        <p:spPr>
          <a:xfrm>
            <a:off x="3268430" y="3942611"/>
            <a:ext cx="1554480" cy="221599"/>
          </a:xfrm>
          <a:prstGeom prst="rect">
            <a:avLst/>
          </a:prstGeom>
          <a:noFill/>
        </p:spPr>
        <p:txBody>
          <a:bodyPr wrap="square" lIns="0" tIns="0" rIns="0" bIns="0" rtlCol="0" anchor="ctr" anchorCtr="1">
            <a:spAutoFit/>
          </a:bodyPr>
          <a:lstStyle/>
          <a:p>
            <a:pPr>
              <a:lnSpc>
                <a:spcPct val="90000"/>
              </a:lnSpc>
              <a:spcAft>
                <a:spcPts val="988"/>
              </a:spcAft>
              <a:buSzPct val="90000"/>
              <a:defRPr sz="2000" dirty="0" err="1" smtClean="0">
                <a:gradFill>
                  <a:gsLst>
                    <a:gs pos="2917">
                      <a:schemeClr val="tx1"/>
                    </a:gs>
                    <a:gs pos="30000">
                      <a:schemeClr val="tx1"/>
                    </a:gs>
                  </a:gsLst>
                  <a:lin ang="5400000" scaled="0"/>
                </a:gradFill>
              </a:defRPr>
            </a:pPr>
            <a:r>
              <a:rPr lang="en-US" sz="1600">
                <a:gradFill>
                  <a:gsLst>
                    <a:gs pos="40075">
                      <a:schemeClr val="accent2">
                        <a:lumMod val="50000"/>
                      </a:schemeClr>
                    </a:gs>
                    <a:gs pos="30000">
                      <a:schemeClr val="accent2">
                        <a:lumMod val="50000"/>
                      </a:schemeClr>
                    </a:gs>
                  </a:gsLst>
                  <a:lin ang="5400000" scaled="0"/>
                </a:gradFill>
              </a:rPr>
              <a:t>Experiments</a:t>
            </a:r>
          </a:p>
        </p:txBody>
      </p:sp>
      <p:sp>
        <p:nvSpPr>
          <p:cNvPr id="177" name="TextBox 176">
            <a:extLst>
              <a:ext uri="{FF2B5EF4-FFF2-40B4-BE49-F238E27FC236}">
                <a16:creationId xmlns:a16="http://schemas.microsoft.com/office/drawing/2014/main" id="{431706B8-700C-4F69-9679-F46AEEB2A8DB}"/>
              </a:ext>
            </a:extLst>
          </p:cNvPr>
          <p:cNvSpPr txBox="1"/>
          <p:nvPr/>
        </p:nvSpPr>
        <p:spPr>
          <a:xfrm>
            <a:off x="3299476" y="5752085"/>
            <a:ext cx="1828800" cy="221599"/>
          </a:xfrm>
          <a:prstGeom prst="rect">
            <a:avLst/>
          </a:prstGeom>
          <a:noFill/>
        </p:spPr>
        <p:txBody>
          <a:bodyPr wrap="square" lIns="0" tIns="0" rIns="0" bIns="0" rtlCol="0" anchor="ctr" anchorCtr="1">
            <a:spAutoFit/>
          </a:bodyPr>
          <a:lstStyle/>
          <a:p>
            <a:pPr>
              <a:lnSpc>
                <a:spcPct val="90000"/>
              </a:lnSpc>
              <a:spcAft>
                <a:spcPts val="988"/>
              </a:spcAft>
              <a:buSzPct val="90000"/>
              <a:defRPr sz="2000" dirty="0" err="1" smtClean="0">
                <a:gradFill>
                  <a:gsLst>
                    <a:gs pos="2917">
                      <a:schemeClr val="tx1"/>
                    </a:gs>
                    <a:gs pos="30000">
                      <a:schemeClr val="tx1"/>
                    </a:gs>
                  </a:gsLst>
                  <a:lin ang="5400000" scaled="0"/>
                </a:gradFill>
              </a:defRPr>
            </a:pPr>
            <a:r>
              <a:rPr lang="en-US" sz="1600">
                <a:gradFill>
                  <a:gsLst>
                    <a:gs pos="40075">
                      <a:schemeClr val="accent2">
                        <a:lumMod val="50000"/>
                      </a:schemeClr>
                    </a:gs>
                    <a:gs pos="30000">
                      <a:schemeClr val="accent2">
                        <a:lumMod val="50000"/>
                      </a:schemeClr>
                    </a:gs>
                  </a:gsLst>
                  <a:lin ang="5400000" scaled="0"/>
                </a:gradFill>
              </a:rPr>
              <a:t>Compute Target</a:t>
            </a:r>
          </a:p>
        </p:txBody>
      </p:sp>
      <p:grpSp>
        <p:nvGrpSpPr>
          <p:cNvPr id="178" name="Group 177">
            <a:extLst>
              <a:ext uri="{FF2B5EF4-FFF2-40B4-BE49-F238E27FC236}">
                <a16:creationId xmlns:a16="http://schemas.microsoft.com/office/drawing/2014/main" id="{1F6D6884-6DF6-4208-A646-B6729ABB599E}"/>
              </a:ext>
            </a:extLst>
          </p:cNvPr>
          <p:cNvGrpSpPr/>
          <p:nvPr/>
        </p:nvGrpSpPr>
        <p:grpSpPr>
          <a:xfrm>
            <a:off x="2807955" y="5642848"/>
            <a:ext cx="442565" cy="440739"/>
            <a:chOff x="7643146" y="2995601"/>
            <a:chExt cx="270958" cy="269839"/>
          </a:xfrm>
        </p:grpSpPr>
        <p:sp>
          <p:nvSpPr>
            <p:cNvPr id="179" name="Freeform 78">
              <a:extLst>
                <a:ext uri="{FF2B5EF4-FFF2-40B4-BE49-F238E27FC236}">
                  <a16:creationId xmlns:a16="http://schemas.microsoft.com/office/drawing/2014/main" id="{C971FAC7-C4F0-42FE-8409-3F0447467686}"/>
                </a:ext>
              </a:extLst>
            </p:cNvPr>
            <p:cNvSpPr>
              <a:spLocks/>
            </p:cNvSpPr>
            <p:nvPr/>
          </p:nvSpPr>
          <p:spPr bwMode="auto">
            <a:xfrm>
              <a:off x="7676736" y="3031430"/>
              <a:ext cx="201539" cy="200420"/>
            </a:xfrm>
            <a:custGeom>
              <a:avLst/>
              <a:gdLst>
                <a:gd name="T0" fmla="*/ 75 w 83"/>
                <a:gd name="T1" fmla="*/ 83 h 83"/>
                <a:gd name="T2" fmla="*/ 8 w 83"/>
                <a:gd name="T3" fmla="*/ 83 h 83"/>
                <a:gd name="T4" fmla="*/ 0 w 83"/>
                <a:gd name="T5" fmla="*/ 75 h 83"/>
                <a:gd name="T6" fmla="*/ 0 w 83"/>
                <a:gd name="T7" fmla="*/ 8 h 83"/>
                <a:gd name="T8" fmla="*/ 8 w 83"/>
                <a:gd name="T9" fmla="*/ 0 h 83"/>
                <a:gd name="T10" fmla="*/ 75 w 83"/>
                <a:gd name="T11" fmla="*/ 0 h 83"/>
                <a:gd name="T12" fmla="*/ 83 w 83"/>
                <a:gd name="T13" fmla="*/ 8 h 83"/>
                <a:gd name="T14" fmla="*/ 83 w 83"/>
                <a:gd name="T15" fmla="*/ 75 h 83"/>
                <a:gd name="T16" fmla="*/ 75 w 83"/>
                <a:gd name="T1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3">
                  <a:moveTo>
                    <a:pt x="75" y="83"/>
                  </a:moveTo>
                  <a:cubicBezTo>
                    <a:pt x="8" y="83"/>
                    <a:pt x="8" y="83"/>
                    <a:pt x="8" y="83"/>
                  </a:cubicBezTo>
                  <a:cubicBezTo>
                    <a:pt x="4" y="83"/>
                    <a:pt x="0" y="79"/>
                    <a:pt x="0" y="75"/>
                  </a:cubicBezTo>
                  <a:cubicBezTo>
                    <a:pt x="0" y="8"/>
                    <a:pt x="0" y="8"/>
                    <a:pt x="0" y="8"/>
                  </a:cubicBezTo>
                  <a:cubicBezTo>
                    <a:pt x="0" y="3"/>
                    <a:pt x="4" y="0"/>
                    <a:pt x="8" y="0"/>
                  </a:cubicBezTo>
                  <a:cubicBezTo>
                    <a:pt x="75" y="0"/>
                    <a:pt x="75" y="0"/>
                    <a:pt x="75" y="0"/>
                  </a:cubicBezTo>
                  <a:cubicBezTo>
                    <a:pt x="80" y="0"/>
                    <a:pt x="83" y="3"/>
                    <a:pt x="83" y="8"/>
                  </a:cubicBezTo>
                  <a:cubicBezTo>
                    <a:pt x="83" y="75"/>
                    <a:pt x="83" y="75"/>
                    <a:pt x="83" y="75"/>
                  </a:cubicBezTo>
                  <a:cubicBezTo>
                    <a:pt x="83" y="79"/>
                    <a:pt x="80" y="83"/>
                    <a:pt x="75" y="83"/>
                  </a:cubicBezTo>
                  <a:close/>
                </a:path>
              </a:pathLst>
            </a:cu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0" name="Line 79">
              <a:extLst>
                <a:ext uri="{FF2B5EF4-FFF2-40B4-BE49-F238E27FC236}">
                  <a16:creationId xmlns:a16="http://schemas.microsoft.com/office/drawing/2014/main" id="{95BDAECF-851B-4FAC-BB2D-4896A8543175}"/>
                </a:ext>
              </a:extLst>
            </p:cNvPr>
            <p:cNvSpPr>
              <a:spLocks noChangeShapeType="1"/>
            </p:cNvSpPr>
            <p:nvPr/>
          </p:nvSpPr>
          <p:spPr bwMode="auto">
            <a:xfrm>
              <a:off x="7709206"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1" name="Line 80">
              <a:extLst>
                <a:ext uri="{FF2B5EF4-FFF2-40B4-BE49-F238E27FC236}">
                  <a16:creationId xmlns:a16="http://schemas.microsoft.com/office/drawing/2014/main" id="{88C14C6F-F42D-483B-BFB2-3CED28B55326}"/>
                </a:ext>
              </a:extLst>
            </p:cNvPr>
            <p:cNvSpPr>
              <a:spLocks noChangeShapeType="1"/>
            </p:cNvSpPr>
            <p:nvPr/>
          </p:nvSpPr>
          <p:spPr bwMode="auto">
            <a:xfrm>
              <a:off x="7742796"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2" name="Line 81">
              <a:extLst>
                <a:ext uri="{FF2B5EF4-FFF2-40B4-BE49-F238E27FC236}">
                  <a16:creationId xmlns:a16="http://schemas.microsoft.com/office/drawing/2014/main" id="{DF5051E9-D3B1-4E50-9A06-AE86F6409BB5}"/>
                </a:ext>
              </a:extLst>
            </p:cNvPr>
            <p:cNvSpPr>
              <a:spLocks noChangeShapeType="1"/>
            </p:cNvSpPr>
            <p:nvPr/>
          </p:nvSpPr>
          <p:spPr bwMode="auto">
            <a:xfrm>
              <a:off x="7778625"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3" name="Line 82">
              <a:extLst>
                <a:ext uri="{FF2B5EF4-FFF2-40B4-BE49-F238E27FC236}">
                  <a16:creationId xmlns:a16="http://schemas.microsoft.com/office/drawing/2014/main" id="{F4C2F34B-E37F-42DF-904F-CA522D83C7EF}"/>
                </a:ext>
              </a:extLst>
            </p:cNvPr>
            <p:cNvSpPr>
              <a:spLocks noChangeShapeType="1"/>
            </p:cNvSpPr>
            <p:nvPr/>
          </p:nvSpPr>
          <p:spPr bwMode="auto">
            <a:xfrm>
              <a:off x="7812215"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4" name="Line 83">
              <a:extLst>
                <a:ext uri="{FF2B5EF4-FFF2-40B4-BE49-F238E27FC236}">
                  <a16:creationId xmlns:a16="http://schemas.microsoft.com/office/drawing/2014/main" id="{287BF2C2-FE0F-4901-9699-9B99D4E19D2F}"/>
                </a:ext>
              </a:extLst>
            </p:cNvPr>
            <p:cNvSpPr>
              <a:spLocks noChangeShapeType="1"/>
            </p:cNvSpPr>
            <p:nvPr/>
          </p:nvSpPr>
          <p:spPr bwMode="auto">
            <a:xfrm>
              <a:off x="7846924"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5" name="Line 84">
              <a:extLst>
                <a:ext uri="{FF2B5EF4-FFF2-40B4-BE49-F238E27FC236}">
                  <a16:creationId xmlns:a16="http://schemas.microsoft.com/office/drawing/2014/main" id="{CA90E787-864F-4074-8A57-8C19D1B0CD11}"/>
                </a:ext>
              </a:extLst>
            </p:cNvPr>
            <p:cNvSpPr>
              <a:spLocks noChangeShapeType="1"/>
            </p:cNvSpPr>
            <p:nvPr/>
          </p:nvSpPr>
          <p:spPr bwMode="auto">
            <a:xfrm flipH="1">
              <a:off x="7882753" y="3060542"/>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6" name="Line 85">
              <a:extLst>
                <a:ext uri="{FF2B5EF4-FFF2-40B4-BE49-F238E27FC236}">
                  <a16:creationId xmlns:a16="http://schemas.microsoft.com/office/drawing/2014/main" id="{16964AF9-EA87-4986-B451-2247FDAFD50B}"/>
                </a:ext>
              </a:extLst>
            </p:cNvPr>
            <p:cNvSpPr>
              <a:spLocks noChangeShapeType="1"/>
            </p:cNvSpPr>
            <p:nvPr/>
          </p:nvSpPr>
          <p:spPr bwMode="auto">
            <a:xfrm flipH="1">
              <a:off x="7882753" y="3096371"/>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7" name="Line 86">
              <a:extLst>
                <a:ext uri="{FF2B5EF4-FFF2-40B4-BE49-F238E27FC236}">
                  <a16:creationId xmlns:a16="http://schemas.microsoft.com/office/drawing/2014/main" id="{34D6B450-10C8-4986-9618-564F870104DE}"/>
                </a:ext>
              </a:extLst>
            </p:cNvPr>
            <p:cNvSpPr>
              <a:spLocks noChangeShapeType="1"/>
            </p:cNvSpPr>
            <p:nvPr/>
          </p:nvSpPr>
          <p:spPr bwMode="auto">
            <a:xfrm flipH="1">
              <a:off x="7882753" y="3129961"/>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8" name="Line 87">
              <a:extLst>
                <a:ext uri="{FF2B5EF4-FFF2-40B4-BE49-F238E27FC236}">
                  <a16:creationId xmlns:a16="http://schemas.microsoft.com/office/drawing/2014/main" id="{0971E6E8-F571-4A94-95DB-064DD95B9ACF}"/>
                </a:ext>
              </a:extLst>
            </p:cNvPr>
            <p:cNvSpPr>
              <a:spLocks noChangeShapeType="1"/>
            </p:cNvSpPr>
            <p:nvPr/>
          </p:nvSpPr>
          <p:spPr bwMode="auto">
            <a:xfrm flipH="1">
              <a:off x="7882753" y="3164670"/>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9" name="Line 88">
              <a:extLst>
                <a:ext uri="{FF2B5EF4-FFF2-40B4-BE49-F238E27FC236}">
                  <a16:creationId xmlns:a16="http://schemas.microsoft.com/office/drawing/2014/main" id="{2A84845D-11F6-4D5B-80BD-14428DA27F95}"/>
                </a:ext>
              </a:extLst>
            </p:cNvPr>
            <p:cNvSpPr>
              <a:spLocks noChangeShapeType="1"/>
            </p:cNvSpPr>
            <p:nvPr/>
          </p:nvSpPr>
          <p:spPr bwMode="auto">
            <a:xfrm flipH="1">
              <a:off x="7882753" y="3200500"/>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0" name="Line 89">
              <a:extLst>
                <a:ext uri="{FF2B5EF4-FFF2-40B4-BE49-F238E27FC236}">
                  <a16:creationId xmlns:a16="http://schemas.microsoft.com/office/drawing/2014/main" id="{A3C60E22-D29A-447D-BC25-F36A3562ED0D}"/>
                </a:ext>
              </a:extLst>
            </p:cNvPr>
            <p:cNvSpPr>
              <a:spLocks noChangeShapeType="1"/>
            </p:cNvSpPr>
            <p:nvPr/>
          </p:nvSpPr>
          <p:spPr bwMode="auto">
            <a:xfrm flipH="1">
              <a:off x="7643146" y="3060542"/>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1" name="Line 90">
              <a:extLst>
                <a:ext uri="{FF2B5EF4-FFF2-40B4-BE49-F238E27FC236}">
                  <a16:creationId xmlns:a16="http://schemas.microsoft.com/office/drawing/2014/main" id="{F3F12813-363F-4438-AB14-7124219B4D3C}"/>
                </a:ext>
              </a:extLst>
            </p:cNvPr>
            <p:cNvSpPr>
              <a:spLocks noChangeShapeType="1"/>
            </p:cNvSpPr>
            <p:nvPr/>
          </p:nvSpPr>
          <p:spPr bwMode="auto">
            <a:xfrm flipH="1">
              <a:off x="7643146" y="3096371"/>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2" name="Line 91">
              <a:extLst>
                <a:ext uri="{FF2B5EF4-FFF2-40B4-BE49-F238E27FC236}">
                  <a16:creationId xmlns:a16="http://schemas.microsoft.com/office/drawing/2014/main" id="{21732EB1-2EA5-445E-A40C-9F97CA17393B}"/>
                </a:ext>
              </a:extLst>
            </p:cNvPr>
            <p:cNvSpPr>
              <a:spLocks noChangeShapeType="1"/>
            </p:cNvSpPr>
            <p:nvPr/>
          </p:nvSpPr>
          <p:spPr bwMode="auto">
            <a:xfrm flipH="1">
              <a:off x="7643146" y="3129961"/>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3" name="Line 92">
              <a:extLst>
                <a:ext uri="{FF2B5EF4-FFF2-40B4-BE49-F238E27FC236}">
                  <a16:creationId xmlns:a16="http://schemas.microsoft.com/office/drawing/2014/main" id="{3A5E5598-A0C5-46A0-852C-4D490271021A}"/>
                </a:ext>
              </a:extLst>
            </p:cNvPr>
            <p:cNvSpPr>
              <a:spLocks noChangeShapeType="1"/>
            </p:cNvSpPr>
            <p:nvPr/>
          </p:nvSpPr>
          <p:spPr bwMode="auto">
            <a:xfrm flipH="1">
              <a:off x="7643146" y="3164670"/>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4" name="Line 93">
              <a:extLst>
                <a:ext uri="{FF2B5EF4-FFF2-40B4-BE49-F238E27FC236}">
                  <a16:creationId xmlns:a16="http://schemas.microsoft.com/office/drawing/2014/main" id="{7CF3BC0F-E12B-477A-B372-03D908EDBC5C}"/>
                </a:ext>
              </a:extLst>
            </p:cNvPr>
            <p:cNvSpPr>
              <a:spLocks noChangeShapeType="1"/>
            </p:cNvSpPr>
            <p:nvPr/>
          </p:nvSpPr>
          <p:spPr bwMode="auto">
            <a:xfrm flipH="1">
              <a:off x="7643146" y="3200500"/>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5" name="Line 94">
              <a:extLst>
                <a:ext uri="{FF2B5EF4-FFF2-40B4-BE49-F238E27FC236}">
                  <a16:creationId xmlns:a16="http://schemas.microsoft.com/office/drawing/2014/main" id="{25D497E1-BDC7-44B2-93BD-2CF6ED9F43AE}"/>
                </a:ext>
              </a:extLst>
            </p:cNvPr>
            <p:cNvSpPr>
              <a:spLocks noChangeShapeType="1"/>
            </p:cNvSpPr>
            <p:nvPr/>
          </p:nvSpPr>
          <p:spPr bwMode="auto">
            <a:xfrm>
              <a:off x="7709206"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6" name="Line 95">
              <a:extLst>
                <a:ext uri="{FF2B5EF4-FFF2-40B4-BE49-F238E27FC236}">
                  <a16:creationId xmlns:a16="http://schemas.microsoft.com/office/drawing/2014/main" id="{72FEB8FC-1975-4852-96AA-2B8EB365C2A9}"/>
                </a:ext>
              </a:extLst>
            </p:cNvPr>
            <p:cNvSpPr>
              <a:spLocks noChangeShapeType="1"/>
            </p:cNvSpPr>
            <p:nvPr/>
          </p:nvSpPr>
          <p:spPr bwMode="auto">
            <a:xfrm>
              <a:off x="7742796"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7" name="Line 96">
              <a:extLst>
                <a:ext uri="{FF2B5EF4-FFF2-40B4-BE49-F238E27FC236}">
                  <a16:creationId xmlns:a16="http://schemas.microsoft.com/office/drawing/2014/main" id="{B72E478B-F095-4F90-B0D9-50225E362855}"/>
                </a:ext>
              </a:extLst>
            </p:cNvPr>
            <p:cNvSpPr>
              <a:spLocks noChangeShapeType="1"/>
            </p:cNvSpPr>
            <p:nvPr/>
          </p:nvSpPr>
          <p:spPr bwMode="auto">
            <a:xfrm>
              <a:off x="7778625"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8" name="Line 97">
              <a:extLst>
                <a:ext uri="{FF2B5EF4-FFF2-40B4-BE49-F238E27FC236}">
                  <a16:creationId xmlns:a16="http://schemas.microsoft.com/office/drawing/2014/main" id="{4DBE430A-80EB-4433-A049-EE978BB9A123}"/>
                </a:ext>
              </a:extLst>
            </p:cNvPr>
            <p:cNvSpPr>
              <a:spLocks noChangeShapeType="1"/>
            </p:cNvSpPr>
            <p:nvPr/>
          </p:nvSpPr>
          <p:spPr bwMode="auto">
            <a:xfrm>
              <a:off x="7812215"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9" name="Line 98">
              <a:extLst>
                <a:ext uri="{FF2B5EF4-FFF2-40B4-BE49-F238E27FC236}">
                  <a16:creationId xmlns:a16="http://schemas.microsoft.com/office/drawing/2014/main" id="{81299979-E143-4BA2-916C-CD1A4F195612}"/>
                </a:ext>
              </a:extLst>
            </p:cNvPr>
            <p:cNvSpPr>
              <a:spLocks noChangeShapeType="1"/>
            </p:cNvSpPr>
            <p:nvPr/>
          </p:nvSpPr>
          <p:spPr bwMode="auto">
            <a:xfrm>
              <a:off x="7846924"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grpSp>
    </p:spTree>
    <p:extLst>
      <p:ext uri="{BB962C8B-B14F-4D97-AF65-F5344CB8AC3E}">
        <p14:creationId xmlns:p14="http://schemas.microsoft.com/office/powerpoint/2010/main" val="34000148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7DD7-AE70-41FF-AB4C-E91177398815}"/>
              </a:ext>
            </a:extLst>
          </p:cNvPr>
          <p:cNvSpPr>
            <a:spLocks noGrp="1"/>
          </p:cNvSpPr>
          <p:nvPr>
            <p:ph type="title"/>
          </p:nvPr>
        </p:nvSpPr>
        <p:spPr/>
        <p:txBody>
          <a:bodyPr/>
          <a:lstStyle/>
          <a:p>
            <a:r>
              <a:rPr lang="en-US"/>
              <a:t>Azure ML service Artifact</a:t>
            </a:r>
          </a:p>
        </p:txBody>
      </p:sp>
      <p:sp>
        <p:nvSpPr>
          <p:cNvPr id="4" name="Text Placeholder 3">
            <a:extLst>
              <a:ext uri="{FF2B5EF4-FFF2-40B4-BE49-F238E27FC236}">
                <a16:creationId xmlns:a16="http://schemas.microsoft.com/office/drawing/2014/main" id="{9335401E-F6CF-44C8-9E78-9AB089556EBC}"/>
              </a:ext>
            </a:extLst>
          </p:cNvPr>
          <p:cNvSpPr>
            <a:spLocks noGrp="1"/>
          </p:cNvSpPr>
          <p:nvPr>
            <p:ph type="body" sz="quarter" idx="12"/>
          </p:nvPr>
        </p:nvSpPr>
        <p:spPr/>
        <p:txBody>
          <a:bodyPr/>
          <a:lstStyle/>
          <a:p>
            <a:r>
              <a:rPr lang="en-US"/>
              <a:t>Workspace</a:t>
            </a:r>
          </a:p>
        </p:txBody>
      </p:sp>
      <p:sp>
        <p:nvSpPr>
          <p:cNvPr id="3" name="Rectangle 2">
            <a:extLst>
              <a:ext uri="{FF2B5EF4-FFF2-40B4-BE49-F238E27FC236}">
                <a16:creationId xmlns:a16="http://schemas.microsoft.com/office/drawing/2014/main" id="{89E03535-7CF7-4364-8C90-697F8130DF48}"/>
              </a:ext>
            </a:extLst>
          </p:cNvPr>
          <p:cNvSpPr/>
          <p:nvPr/>
        </p:nvSpPr>
        <p:spPr>
          <a:xfrm>
            <a:off x="426423" y="1718222"/>
            <a:ext cx="9385311" cy="3992888"/>
          </a:xfrm>
          <a:prstGeom prst="rect">
            <a:avLst/>
          </a:prstGeom>
        </p:spPr>
        <p:txBody>
          <a:bodyPr wrap="square">
            <a:spAutoFit/>
          </a:bodyPr>
          <a:lstStyle/>
          <a:p>
            <a:pPr>
              <a:lnSpc>
                <a:spcPct val="90000"/>
              </a:lnSpc>
              <a:spcAft>
                <a:spcPts val="988"/>
              </a:spcAft>
              <a:buSzPct val="90000"/>
            </a:pPr>
            <a:r>
              <a:rPr lang="en-US" sz="1600">
                <a:solidFill>
                  <a:srgbClr val="000000"/>
                </a:solidFill>
              </a:rPr>
              <a:t>The workspace is the </a:t>
            </a:r>
            <a:r>
              <a:rPr lang="en-US" sz="1600" b="1">
                <a:solidFill>
                  <a:srgbClr val="000000"/>
                </a:solidFill>
              </a:rPr>
              <a:t>top-level resource </a:t>
            </a:r>
            <a:r>
              <a:rPr lang="en-US" sz="1600">
                <a:solidFill>
                  <a:srgbClr val="000000"/>
                </a:solidFill>
              </a:rPr>
              <a:t>for the Azure Machine Learning service. It provides a centralized place to work with all the artifacts you create when using Azure Machine Learning service.</a:t>
            </a:r>
          </a:p>
          <a:p>
            <a:pPr>
              <a:lnSpc>
                <a:spcPct val="90000"/>
              </a:lnSpc>
              <a:spcAft>
                <a:spcPts val="988"/>
              </a:spcAft>
              <a:buSzPct val="90000"/>
            </a:pPr>
            <a:r>
              <a:rPr lang="en-US" sz="1600">
                <a:solidFill>
                  <a:srgbClr val="000000"/>
                </a:solidFill>
              </a:rPr>
              <a:t>The workspace keeps a list of compute targets that can be used to train your model. It also keeps a history of the training runs, including logs, metrics, output, and a snapshot of your scripts. </a:t>
            </a:r>
          </a:p>
          <a:p>
            <a:pPr>
              <a:lnSpc>
                <a:spcPct val="90000"/>
              </a:lnSpc>
              <a:spcAft>
                <a:spcPts val="988"/>
              </a:spcAft>
              <a:buSzPct val="90000"/>
            </a:pPr>
            <a:r>
              <a:rPr lang="en-US" sz="1600">
                <a:solidFill>
                  <a:srgbClr val="000000"/>
                </a:solidFill>
              </a:rPr>
              <a:t>Models are registered with the workspace.</a:t>
            </a:r>
          </a:p>
          <a:p>
            <a:pPr>
              <a:lnSpc>
                <a:spcPct val="90000"/>
              </a:lnSpc>
              <a:spcAft>
                <a:spcPts val="988"/>
              </a:spcAft>
              <a:buSzPct val="90000"/>
            </a:pPr>
            <a:r>
              <a:rPr lang="en-US" sz="1600">
                <a:solidFill>
                  <a:srgbClr val="000000"/>
                </a:solidFill>
              </a:rPr>
              <a:t>You can create multiple workspaces, and each workspace can be shared by multiple people. </a:t>
            </a:r>
          </a:p>
          <a:p>
            <a:pPr>
              <a:lnSpc>
                <a:spcPct val="90000"/>
              </a:lnSpc>
              <a:spcAft>
                <a:spcPts val="988"/>
              </a:spcAft>
              <a:buSzPct val="90000"/>
            </a:pPr>
            <a:r>
              <a:rPr lang="en-US" sz="1600">
                <a:solidFill>
                  <a:srgbClr val="000000"/>
                </a:solidFill>
              </a:rPr>
              <a:t>When you create a new workspace, it automatically creates these Azure resources:</a:t>
            </a:r>
          </a:p>
          <a:p>
            <a:pPr marL="365760" lvl="1">
              <a:spcAft>
                <a:spcPts val="600"/>
              </a:spcAft>
            </a:pPr>
            <a:r>
              <a:rPr lang="en-US" sz="1600">
                <a:solidFill>
                  <a:srgbClr val="000000"/>
                </a:solidFill>
                <a:cs typeface="Segoe UI Semilight" panose="020B0402040204020203" pitchFamily="34" charset="0"/>
                <a:hlinkClick r:id="rId2"/>
              </a:rPr>
              <a:t>Azure Container Registry</a:t>
            </a:r>
            <a:r>
              <a:rPr lang="en-US" sz="1600">
                <a:solidFill>
                  <a:srgbClr val="000000"/>
                </a:solidFill>
                <a:cs typeface="Segoe UI Semilight" panose="020B0402040204020203" pitchFamily="34" charset="0"/>
              </a:rPr>
              <a:t> - Registers docker containers that are used during training and when deploying a model.</a:t>
            </a:r>
          </a:p>
          <a:p>
            <a:pPr marL="365760" lvl="1">
              <a:spcAft>
                <a:spcPts val="600"/>
              </a:spcAft>
            </a:pPr>
            <a:r>
              <a:rPr lang="en-US" sz="1600">
                <a:solidFill>
                  <a:srgbClr val="000000"/>
                </a:solidFill>
                <a:cs typeface="Segoe UI Semilight" panose="020B0402040204020203" pitchFamily="34" charset="0"/>
                <a:hlinkClick r:id="rId3"/>
              </a:rPr>
              <a:t>Azure Storage</a:t>
            </a:r>
            <a:r>
              <a:rPr lang="en-US" sz="1600">
                <a:solidFill>
                  <a:srgbClr val="000000"/>
                </a:solidFill>
                <a:cs typeface="Segoe UI Semilight" panose="020B0402040204020203" pitchFamily="34" charset="0"/>
              </a:rPr>
              <a:t> - Used as the default datastore for the workspace.</a:t>
            </a:r>
          </a:p>
          <a:p>
            <a:pPr marL="365760" lvl="1">
              <a:spcAft>
                <a:spcPts val="600"/>
              </a:spcAft>
            </a:pPr>
            <a:r>
              <a:rPr lang="en-US" sz="1600">
                <a:solidFill>
                  <a:srgbClr val="000000"/>
                </a:solidFill>
                <a:cs typeface="Segoe UI Semilight" panose="020B0402040204020203" pitchFamily="34" charset="0"/>
                <a:hlinkClick r:id="rId4"/>
              </a:rPr>
              <a:t>Azure Application Insights</a:t>
            </a:r>
            <a:r>
              <a:rPr lang="en-US" sz="1600">
                <a:solidFill>
                  <a:srgbClr val="000000"/>
                </a:solidFill>
                <a:cs typeface="Segoe UI Semilight" panose="020B0402040204020203" pitchFamily="34" charset="0"/>
              </a:rPr>
              <a:t> - Stores monitoring information about your models.</a:t>
            </a:r>
          </a:p>
          <a:p>
            <a:pPr marL="365760" lvl="1">
              <a:spcAft>
                <a:spcPts val="600"/>
              </a:spcAft>
            </a:pPr>
            <a:r>
              <a:rPr lang="en-US" sz="1600">
                <a:solidFill>
                  <a:srgbClr val="000000"/>
                </a:solidFill>
                <a:cs typeface="Segoe UI Semilight" panose="020B0402040204020203" pitchFamily="34" charset="0"/>
                <a:hlinkClick r:id="rId5"/>
              </a:rPr>
              <a:t>Azure Key Vault</a:t>
            </a:r>
            <a:r>
              <a:rPr lang="en-US" sz="1600">
                <a:solidFill>
                  <a:srgbClr val="000000"/>
                </a:solidFill>
                <a:cs typeface="Segoe UI Semilight" panose="020B0402040204020203" pitchFamily="34" charset="0"/>
              </a:rPr>
              <a:t> - Stores secrets used by compute targets and other sensitive information needed by the workspace.</a:t>
            </a:r>
            <a:endParaRPr lang="en-US" sz="1600" b="0" i="0">
              <a:solidFill>
                <a:srgbClr val="000000"/>
              </a:solidFill>
              <a:effectLst/>
              <a:cs typeface="Segoe UI Semilight" panose="020B0402040204020203" pitchFamily="34" charset="0"/>
            </a:endParaRPr>
          </a:p>
        </p:txBody>
      </p:sp>
      <p:grpSp>
        <p:nvGrpSpPr>
          <p:cNvPr id="14" name="Group 13">
            <a:extLst>
              <a:ext uri="{FF2B5EF4-FFF2-40B4-BE49-F238E27FC236}">
                <a16:creationId xmlns:a16="http://schemas.microsoft.com/office/drawing/2014/main" id="{92367530-783F-4DB0-91E9-E01FBB97901B}"/>
              </a:ext>
            </a:extLst>
          </p:cNvPr>
          <p:cNvGrpSpPr/>
          <p:nvPr/>
        </p:nvGrpSpPr>
        <p:grpSpPr>
          <a:xfrm>
            <a:off x="10974635" y="320182"/>
            <a:ext cx="877637" cy="722760"/>
            <a:chOff x="10170589" y="2944568"/>
            <a:chExt cx="1749777" cy="1440993"/>
          </a:xfrm>
        </p:grpSpPr>
        <p:sp>
          <p:nvSpPr>
            <p:cNvPr id="7" name="Freeform: Shape 6">
              <a:extLst>
                <a:ext uri="{FF2B5EF4-FFF2-40B4-BE49-F238E27FC236}">
                  <a16:creationId xmlns:a16="http://schemas.microsoft.com/office/drawing/2014/main" id="{C2238808-2546-4555-9ABC-5FCC8265BD65}"/>
                </a:ext>
              </a:extLst>
            </p:cNvPr>
            <p:cNvSpPr/>
            <p:nvPr/>
          </p:nvSpPr>
          <p:spPr>
            <a:xfrm>
              <a:off x="10170589" y="2944568"/>
              <a:ext cx="1543921" cy="1440993"/>
            </a:xfrm>
            <a:custGeom>
              <a:avLst/>
              <a:gdLst>
                <a:gd name="connsiteX0" fmla="*/ 1469998 w 1543920"/>
                <a:gd name="connsiteY0" fmla="*/ 374302 h 1440992"/>
                <a:gd name="connsiteX1" fmla="*/ 1469998 w 1543920"/>
                <a:gd name="connsiteY1" fmla="*/ 252378 h 1440992"/>
                <a:gd name="connsiteX2" fmla="*/ 714226 w 1543920"/>
                <a:gd name="connsiteY2" fmla="*/ 252378 h 1440992"/>
                <a:gd name="connsiteX3" fmla="*/ 541094 w 1543920"/>
                <a:gd name="connsiteY3" fmla="*/ 77196 h 1440992"/>
                <a:gd name="connsiteX4" fmla="*/ 77196 w 1543920"/>
                <a:gd name="connsiteY4" fmla="*/ 77196 h 1440992"/>
                <a:gd name="connsiteX5" fmla="*/ 77196 w 1543920"/>
                <a:gd name="connsiteY5" fmla="*/ 1361053 h 1440992"/>
                <a:gd name="connsiteX6" fmla="*/ 156681 w 1543920"/>
                <a:gd name="connsiteY6" fmla="*/ 1427565 h 1440992"/>
                <a:gd name="connsiteX7" fmla="*/ 1456936 w 1543920"/>
                <a:gd name="connsiteY7" fmla="*/ 1427565 h 1440992"/>
                <a:gd name="connsiteX8" fmla="*/ 1523366 w 1543920"/>
                <a:gd name="connsiteY8" fmla="*/ 1361053 h 1440992"/>
                <a:gd name="connsiteX9" fmla="*/ 1523366 w 1543920"/>
                <a:gd name="connsiteY9" fmla="*/ 374302 h 1440992"/>
                <a:gd name="connsiteX10" fmla="*/ 1469998 w 1543920"/>
                <a:gd name="connsiteY10" fmla="*/ 374302 h 1440992"/>
                <a:gd name="connsiteX11" fmla="*/ 1469998 w 1543920"/>
                <a:gd name="connsiteY11" fmla="*/ 374302 h 144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3920" h="1440992">
                  <a:moveTo>
                    <a:pt x="1469998" y="374302"/>
                  </a:moveTo>
                  <a:cubicBezTo>
                    <a:pt x="1469998" y="252378"/>
                    <a:pt x="1469998" y="252378"/>
                    <a:pt x="1469998" y="252378"/>
                  </a:cubicBezTo>
                  <a:cubicBezTo>
                    <a:pt x="714226" y="252378"/>
                    <a:pt x="714226" y="252378"/>
                    <a:pt x="714226" y="252378"/>
                  </a:cubicBezTo>
                  <a:cubicBezTo>
                    <a:pt x="541094" y="77196"/>
                    <a:pt x="541094" y="77196"/>
                    <a:pt x="541094" y="77196"/>
                  </a:cubicBezTo>
                  <a:cubicBezTo>
                    <a:pt x="77196" y="77196"/>
                    <a:pt x="77196" y="77196"/>
                    <a:pt x="77196" y="77196"/>
                  </a:cubicBezTo>
                  <a:cubicBezTo>
                    <a:pt x="77196" y="1361053"/>
                    <a:pt x="77196" y="1361053"/>
                    <a:pt x="77196" y="1361053"/>
                  </a:cubicBezTo>
                  <a:cubicBezTo>
                    <a:pt x="77196" y="1400958"/>
                    <a:pt x="117470" y="1427565"/>
                    <a:pt x="156681" y="1427565"/>
                  </a:cubicBezTo>
                  <a:cubicBezTo>
                    <a:pt x="1456936" y="1427565"/>
                    <a:pt x="1456936" y="1427565"/>
                    <a:pt x="1456936" y="1427565"/>
                  </a:cubicBezTo>
                  <a:cubicBezTo>
                    <a:pt x="1496152" y="1427565"/>
                    <a:pt x="1523366" y="1400958"/>
                    <a:pt x="1523366" y="1361053"/>
                  </a:cubicBezTo>
                  <a:cubicBezTo>
                    <a:pt x="1523366" y="374302"/>
                    <a:pt x="1523366" y="374302"/>
                    <a:pt x="1523366" y="374302"/>
                  </a:cubicBezTo>
                  <a:cubicBezTo>
                    <a:pt x="1469998" y="374302"/>
                    <a:pt x="1469998" y="374302"/>
                    <a:pt x="1469998" y="374302"/>
                  </a:cubicBezTo>
                  <a:cubicBezTo>
                    <a:pt x="1469998" y="374302"/>
                    <a:pt x="1469998" y="374302"/>
                    <a:pt x="1469998" y="374302"/>
                  </a:cubicBezTo>
                  <a:close/>
                </a:path>
              </a:pathLst>
            </a:custGeom>
            <a:solidFill>
              <a:schemeClr val="bg1"/>
            </a:solidFill>
            <a:ln w="9525" cap="flat">
              <a:solidFill>
                <a:schemeClr val="tx2"/>
              </a:solid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8057FA6-4356-4519-B4A4-706A145EAC7C}"/>
                </a:ext>
              </a:extLst>
            </p:cNvPr>
            <p:cNvSpPr/>
            <p:nvPr/>
          </p:nvSpPr>
          <p:spPr>
            <a:xfrm>
              <a:off x="10170589" y="2944568"/>
              <a:ext cx="1543921" cy="1440993"/>
            </a:xfrm>
            <a:custGeom>
              <a:avLst/>
              <a:gdLst>
                <a:gd name="connsiteX0" fmla="*/ 549744 w 1543920"/>
                <a:gd name="connsiteY0" fmla="*/ 77196 h 1440992"/>
                <a:gd name="connsiteX1" fmla="*/ 77196 w 1543920"/>
                <a:gd name="connsiteY1" fmla="*/ 77196 h 1440992"/>
                <a:gd name="connsiteX2" fmla="*/ 77196 w 1543920"/>
                <a:gd name="connsiteY2" fmla="*/ 1361053 h 1440992"/>
                <a:gd name="connsiteX3" fmla="*/ 146823 w 1543920"/>
                <a:gd name="connsiteY3" fmla="*/ 1427565 h 1440992"/>
                <a:gd name="connsiteX4" fmla="*/ 216451 w 1543920"/>
                <a:gd name="connsiteY4" fmla="*/ 1361053 h 1440992"/>
                <a:gd name="connsiteX5" fmla="*/ 216451 w 1543920"/>
                <a:gd name="connsiteY5" fmla="*/ 374302 h 1440992"/>
                <a:gd name="connsiteX6" fmla="*/ 1523366 w 1543920"/>
                <a:gd name="connsiteY6" fmla="*/ 374302 h 1440992"/>
                <a:gd name="connsiteX7" fmla="*/ 1523366 w 1543920"/>
                <a:gd name="connsiteY7" fmla="*/ 374302 h 1440992"/>
                <a:gd name="connsiteX8" fmla="*/ 1523366 w 1543920"/>
                <a:gd name="connsiteY8" fmla="*/ 374302 h 1440992"/>
                <a:gd name="connsiteX9" fmla="*/ 1523366 w 1543920"/>
                <a:gd name="connsiteY9" fmla="*/ 252378 h 1440992"/>
                <a:gd name="connsiteX10" fmla="*/ 897882 w 1543920"/>
                <a:gd name="connsiteY10" fmla="*/ 252378 h 1440992"/>
                <a:gd name="connsiteX11" fmla="*/ 731212 w 1543920"/>
                <a:gd name="connsiteY11" fmla="*/ 252378 h 1440992"/>
                <a:gd name="connsiteX12" fmla="*/ 549744 w 1543920"/>
                <a:gd name="connsiteY12" fmla="*/ 77196 h 144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3920" h="1440992">
                  <a:moveTo>
                    <a:pt x="549744" y="77196"/>
                  </a:moveTo>
                  <a:cubicBezTo>
                    <a:pt x="77196" y="77196"/>
                    <a:pt x="77196" y="77196"/>
                    <a:pt x="77196" y="77196"/>
                  </a:cubicBezTo>
                  <a:cubicBezTo>
                    <a:pt x="77196" y="1361053"/>
                    <a:pt x="77196" y="1361053"/>
                    <a:pt x="77196" y="1361053"/>
                  </a:cubicBezTo>
                  <a:cubicBezTo>
                    <a:pt x="77196" y="1400958"/>
                    <a:pt x="105724" y="1427565"/>
                    <a:pt x="146823" y="1427565"/>
                  </a:cubicBezTo>
                  <a:cubicBezTo>
                    <a:pt x="175352" y="1427565"/>
                    <a:pt x="216451" y="1400958"/>
                    <a:pt x="216451" y="1361053"/>
                  </a:cubicBezTo>
                  <a:cubicBezTo>
                    <a:pt x="216451" y="374302"/>
                    <a:pt x="216451" y="374302"/>
                    <a:pt x="216451" y="374302"/>
                  </a:cubicBezTo>
                  <a:cubicBezTo>
                    <a:pt x="1523366" y="374302"/>
                    <a:pt x="1523366" y="374302"/>
                    <a:pt x="1523366" y="374302"/>
                  </a:cubicBezTo>
                  <a:cubicBezTo>
                    <a:pt x="1523366" y="374302"/>
                    <a:pt x="1523366" y="374302"/>
                    <a:pt x="1523366" y="374302"/>
                  </a:cubicBezTo>
                  <a:cubicBezTo>
                    <a:pt x="1523366" y="374302"/>
                    <a:pt x="1523366" y="374302"/>
                    <a:pt x="1523366" y="374302"/>
                  </a:cubicBezTo>
                  <a:cubicBezTo>
                    <a:pt x="1523366" y="252378"/>
                    <a:pt x="1523366" y="252378"/>
                    <a:pt x="1523366" y="252378"/>
                  </a:cubicBezTo>
                  <a:cubicBezTo>
                    <a:pt x="897882" y="252378"/>
                    <a:pt x="897882" y="252378"/>
                    <a:pt x="897882" y="252378"/>
                  </a:cubicBezTo>
                  <a:cubicBezTo>
                    <a:pt x="731212" y="252378"/>
                    <a:pt x="731212" y="252378"/>
                    <a:pt x="731212" y="252378"/>
                  </a:cubicBezTo>
                  <a:cubicBezTo>
                    <a:pt x="549744" y="77196"/>
                    <a:pt x="549744" y="77196"/>
                    <a:pt x="549744" y="77196"/>
                  </a:cubicBezTo>
                  <a:close/>
                </a:path>
              </a:pathLst>
            </a:custGeom>
            <a:solidFill>
              <a:schemeClr val="bg1"/>
            </a:solidFill>
            <a:ln w="9525" cap="flat">
              <a:solidFill>
                <a:schemeClr val="tx2"/>
              </a:solid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ACF7E5C1-FD42-4AE2-A9A6-3BAFEB85A9B6}"/>
                </a:ext>
              </a:extLst>
            </p:cNvPr>
            <p:cNvGrpSpPr/>
            <p:nvPr/>
          </p:nvGrpSpPr>
          <p:grpSpPr>
            <a:xfrm>
              <a:off x="10730474" y="2967896"/>
              <a:ext cx="1189892" cy="1272330"/>
              <a:chOff x="8882196" y="3721867"/>
              <a:chExt cx="285941" cy="305752"/>
            </a:xfrm>
            <a:solidFill>
              <a:schemeClr val="bg1"/>
            </a:solidFill>
          </p:grpSpPr>
          <p:sp>
            <p:nvSpPr>
              <p:cNvPr id="11" name="Rectangle 10">
                <a:extLst>
                  <a:ext uri="{FF2B5EF4-FFF2-40B4-BE49-F238E27FC236}">
                    <a16:creationId xmlns:a16="http://schemas.microsoft.com/office/drawing/2014/main" id="{F9B92CE3-F054-47D8-841A-8E7CE400D69A}"/>
                  </a:ext>
                </a:extLst>
              </p:cNvPr>
              <p:cNvSpPr/>
              <p:nvPr/>
            </p:nvSpPr>
            <p:spPr bwMode="auto">
              <a:xfrm>
                <a:off x="8901347" y="3950022"/>
                <a:ext cx="247639" cy="77597"/>
              </a:xfrm>
              <a:prstGeom prst="rect">
                <a:avLst/>
              </a:pr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Freeform 123">
                <a:extLst>
                  <a:ext uri="{FF2B5EF4-FFF2-40B4-BE49-F238E27FC236}">
                    <a16:creationId xmlns:a16="http://schemas.microsoft.com/office/drawing/2014/main" id="{25C8EB4A-4B10-4B2B-B467-C19FF62D7592}"/>
                  </a:ext>
                </a:extLst>
              </p:cNvPr>
              <p:cNvSpPr/>
              <p:nvPr/>
            </p:nvSpPr>
            <p:spPr bwMode="auto">
              <a:xfrm>
                <a:off x="8882196" y="3721867"/>
                <a:ext cx="180942" cy="305752"/>
              </a:xfrm>
              <a:custGeom>
                <a:avLst/>
                <a:gdLst>
                  <a:gd name="connsiteX0" fmla="*/ 1641764 w 2847109"/>
                  <a:gd name="connsiteY0" fmla="*/ 0 h 4810991"/>
                  <a:gd name="connsiteX1" fmla="*/ 2847109 w 2847109"/>
                  <a:gd name="connsiteY1" fmla="*/ 0 h 4810991"/>
                  <a:gd name="connsiteX2" fmla="*/ 2847109 w 2847109"/>
                  <a:gd name="connsiteY2" fmla="*/ 1797627 h 4810991"/>
                  <a:gd name="connsiteX3" fmla="*/ 290946 w 2847109"/>
                  <a:gd name="connsiteY3" fmla="*/ 4810991 h 4810991"/>
                  <a:gd name="connsiteX4" fmla="*/ 0 w 2847109"/>
                  <a:gd name="connsiteY4" fmla="*/ 3647209 h 4810991"/>
                  <a:gd name="connsiteX5" fmla="*/ 1662546 w 2847109"/>
                  <a:gd name="connsiteY5" fmla="*/ 1787236 h 4810991"/>
                  <a:gd name="connsiteX6" fmla="*/ 1641764 w 2847109"/>
                  <a:gd name="connsiteY6" fmla="*/ 0 h 481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7109" h="4810991">
                    <a:moveTo>
                      <a:pt x="1641764" y="0"/>
                    </a:moveTo>
                    <a:lnTo>
                      <a:pt x="2847109" y="0"/>
                    </a:lnTo>
                    <a:lnTo>
                      <a:pt x="2847109" y="1797627"/>
                    </a:lnTo>
                    <a:lnTo>
                      <a:pt x="290946" y="4810991"/>
                    </a:lnTo>
                    <a:lnTo>
                      <a:pt x="0" y="3647209"/>
                    </a:lnTo>
                    <a:lnTo>
                      <a:pt x="1662546" y="1787236"/>
                    </a:lnTo>
                    <a:lnTo>
                      <a:pt x="1641764" y="0"/>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124">
                <a:extLst>
                  <a:ext uri="{FF2B5EF4-FFF2-40B4-BE49-F238E27FC236}">
                    <a16:creationId xmlns:a16="http://schemas.microsoft.com/office/drawing/2014/main" id="{BED31583-8B15-48B5-987B-997B0BCC5E10}"/>
                  </a:ext>
                </a:extLst>
              </p:cNvPr>
              <p:cNvSpPr/>
              <p:nvPr/>
            </p:nvSpPr>
            <p:spPr bwMode="auto">
              <a:xfrm>
                <a:off x="9035402" y="3857904"/>
                <a:ext cx="132735" cy="169715"/>
              </a:xfrm>
              <a:custGeom>
                <a:avLst/>
                <a:gdLst>
                  <a:gd name="connsiteX0" fmla="*/ 0 w 2088573"/>
                  <a:gd name="connsiteY0" fmla="*/ 883227 h 2670464"/>
                  <a:gd name="connsiteX1" fmla="*/ 737755 w 2088573"/>
                  <a:gd name="connsiteY1" fmla="*/ 0 h 2670464"/>
                  <a:gd name="connsiteX2" fmla="*/ 2088573 w 2088573"/>
                  <a:gd name="connsiteY2" fmla="*/ 1517073 h 2670464"/>
                  <a:gd name="connsiteX3" fmla="*/ 1797627 w 2088573"/>
                  <a:gd name="connsiteY3" fmla="*/ 2670464 h 2670464"/>
                  <a:gd name="connsiteX4" fmla="*/ 0 w 2088573"/>
                  <a:gd name="connsiteY4" fmla="*/ 883227 h 267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573" h="2670464">
                    <a:moveTo>
                      <a:pt x="0" y="883227"/>
                    </a:moveTo>
                    <a:lnTo>
                      <a:pt x="737755" y="0"/>
                    </a:lnTo>
                    <a:lnTo>
                      <a:pt x="2088573" y="1517073"/>
                    </a:lnTo>
                    <a:lnTo>
                      <a:pt x="1797627" y="2670464"/>
                    </a:lnTo>
                    <a:lnTo>
                      <a:pt x="0" y="883227"/>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106558263"/>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9-51063_MLADS_Template">
  <a:themeElements>
    <a:clrScheme name="MLADS_2019">
      <a:dk1>
        <a:srgbClr val="000000"/>
      </a:dk1>
      <a:lt1>
        <a:srgbClr val="FFFFFF"/>
      </a:lt1>
      <a:dk2>
        <a:srgbClr val="243A5E"/>
      </a:dk2>
      <a:lt2>
        <a:srgbClr val="E6E6E6"/>
      </a:lt2>
      <a:accent1>
        <a:srgbClr val="0078D4"/>
      </a:accent1>
      <a:accent2>
        <a:srgbClr val="243A5E"/>
      </a:accent2>
      <a:accent3>
        <a:srgbClr val="FFB900"/>
      </a:accent3>
      <a:accent4>
        <a:srgbClr val="8661C5"/>
      </a:accent4>
      <a:accent5>
        <a:srgbClr val="737373"/>
      </a:accent5>
      <a:accent6>
        <a:srgbClr val="D2D2D2"/>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LADS_16x9_Template.potx" id="{D9B77CDA-3896-43D5-9D5F-FAB018A5C3DE}" vid="{E905570E-4E70-489F-BDCA-809BCF956AC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1305B197A2C644934CF65D04E4BA61" ma:contentTypeVersion="8" ma:contentTypeDescription="Create a new document." ma:contentTypeScope="" ma:versionID="8ffd34eee6d1f033bd2c92cb47a349e4">
  <xsd:schema xmlns:xsd="http://www.w3.org/2001/XMLSchema" xmlns:xs="http://www.w3.org/2001/XMLSchema" xmlns:p="http://schemas.microsoft.com/office/2006/metadata/properties" xmlns:ns2="2829c41e-dc6a-4ab5-a1a8-d56a30169307" targetNamespace="http://schemas.microsoft.com/office/2006/metadata/properties" ma:root="true" ma:fieldsID="8966d00e964b121ec9df2fae886ba8d6" ns2:_="">
    <xsd:import namespace="2829c41e-dc6a-4ab5-a1a8-d56a3016930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29c41e-dc6a-4ab5-a1a8-d56a301693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FD38C1-8930-4E43-B944-5DFA07364F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29c41e-dc6a-4ab5-a1a8-d56a301693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41B9C4-EB97-463F-8008-C7CD1B64F51B}">
  <ds:schemaRefs>
    <ds:schemaRef ds:uri="http://schemas.microsoft.com/office/2006/metadata/properties"/>
    <ds:schemaRef ds:uri="http://www.w3.org/XML/1998/namespace"/>
    <ds:schemaRef ds:uri="http://purl.org/dc/elements/1.1/"/>
    <ds:schemaRef ds:uri="2829c41e-dc6a-4ab5-a1a8-d56a30169307"/>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7A63D823-DEB5-472E-AA9F-82CF717910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130</TotalTime>
  <Words>2283</Words>
  <Application>Microsoft Macintosh PowerPoint</Application>
  <PresentationFormat>Widescreen</PresentationFormat>
  <Paragraphs>408</Paragraphs>
  <Slides>33</Slides>
  <Notes>17</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33</vt:i4>
      </vt:variant>
    </vt:vector>
  </HeadingPairs>
  <TitlesOfParts>
    <vt:vector size="45" baseType="lpstr">
      <vt:lpstr>Arial</vt:lpstr>
      <vt:lpstr>Calibri</vt:lpstr>
      <vt:lpstr>Calibri Light</vt:lpstr>
      <vt:lpstr>Segoe UI</vt:lpstr>
      <vt:lpstr>Segoe UI Historic</vt:lpstr>
      <vt:lpstr>Segoe UI Light</vt:lpstr>
      <vt:lpstr>Segoe UI Semibold</vt:lpstr>
      <vt:lpstr>Segoe UI Semilight</vt:lpstr>
      <vt:lpstr>Wingdings</vt:lpstr>
      <vt:lpstr>Office Theme</vt:lpstr>
      <vt:lpstr>Office Theme</vt:lpstr>
      <vt:lpstr>9-51063_MLADS_Template</vt:lpstr>
      <vt:lpstr>AI &amp; DevOps Workshop</vt:lpstr>
      <vt:lpstr>Agenda</vt:lpstr>
      <vt:lpstr>Session: Overview of Azure ML Services and Pipelines</vt:lpstr>
      <vt:lpstr>MLOps Reference Architecture</vt:lpstr>
      <vt:lpstr>What is Azure Machine Learning service?</vt:lpstr>
      <vt:lpstr>Azure ML service</vt:lpstr>
      <vt:lpstr>Azure Machine Learning:  Technical Details</vt:lpstr>
      <vt:lpstr>Azure ML service</vt:lpstr>
      <vt:lpstr>Azure ML service Artifact</vt:lpstr>
      <vt:lpstr>Azure ML service Workspace Taxonomy</vt:lpstr>
      <vt:lpstr>Azure ML service Artifacts</vt:lpstr>
      <vt:lpstr>Azure ML Artifacts</vt:lpstr>
      <vt:lpstr>Azure ML Artifacts Pipelines</vt:lpstr>
      <vt:lpstr>Azure ML Pipelines</vt:lpstr>
      <vt:lpstr>Azure ML Pipeline</vt:lpstr>
      <vt:lpstr>Azure ML Artifact</vt:lpstr>
      <vt:lpstr>Azure ML</vt:lpstr>
      <vt:lpstr>Azure ML service Artifacts</vt:lpstr>
      <vt:lpstr>Azure ML Concept</vt:lpstr>
      <vt:lpstr>Azure ML Artifact</vt:lpstr>
      <vt:lpstr>Azure ML: How to deploy models at scale </vt:lpstr>
      <vt:lpstr>Azure ML Artifact</vt:lpstr>
      <vt:lpstr>How to use the Azure Machine Learning service:  E2E coding example using the SDK</vt:lpstr>
      <vt:lpstr>Azure ML</vt:lpstr>
      <vt:lpstr>Session: Introduction to Lifecycle Management with Azure DevOps/YAML</vt:lpstr>
      <vt:lpstr>Session:YAML and AML Pipeline Integration</vt:lpstr>
      <vt:lpstr>Session goals </vt:lpstr>
      <vt:lpstr>MLOps Reference Architecture</vt:lpstr>
      <vt:lpstr>Build Pipeline</vt:lpstr>
      <vt:lpstr>Re-training Pipeline</vt:lpstr>
      <vt:lpstr>Deployment Pipeline</vt:lpstr>
      <vt:lpstr>Project Code</vt:lpstr>
      <vt:lpstr>Lab Setup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&amp; DevOps Workshop</dc:title>
  <dc:creator>Giovanni Marchetti</dc:creator>
  <cp:lastModifiedBy>Giovanni Marchetti</cp:lastModifiedBy>
  <cp:revision>1</cp:revision>
  <dcterms:created xsi:type="dcterms:W3CDTF">2019-06-24T06:22:25Z</dcterms:created>
  <dcterms:modified xsi:type="dcterms:W3CDTF">2019-06-24T17:42:54Z</dcterms:modified>
</cp:coreProperties>
</file>