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1973"/>
  </p:normalViewPr>
  <p:slideViewPr>
    <p:cSldViewPr snapToGrid="0" snapToObjects="1">
      <p:cViewPr varScale="1">
        <p:scale>
          <a:sx n="104" d="100"/>
          <a:sy n="104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1176D-4E9C-D044-B487-1971FAC6D0A8}" type="datetimeFigureOut">
              <a:rPr lang="en-US" smtClean="0"/>
              <a:t>10/4/19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C365E-0B8B-8E43-9EEC-327C70A7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13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contrast required. Analyze and equalize image beforehand, otherwise </a:t>
            </a:r>
            <a:r>
              <a:rPr lang="en-US" dirty="0" err="1"/>
              <a:t>overalp</a:t>
            </a:r>
            <a:r>
              <a:rPr lang="en-US" dirty="0"/>
              <a:t> of grayscale reduces accuracy significantly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C365E-0B8B-8E43-9EEC-327C70A7EC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16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Sobel filters are 2D convolution kernels. They are convolved over the image. Laplace Kernels also identify edges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C365E-0B8B-8E43-9EEC-327C70A7EC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05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confusion of trees and reflection, mountains and sky</a:t>
            </a:r>
          </a:p>
          <a:p>
            <a:r>
              <a:rPr lang="en-US" dirty="0"/>
              <a:t>K-means is distance based, must define number of clusters a priori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C365E-0B8B-8E43-9EEC-327C70A7EC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3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93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10/4/19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3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10/4/19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9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10/4/19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25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10/4/19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5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10/4/19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94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10/4/19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10/4/19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07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10/4/19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9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8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35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39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hyperlink" Target="https://arxiv.org/pdf/1703.06870.pdf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tiff"/><Relationship Id="rId5" Type="http://schemas.openxmlformats.org/officeDocument/2006/relationships/image" Target="../media/image10.tiff"/><Relationship Id="rId4" Type="http://schemas.openxmlformats.org/officeDocument/2006/relationships/image" Target="../media/image9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20850E-E541-4A28-930D-DCF9A58A23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87AEC-C069-834B-83BA-0E13A29C6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Image </a:t>
            </a:r>
            <a:r>
              <a:rPr lang="en-US" sz="4400" dirty="0" err="1">
                <a:solidFill>
                  <a:schemeClr val="tx1"/>
                </a:solidFill>
              </a:rPr>
              <a:t>Segmentatio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F4FE6-ACF7-0D43-AFA9-C1BE4FF45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endParaRPr lang="en-US" sz="2000"/>
          </a:p>
        </p:txBody>
      </p: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4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2030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9F28-4CE6-D34D-866C-A73221EF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Mask RCNN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D8E690-8BDD-4948-8A77-69969D62E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9413" y="2093896"/>
            <a:ext cx="5927725" cy="273212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EE6F9-93C9-774F-8972-33C6A5AB6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Add a parallel branch to Faster RCNN to predict segmentation mask</a:t>
            </a:r>
          </a:p>
          <a:p>
            <a:pPr marL="342900" indent="-342900">
              <a:buAutoNum type="arabicPeriod"/>
            </a:pPr>
            <a:r>
              <a:rPr lang="en-US" dirty="0"/>
              <a:t>Branch is a FCN applied to each ROI</a:t>
            </a:r>
          </a:p>
          <a:p>
            <a:pPr marL="342900" indent="-342900">
              <a:buAutoNum type="arabicPeriod"/>
            </a:pPr>
            <a:r>
              <a:rPr lang="en-US" dirty="0"/>
              <a:t>FCN predicts segmentation mask pixel-to-pixel</a:t>
            </a:r>
          </a:p>
        </p:txBody>
      </p:sp>
    </p:spTree>
    <p:extLst>
      <p:ext uri="{BB962C8B-B14F-4D97-AF65-F5344CB8AC3E}">
        <p14:creationId xmlns:p14="http://schemas.microsoft.com/office/powerpoint/2010/main" val="362146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8ED4E-B65C-9B49-BC55-D7E890776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Definition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5E968-8B25-6544-BACC-499AFF446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84854"/>
            <a:ext cx="6912217" cy="416461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FA54FBA-21C0-44C9-AD0D-565DB1AC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697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6A796-43BA-E748-9415-C7146F6BE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355" y="4374204"/>
            <a:ext cx="9818390" cy="10293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Segmentation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B5275E-FC8B-6449-B4D7-DC31E9B13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33" y="668074"/>
            <a:ext cx="9824112" cy="3438439"/>
          </a:xfrm>
          <a:prstGeom prst="rect">
            <a:avLst/>
          </a:prstGeom>
        </p:spPr>
      </p:pic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5">
            <a:extLst>
              <a:ext uri="{FF2B5EF4-FFF2-40B4-BE49-F238E27FC236}">
                <a16:creationId xmlns:a16="http://schemas.microsoft.com/office/drawing/2014/main" id="{7FC9E1B0-1575-4658-AD6E-43DF73FC3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182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C0525-8570-3847-8E44-E9B25EF4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Region-based, global threshold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8D3DC5-F658-DD42-AFF4-ECB9BC3DE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8" y="1113773"/>
            <a:ext cx="3312784" cy="26553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A8A11A-E0A0-4672-A17E-32CC5B422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90558" y="1298448"/>
            <a:ext cx="0" cy="22860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8BB3F80-868F-204F-8F50-8449FBC3E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266" y="1342352"/>
            <a:ext cx="3312785" cy="249433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92D7FC5-B427-4FF7-8FC7-9DA3C276D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87975" y="1298448"/>
            <a:ext cx="0" cy="22860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88152F6-EED3-FB43-99E5-B35BEEB75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862" y="1345136"/>
            <a:ext cx="3312784" cy="250943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8B2BF-67B4-5F4D-B5C4-20B3B8F38723}"/>
              </a:ext>
            </a:extLst>
          </p:cNvPr>
          <p:cNvSpPr txBox="1"/>
          <p:nvPr/>
        </p:nvSpPr>
        <p:spPr>
          <a:xfrm>
            <a:off x="721086" y="556054"/>
            <a:ext cx="286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13BD51-C533-2844-9E0B-8BAF79C5DBF6}"/>
              </a:ext>
            </a:extLst>
          </p:cNvPr>
          <p:cNvSpPr txBox="1"/>
          <p:nvPr/>
        </p:nvSpPr>
        <p:spPr>
          <a:xfrm>
            <a:off x="4619067" y="556054"/>
            <a:ext cx="286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B&amp;W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BC483B-E28F-A743-87DE-ED978738E3EB}"/>
              </a:ext>
            </a:extLst>
          </p:cNvPr>
          <p:cNvSpPr txBox="1"/>
          <p:nvPr/>
        </p:nvSpPr>
        <p:spPr>
          <a:xfrm>
            <a:off x="8416246" y="565855"/>
            <a:ext cx="2862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intensity as threshold</a:t>
            </a:r>
          </a:p>
          <a:p>
            <a:r>
              <a:rPr lang="en-US" dirty="0"/>
              <a:t>Back/foreground</a:t>
            </a:r>
          </a:p>
        </p:txBody>
      </p:sp>
    </p:spTree>
    <p:extLst>
      <p:ext uri="{BB962C8B-B14F-4D97-AF65-F5344CB8AC3E}">
        <p14:creationId xmlns:p14="http://schemas.microsoft.com/office/powerpoint/2010/main" val="403932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0525-8570-3847-8E44-E9B25EF4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Region-based, local threshold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8D3DC5-F658-DD42-AFF4-ECB9BC3DE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58" y="1113773"/>
            <a:ext cx="3312784" cy="2655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8152F6-EED3-FB43-99E5-B35BEEB75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862" y="1345136"/>
            <a:ext cx="3312784" cy="25094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E8B2BF-67B4-5F4D-B5C4-20B3B8F38723}"/>
              </a:ext>
            </a:extLst>
          </p:cNvPr>
          <p:cNvSpPr txBox="1"/>
          <p:nvPr/>
        </p:nvSpPr>
        <p:spPr>
          <a:xfrm>
            <a:off x="721086" y="556054"/>
            <a:ext cx="286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13BD51-C533-2844-9E0B-8BAF79C5DBF6}"/>
              </a:ext>
            </a:extLst>
          </p:cNvPr>
          <p:cNvSpPr txBox="1"/>
          <p:nvPr/>
        </p:nvSpPr>
        <p:spPr>
          <a:xfrm>
            <a:off x="4619067" y="556054"/>
            <a:ext cx="286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B&amp;W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BC483B-E28F-A743-87DE-ED978738E3EB}"/>
              </a:ext>
            </a:extLst>
          </p:cNvPr>
          <p:cNvSpPr txBox="1"/>
          <p:nvPr/>
        </p:nvSpPr>
        <p:spPr>
          <a:xfrm>
            <a:off x="8416246" y="565855"/>
            <a:ext cx="3134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intensity level as thresholds</a:t>
            </a:r>
          </a:p>
          <a:p>
            <a:r>
              <a:rPr lang="en-US" dirty="0"/>
              <a:t>4 regions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8286E1-FDCD-844C-A6B5-E9478AACF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2266" y="1345136"/>
            <a:ext cx="3398602" cy="250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3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0525-8570-3847-8E44-E9B25EF4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Edge detection w. convolution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8B2BF-67B4-5F4D-B5C4-20B3B8F38723}"/>
              </a:ext>
            </a:extLst>
          </p:cNvPr>
          <p:cNvSpPr txBox="1"/>
          <p:nvPr/>
        </p:nvSpPr>
        <p:spPr>
          <a:xfrm>
            <a:off x="721086" y="556054"/>
            <a:ext cx="286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13BD51-C533-2844-9E0B-8BAF79C5DBF6}"/>
                  </a:ext>
                </a:extLst>
              </p:cNvPr>
              <p:cNvSpPr txBox="1"/>
              <p:nvPr/>
            </p:nvSpPr>
            <p:spPr>
              <a:xfrm>
                <a:off x="4442790" y="339898"/>
                <a:ext cx="3899882" cy="823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Horizontal Kernel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13BD51-C533-2844-9E0B-8BAF79C5D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790" y="339898"/>
                <a:ext cx="3899882" cy="823110"/>
              </a:xfrm>
              <a:prstGeom prst="rect">
                <a:avLst/>
              </a:prstGeom>
              <a:blipFill>
                <a:blip r:embed="rId3"/>
                <a:stretch>
                  <a:fillRect l="-1299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A66684F-4D46-BE48-AB59-9A1F3EEF9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59" y="1112208"/>
            <a:ext cx="3276600" cy="325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96FFAB-3CFE-674A-B7EF-5F573FD4C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9215" y="1112208"/>
            <a:ext cx="3187700" cy="3225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9CF793-2168-5E49-B368-8422DD1DC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2672" y="1163008"/>
            <a:ext cx="3200400" cy="3200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8959E3-78EA-3545-85AD-234EDED0E8D8}"/>
                  </a:ext>
                </a:extLst>
              </p:cNvPr>
              <p:cNvSpPr txBox="1"/>
              <p:nvPr/>
            </p:nvSpPr>
            <p:spPr>
              <a:xfrm>
                <a:off x="8165705" y="289098"/>
                <a:ext cx="3899882" cy="846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Vertical Kernel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8959E3-78EA-3545-85AD-234EDED0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705" y="289098"/>
                <a:ext cx="3899882" cy="846963"/>
              </a:xfrm>
              <a:prstGeom prst="rect">
                <a:avLst/>
              </a:prstGeom>
              <a:blipFill>
                <a:blip r:embed="rId7"/>
                <a:stretch>
                  <a:fillRect l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149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C0525-8570-3847-8E44-E9B25EF4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K-Means Clusters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8D3DC5-F658-DD42-AFF4-ECB9BC3DE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31" y="640080"/>
            <a:ext cx="4494731" cy="36027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360C66-58BF-7047-834B-BF3FC6174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269" y="640079"/>
            <a:ext cx="4889427" cy="360273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6747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1D1F3A-BC72-D14B-A165-DC9F882DC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032" y="0"/>
            <a:ext cx="8030968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97E5957-8200-F341-8CBF-AD42D2C49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RCNN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B11A78-FFAF-BB4B-9086-237351E6C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Convolution network generates feature maps, aka </a:t>
            </a:r>
            <a:r>
              <a:rPr lang="en-US" dirty="0" err="1"/>
              <a:t>RoI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RoI</a:t>
            </a:r>
            <a:r>
              <a:rPr lang="en-US" dirty="0"/>
              <a:t> Pooling to fixed size</a:t>
            </a:r>
          </a:p>
          <a:p>
            <a:pPr marL="342900" indent="-342900">
              <a:buAutoNum type="arabicPeriod"/>
            </a:pPr>
            <a:r>
              <a:rPr lang="en-US" dirty="0"/>
              <a:t>FC + </a:t>
            </a:r>
            <a:r>
              <a:rPr lang="en-US" dirty="0" err="1"/>
              <a:t>softmax</a:t>
            </a:r>
            <a:r>
              <a:rPr lang="en-US" dirty="0"/>
              <a:t> for classification</a:t>
            </a:r>
          </a:p>
          <a:p>
            <a:pPr marL="342900" indent="-342900">
              <a:buAutoNum type="arabicPeriod"/>
            </a:pPr>
            <a:r>
              <a:rPr lang="en-US" dirty="0"/>
              <a:t>FC + linear regression for bounding box</a:t>
            </a:r>
          </a:p>
        </p:txBody>
      </p:sp>
    </p:spTree>
    <p:extLst>
      <p:ext uri="{BB962C8B-B14F-4D97-AF65-F5344CB8AC3E}">
        <p14:creationId xmlns:p14="http://schemas.microsoft.com/office/powerpoint/2010/main" val="67560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7E5957-8200-F341-8CBF-AD42D2C4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309" y="634946"/>
            <a:ext cx="6432434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Faster RCNN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66CFD-0872-8044-BD85-D3B4477A0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853" y="544091"/>
            <a:ext cx="1765341" cy="1632466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072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DBA6397-3D6C-4D4C-B748-278E4973B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7" y="2176500"/>
            <a:ext cx="4677654" cy="418527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B11A78-FFAF-BB4B-9086-237351E6C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17308" y="2407436"/>
            <a:ext cx="6432434" cy="3461658"/>
          </a:xfrm>
        </p:spPr>
        <p:txBody>
          <a:bodyPr vert="horz" lIns="0" tIns="45720" rIns="0" bIns="45720" rtlCol="0">
            <a:normAutofit/>
          </a:bodyPr>
          <a:lstStyle/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Convolution network generates feature maps, aka RoI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RPN returns regions of different sizes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RoI Pooling to fixed size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FC + softmax for classification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FC + linear regression for bounding 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82990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4E8E2"/>
      </a:lt2>
      <a:accent1>
        <a:srgbClr val="A629E7"/>
      </a:accent1>
      <a:accent2>
        <a:srgbClr val="6640DC"/>
      </a:accent2>
      <a:accent3>
        <a:srgbClr val="2F4FE7"/>
      </a:accent3>
      <a:accent4>
        <a:srgbClr val="1787D5"/>
      </a:accent4>
      <a:accent5>
        <a:srgbClr val="20B6B5"/>
      </a:accent5>
      <a:accent6>
        <a:srgbClr val="14B973"/>
      </a:accent6>
      <a:hlink>
        <a:srgbClr val="358E9F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196</Words>
  <Application>Microsoft Macintosh PowerPoint</Application>
  <PresentationFormat>Widescreen</PresentationFormat>
  <Paragraphs>40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Nova Light</vt:lpstr>
      <vt:lpstr>Bembo</vt:lpstr>
      <vt:lpstr>Calibri</vt:lpstr>
      <vt:lpstr>Cambria Math</vt:lpstr>
      <vt:lpstr>RetrospectVTI</vt:lpstr>
      <vt:lpstr>Image Segmentatio</vt:lpstr>
      <vt:lpstr>Definition</vt:lpstr>
      <vt:lpstr>Segmentation</vt:lpstr>
      <vt:lpstr>Region-based, global threshold</vt:lpstr>
      <vt:lpstr>Region-based, local threshold</vt:lpstr>
      <vt:lpstr>Edge detection w. convolution</vt:lpstr>
      <vt:lpstr>K-Means Clusters</vt:lpstr>
      <vt:lpstr>Fast RCNN</vt:lpstr>
      <vt:lpstr>Faster RCNN</vt:lpstr>
      <vt:lpstr>Mask RCNN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Segmentatio</dc:title>
  <dc:creator>Giovanni Marchetti</dc:creator>
  <cp:lastModifiedBy>Giovanni Marchetti</cp:lastModifiedBy>
  <cp:revision>2</cp:revision>
  <dcterms:created xsi:type="dcterms:W3CDTF">2019-10-04T18:55:05Z</dcterms:created>
  <dcterms:modified xsi:type="dcterms:W3CDTF">2019-10-04T19:26:32Z</dcterms:modified>
</cp:coreProperties>
</file>