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17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973"/>
  </p:normalViewPr>
  <p:slideViewPr>
    <p:cSldViewPr snapToGrid="0" snapToObjects="1">
      <p:cViewPr varScale="1">
        <p:scale>
          <a:sx n="117" d="100"/>
          <a:sy n="11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13894-8BC3-4434-A165-82145D200DA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9FAF50C3-D525-43F3-A334-62E445D4A016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BE560A3E-9A84-4E37-A641-6A380B2026E6}" type="parTrans" cxnId="{CD572D75-BB8E-4B9F-87AB-C0C4EEEEA63D}">
      <dgm:prSet/>
      <dgm:spPr/>
      <dgm:t>
        <a:bodyPr/>
        <a:lstStyle/>
        <a:p>
          <a:endParaRPr lang="en-US"/>
        </a:p>
      </dgm:t>
    </dgm:pt>
    <dgm:pt modelId="{D30244DE-7547-40AB-A0D9-83BED444748D}" type="sibTrans" cxnId="{CD572D75-BB8E-4B9F-87AB-C0C4EEEEA63D}">
      <dgm:prSet/>
      <dgm:spPr/>
      <dgm:t>
        <a:bodyPr/>
        <a:lstStyle/>
        <a:p>
          <a:endParaRPr lang="en-US"/>
        </a:p>
      </dgm:t>
    </dgm:pt>
    <dgm:pt modelId="{40CA7CD9-4539-4F9C-BF93-C5556334C542}" type="pres">
      <dgm:prSet presAssocID="{F9C13894-8BC3-4434-A165-82145D200DA3}" presName="root" presStyleCnt="0">
        <dgm:presLayoutVars>
          <dgm:dir/>
          <dgm:resizeHandles val="exact"/>
        </dgm:presLayoutVars>
      </dgm:prSet>
      <dgm:spPr/>
    </dgm:pt>
    <dgm:pt modelId="{160667E9-A58D-443F-84CF-F1E4DBDF97A8}" type="pres">
      <dgm:prSet presAssocID="{9FAF50C3-D525-43F3-A334-62E445D4A016}" presName="compNode" presStyleCnt="0"/>
      <dgm:spPr/>
    </dgm:pt>
    <dgm:pt modelId="{6E2DFF5B-817D-4471-BDCC-8B545C93B789}" type="pres">
      <dgm:prSet presAssocID="{9FAF50C3-D525-43F3-A334-62E445D4A016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</dgm:spPr>
    </dgm:pt>
    <dgm:pt modelId="{40BA6D1F-D980-4323-B768-AE3CCC44D588}" type="pres">
      <dgm:prSet presAssocID="{9FAF50C3-D525-43F3-A334-62E445D4A01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F958D7-4DFB-455A-9662-9873D46978D0}" type="pres">
      <dgm:prSet presAssocID="{9FAF50C3-D525-43F3-A334-62E445D4A016}" presName="spaceRect" presStyleCnt="0"/>
      <dgm:spPr/>
    </dgm:pt>
    <dgm:pt modelId="{32D11FB4-DC81-4FC1-B3F3-2F161949100C}" type="pres">
      <dgm:prSet presAssocID="{9FAF50C3-D525-43F3-A334-62E445D4A01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33632B22-16E8-438C-BE73-4E783DE18289}" type="presOf" srcId="{F9C13894-8BC3-4434-A165-82145D200DA3}" destId="{40CA7CD9-4539-4F9C-BF93-C5556334C542}" srcOrd="0" destOrd="0" presId="urn:microsoft.com/office/officeart/2018/5/layout/IconLeafLabelList"/>
    <dgm:cxn modelId="{FCFEE624-1466-4818-9095-B70E8A2E3C38}" type="presOf" srcId="{9FAF50C3-D525-43F3-A334-62E445D4A016}" destId="{32D11FB4-DC81-4FC1-B3F3-2F161949100C}" srcOrd="0" destOrd="0" presId="urn:microsoft.com/office/officeart/2018/5/layout/IconLeafLabelList"/>
    <dgm:cxn modelId="{CD572D75-BB8E-4B9F-87AB-C0C4EEEEA63D}" srcId="{F9C13894-8BC3-4434-A165-82145D200DA3}" destId="{9FAF50C3-D525-43F3-A334-62E445D4A016}" srcOrd="0" destOrd="0" parTransId="{BE560A3E-9A84-4E37-A641-6A380B2026E6}" sibTransId="{D30244DE-7547-40AB-A0D9-83BED444748D}"/>
    <dgm:cxn modelId="{ABEA9F8F-7B25-42EE-95EA-BF3CB9EBDE72}" type="presParOf" srcId="{40CA7CD9-4539-4F9C-BF93-C5556334C542}" destId="{160667E9-A58D-443F-84CF-F1E4DBDF97A8}" srcOrd="0" destOrd="0" presId="urn:microsoft.com/office/officeart/2018/5/layout/IconLeafLabelList"/>
    <dgm:cxn modelId="{CE79943B-EFEA-4EF9-8BEB-3B0FF538BEF9}" type="presParOf" srcId="{160667E9-A58D-443F-84CF-F1E4DBDF97A8}" destId="{6E2DFF5B-817D-4471-BDCC-8B545C93B789}" srcOrd="0" destOrd="0" presId="urn:microsoft.com/office/officeart/2018/5/layout/IconLeafLabelList"/>
    <dgm:cxn modelId="{9A4B8F5F-81DE-4CE5-A31F-1BD42D2E66E4}" type="presParOf" srcId="{160667E9-A58D-443F-84CF-F1E4DBDF97A8}" destId="{40BA6D1F-D980-4323-B768-AE3CCC44D588}" srcOrd="1" destOrd="0" presId="urn:microsoft.com/office/officeart/2018/5/layout/IconLeafLabelList"/>
    <dgm:cxn modelId="{21939C27-D37C-449A-A1C4-AE1FCC2C20A6}" type="presParOf" srcId="{160667E9-A58D-443F-84CF-F1E4DBDF97A8}" destId="{2BF958D7-4DFB-455A-9662-9873D46978D0}" srcOrd="2" destOrd="0" presId="urn:microsoft.com/office/officeart/2018/5/layout/IconLeafLabelList"/>
    <dgm:cxn modelId="{9E6AFD0B-697B-467F-82F3-D8ECB28BD852}" type="presParOf" srcId="{160667E9-A58D-443F-84CF-F1E4DBDF97A8}" destId="{32D11FB4-DC81-4FC1-B3F3-2F161949100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DFF5B-817D-4471-BDCC-8B545C93B789}">
      <dsp:nvSpPr>
        <dsp:cNvPr id="0" name=""/>
        <dsp:cNvSpPr/>
      </dsp:nvSpPr>
      <dsp:spPr>
        <a:xfrm>
          <a:off x="2482508" y="27718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A6D1F-D980-4323-B768-AE3CCC44D588}">
      <dsp:nvSpPr>
        <dsp:cNvPr id="0" name=""/>
        <dsp:cNvSpPr/>
      </dsp:nvSpPr>
      <dsp:spPr>
        <a:xfrm>
          <a:off x="2950508" y="74518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11FB4-DC81-4FC1-B3F3-2F161949100C}">
      <dsp:nvSpPr>
        <dsp:cNvPr id="0" name=""/>
        <dsp:cNvSpPr/>
      </dsp:nvSpPr>
      <dsp:spPr>
        <a:xfrm>
          <a:off x="1780508" y="315718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1780508" y="315718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176D-4E9C-D044-B487-1971FAC6D0A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C365E-0B8B-8E43-9EEC-327C70A7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contrast required. Analyze and equalize image beforehand, otherwise </a:t>
            </a:r>
            <a:r>
              <a:rPr lang="en-US" dirty="0" err="1"/>
              <a:t>overalp</a:t>
            </a:r>
            <a:r>
              <a:rPr lang="en-US" dirty="0"/>
              <a:t> of grayscale reduces accuracy significantly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Sobel filters are 2D convolution kernels. They are convolved over the image. Laplace Kernels also identify edges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confusion of trees and reflection, mountains and sky</a:t>
            </a:r>
          </a:p>
          <a:p>
            <a:r>
              <a:rPr lang="en-US" dirty="0"/>
              <a:t>K-means is distance based, must define number of clusters a priori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9D1B6-60AE-CF4F-863D-4DE16456BB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53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9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202F-3CF5-2942-AEA6-0328F84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F358-AB01-9B41-8E1E-1AD2DA0DE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2F06-3EE1-5D48-8E1F-DAE0CF1D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DE03-8BEF-0C49-9DC9-23DC8E3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CBC-D893-3B47-A264-8849993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5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D5BC-DC2F-064C-9800-2CDE3214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152-263A-3A46-852E-4E5B8BA2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A1B8-DC41-794D-96EA-8B1C96D7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38CA-9302-0B4E-9B9D-25D9206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0CEA-08FD-BB40-B9A8-274C7A38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885A-35D8-174F-B6C4-8046BA66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68C2-0DBD-F848-AEE9-48BA10A7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6D31-C01C-E445-82B6-201EE8A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627A-BC05-374E-BB9B-09F5455E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6674-79D4-D14B-8F30-A99D65D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0DA-91CD-5D4C-808F-5C17D111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EFE7-1618-B942-9F75-519E5D7C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89D-9D13-F144-B072-ABE467FB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4373-E969-B541-A704-C9400C1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424E-15BD-E042-9C9C-242680C4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F297-2230-464D-8E29-C297690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6ED-41DC-9449-A0E1-A4005208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F8B5-3CED-404E-BCA2-71BDFCAE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10C8-02D3-E04B-A28E-88AF67C1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7D2CD-9E35-0149-9113-D1E85A132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937DC-FD26-934F-8BC6-B133FDE68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AA12D-A0BC-B740-913F-AF3B840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432B3-9901-0B4A-A33A-1DB02DE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0C05B-6BF9-0444-B9EC-2D917BFC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6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635-F355-5A47-9236-BD728916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3F1BA-B488-1E48-ADF3-0A25AEEC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0274D-70BC-5A42-9165-53C1C7DA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F29E0-8D88-E54F-BD8D-6D0B06BA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C1FC-92EB-354A-8B2E-3AF1781D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CB598-CB8E-A841-8B12-70E432F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501B-35ED-5D46-8384-F8EFBC80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3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B82D-C75B-0143-AB74-28F3106C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8BBF-E8E9-6A4F-9872-171CC920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B078-F22D-6342-9CA5-70D7E4BD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7A49-AACA-4148-9C21-EDBE9DFE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6E600-1118-404E-A5F8-CD3DBAD9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150E-3798-7E4A-A473-394A7380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6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B05C-61ED-9F46-A78F-711C8000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345EA-F3F3-8740-842B-0040F1941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A2C2-F483-1747-B2F1-5F7BAC8E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2B6A-B79C-A840-A3E7-0E57866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5D45-BA75-4244-8C36-27FD87A6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F063E-5E8D-4548-BB0D-0C8021C6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2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4511-6827-B848-B0D1-023111B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35F14-0483-D94C-8390-9B91217B7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BCA3-CB6F-F24B-B159-E4292513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561A-612D-5641-9244-7C0820E3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E2C2-7A60-A349-88D1-D075CC15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0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E3966-F054-8A4D-94C5-9281CEC25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1B6FD-6E5E-F844-A706-618BAFE4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ABDF-E872-324B-818C-B869890F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92B4-9494-3A43-B482-3B6A4626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E7F5-B9C7-B24D-B595-0FEC2A8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3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9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D75-F370-5143-BFEC-81F3588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8876-0179-6C4F-83B7-94CF6B85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6AF1-0558-5644-81AB-1372AA3D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4831-FE79-4C48-8B5F-6128F6AE010B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E5C0-191E-D344-BC71-4476370D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6F74-F2FF-7347-AC4D-ED84DEC8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hyperlink" Target="https://arxiv.org/pdf/1703.06870.pdf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0850E-E541-4A28-930D-DCF9A58A2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7AEC-C069-834B-83BA-0E13A29C6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Image </a:t>
            </a:r>
            <a:r>
              <a:rPr lang="en-US" sz="4400" dirty="0" err="1">
                <a:solidFill>
                  <a:schemeClr val="tx1"/>
                </a:solidFill>
              </a:rPr>
              <a:t>Segmentatio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4FE6-ACF7-0D43-AFA9-C1BE4FF45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03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9F28-4CE6-D34D-866C-A73221EF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Mask RCNN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8E690-8BDD-4948-8A77-69969D62E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9413" y="2093896"/>
            <a:ext cx="5927725" cy="27321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E6F9-93C9-774F-8972-33C6A5AB6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Add a parallel branch to Faster RCNN to predict segmentation mask</a:t>
            </a:r>
          </a:p>
          <a:p>
            <a:pPr marL="342900" indent="-342900">
              <a:buAutoNum type="arabicPeriod"/>
            </a:pPr>
            <a:r>
              <a:rPr lang="en-US" dirty="0"/>
              <a:t>Branch is a FCN applied to each ROI</a:t>
            </a:r>
          </a:p>
          <a:p>
            <a:pPr marL="342900" indent="-342900">
              <a:buAutoNum type="arabicPeriod"/>
            </a:pPr>
            <a:r>
              <a:rPr lang="en-US" dirty="0"/>
              <a:t>FCN predicts segmentation mask pixel-to-pixel</a:t>
            </a:r>
          </a:p>
        </p:txBody>
      </p:sp>
    </p:spTree>
    <p:extLst>
      <p:ext uri="{BB962C8B-B14F-4D97-AF65-F5344CB8AC3E}">
        <p14:creationId xmlns:p14="http://schemas.microsoft.com/office/powerpoint/2010/main" val="362146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1EAA8-C725-6C46-907F-E11F411C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Q&amp;A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E0868-CF8D-4D5A-A63A-11479E34EE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586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8ED4E-B65C-9B49-BC55-D7E8907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5E968-8B25-6544-BACC-499AFF44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84854"/>
            <a:ext cx="6912217" cy="41646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9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6A796-43BA-E748-9415-C7146F6B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5275E-FC8B-6449-B4D7-DC31E9B1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668074"/>
            <a:ext cx="9824112" cy="3438439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8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Region-based, global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113773"/>
            <a:ext cx="3312784" cy="26553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BB3F80-868F-204F-8F50-8449FBC3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66" y="1342352"/>
            <a:ext cx="3312785" cy="24943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88152F6-EED3-FB43-99E5-B35BEEB7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62" y="1345136"/>
            <a:ext cx="3312784" cy="25094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3BD51-C533-2844-9E0B-8BAF79C5DBF6}"/>
              </a:ext>
            </a:extLst>
          </p:cNvPr>
          <p:cNvSpPr txBox="1"/>
          <p:nvPr/>
        </p:nvSpPr>
        <p:spPr>
          <a:xfrm>
            <a:off x="4619067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B&amp;W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C483B-E28F-A743-87DE-ED978738E3EB}"/>
              </a:ext>
            </a:extLst>
          </p:cNvPr>
          <p:cNvSpPr txBox="1"/>
          <p:nvPr/>
        </p:nvSpPr>
        <p:spPr>
          <a:xfrm>
            <a:off x="8416246" y="565855"/>
            <a:ext cx="286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as threshold</a:t>
            </a:r>
          </a:p>
          <a:p>
            <a:r>
              <a:rPr lang="en-US" dirty="0"/>
              <a:t>Back/foreground</a:t>
            </a:r>
          </a:p>
        </p:txBody>
      </p:sp>
    </p:spTree>
    <p:extLst>
      <p:ext uri="{BB962C8B-B14F-4D97-AF65-F5344CB8AC3E}">
        <p14:creationId xmlns:p14="http://schemas.microsoft.com/office/powerpoint/2010/main" val="40393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Region-based, local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1113773"/>
            <a:ext cx="3312784" cy="265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152F6-EED3-FB43-99E5-B35BEEB7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62" y="1345136"/>
            <a:ext cx="3312784" cy="250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3BD51-C533-2844-9E0B-8BAF79C5DBF6}"/>
              </a:ext>
            </a:extLst>
          </p:cNvPr>
          <p:cNvSpPr txBox="1"/>
          <p:nvPr/>
        </p:nvSpPr>
        <p:spPr>
          <a:xfrm>
            <a:off x="4619067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B&amp;W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C483B-E28F-A743-87DE-ED978738E3EB}"/>
              </a:ext>
            </a:extLst>
          </p:cNvPr>
          <p:cNvSpPr txBox="1"/>
          <p:nvPr/>
        </p:nvSpPr>
        <p:spPr>
          <a:xfrm>
            <a:off x="8416246" y="565855"/>
            <a:ext cx="313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intensity level as thresholds</a:t>
            </a:r>
          </a:p>
          <a:p>
            <a:r>
              <a:rPr lang="en-US" dirty="0"/>
              <a:t>4 regions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286E1-FDCD-844C-A6B5-E9478AACF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266" y="1345136"/>
            <a:ext cx="3398602" cy="25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Edge detection w. convolution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13BD51-C533-2844-9E0B-8BAF79C5DBF6}"/>
                  </a:ext>
                </a:extLst>
              </p:cNvPr>
              <p:cNvSpPr txBox="1"/>
              <p:nvPr/>
            </p:nvSpPr>
            <p:spPr>
              <a:xfrm>
                <a:off x="4442790" y="339898"/>
                <a:ext cx="3899882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Horizontal Kernel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13BD51-C533-2844-9E0B-8BAF79C5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0" y="339898"/>
                <a:ext cx="3899882" cy="823110"/>
              </a:xfrm>
              <a:prstGeom prst="rect">
                <a:avLst/>
              </a:prstGeom>
              <a:blipFill>
                <a:blip r:embed="rId3"/>
                <a:stretch>
                  <a:fillRect l="-129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66684F-4D46-BE48-AB59-9A1F3EEF9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9" y="1112208"/>
            <a:ext cx="3276600" cy="325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6FFAB-3CFE-674A-B7EF-5F573FD4C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215" y="1112208"/>
            <a:ext cx="3187700" cy="322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CF793-2168-5E49-B368-8422DD1D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672" y="1163008"/>
            <a:ext cx="3200400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959E3-78EA-3545-85AD-234EDED0E8D8}"/>
                  </a:ext>
                </a:extLst>
              </p:cNvPr>
              <p:cNvSpPr txBox="1"/>
              <p:nvPr/>
            </p:nvSpPr>
            <p:spPr>
              <a:xfrm>
                <a:off x="8165705" y="289098"/>
                <a:ext cx="3899882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Vertical Kernel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959E3-78EA-3545-85AD-234EDED0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705" y="289098"/>
                <a:ext cx="3899882" cy="846963"/>
              </a:xfrm>
              <a:prstGeom prst="rect">
                <a:avLst/>
              </a:prstGeom>
              <a:blipFill>
                <a:blip r:embed="rId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1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K-Means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31" y="640080"/>
            <a:ext cx="4494731" cy="3602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360C66-58BF-7047-834B-BF3FC617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69" y="640079"/>
            <a:ext cx="4889427" cy="36027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4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D1F3A-BC72-D14B-A165-DC9F882D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32" y="0"/>
            <a:ext cx="803096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7E5957-8200-F341-8CBF-AD42D2C4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RCNN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11A78-FFAF-BB4B-9086-237351E6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Convolution network generates feature maps, aka </a:t>
            </a:r>
            <a:r>
              <a:rPr lang="en-US" dirty="0" err="1"/>
              <a:t>RoI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RoI</a:t>
            </a:r>
            <a:r>
              <a:rPr lang="en-US" dirty="0"/>
              <a:t> Pooling to fixed size</a:t>
            </a:r>
          </a:p>
          <a:p>
            <a:pPr marL="342900" indent="-342900">
              <a:buAutoNum type="arabicPeriod"/>
            </a:pPr>
            <a:r>
              <a:rPr lang="en-US" dirty="0"/>
              <a:t>FC + </a:t>
            </a:r>
            <a:r>
              <a:rPr lang="en-US" dirty="0" err="1"/>
              <a:t>softmax</a:t>
            </a:r>
            <a:r>
              <a:rPr lang="en-US" dirty="0"/>
              <a:t> for classification</a:t>
            </a:r>
          </a:p>
          <a:p>
            <a:pPr marL="342900" indent="-342900">
              <a:buAutoNum type="arabicPeriod"/>
            </a:pPr>
            <a:r>
              <a:rPr lang="en-US" dirty="0"/>
              <a:t>FC + linear regression for bounding box</a:t>
            </a:r>
          </a:p>
        </p:txBody>
      </p:sp>
    </p:spTree>
    <p:extLst>
      <p:ext uri="{BB962C8B-B14F-4D97-AF65-F5344CB8AC3E}">
        <p14:creationId xmlns:p14="http://schemas.microsoft.com/office/powerpoint/2010/main" val="6756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7E5957-8200-F341-8CBF-AD42D2C4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Faster RCNN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66CFD-0872-8044-BD85-D3B4477A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53" y="544091"/>
            <a:ext cx="1765341" cy="163246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BA6397-3D6C-4D4C-B748-278E4973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" y="2176500"/>
            <a:ext cx="4677654" cy="418527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11A78-FFAF-BB4B-9086-237351E6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7308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 network generates feature maps, aka RoI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RPN returns regions of different sizes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RoI Pooling to fixed size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FC + softmax for classification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FC + linear regression for bounding 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299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200</Words>
  <Application>Microsoft Macintosh PowerPoint</Application>
  <PresentationFormat>Widescreen</PresentationFormat>
  <Paragraphs>42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Nova Light</vt:lpstr>
      <vt:lpstr>Bembo</vt:lpstr>
      <vt:lpstr>Calibri</vt:lpstr>
      <vt:lpstr>Calibri Light</vt:lpstr>
      <vt:lpstr>Cambria Math</vt:lpstr>
      <vt:lpstr>RetrospectVTI</vt:lpstr>
      <vt:lpstr>1_Office Theme</vt:lpstr>
      <vt:lpstr>Image Segmentatio</vt:lpstr>
      <vt:lpstr>Definition</vt:lpstr>
      <vt:lpstr>Segmentation</vt:lpstr>
      <vt:lpstr>Region-based, global threshold</vt:lpstr>
      <vt:lpstr>Region-based, local threshold</vt:lpstr>
      <vt:lpstr>Edge detection w. convolution</vt:lpstr>
      <vt:lpstr>K-Means Clusters</vt:lpstr>
      <vt:lpstr>Fast RCNN</vt:lpstr>
      <vt:lpstr>Faster RCNN</vt:lpstr>
      <vt:lpstr>Mask RCNN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</dc:title>
  <dc:creator>Giovanni Marchetti</dc:creator>
  <cp:lastModifiedBy>Giovanni Marchetti</cp:lastModifiedBy>
  <cp:revision>3</cp:revision>
  <dcterms:created xsi:type="dcterms:W3CDTF">2019-10-04T18:55:05Z</dcterms:created>
  <dcterms:modified xsi:type="dcterms:W3CDTF">2019-10-05T00:47:32Z</dcterms:modified>
</cp:coreProperties>
</file>