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 id="2147483672" r:id="rId3"/>
  </p:sldMasterIdLst>
  <p:notesMasterIdLst>
    <p:notesMasterId r:id="rId34"/>
  </p:notesMasterIdLst>
  <p:handoutMasterIdLst>
    <p:handoutMasterId r:id="rId35"/>
  </p:handoutMasterIdLst>
  <p:sldIdLst>
    <p:sldId id="258" r:id="rId4"/>
    <p:sldId id="260" r:id="rId5"/>
    <p:sldId id="294" r:id="rId6"/>
    <p:sldId id="267" r:id="rId7"/>
    <p:sldId id="301" r:id="rId8"/>
    <p:sldId id="276" r:id="rId9"/>
    <p:sldId id="269" r:id="rId10"/>
    <p:sldId id="275" r:id="rId11"/>
    <p:sldId id="277" r:id="rId12"/>
    <p:sldId id="283" r:id="rId13"/>
    <p:sldId id="303" r:id="rId14"/>
    <p:sldId id="278" r:id="rId15"/>
    <p:sldId id="280" r:id="rId16"/>
    <p:sldId id="281" r:id="rId17"/>
    <p:sldId id="284" r:id="rId18"/>
    <p:sldId id="285" r:id="rId19"/>
    <p:sldId id="295" r:id="rId20"/>
    <p:sldId id="271" r:id="rId21"/>
    <p:sldId id="287" r:id="rId22"/>
    <p:sldId id="296" r:id="rId23"/>
    <p:sldId id="282" r:id="rId24"/>
    <p:sldId id="288" r:id="rId25"/>
    <p:sldId id="289" r:id="rId26"/>
    <p:sldId id="291" r:id="rId27"/>
    <p:sldId id="292" r:id="rId28"/>
    <p:sldId id="290" r:id="rId29"/>
    <p:sldId id="298" r:id="rId30"/>
    <p:sldId id="302" r:id="rId31"/>
    <p:sldId id="297" r:id="rId32"/>
    <p:sldId id="174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204" autoAdjust="0"/>
  </p:normalViewPr>
  <p:slideViewPr>
    <p:cSldViewPr snapToGrid="0">
      <p:cViewPr varScale="1">
        <p:scale>
          <a:sx n="88" d="100"/>
          <a:sy n="88" d="100"/>
        </p:scale>
        <p:origin x="2000" y="176"/>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2.xml"/></Relationships>
</file>

<file path=ppt/diagrams/_rels/data1.xml.rels><?xml version="1.0" encoding="UTF-8" standalone="yes"?>
<Relationships xmlns="http://schemas.openxmlformats.org/package/2006/relationships"><Relationship Id="rId2" Type="http://schemas.openxmlformats.org/officeDocument/2006/relationships/image" Target="../media/image47.svg"/><Relationship Id="rId1"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7.svg"/><Relationship Id="rId1"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13894-8BC3-4434-A165-82145D200DA3}" type="doc">
      <dgm:prSet loTypeId="urn:microsoft.com/office/officeart/2018/5/layout/IconLeafLabelList" loCatId="icon" qsTypeId="urn:microsoft.com/office/officeart/2005/8/quickstyle/simple1" qsCatId="simple" csTypeId="urn:microsoft.com/office/officeart/2018/5/colors/Iconchunking_neutralicon_accent6_2" csCatId="accent6" phldr="1"/>
      <dgm:spPr/>
      <dgm:t>
        <a:bodyPr/>
        <a:lstStyle/>
        <a:p>
          <a:endParaRPr lang="en-US"/>
        </a:p>
      </dgm:t>
    </dgm:pt>
    <dgm:pt modelId="{9FAF50C3-D525-43F3-A334-62E445D4A016}">
      <dgm:prSet/>
      <dgm:spPr/>
      <dgm:t>
        <a:bodyPr/>
        <a:lstStyle/>
        <a:p>
          <a:pPr>
            <a:defRPr cap="all"/>
          </a:pPr>
          <a:endParaRPr lang="en-US" dirty="0"/>
        </a:p>
      </dgm:t>
    </dgm:pt>
    <dgm:pt modelId="{BE560A3E-9A84-4E37-A641-6A380B2026E6}" type="parTrans" cxnId="{CD572D75-BB8E-4B9F-87AB-C0C4EEEEA63D}">
      <dgm:prSet/>
      <dgm:spPr/>
      <dgm:t>
        <a:bodyPr/>
        <a:lstStyle/>
        <a:p>
          <a:endParaRPr lang="en-US"/>
        </a:p>
      </dgm:t>
    </dgm:pt>
    <dgm:pt modelId="{D30244DE-7547-40AB-A0D9-83BED444748D}" type="sibTrans" cxnId="{CD572D75-BB8E-4B9F-87AB-C0C4EEEEA63D}">
      <dgm:prSet/>
      <dgm:spPr/>
      <dgm:t>
        <a:bodyPr/>
        <a:lstStyle/>
        <a:p>
          <a:endParaRPr lang="en-US"/>
        </a:p>
      </dgm:t>
    </dgm:pt>
    <dgm:pt modelId="{40CA7CD9-4539-4F9C-BF93-C5556334C542}" type="pres">
      <dgm:prSet presAssocID="{F9C13894-8BC3-4434-A165-82145D200DA3}" presName="root" presStyleCnt="0">
        <dgm:presLayoutVars>
          <dgm:dir/>
          <dgm:resizeHandles val="exact"/>
        </dgm:presLayoutVars>
      </dgm:prSet>
      <dgm:spPr/>
    </dgm:pt>
    <dgm:pt modelId="{160667E9-A58D-443F-84CF-F1E4DBDF97A8}" type="pres">
      <dgm:prSet presAssocID="{9FAF50C3-D525-43F3-A334-62E445D4A016}" presName="compNode" presStyleCnt="0"/>
      <dgm:spPr/>
    </dgm:pt>
    <dgm:pt modelId="{6E2DFF5B-817D-4471-BDCC-8B545C93B789}" type="pres">
      <dgm:prSet presAssocID="{9FAF50C3-D525-43F3-A334-62E445D4A016}" presName="iconBgRect" presStyleLbl="bgShp" presStyleIdx="0" presStyleCnt="1"/>
      <dgm:spPr>
        <a:prstGeom prst="round2DiagRect">
          <a:avLst>
            <a:gd name="adj1" fmla="val 29727"/>
            <a:gd name="adj2" fmla="val 0"/>
          </a:avLst>
        </a:prstGeom>
      </dgm:spPr>
    </dgm:pt>
    <dgm:pt modelId="{40BA6D1F-D980-4323-B768-AE3CCC44D588}" type="pres">
      <dgm:prSet presAssocID="{9FAF50C3-D525-43F3-A334-62E445D4A01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BF958D7-4DFB-455A-9662-9873D46978D0}" type="pres">
      <dgm:prSet presAssocID="{9FAF50C3-D525-43F3-A334-62E445D4A016}" presName="spaceRect" presStyleCnt="0"/>
      <dgm:spPr/>
    </dgm:pt>
    <dgm:pt modelId="{32D11FB4-DC81-4FC1-B3F3-2F161949100C}" type="pres">
      <dgm:prSet presAssocID="{9FAF50C3-D525-43F3-A334-62E445D4A016}" presName="textRect" presStyleLbl="revTx" presStyleIdx="0" presStyleCnt="1">
        <dgm:presLayoutVars>
          <dgm:chMax val="1"/>
          <dgm:chPref val="1"/>
        </dgm:presLayoutVars>
      </dgm:prSet>
      <dgm:spPr/>
    </dgm:pt>
  </dgm:ptLst>
  <dgm:cxnLst>
    <dgm:cxn modelId="{33632B22-16E8-438C-BE73-4E783DE18289}" type="presOf" srcId="{F9C13894-8BC3-4434-A165-82145D200DA3}" destId="{40CA7CD9-4539-4F9C-BF93-C5556334C542}" srcOrd="0" destOrd="0" presId="urn:microsoft.com/office/officeart/2018/5/layout/IconLeafLabelList"/>
    <dgm:cxn modelId="{FCFEE624-1466-4818-9095-B70E8A2E3C38}" type="presOf" srcId="{9FAF50C3-D525-43F3-A334-62E445D4A016}" destId="{32D11FB4-DC81-4FC1-B3F3-2F161949100C}" srcOrd="0" destOrd="0" presId="urn:microsoft.com/office/officeart/2018/5/layout/IconLeafLabelList"/>
    <dgm:cxn modelId="{CD572D75-BB8E-4B9F-87AB-C0C4EEEEA63D}" srcId="{F9C13894-8BC3-4434-A165-82145D200DA3}" destId="{9FAF50C3-D525-43F3-A334-62E445D4A016}" srcOrd="0" destOrd="0" parTransId="{BE560A3E-9A84-4E37-A641-6A380B2026E6}" sibTransId="{D30244DE-7547-40AB-A0D9-83BED444748D}"/>
    <dgm:cxn modelId="{ABEA9F8F-7B25-42EE-95EA-BF3CB9EBDE72}" type="presParOf" srcId="{40CA7CD9-4539-4F9C-BF93-C5556334C542}" destId="{160667E9-A58D-443F-84CF-F1E4DBDF97A8}" srcOrd="0" destOrd="0" presId="urn:microsoft.com/office/officeart/2018/5/layout/IconLeafLabelList"/>
    <dgm:cxn modelId="{CE79943B-EFEA-4EF9-8BEB-3B0FF538BEF9}" type="presParOf" srcId="{160667E9-A58D-443F-84CF-F1E4DBDF97A8}" destId="{6E2DFF5B-817D-4471-BDCC-8B545C93B789}" srcOrd="0" destOrd="0" presId="urn:microsoft.com/office/officeart/2018/5/layout/IconLeafLabelList"/>
    <dgm:cxn modelId="{9A4B8F5F-81DE-4CE5-A31F-1BD42D2E66E4}" type="presParOf" srcId="{160667E9-A58D-443F-84CF-F1E4DBDF97A8}" destId="{40BA6D1F-D980-4323-B768-AE3CCC44D588}" srcOrd="1" destOrd="0" presId="urn:microsoft.com/office/officeart/2018/5/layout/IconLeafLabelList"/>
    <dgm:cxn modelId="{21939C27-D37C-449A-A1C4-AE1FCC2C20A6}" type="presParOf" srcId="{160667E9-A58D-443F-84CF-F1E4DBDF97A8}" destId="{2BF958D7-4DFB-455A-9662-9873D46978D0}" srcOrd="2" destOrd="0" presId="urn:microsoft.com/office/officeart/2018/5/layout/IconLeafLabelList"/>
    <dgm:cxn modelId="{9E6AFD0B-697B-467F-82F3-D8ECB28BD852}" type="presParOf" srcId="{160667E9-A58D-443F-84CF-F1E4DBDF97A8}" destId="{32D11FB4-DC81-4FC1-B3F3-2F161949100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DFF5B-817D-4471-BDCC-8B545C93B789}">
      <dsp:nvSpPr>
        <dsp:cNvPr id="0" name=""/>
        <dsp:cNvSpPr/>
      </dsp:nvSpPr>
      <dsp:spPr>
        <a:xfrm>
          <a:off x="2482508" y="277180"/>
          <a:ext cx="2196000" cy="2196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BA6D1F-D980-4323-B768-AE3CCC44D588}">
      <dsp:nvSpPr>
        <dsp:cNvPr id="0" name=""/>
        <dsp:cNvSpPr/>
      </dsp:nvSpPr>
      <dsp:spPr>
        <a:xfrm>
          <a:off x="2950508" y="74518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11FB4-DC81-4FC1-B3F3-2F161949100C}">
      <dsp:nvSpPr>
        <dsp:cNvPr id="0" name=""/>
        <dsp:cNvSpPr/>
      </dsp:nvSpPr>
      <dsp:spPr>
        <a:xfrm>
          <a:off x="1780508" y="315718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endParaRPr lang="en-US" sz="4400" kern="1200" dirty="0"/>
        </a:p>
      </dsp:txBody>
      <dsp:txXfrm>
        <a:off x="1780508" y="315718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10/4/19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10/4/19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rxiv.org/pdf/1606.03657v1.pdf"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en.wikipedia.org/wiki/MNIST_database" TargetMode="External"/><Relationship Id="rId4" Type="http://schemas.openxmlformats.org/officeDocument/2006/relationships/hyperlink" Target="https://openai.co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386622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you sample random noise, then put it through the generator to produce something (hopefully!) image-like.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Then you take that image and put it through the discriminator. Since you know that it was a fake image, you can tell the discriminator that it was a negative (fake) example. Then you backprop through the discriminator to make it more likely to classify that image as fake.</a:t>
            </a:r>
            <a:endParaRPr lang="en-US" sz="800" dirty="0"/>
          </a:p>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216457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use the gradients from the discriminator to train the generator! These gradients tell the generator exactly what it needs to change about this image in order to make it better (that is, to make it more likely to fool the discriminator). Since we're using the discriminator to tell the generator how well it's doing, we call this a </a:t>
            </a:r>
            <a:r>
              <a:rPr lang="en-US" sz="1200" b="0" i="1" kern="1200" dirty="0">
                <a:solidFill>
                  <a:schemeClr val="tx1"/>
                </a:solidFill>
                <a:effectLst/>
                <a:latin typeface="+mn-lt"/>
                <a:ea typeface="+mn-ea"/>
                <a:cs typeface="+mn-cs"/>
              </a:rPr>
              <a:t>discriminative loss function</a:t>
            </a:r>
            <a:r>
              <a:rPr lang="en-US" sz="1200" b="0" i="0" kern="1200" dirty="0">
                <a:solidFill>
                  <a:schemeClr val="tx1"/>
                </a:solidFill>
                <a:effectLst/>
                <a:latin typeface="+mn-lt"/>
                <a:ea typeface="+mn-ea"/>
                <a:cs typeface="+mn-cs"/>
              </a:rPr>
              <a:t> for the generator.</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354594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397409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for a min (descend) for G and and a max (ascend) for D </a:t>
            </a:r>
          </a:p>
        </p:txBody>
      </p:sp>
      <p:sp>
        <p:nvSpPr>
          <p:cNvPr id="4" name="Slide Number Placeholder 3"/>
          <p:cNvSpPr>
            <a:spLocks noGrp="1"/>
          </p:cNvSpPr>
          <p:nvPr>
            <p:ph type="sldNum" sz="quarter" idx="10"/>
          </p:nvPr>
        </p:nvSpPr>
        <p:spPr/>
        <p:txBody>
          <a:bodyPr/>
          <a:lstStyle/>
          <a:p>
            <a:fld id="{77542409-6A04-4DC6-AC3A-D3758287A8F2}" type="slidenum">
              <a:rPr lang="en-US" smtClean="0"/>
              <a:t>17</a:t>
            </a:fld>
            <a:endParaRPr lang="en-US"/>
          </a:p>
        </p:txBody>
      </p:sp>
    </p:spTree>
    <p:extLst>
      <p:ext uri="{BB962C8B-B14F-4D97-AF65-F5344CB8AC3E}">
        <p14:creationId xmlns:p14="http://schemas.microsoft.com/office/powerpoint/2010/main" val="3692285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Generative modeling is probably the hardest problem in machine learning because the data distribution can be very complex. There are an awful lot of possible images out there and it's hard to even evaluate what fraction of them the model is capturing.</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18</a:t>
            </a:fld>
            <a:endParaRPr lang="en-US"/>
          </a:p>
        </p:txBody>
      </p:sp>
    </p:spTree>
    <p:extLst>
      <p:ext uri="{BB962C8B-B14F-4D97-AF65-F5344CB8AC3E}">
        <p14:creationId xmlns:p14="http://schemas.microsoft.com/office/powerpoint/2010/main" val="41231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fundamental problem is the </a:t>
            </a:r>
            <a:r>
              <a:rPr lang="en-US" sz="1000" b="1" dirty="0"/>
              <a:t>instability of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Why</a:t>
            </a:r>
            <a:r>
              <a:rPr lang="en-US" sz="1000" b="1" baseline="0" dirty="0"/>
              <a:t> use tanh ? </a:t>
            </a:r>
            <a:r>
              <a:rPr lang="en-US" sz="1000" b="0" baseline="0" dirty="0"/>
              <a:t>This is important because you will work with the gradients over a lot of layers and </a:t>
            </a:r>
            <a:r>
              <a:rPr lang="en-US" sz="1000" b="1" baseline="0" dirty="0"/>
              <a:t>than provides stronger gradients. </a:t>
            </a:r>
            <a:r>
              <a:rPr lang="en-US" sz="1000" b="0" baseline="0" dirty="0"/>
              <a:t>For input between [-1,1] the derivatives we have derivates between [0.42,1] whereas for the input between [0,1] the derivatives are between [0.2, 0.25]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Batch normalization provides a layer with inputs of zero mean and 1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Leaky </a:t>
            </a:r>
            <a:r>
              <a:rPr lang="en-US" sz="1000" b="0" baseline="0" dirty="0" err="1"/>
              <a:t>relu</a:t>
            </a:r>
            <a:r>
              <a:rPr lang="en-US" sz="1000" b="0" baseline="0" dirty="0"/>
              <a:t> is not 0 for x&lt;0 it has a small negative slope instead to provide a small gradient so the neuron does not totally die</a:t>
            </a:r>
            <a:endParaRPr lang="en-US" sz="1000" b="1" baseline="0" dirty="0"/>
          </a:p>
          <a:p>
            <a:endParaRPr lang="en-US" sz="1000" b="1" dirty="0"/>
          </a:p>
        </p:txBody>
      </p:sp>
      <p:sp>
        <p:nvSpPr>
          <p:cNvPr id="4" name="Slide Number Placeholder 3"/>
          <p:cNvSpPr>
            <a:spLocks noGrp="1"/>
          </p:cNvSpPr>
          <p:nvPr>
            <p:ph type="sldNum" sz="quarter" idx="10"/>
          </p:nvPr>
        </p:nvSpPr>
        <p:spPr/>
        <p:txBody>
          <a:bodyPr/>
          <a:lstStyle/>
          <a:p>
            <a:fld id="{77542409-6A04-4DC6-AC3A-D3758287A8F2}" type="slidenum">
              <a:rPr lang="en-US" smtClean="0"/>
              <a:t>19</a:t>
            </a:fld>
            <a:endParaRPr lang="en-US"/>
          </a:p>
        </p:txBody>
      </p:sp>
    </p:spTree>
    <p:extLst>
      <p:ext uri="{BB962C8B-B14F-4D97-AF65-F5344CB8AC3E}">
        <p14:creationId xmlns:p14="http://schemas.microsoft.com/office/powerpoint/2010/main" val="56594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21</a:t>
            </a:fld>
            <a:endParaRPr lang="en-US"/>
          </a:p>
        </p:txBody>
      </p:sp>
    </p:spTree>
    <p:extLst>
      <p:ext uri="{BB962C8B-B14F-4D97-AF65-F5344CB8AC3E}">
        <p14:creationId xmlns:p14="http://schemas.microsoft.com/office/powerpoint/2010/main" val="2443413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22</a:t>
            </a:fld>
            <a:endParaRPr lang="en-US"/>
          </a:p>
        </p:txBody>
      </p:sp>
    </p:spTree>
    <p:extLst>
      <p:ext uri="{BB962C8B-B14F-4D97-AF65-F5344CB8AC3E}">
        <p14:creationId xmlns:p14="http://schemas.microsoft.com/office/powerpoint/2010/main" val="1619273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23</a:t>
            </a:fld>
            <a:endParaRPr lang="en-US"/>
          </a:p>
        </p:txBody>
      </p:sp>
    </p:spTree>
    <p:extLst>
      <p:ext uri="{BB962C8B-B14F-4D97-AF65-F5344CB8AC3E}">
        <p14:creationId xmlns:p14="http://schemas.microsoft.com/office/powerpoint/2010/main" val="330061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24</a:t>
            </a:fld>
            <a:endParaRPr lang="en-US"/>
          </a:p>
        </p:txBody>
      </p:sp>
    </p:spTree>
    <p:extLst>
      <p:ext uri="{BB962C8B-B14F-4D97-AF65-F5344CB8AC3E}">
        <p14:creationId xmlns:p14="http://schemas.microsoft.com/office/powerpoint/2010/main" val="3249085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25</a:t>
            </a:fld>
            <a:endParaRPr lang="en-US"/>
          </a:p>
        </p:txBody>
      </p:sp>
    </p:spTree>
    <p:extLst>
      <p:ext uri="{BB962C8B-B14F-4D97-AF65-F5344CB8AC3E}">
        <p14:creationId xmlns:p14="http://schemas.microsoft.com/office/powerpoint/2010/main" val="3385450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26</a:t>
            </a:fld>
            <a:endParaRPr lang="en-US"/>
          </a:p>
        </p:txBody>
      </p:sp>
    </p:spTree>
    <p:extLst>
      <p:ext uri="{BB962C8B-B14F-4D97-AF65-F5344CB8AC3E}">
        <p14:creationId xmlns:p14="http://schemas.microsoft.com/office/powerpoint/2010/main" val="3493756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u="none" strike="noStrike" kern="1200" dirty="0" err="1">
                <a:solidFill>
                  <a:schemeClr val="tx1"/>
                </a:solidFill>
                <a:effectLst/>
                <a:latin typeface="+mn-lt"/>
                <a:ea typeface="+mn-ea"/>
                <a:cs typeface="+mn-cs"/>
                <a:hlinkClick r:id="rId3"/>
              </a:rPr>
              <a:t>InfoGAN</a:t>
            </a:r>
            <a:r>
              <a:rPr lang="en-US" sz="1200" b="0" i="0" kern="1200" dirty="0">
                <a:solidFill>
                  <a:schemeClr val="tx1"/>
                </a:solidFill>
                <a:effectLst/>
                <a:latin typeface="+mn-lt"/>
                <a:ea typeface="+mn-ea"/>
                <a:cs typeface="+mn-cs"/>
              </a:rPr>
              <a:t> model proposed by </a:t>
            </a:r>
            <a:r>
              <a:rPr lang="en-US" sz="1200" b="1" i="0" u="none" strike="noStrike" kern="1200" dirty="0" err="1">
                <a:solidFill>
                  <a:schemeClr val="tx1"/>
                </a:solidFill>
                <a:effectLst/>
                <a:latin typeface="+mn-lt"/>
                <a:ea typeface="+mn-ea"/>
                <a:cs typeface="+mn-cs"/>
                <a:hlinkClick r:id="rId4"/>
              </a:rPr>
              <a:t>OpenAI</a:t>
            </a:r>
            <a:r>
              <a:rPr lang="en-US" sz="1200" b="0" i="0" kern="1200" dirty="0">
                <a:solidFill>
                  <a:schemeClr val="tx1"/>
                </a:solidFill>
                <a:effectLst/>
                <a:latin typeface="+mn-lt"/>
                <a:ea typeface="+mn-ea"/>
                <a:cs typeface="+mn-cs"/>
              </a:rPr>
              <a:t> researchers in August can generate representations that contain information about the dataset in an unsupervised way. For instance, it discovers visual concepts that include hair styles, presence/absence of eyeglasses, and emotions on the </a:t>
            </a:r>
            <a:r>
              <a:rPr lang="en-US" sz="1200" b="0" i="0" kern="1200" dirty="0" err="1">
                <a:solidFill>
                  <a:schemeClr val="tx1"/>
                </a:solidFill>
                <a:effectLst/>
                <a:latin typeface="+mn-lt"/>
                <a:ea typeface="+mn-ea"/>
                <a:cs typeface="+mn-cs"/>
              </a:rPr>
              <a:t>CelebA</a:t>
            </a:r>
            <a:r>
              <a:rPr lang="en-US" sz="1200" b="0" i="0" kern="1200" dirty="0">
                <a:solidFill>
                  <a:schemeClr val="tx1"/>
                </a:solidFill>
                <a:effectLst/>
                <a:latin typeface="+mn-lt"/>
                <a:ea typeface="+mn-ea"/>
                <a:cs typeface="+mn-cs"/>
              </a:rPr>
              <a:t> face dataset. when applied to the </a:t>
            </a:r>
            <a:r>
              <a:rPr lang="en-US" sz="1200" b="1" i="0" u="none" strike="noStrike" kern="1200" dirty="0">
                <a:solidFill>
                  <a:schemeClr val="tx1"/>
                </a:solidFill>
                <a:effectLst/>
                <a:latin typeface="+mn-lt"/>
                <a:ea typeface="+mn-ea"/>
                <a:cs typeface="+mn-cs"/>
                <a:hlinkClick r:id="rId5"/>
              </a:rPr>
              <a:t>MNIST dataset</a:t>
            </a:r>
            <a:r>
              <a:rPr lang="en-US" sz="1200" b="0" i="0" kern="1200" dirty="0">
                <a:solidFill>
                  <a:schemeClr val="tx1"/>
                </a:solidFill>
                <a:effectLst/>
                <a:latin typeface="+mn-lt"/>
                <a:ea typeface="+mn-ea"/>
                <a:cs typeface="+mn-cs"/>
              </a:rPr>
              <a:t> it is able to infer the type of number (1, 2, 3, …), the rotation and the width of the generated samples without the need for manually tagged data.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Takes a textual description (encoded as a vector by a character level CNN or LSTM) as external information and it generates image based on it.</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27</a:t>
            </a:fld>
            <a:endParaRPr lang="en-US"/>
          </a:p>
        </p:txBody>
      </p:sp>
    </p:spTree>
    <p:extLst>
      <p:ext uri="{BB962C8B-B14F-4D97-AF65-F5344CB8AC3E}">
        <p14:creationId xmlns:p14="http://schemas.microsoft.com/office/powerpoint/2010/main" val="182427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Maps input image to output image</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28</a:t>
            </a:fld>
            <a:endParaRPr lang="en-US"/>
          </a:p>
        </p:txBody>
      </p:sp>
    </p:spTree>
    <p:extLst>
      <p:ext uri="{BB962C8B-B14F-4D97-AF65-F5344CB8AC3E}">
        <p14:creationId xmlns:p14="http://schemas.microsoft.com/office/powerpoint/2010/main" val="2362536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C9D1B6-60AE-CF4F-863D-4DE16456BB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966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generative algorithm</a:t>
            </a:r>
            <a:r>
              <a:rPr lang="en-US" sz="1200" b="0" i="0" kern="1200" dirty="0">
                <a:solidFill>
                  <a:schemeClr val="tx1"/>
                </a:solidFill>
                <a:effectLst/>
                <a:latin typeface="+mn-lt"/>
                <a:ea typeface="+mn-ea"/>
                <a:cs typeface="+mn-cs"/>
              </a:rPr>
              <a:t> models how the data was generated in order to categorize a signal. It asks the question: based on my generation assumptions, which category is most likely to generate this signal?</a:t>
            </a:r>
            <a:br>
              <a:rPr lang="en-US" dirty="0"/>
            </a:b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discriminative algorithm</a:t>
            </a:r>
            <a:r>
              <a:rPr lang="en-US" sz="1200" b="0" i="0" kern="1200" dirty="0">
                <a:solidFill>
                  <a:schemeClr val="tx1"/>
                </a:solidFill>
                <a:effectLst/>
                <a:latin typeface="+mn-lt"/>
                <a:ea typeface="+mn-ea"/>
                <a:cs typeface="+mn-cs"/>
              </a:rPr>
              <a:t> does not care about how the data was generated, it simply categorizes a given signal.</a:t>
            </a:r>
            <a:endParaRPr lang="en-US" baseline="0" dirty="0">
              <a:sym typeface="Wingdings" panose="05000000000000000000" pitchFamily="2" charset="2"/>
            </a:endParaRPr>
          </a:p>
          <a:p>
            <a:endParaRPr lang="en-US" dirty="0"/>
          </a:p>
          <a:p>
            <a:r>
              <a:rPr lang="en-US" dirty="0"/>
              <a:t>There are number of </a:t>
            </a:r>
            <a:r>
              <a:rPr lang="en-US" b="1" dirty="0"/>
              <a:t>advantages of</a:t>
            </a:r>
            <a:r>
              <a:rPr lang="en-US" b="1" baseline="0" dirty="0"/>
              <a:t> generative models </a:t>
            </a:r>
            <a:r>
              <a:rPr lang="en-US" b="0" baseline="0" dirty="0"/>
              <a:t>depending on the application. They are typically specified as probabilistic graphical models, which offer </a:t>
            </a:r>
            <a:r>
              <a:rPr lang="en-US" b="1" baseline="0" dirty="0"/>
              <a:t>rich representation of the independence relations</a:t>
            </a:r>
            <a:r>
              <a:rPr lang="en-US" b="0" baseline="0" dirty="0"/>
              <a:t> in the data (based on moments – mean and standard deviation for instance, you can make claims about the data). They show how the data is actually generated. </a:t>
            </a:r>
          </a:p>
          <a:p>
            <a:endParaRPr lang="en-US" b="0" baseline="0" dirty="0"/>
          </a:p>
          <a:p>
            <a:r>
              <a:rPr lang="en-US" b="0" baseline="0" dirty="0"/>
              <a:t>Discriminative models on the other hand, do not offer such clear representations of relations between features and classes in the dataset. </a:t>
            </a:r>
          </a:p>
          <a:p>
            <a:endParaRPr lang="en-US" b="0" baseline="0" dirty="0"/>
          </a:p>
          <a:p>
            <a:r>
              <a:rPr lang="en-US" b="0" baseline="0" dirty="0"/>
              <a:t>Some, but not all, generative models, provide an estimate of the density function so we can sample from . GANs do not estimate density</a:t>
            </a:r>
          </a:p>
          <a:p>
            <a:endParaRPr lang="en-US" b="0" baseline="0" dirty="0"/>
          </a:p>
          <a:p>
            <a:endParaRPr lang="en-US" baseline="0" dirty="0">
              <a:sym typeface="Wingdings" panose="05000000000000000000" pitchFamily="2" charset="2"/>
            </a:endParaRPr>
          </a:p>
          <a:p>
            <a:r>
              <a:rPr lang="en-US" b="0" baseline="0" dirty="0"/>
              <a:t>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306343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take a large</a:t>
            </a:r>
            <a:r>
              <a:rPr lang="en-US" baseline="0" dirty="0"/>
              <a:t> amount of data (</a:t>
            </a:r>
            <a:r>
              <a:rPr lang="en-US" baseline="0" dirty="0" err="1"/>
              <a:t>p_data</a:t>
            </a:r>
            <a:r>
              <a:rPr lang="en-US" baseline="0" dirty="0"/>
              <a:t>) in some domain (millions of images or sentences, etc.) and then train a model to generate data like it p_ </a:t>
            </a:r>
            <a:r>
              <a:rPr lang="en-US" baseline="0" dirty="0">
                <a:sym typeface="Wingdings" panose="05000000000000000000" pitchFamily="2" charset="2"/>
              </a:rPr>
              <a:t></a:t>
            </a:r>
          </a:p>
          <a:p>
            <a:r>
              <a:rPr lang="en-US" baseline="0" dirty="0">
                <a:sym typeface="Wingdings" panose="05000000000000000000" pitchFamily="2" charset="2"/>
              </a:rPr>
              <a:t>Generative models (</a:t>
            </a:r>
            <a:r>
              <a:rPr lang="en-US" baseline="0" dirty="0" err="1">
                <a:sym typeface="Wingdings" panose="05000000000000000000" pitchFamily="2" charset="2"/>
              </a:rPr>
              <a:t>e,g</a:t>
            </a:r>
            <a:r>
              <a:rPr lang="en-US" baseline="0" dirty="0">
                <a:sym typeface="Wingdings" panose="05000000000000000000" pitchFamily="2" charset="2"/>
              </a:rPr>
              <a:t>, generative classifiers) try to learn the model that generates the data by estimating the assumptions and distributions of the model.</a:t>
            </a:r>
          </a:p>
          <a:p>
            <a:endParaRPr lang="en-US" baseline="0" dirty="0">
              <a:sym typeface="Wingdings" panose="05000000000000000000" pitchFamily="2" charset="2"/>
            </a:endParaRPr>
          </a:p>
          <a:p>
            <a:r>
              <a:rPr lang="en-US" baseline="0" dirty="0">
                <a:sym typeface="Wingdings" panose="05000000000000000000" pitchFamily="2" charset="2"/>
              </a:rPr>
              <a:t>GMM: given a set of data x1… </a:t>
            </a:r>
            <a:r>
              <a:rPr lang="en-US" baseline="0" dirty="0" err="1">
                <a:sym typeface="Wingdings" panose="05000000000000000000" pitchFamily="2" charset="2"/>
              </a:rPr>
              <a:t>xn</a:t>
            </a:r>
            <a:r>
              <a:rPr lang="en-US" baseline="0" dirty="0">
                <a:sym typeface="Wingdings" panose="05000000000000000000" pitchFamily="2" charset="2"/>
              </a:rPr>
              <a:t> drawn from and unknown distribution, estimate the parameters theta of the GMM model that fits the data. </a:t>
            </a:r>
          </a:p>
          <a:p>
            <a:r>
              <a:rPr lang="en-US" baseline="0" dirty="0">
                <a:sym typeface="Wingdings" panose="05000000000000000000" pitchFamily="2" charset="2"/>
              </a:rPr>
              <a:t>You start with latent components that are indicative of the Gaussians in your data.</a:t>
            </a:r>
          </a:p>
          <a:p>
            <a:r>
              <a:rPr lang="en-US" baseline="0" dirty="0">
                <a:sym typeface="Wingdings" panose="05000000000000000000" pitchFamily="2" charset="2"/>
              </a:rPr>
              <a:t>GMMs does not know which point come from which component. Iterative algorithms like EMs can help to get around this. </a:t>
            </a:r>
          </a:p>
          <a:p>
            <a:r>
              <a:rPr lang="en-US" baseline="0" dirty="0">
                <a:sym typeface="Wingdings" panose="05000000000000000000" pitchFamily="2" charset="2"/>
              </a:rPr>
              <a:t>Repeat. This converges to a local optimum. </a:t>
            </a:r>
          </a:p>
          <a:p>
            <a:r>
              <a:rPr lang="en-US" baseline="0" dirty="0">
                <a:sym typeface="Wingdings" panose="05000000000000000000" pitchFamily="2" charset="2"/>
              </a:rPr>
              <a:t>The problem with such models is that they are not as deep and learns only from the parameters that the user provides. </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874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we</a:t>
            </a:r>
            <a:r>
              <a:rPr lang="en-US" baseline="0" dirty="0"/>
              <a:t> would like to ask is in which situation is re-generation useful or necessary in some sense ?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201773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330129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Discriminator receives </a:t>
            </a:r>
            <a:r>
              <a:rPr lang="en-US" sz="1000" dirty="0" err="1"/>
              <a:t>xt</a:t>
            </a:r>
            <a:r>
              <a:rPr lang="en-US" sz="1000" dirty="0"/>
              <a:t> and </a:t>
            </a:r>
            <a:r>
              <a:rPr lang="en-US" sz="1000" dirty="0" err="1"/>
              <a:t>xf</a:t>
            </a:r>
            <a:r>
              <a:rPr lang="en-US" sz="1000" dirty="0"/>
              <a:t> separately. The target label for </a:t>
            </a:r>
            <a:r>
              <a:rPr lang="en-US" sz="1000" dirty="0" err="1"/>
              <a:t>xt</a:t>
            </a:r>
            <a:r>
              <a:rPr lang="en-US" sz="1000" dirty="0"/>
              <a:t> is 1 and for </a:t>
            </a:r>
            <a:r>
              <a:rPr lang="en-US" sz="1000" dirty="0" err="1"/>
              <a:t>xf</a:t>
            </a:r>
            <a:r>
              <a:rPr lang="en-US" sz="1000" dirty="0"/>
              <a:t> is 0.</a:t>
            </a:r>
          </a:p>
        </p:txBody>
      </p:sp>
      <p:sp>
        <p:nvSpPr>
          <p:cNvPr id="4" name="Slide Number Placeholder 3"/>
          <p:cNvSpPr>
            <a:spLocks noGrp="1"/>
          </p:cNvSpPr>
          <p:nvPr>
            <p:ph type="sldNum" sz="quarter" idx="10"/>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95556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requires finding a NASH equilibrium</a:t>
            </a:r>
            <a:r>
              <a:rPr lang="en-US" sz="1000" baseline="0" dirty="0"/>
              <a:t> for a non-convex game with continuous high dimensional parameters. </a:t>
            </a:r>
          </a:p>
          <a:p>
            <a:pPr marL="171450" indent="-171450">
              <a:buFont typeface="Arial" panose="020B0604020202020204" pitchFamily="34" charset="0"/>
              <a:buChar char="•"/>
            </a:pPr>
            <a:r>
              <a:rPr lang="en-US" sz="1000" baseline="0" dirty="0"/>
              <a:t>E is expectation = sum(p(x)x)</a:t>
            </a:r>
          </a:p>
          <a:p>
            <a:pPr marL="171450" indent="-171450">
              <a:buFont typeface="Arial" panose="020B0604020202020204" pitchFamily="34" charset="0"/>
              <a:buChar char="•"/>
            </a:pPr>
            <a:r>
              <a:rPr lang="en-US" sz="1000" baseline="0" dirty="0"/>
              <a:t>It needs not be a zero-sum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291086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288274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CC04-9B7A-3B43-9E08-C6A7BFC23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0767-A400-7A44-BF0D-4285F4F8A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525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1D5D-34DE-6E4A-B239-D05F949B8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96B9BC-272E-F545-B8A7-6E969E9331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63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2DDBF-0833-1140-8665-93A2E6042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806CDD-76A1-9E40-B832-F732F12535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76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202F-3CF5-2942-AEA6-0328F84C7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8F358-AB01-9B41-8E1E-1AD2DA0DE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882F06-3EE1-5D48-8E1F-DAE0CF1DA50C}"/>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5" name="Footer Placeholder 4">
            <a:extLst>
              <a:ext uri="{FF2B5EF4-FFF2-40B4-BE49-F238E27FC236}">
                <a16:creationId xmlns:a16="http://schemas.microsoft.com/office/drawing/2014/main" id="{7BD6DE03-8BEF-0C49-9DC9-23DC8E300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E0CBC-D893-3B47-A264-8849993C69AC}"/>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274837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D5BC-DC2F-064C-9800-2CDE3214AE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2F152-263A-3A46-852E-4E5B8BA2D8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CA1B8-DC41-794D-96EA-8B1C96D7021A}"/>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5" name="Footer Placeholder 4">
            <a:extLst>
              <a:ext uri="{FF2B5EF4-FFF2-40B4-BE49-F238E27FC236}">
                <a16:creationId xmlns:a16="http://schemas.microsoft.com/office/drawing/2014/main" id="{0BB238CA-9302-0B4E-9B9D-25D920621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E0CEA-08FD-BB40-B9A8-274C7A385C4C}"/>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49014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885A-35D8-174F-B6C4-8046BA6651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6D68C2-0DBD-F848-AEE9-48BA10A7F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706D31-C01C-E445-82B6-201EE8AF8831}"/>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5" name="Footer Placeholder 4">
            <a:extLst>
              <a:ext uri="{FF2B5EF4-FFF2-40B4-BE49-F238E27FC236}">
                <a16:creationId xmlns:a16="http://schemas.microsoft.com/office/drawing/2014/main" id="{74A4627A-BC05-374E-BB9B-09F5455EE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B6674-79D4-D14B-8F30-A99D65D8B829}"/>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699295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50DA-91CD-5D4C-808F-5C17D1110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AEFE7-1618-B942-9F75-519E5D7CE4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E1289D-9D13-F144-B072-ABE467FB36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304373-E969-B541-A704-C9400C191DD5}"/>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6" name="Footer Placeholder 5">
            <a:extLst>
              <a:ext uri="{FF2B5EF4-FFF2-40B4-BE49-F238E27FC236}">
                <a16:creationId xmlns:a16="http://schemas.microsoft.com/office/drawing/2014/main" id="{BB78424E-15BD-E042-9C9C-242680C41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5F297-2230-464D-8E29-C297690338F3}"/>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1466677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76ED-41DC-9449-A0E1-A40052082F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80F8B5-3CED-404E-BCA2-71BDFCAEE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10C8-02D3-E04B-A28E-88AF67C1A9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77D2CD-9E35-0149-9113-D1E85A1327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3937DC-FD26-934F-8BC6-B133FDE68F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AA12D-A0BC-B740-913F-AF3B84021B2E}"/>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8" name="Footer Placeholder 7">
            <a:extLst>
              <a:ext uri="{FF2B5EF4-FFF2-40B4-BE49-F238E27FC236}">
                <a16:creationId xmlns:a16="http://schemas.microsoft.com/office/drawing/2014/main" id="{246432B3-9901-0B4A-A33A-1DB02DE104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0C05B-6BF9-0444-B9EC-2D917BFCA2B8}"/>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962758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C635-F355-5A47-9236-BD72891644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33F1BA-B488-1E48-ADF3-0A25AEEC9885}"/>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4" name="Footer Placeholder 3">
            <a:extLst>
              <a:ext uri="{FF2B5EF4-FFF2-40B4-BE49-F238E27FC236}">
                <a16:creationId xmlns:a16="http://schemas.microsoft.com/office/drawing/2014/main" id="{09C0274D-70BC-5A42-9165-53C1C7DA09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6F29E0-8D88-E54F-BD8D-6D0B06BAB848}"/>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13597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CC1FC-92EB-354A-8B2E-3AF1781DF2AC}"/>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3" name="Footer Placeholder 2">
            <a:extLst>
              <a:ext uri="{FF2B5EF4-FFF2-40B4-BE49-F238E27FC236}">
                <a16:creationId xmlns:a16="http://schemas.microsoft.com/office/drawing/2014/main" id="{7F5CB598-CB8E-A841-8B12-70E432FB26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2F501B-35ED-5D46-8384-F8EFBC804CDB}"/>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1126144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B82D-C75B-0143-AB74-28F3106C0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E8BBF-E8E9-6A4F-9872-171CC9204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EDB078-F22D-6342-9CA5-70D7E4BD1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537A49-AACA-4148-9C21-EDBE9DFE340E}"/>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6" name="Footer Placeholder 5">
            <a:extLst>
              <a:ext uri="{FF2B5EF4-FFF2-40B4-BE49-F238E27FC236}">
                <a16:creationId xmlns:a16="http://schemas.microsoft.com/office/drawing/2014/main" id="{BF66E600-1118-404E-A5F8-CD3DBAD98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150E-3798-7E4A-A473-394A73801BE5}"/>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10758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4A11-7F65-8441-A728-11D677569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E402E-E4E5-EF49-BC3D-C808868E5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8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B05C-61ED-9F46-A78F-711C80007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C345EA-F3F3-8740-842B-0040F1941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A6A2C2-F483-1747-B2F1-5F7BAC8ED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002B6A-B79C-A840-A3E7-0E57866F6338}"/>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6" name="Footer Placeholder 5">
            <a:extLst>
              <a:ext uri="{FF2B5EF4-FFF2-40B4-BE49-F238E27FC236}">
                <a16:creationId xmlns:a16="http://schemas.microsoft.com/office/drawing/2014/main" id="{471E5D45-BA75-4244-8C36-27FD87A67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F063E-5E8D-4548-BB0D-0C8021C6E23B}"/>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2591012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4511-6827-B848-B0D1-023111B7CE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35F14-0483-D94C-8390-9B91217B76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EBCA3-CB6F-F24B-B159-E4292513CECE}"/>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5" name="Footer Placeholder 4">
            <a:extLst>
              <a:ext uri="{FF2B5EF4-FFF2-40B4-BE49-F238E27FC236}">
                <a16:creationId xmlns:a16="http://schemas.microsoft.com/office/drawing/2014/main" id="{4879561A-612D-5641-9244-7C0820E3A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6E2C2-7A60-A349-88D1-D075CC1589CE}"/>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2452468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E3966-F054-8A4D-94C5-9281CEC253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F1B6FD-6E5E-F844-A706-618BAFE45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0ABDF-E872-324B-818C-B869890FFBB7}"/>
              </a:ext>
            </a:extLst>
          </p:cNvPr>
          <p:cNvSpPr>
            <a:spLocks noGrp="1"/>
          </p:cNvSpPr>
          <p:nvPr>
            <p:ph type="dt" sz="half" idx="10"/>
          </p:nvPr>
        </p:nvSpPr>
        <p:spPr/>
        <p:txBody>
          <a:bodyPr/>
          <a:lstStyle/>
          <a:p>
            <a:fld id="{DCF04831-FE79-4C48-8B5F-6128F6AE010B}" type="datetimeFigureOut">
              <a:rPr lang="en-US" smtClean="0"/>
              <a:t>10/4/19</a:t>
            </a:fld>
            <a:endParaRPr lang="en-US"/>
          </a:p>
        </p:txBody>
      </p:sp>
      <p:sp>
        <p:nvSpPr>
          <p:cNvPr id="5" name="Footer Placeholder 4">
            <a:extLst>
              <a:ext uri="{FF2B5EF4-FFF2-40B4-BE49-F238E27FC236}">
                <a16:creationId xmlns:a16="http://schemas.microsoft.com/office/drawing/2014/main" id="{93E192B4-9494-3A43-B482-3B6A46263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1E7F5-B9C7-B24D-B595-0FEC2A81B5AD}"/>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789679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9857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6776-D161-814E-B6F2-F44048C65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BCC19-1CCE-7849-8804-90ED95E14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698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AF1-7DCF-9C4D-8447-0E69AEA44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B7115-7045-6E45-90E6-FA9C4C7B63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B0D60-5AAD-E34E-9C7C-A4072C0E34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7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709E-B21F-9D4E-90D9-25F9337666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5289E3-7743-944D-9EA8-71B559C11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41C1B-B606-4448-836A-1F64FE1144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A65558-5F90-B04C-8F66-40EBE4C9A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F06235-DCF9-B343-94FE-B0B5EBFEBB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7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189B-ACF9-E74F-91FD-6F69BC2DE1E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080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8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86BA-C576-5F49-BA96-CDBB82495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BEBD4C-C48B-FF4F-8974-C477C951E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466C0-9689-8B42-B366-D9037778C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958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3E7E-7977-B040-89A6-1BD6FA6D2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A6EA7D-5FCE-FF4D-A5AC-8BB51E092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73F2E-F1F3-7F4E-90E7-183B87936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41087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D1BCD-18A7-5C45-AA71-CA706AB58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14C3E-9479-FE4A-9A89-B10FEA113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8456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16D75-F370-5143-BFEC-81F358800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138876-0179-6C4F-83B7-94CF6B851F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E6AF1-0558-5644-81AB-1372AA3DA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04831-FE79-4C48-8B5F-6128F6AE010B}" type="datetimeFigureOut">
              <a:rPr lang="en-US" smtClean="0"/>
              <a:t>10/4/19</a:t>
            </a:fld>
            <a:endParaRPr lang="en-US"/>
          </a:p>
        </p:txBody>
      </p:sp>
      <p:sp>
        <p:nvSpPr>
          <p:cNvPr id="5" name="Footer Placeholder 4">
            <a:extLst>
              <a:ext uri="{FF2B5EF4-FFF2-40B4-BE49-F238E27FC236}">
                <a16:creationId xmlns:a16="http://schemas.microsoft.com/office/drawing/2014/main" id="{4162E5C0-191E-D344-BC71-4476370D6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3D6F74-F2FF-7347-AC4D-ED84DEC82A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BBD4C-C861-D646-B95A-46A5F141E02A}" type="slidenum">
              <a:rPr lang="en-US" smtClean="0"/>
              <a:t>‹#›</a:t>
            </a:fld>
            <a:endParaRPr lang="en-US"/>
          </a:p>
        </p:txBody>
      </p:sp>
    </p:spTree>
    <p:extLst>
      <p:ext uri="{BB962C8B-B14F-4D97-AF65-F5344CB8AC3E}">
        <p14:creationId xmlns:p14="http://schemas.microsoft.com/office/powerpoint/2010/main" val="3293431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gif"/><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gif"/></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hyperlink" Target="https://channel9.msdn.com/Events/Neural-Information-Processing-Systems-Conference/Neural-Information-Processing-Systems-Conference-NIPS-2016/Generative-Adversarial-Networks" TargetMode="External"/><Relationship Id="rId2" Type="http://schemas.openxmlformats.org/officeDocument/2006/relationships/hyperlink" Target="http://www.iangoodfellow.com/slides/2016-12-04-NIPS.pdf" TargetMode="External"/><Relationship Id="rId1" Type="http://schemas.openxmlformats.org/officeDocument/2006/relationships/slideLayout" Target="../slideLayouts/slideLayout2.xml"/><Relationship Id="rId5" Type="http://schemas.openxmlformats.org/officeDocument/2006/relationships/hyperlink" Target="http://www.arxiv.org/" TargetMode="External"/><Relationship Id="rId4" Type="http://schemas.openxmlformats.org/officeDocument/2006/relationships/hyperlink" Target="https://openai.com/blog/generative-model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tmp"/><Relationship Id="rId5" Type="http://schemas.openxmlformats.org/officeDocument/2006/relationships/image" Target="../media/image1.tmp"/><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0.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Generative Models	</a:t>
            </a:r>
          </a:p>
        </p:txBody>
      </p:sp>
      <p:sp>
        <p:nvSpPr>
          <p:cNvPr id="5" name="Subtitle 4">
            <a:extLst>
              <a:ext uri="{FF2B5EF4-FFF2-40B4-BE49-F238E27FC236}">
                <a16:creationId xmlns:a16="http://schemas.microsoft.com/office/drawing/2014/main" id="{7FC56AB6-6450-DF4D-9AAB-D8FBBA95B2FA}"/>
              </a:ext>
            </a:extLst>
          </p:cNvPr>
          <p:cNvSpPr>
            <a:spLocks noGrp="1"/>
          </p:cNvSpPr>
          <p:nvPr>
            <p:ph type="subTitle" idx="1"/>
          </p:nvPr>
        </p:nvSpPr>
        <p:spPr/>
        <p:txBody>
          <a:bodyPr/>
          <a:lstStyle/>
          <a:p>
            <a:r>
              <a:rPr lang="en-US" dirty="0"/>
              <a:t>Part 9</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GANs work?</a:t>
            </a:r>
          </a:p>
        </p:txBody>
      </p:sp>
      <mc:AlternateContent xmlns:mc="http://schemas.openxmlformats.org/markup-compatibility/2006" xmlns:a14="http://schemas.microsoft.com/office/drawing/2010/main">
        <mc:Choice Requires="a14">
          <p:sp>
            <p:nvSpPr>
              <p:cNvPr id="61" name="Content Placeholder 2"/>
              <p:cNvSpPr>
                <a:spLocks noGrp="1"/>
              </p:cNvSpPr>
              <p:nvPr>
                <p:ph sz="half" idx="1"/>
              </p:nvPr>
            </p:nvSpPr>
            <p:spPr>
              <a:xfrm>
                <a:off x="838200" y="1333500"/>
                <a:ext cx="10550586" cy="5257800"/>
              </a:xfrm>
            </p:spPr>
            <p:txBody>
              <a:bodyPr>
                <a:normAutofit/>
              </a:bodyPr>
              <a:lstStyle/>
              <a:p>
                <a:r>
                  <a:rPr lang="en-US" dirty="0"/>
                  <a:t>The discriminator tries to distinguish between real and fake images, and generator tries to fool the discriminator</a:t>
                </a:r>
              </a:p>
              <a:p>
                <a:r>
                  <a:rPr lang="en-US" dirty="0"/>
                  <a:t>The G and D compete in a two-player game (V)</a:t>
                </a:r>
              </a:p>
              <a:p>
                <a:pPr lvl="1"/>
                <a:r>
                  <a:rPr lang="en-US" dirty="0"/>
                  <a:t>The simplest 2-player game is zero-sum</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up>
                    </m:sSup>
                  </m:oMath>
                </a14:m>
                <a:endParaRPr lang="en-US" dirty="0"/>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oMath>
                </a14:m>
                <a:r>
                  <a:rPr lang="en-US" dirty="0"/>
                  <a:t>) represents the discriminator’s payoff</a:t>
                </a:r>
              </a:p>
              <a:p>
                <a:r>
                  <a:rPr lang="en-US" dirty="0"/>
                  <a:t>Zero-sum games are known as minimax: maximizing the payoff for the discriminator implies minimizing it for the generator. Minimize in an outer loop, maximize in an inner loop:</a:t>
                </a:r>
              </a:p>
              <a:p>
                <a:pPr marL="0" indent="0">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r>
                            <a:rPr lang="en-US" sz="2400" b="0" i="1" smtClean="0">
                              <a:latin typeface="Cambria Math" panose="02040503050406030204" pitchFamily="18" charset="0"/>
                            </a:rPr>
                            <m:t>∗</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argmin</m:t>
                              </m:r>
                            </m:e>
                            <m:li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sup>
                              </m:sSup>
                            </m:lim>
                          </m:limLow>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sup>
                                  </m:sSup>
                                </m:lim>
                              </m:limLow>
                            </m:fName>
                            <m:e>
                              <m:r>
                                <a:rPr lang="en-US" sz="2400" b="0" i="1" smtClean="0">
                                  <a:latin typeface="Cambria Math" panose="02040503050406030204" pitchFamily="18" charset="0"/>
                                </a:rPr>
                                <m:t>𝑉</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e>
                                  </m:d>
                                </m:sup>
                              </m:sSup>
                              <m:r>
                                <a:rPr lang="en-US" sz="2400" b="0" i="1" smtClean="0">
                                  <a:latin typeface="Cambria Math" panose="02040503050406030204" pitchFamily="18" charset="0"/>
                                </a:rPr>
                                <m:t>)</m:t>
                              </m:r>
                            </m:e>
                          </m:func>
                        </m:e>
                      </m:func>
                    </m:oMath>
                  </m:oMathPara>
                </a14:m>
                <a:endParaRPr lang="en-US" sz="2400" dirty="0"/>
              </a:p>
              <a:p>
                <a:pPr marL="0" indent="0">
                  <a:buNone/>
                </a:pPr>
                <a14:m>
                  <m:oMathPara xmlns:m="http://schemas.openxmlformats.org/officeDocument/2006/math">
                    <m:oMathParaPr>
                      <m:jc m:val="center"/>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min</m:t>
                              </m:r>
                            </m:e>
                            <m:lim>
                              <m:r>
                                <a:rPr lang="en-US" sz="2400" b="0" i="1" smtClean="0">
                                  <a:latin typeface="Cambria Math" panose="02040503050406030204" pitchFamily="18" charset="0"/>
                                </a:rPr>
                                <m:t>𝐺</m:t>
                              </m:r>
                            </m:lim>
                          </m:limLow>
                        </m:fName>
                        <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max</m:t>
                              </m:r>
                            </m:e>
                            <m:lim>
                              <m:r>
                                <a:rPr lang="en-US" sz="2400" b="0" i="1" smtClean="0">
                                  <a:latin typeface="Cambria Math" panose="02040503050406030204" pitchFamily="18" charset="0"/>
                                </a:rPr>
                                <m:t>𝐷</m:t>
                              </m:r>
                            </m:lim>
                          </m:limLow>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𝐺</m:t>
                              </m:r>
                            </m:e>
                          </m:d>
                        </m:e>
                      </m:func>
                      <m:func>
                        <m:funcPr>
                          <m:ctrlPr>
                            <a:rPr lang="en-US" sz="2400" i="1" smtClean="0">
                              <a:latin typeface="Cambria Math" panose="02040503050406030204" pitchFamily="18" charset="0"/>
                            </a:rPr>
                          </m:ctrlPr>
                        </m:funcPr>
                        <m:fName>
                          <m:r>
                            <a:rPr lang="en-US" sz="2400" b="0" i="1" smtClean="0">
                              <a:latin typeface="Cambria Math" panose="02040503050406030204" pitchFamily="18" charset="0"/>
                            </a:rPr>
                            <m:t>= </m:t>
                          </m:r>
                        </m:fNa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𝑑𝑎𝑡𝑎</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𝑙𝑜𝑔𝐷</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𝑧</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log</m:t>
                              </m:r>
                              <m:r>
                                <a:rPr lang="en-US" sz="2400" i="1">
                                  <a:latin typeface="Cambria Math" panose="02040503050406030204" pitchFamily="18" charset="0"/>
                                </a:rPr>
                                <m:t>⁡</m:t>
                              </m:r>
                              <m:r>
                                <a:rPr lang="en-US" sz="2400" b="0" i="1" smtClean="0">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𝐷</m:t>
                              </m:r>
                              <m:d>
                                <m:dPr>
                                  <m:ctrlPr>
                                    <a:rPr lang="en-US" sz="2400" i="1">
                                      <a:latin typeface="Cambria Math" panose="02040503050406030204" pitchFamily="18" charset="0"/>
                                    </a:rPr>
                                  </m:ctrlPr>
                                </m:dPr>
                                <m:e>
                                  <m:r>
                                    <a:rPr lang="en-US" sz="2400" i="1">
                                      <a:latin typeface="Cambria Math" panose="02040503050406030204" pitchFamily="18" charset="0"/>
                                    </a:rPr>
                                    <m:t>𝐺</m:t>
                                  </m:r>
                                  <m:d>
                                    <m:dPr>
                                      <m:ctrlPr>
                                        <a:rPr lang="en-US" sz="2400" i="1">
                                          <a:latin typeface="Cambria Math" panose="02040503050406030204" pitchFamily="18" charset="0"/>
                                        </a:rPr>
                                      </m:ctrlPr>
                                    </m:dPr>
                                    <m:e>
                                      <m:r>
                                        <a:rPr lang="en-US" sz="2400" i="1">
                                          <a:latin typeface="Cambria Math" panose="02040503050406030204" pitchFamily="18" charset="0"/>
                                        </a:rPr>
                                        <m:t>𝑧</m:t>
                                      </m:r>
                                    </m:e>
                                  </m:d>
                                </m:e>
                              </m:d>
                              <m:r>
                                <a:rPr lang="en-US" sz="2400" b="0" i="1" smtClean="0">
                                  <a:latin typeface="Cambria Math" panose="02040503050406030204" pitchFamily="18" charset="0"/>
                                </a:rPr>
                                <m:t>)</m:t>
                              </m:r>
                            </m:e>
                          </m:d>
                        </m:e>
                      </m:func>
                    </m:oMath>
                  </m:oMathPara>
                </a14:m>
                <a:endParaRPr lang="en-US" sz="2400" dirty="0"/>
              </a:p>
            </p:txBody>
          </p:sp>
        </mc:Choice>
        <mc:Fallback xmlns="">
          <p:sp>
            <p:nvSpPr>
              <p:cNvPr id="61" name="Content Placeholder 2"/>
              <p:cNvSpPr>
                <a:spLocks noGrp="1" noRot="1" noChangeAspect="1" noMove="1" noResize="1" noEditPoints="1" noAdjustHandles="1" noChangeArrowheads="1" noChangeShapeType="1" noTextEdit="1"/>
              </p:cNvSpPr>
              <p:nvPr>
                <p:ph sz="half" idx="1"/>
              </p:nvPr>
            </p:nvSpPr>
            <p:spPr>
              <a:xfrm>
                <a:off x="838200" y="1333500"/>
                <a:ext cx="10550586" cy="5257800"/>
              </a:xfrm>
              <a:blipFill>
                <a:blip r:embed="rId3"/>
                <a:stretch>
                  <a:fillRect l="-962" t="-1928" r="-144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B85DD31-6C9E-4241-A38B-00CB70466522}"/>
              </a:ext>
            </a:extLst>
          </p:cNvPr>
          <p:cNvSpPr txBox="1"/>
          <p:nvPr/>
        </p:nvSpPr>
        <p:spPr>
          <a:xfrm>
            <a:off x="4114800" y="6211669"/>
            <a:ext cx="2743200" cy="646331"/>
          </a:xfrm>
          <a:prstGeom prst="rect">
            <a:avLst/>
          </a:prstGeom>
          <a:noFill/>
        </p:spPr>
        <p:txBody>
          <a:bodyPr wrap="square" rtlCol="0">
            <a:spAutoFit/>
          </a:bodyPr>
          <a:lstStyle/>
          <a:p>
            <a:r>
              <a:rPr lang="en-US" dirty="0"/>
              <a:t>Log. prob. of D predicting that real data is genuine</a:t>
            </a:r>
          </a:p>
        </p:txBody>
      </p:sp>
      <p:sp>
        <p:nvSpPr>
          <p:cNvPr id="5" name="TextBox 4">
            <a:extLst>
              <a:ext uri="{FF2B5EF4-FFF2-40B4-BE49-F238E27FC236}">
                <a16:creationId xmlns:a16="http://schemas.microsoft.com/office/drawing/2014/main" id="{1E7046BF-C3C6-4B40-91D2-5F1207FD73C0}"/>
              </a:ext>
            </a:extLst>
          </p:cNvPr>
          <p:cNvSpPr txBox="1"/>
          <p:nvPr/>
        </p:nvSpPr>
        <p:spPr>
          <a:xfrm>
            <a:off x="7416800" y="6211669"/>
            <a:ext cx="2743200" cy="646331"/>
          </a:xfrm>
          <a:prstGeom prst="rect">
            <a:avLst/>
          </a:prstGeom>
          <a:noFill/>
        </p:spPr>
        <p:txBody>
          <a:bodyPr wrap="square" rtlCol="0">
            <a:spAutoFit/>
          </a:bodyPr>
          <a:lstStyle/>
          <a:p>
            <a:r>
              <a:rPr lang="en-US" dirty="0"/>
              <a:t>Log. prob. of D predicting that G’s data is fake</a:t>
            </a:r>
          </a:p>
        </p:txBody>
      </p:sp>
    </p:spTree>
    <p:extLst>
      <p:ext uri="{BB962C8B-B14F-4D97-AF65-F5344CB8AC3E}">
        <p14:creationId xmlns:p14="http://schemas.microsoft.com/office/powerpoint/2010/main" val="23939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xEl>
                                              <p:pRg st="3" end="3"/>
                                            </p:txEl>
                                          </p:spTgt>
                                        </p:tgtEl>
                                        <p:attrNameLst>
                                          <p:attrName>style.visibility</p:attrName>
                                        </p:attrNameLst>
                                      </p:cBhvr>
                                      <p:to>
                                        <p:strVal val="visible"/>
                                      </p:to>
                                    </p:set>
                                    <p:animEffect transition="in" filter="fade">
                                      <p:cBhvr>
                                        <p:cTn id="16" dur="500"/>
                                        <p:tgtEl>
                                          <p:spTgt spid="6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xEl>
                                              <p:pRg st="4" end="4"/>
                                            </p:txEl>
                                          </p:spTgt>
                                        </p:tgtEl>
                                        <p:attrNameLst>
                                          <p:attrName>style.visibility</p:attrName>
                                        </p:attrNameLst>
                                      </p:cBhvr>
                                      <p:to>
                                        <p:strVal val="visible"/>
                                      </p:to>
                                    </p:set>
                                    <p:animEffect transition="in" filter="fade">
                                      <p:cBhvr>
                                        <p:cTn id="19" dur="500"/>
                                        <p:tgtEl>
                                          <p:spTgt spid="6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xEl>
                                              <p:pRg st="7" end="7"/>
                                            </p:txEl>
                                          </p:spTgt>
                                        </p:tgtEl>
                                        <p:attrNameLst>
                                          <p:attrName>style.visibility</p:attrName>
                                        </p:attrNameLst>
                                      </p:cBhvr>
                                      <p:to>
                                        <p:strVal val="visible"/>
                                      </p:to>
                                    </p:set>
                                    <p:animEffect transition="in" filter="fade">
                                      <p:cBhvr>
                                        <p:cTn id="34" dur="500"/>
                                        <p:tgtEl>
                                          <p:spTgt spid="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889B7A-34C2-2841-A38F-73887E30E767}"/>
              </a:ext>
            </a:extLst>
          </p:cNvPr>
          <p:cNvSpPr>
            <a:spLocks noGrp="1"/>
          </p:cNvSpPr>
          <p:nvPr>
            <p:ph type="title"/>
          </p:nvPr>
        </p:nvSpPr>
        <p:spPr/>
        <p:txBody>
          <a:bodyPr/>
          <a:lstStyle/>
          <a:p>
            <a:r>
              <a:rPr lang="en-US" dirty="0"/>
              <a:t>Training GANs</a:t>
            </a:r>
          </a:p>
        </p:txBody>
      </p:sp>
      <p:sp>
        <p:nvSpPr>
          <p:cNvPr id="6" name="Content Placeholder 5">
            <a:extLst>
              <a:ext uri="{FF2B5EF4-FFF2-40B4-BE49-F238E27FC236}">
                <a16:creationId xmlns:a16="http://schemas.microsoft.com/office/drawing/2014/main" id="{3C597EBA-999E-C24D-86D0-F2758CE3EA74}"/>
              </a:ext>
            </a:extLst>
          </p:cNvPr>
          <p:cNvSpPr>
            <a:spLocks noGrp="1"/>
          </p:cNvSpPr>
          <p:nvPr>
            <p:ph idx="1"/>
          </p:nvPr>
        </p:nvSpPr>
        <p:spPr/>
        <p:txBody>
          <a:bodyPr>
            <a:normAutofit fontScale="92500" lnSpcReduction="10000"/>
          </a:bodyPr>
          <a:lstStyle/>
          <a:p>
            <a:r>
              <a:rPr lang="en-US" dirty="0"/>
              <a:t>GANs are typically trained using SGD and similar techniques</a:t>
            </a:r>
          </a:p>
          <a:p>
            <a:pPr lvl="1"/>
            <a:r>
              <a:rPr lang="en-US" dirty="0"/>
              <a:t>Finding min (log(1-D(G(z))) is expensive. We find max (log(D(G(z))) instead.</a:t>
            </a:r>
          </a:p>
          <a:p>
            <a:r>
              <a:rPr lang="en-US" dirty="0"/>
              <a:t>Training GANs means finding the Nash equilibrium of the game between G and D</a:t>
            </a:r>
          </a:p>
          <a:p>
            <a:r>
              <a:rPr lang="en-US" dirty="0"/>
              <a:t>Nash equilibrium is reached when no player can do better by changing its strategy unilaterally (or in this case its parameters)</a:t>
            </a:r>
          </a:p>
          <a:p>
            <a:r>
              <a:rPr lang="en-US" dirty="0"/>
              <a:t>Equilibrium is reached when G’s output distribution matches that of real data (in theory)</a:t>
            </a:r>
          </a:p>
          <a:p>
            <a:r>
              <a:rPr lang="en-US" dirty="0"/>
              <a:t>In practice, we approximate:</a:t>
            </a:r>
          </a:p>
          <a:p>
            <a:pPr lvl="1"/>
            <a:r>
              <a:rPr lang="en-US" dirty="0"/>
              <a:t>Train D with G held constant</a:t>
            </a:r>
          </a:p>
          <a:p>
            <a:pPr lvl="1"/>
            <a:r>
              <a:rPr lang="en-US" dirty="0"/>
              <a:t>Train G with D held constant</a:t>
            </a:r>
          </a:p>
        </p:txBody>
      </p:sp>
    </p:spTree>
    <p:extLst>
      <p:ext uri="{BB962C8B-B14F-4D97-AF65-F5344CB8AC3E}">
        <p14:creationId xmlns:p14="http://schemas.microsoft.com/office/powerpoint/2010/main" val="125361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generator (G)</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2350701"/>
              </a:xfrm>
            </p:spPr>
            <p:txBody>
              <a:bodyPr>
                <a:normAutofit/>
              </a:bodyPr>
              <a:lstStyle/>
              <a:p>
                <a:r>
                  <a:rPr lang="en-US" dirty="0"/>
                  <a:t>It starts with a deterministic mapping from a noise distribution to a latent random vector,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endParaRPr lang="en-US" dirty="0"/>
              </a:p>
              <a:p>
                <a:r>
                  <a:rPr lang="en-US" dirty="0"/>
                  <a:t>The generator is usually a deep neural network (e.g. CNNs for images/text, or RNNs for sequential data such as video streaming)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2350701"/>
              </a:xfrm>
              <a:blipFill rotWithShape="0">
                <a:blip r:embed="rId3"/>
                <a:stretch>
                  <a:fillRect l="-675" t="-310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142744" y="3508222"/>
            <a:ext cx="7577818" cy="320289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1261996" y="3716641"/>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𝐺</m:t>
                              </m:r>
                            </m:lim>
                          </m:limLow>
                        </m:fName>
                        <m:e>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𝐺</m:t>
                              </m:r>
                            </m:e>
                          </m:d>
                          <m:r>
                            <a:rPr lang="en-US" i="1">
                              <a:latin typeface="Cambria Math" panose="02040503050406030204" pitchFamily="18" charset="0"/>
                            </a:rPr>
                            <m:t>=</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smtClean="0">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smtClean="0">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261996" y="3716641"/>
                <a:ext cx="7963266" cy="380682"/>
              </a:xfrm>
              <a:prstGeom prst="rect">
                <a:avLst/>
              </a:prstGeom>
              <a:blipFill>
                <a:blip r:embed="rId5"/>
                <a:stretch>
                  <a:fillRect t="-9677" b="-9677"/>
                </a:stretch>
              </a:blipFill>
            </p:spPr>
            <p:txBody>
              <a:bodyPr/>
              <a:lstStyle/>
              <a:p>
                <a:r>
                  <a:rPr lang="en-US">
                    <a:noFill/>
                  </a:rPr>
                  <a:t> </a:t>
                </a:r>
              </a:p>
            </p:txBody>
          </p:sp>
        </mc:Fallback>
      </mc:AlternateContent>
    </p:spTree>
    <p:extLst>
      <p:ext uri="{BB962C8B-B14F-4D97-AF65-F5344CB8AC3E}">
        <p14:creationId xmlns:p14="http://schemas.microsoft.com/office/powerpoint/2010/main" val="193785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discriminator (D)</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1821401"/>
              </a:xfrm>
            </p:spPr>
            <p:txBody>
              <a:bodyPr/>
              <a:lstStyle/>
              <a:p>
                <a:r>
                  <a:rPr lang="en-US" dirty="0"/>
                  <a:t>It is a parameterized function that tried to distinguish between samples from real images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US" dirty="0"/>
                  <a:t> and generated (fake) ones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𝑓</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endParaRPr lang="en-US" dirty="0"/>
              </a:p>
              <a:p>
                <a:r>
                  <a:rPr lang="en-US" dirty="0"/>
                  <a:t>The generator is also generally a deep neural network (e.g. CNN)</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1821401"/>
              </a:xfrm>
              <a:blipFill>
                <a:blip r:embed="rId3"/>
                <a:stretch>
                  <a:fillRect l="-1022" t="-5556" b="-5556"/>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3209925" y="3724877"/>
            <a:ext cx="5400675" cy="210502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390534" y="3453364"/>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𝐷</m:t>
                              </m:r>
                            </m:lim>
                          </m:limLow>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𝐺</m:t>
                              </m:r>
                            </m:e>
                          </m:d>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𝑑𝑎𝑡𝑎</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𝑙𝑜𝑔𝐷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390534" y="3453364"/>
                <a:ext cx="7963266" cy="380682"/>
              </a:xfrm>
              <a:prstGeom prst="rect">
                <a:avLst/>
              </a:prstGeom>
              <a:blipFill>
                <a:blip r:embed="rId5"/>
                <a:stretch>
                  <a:fillRect t="-6452" b="-12903"/>
                </a:stretch>
              </a:blipFill>
            </p:spPr>
            <p:txBody>
              <a:bodyPr/>
              <a:lstStyle/>
              <a:p>
                <a:r>
                  <a:rPr lang="en-US">
                    <a:noFill/>
                  </a:rPr>
                  <a:t> </a:t>
                </a:r>
              </a:p>
            </p:txBody>
          </p:sp>
        </mc:Fallback>
      </mc:AlternateContent>
    </p:spTree>
    <p:extLst>
      <p:ext uri="{BB962C8B-B14F-4D97-AF65-F5344CB8AC3E}">
        <p14:creationId xmlns:p14="http://schemas.microsoft.com/office/powerpoint/2010/main" val="284869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D-Step</a:t>
            </a:r>
          </a:p>
        </p:txBody>
      </p:sp>
      <p:sp>
        <p:nvSpPr>
          <p:cNvPr id="61" name="Content Placeholder 2"/>
          <p:cNvSpPr>
            <a:spLocks noGrp="1"/>
          </p:cNvSpPr>
          <p:nvPr>
            <p:ph sz="half" idx="1"/>
          </p:nvPr>
        </p:nvSpPr>
        <p:spPr>
          <a:xfrm>
            <a:off x="819872" y="1550109"/>
            <a:ext cx="4028025" cy="4620682"/>
          </a:xfrm>
        </p:spPr>
        <p:txBody>
          <a:bodyPr>
            <a:normAutofit fontScale="92500" lnSpcReduction="10000"/>
          </a:bodyPr>
          <a:lstStyle/>
          <a:p>
            <a:r>
              <a:rPr lang="en-US" dirty="0"/>
              <a:t>Alternate between training the discriminator and generator</a:t>
            </a:r>
          </a:p>
          <a:p>
            <a:r>
              <a:rPr lang="en-US" dirty="0"/>
              <a:t>Fix generator weights, draw samples from both real and generated images</a:t>
            </a:r>
          </a:p>
          <a:p>
            <a:r>
              <a:rPr lang="en-US" dirty="0"/>
              <a:t>Train discriminator to distinguish between real and generated images.</a:t>
            </a:r>
          </a:p>
          <a:p>
            <a:r>
              <a:rPr lang="en-US" dirty="0"/>
              <a:t>D tries to force D(G(z)) near 0 (fake) and G tries to force D(G(z)) near 1 (real)</a:t>
            </a:r>
          </a:p>
          <a:p>
            <a:endParaRPr lang="en-US" dirty="0"/>
          </a:p>
          <a:p>
            <a:endParaRPr lang="en-US" dirty="0"/>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1" name="TextBox 40"/>
          <p:cNvSpPr txBox="1"/>
          <p:nvPr/>
        </p:nvSpPr>
        <p:spPr>
          <a:xfrm>
            <a:off x="7931710" y="4584845"/>
            <a:ext cx="1762897" cy="707886"/>
          </a:xfrm>
          <a:prstGeom prst="rect">
            <a:avLst/>
          </a:prstGeom>
          <a:noFill/>
        </p:spPr>
        <p:txBody>
          <a:bodyPr wrap="square" rtlCol="0">
            <a:spAutoFit/>
          </a:bodyPr>
          <a:lstStyle/>
          <a:p>
            <a:pPr algn="ctr"/>
            <a:r>
              <a:rPr lang="en-US" sz="2000" b="1" dirty="0">
                <a:solidFill>
                  <a:srgbClr val="FF0000"/>
                </a:solidFill>
              </a:rPr>
              <a:t>Differentiable function</a:t>
            </a:r>
          </a:p>
        </p:txBody>
      </p:sp>
      <p:sp>
        <p:nvSpPr>
          <p:cNvPr id="48" name="TextBox 47"/>
          <p:cNvSpPr txBox="1"/>
          <p:nvPr/>
        </p:nvSpPr>
        <p:spPr>
          <a:xfrm>
            <a:off x="8965482" y="648930"/>
            <a:ext cx="2683346" cy="1015663"/>
          </a:xfrm>
          <a:prstGeom prst="rect">
            <a:avLst/>
          </a:prstGeom>
          <a:noFill/>
          <a:ln>
            <a:solidFill>
              <a:srgbClr val="0000FF"/>
            </a:solidFill>
          </a:ln>
        </p:spPr>
        <p:txBody>
          <a:bodyPr wrap="square" rtlCol="0">
            <a:spAutoFit/>
          </a:bodyPr>
          <a:lstStyle/>
          <a:p>
            <a:pPr algn="ctr"/>
            <a:r>
              <a:rPr lang="en-US" sz="2000" b="1" dirty="0" err="1">
                <a:solidFill>
                  <a:srgbClr val="0000FF"/>
                </a:solidFill>
              </a:rPr>
              <a:t>Backprop</a:t>
            </a:r>
            <a:r>
              <a:rPr lang="en-US" sz="2000" b="1" dirty="0">
                <a:solidFill>
                  <a:srgbClr val="0000FF"/>
                </a:solidFill>
              </a:rPr>
              <a:t> error to update discriminator weights</a:t>
            </a:r>
          </a:p>
        </p:txBody>
      </p:sp>
      <p:cxnSp>
        <p:nvCxnSpPr>
          <p:cNvPr id="44" name="Curved Connector 43"/>
          <p:cNvCxnSpPr>
            <a:stCxn id="52" idx="0"/>
            <a:endCxn id="20" idx="0"/>
          </p:cNvCxnSpPr>
          <p:nvPr/>
        </p:nvCxnSpPr>
        <p:spPr>
          <a:xfrm rot="16200000" flipH="1" flipV="1">
            <a:off x="10057657" y="1354317"/>
            <a:ext cx="520385" cy="2661958"/>
          </a:xfrm>
          <a:prstGeom prst="curvedConnector3">
            <a:avLst>
              <a:gd name="adj1" fmla="val -127793"/>
            </a:avLst>
          </a:prstGeom>
          <a:ln>
            <a:solidFill>
              <a:srgbClr val="0000FF"/>
            </a:solidFill>
            <a:tailEnd type="triangle"/>
          </a:ln>
        </p:spPr>
        <p:style>
          <a:lnRef idx="3">
            <a:schemeClr val="dk1"/>
          </a:lnRef>
          <a:fillRef idx="0">
            <a:schemeClr val="dk1"/>
          </a:fillRef>
          <a:effectRef idx="2">
            <a:schemeClr val="dk1"/>
          </a:effectRef>
          <a:fontRef idx="minor">
            <a:schemeClr val="tx1"/>
          </a:fontRef>
        </p:style>
      </p:cxnSp>
      <p:cxnSp>
        <p:nvCxnSpPr>
          <p:cNvPr id="55" name="Curved Connector 54"/>
          <p:cNvCxnSpPr>
            <a:stCxn id="41" idx="2"/>
            <a:endCxn id="21" idx="2"/>
          </p:cNvCxnSpPr>
          <p:nvPr/>
        </p:nvCxnSpPr>
        <p:spPr>
          <a:xfrm rot="5400000" flipH="1">
            <a:off x="7426967" y="3906539"/>
            <a:ext cx="772076" cy="2000309"/>
          </a:xfrm>
          <a:prstGeom prst="curvedConnector3">
            <a:avLst>
              <a:gd name="adj1" fmla="val -29608"/>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8" name="Curved Connector 57"/>
          <p:cNvCxnSpPr>
            <a:endCxn id="20" idx="2"/>
          </p:cNvCxnSpPr>
          <p:nvPr/>
        </p:nvCxnSpPr>
        <p:spPr>
          <a:xfrm rot="5400000" flipH="1" flipV="1">
            <a:off x="8517295" y="3987090"/>
            <a:ext cx="824279" cy="114874"/>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333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
                                            <p:txEl>
                                              <p:pRg st="3" end="3"/>
                                            </p:txEl>
                                          </p:spTgt>
                                        </p:tgtEl>
                                        <p:attrNameLst>
                                          <p:attrName>style.visibility</p:attrName>
                                        </p:attrNameLst>
                                      </p:cBhvr>
                                      <p:to>
                                        <p:strVal val="visible"/>
                                      </p:to>
                                    </p:set>
                                    <p:animEffect transition="in" filter="fade">
                                      <p:cBhvr>
                                        <p:cTn id="26"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G-Step</a:t>
            </a:r>
          </a:p>
        </p:txBody>
      </p:sp>
      <p:sp>
        <p:nvSpPr>
          <p:cNvPr id="61" name="Content Placeholder 2"/>
          <p:cNvSpPr>
            <a:spLocks noGrp="1"/>
          </p:cNvSpPr>
          <p:nvPr>
            <p:ph sz="half" idx="1"/>
          </p:nvPr>
        </p:nvSpPr>
        <p:spPr>
          <a:xfrm>
            <a:off x="819872" y="1550109"/>
            <a:ext cx="4028025" cy="4620682"/>
          </a:xfrm>
        </p:spPr>
        <p:txBody>
          <a:bodyPr>
            <a:normAutofit/>
          </a:bodyPr>
          <a:lstStyle/>
          <a:p>
            <a:r>
              <a:rPr lang="en-US" dirty="0"/>
              <a:t>Fix discriminator weights</a:t>
            </a:r>
          </a:p>
          <a:p>
            <a:r>
              <a:rPr lang="en-US" dirty="0"/>
              <a:t>Sample from generator</a:t>
            </a:r>
          </a:p>
          <a:p>
            <a:r>
              <a:rPr lang="en-US" dirty="0" err="1"/>
              <a:t>Backprop</a:t>
            </a:r>
            <a:r>
              <a:rPr lang="en-US" dirty="0"/>
              <a:t> error through discriminator to update generator weights</a:t>
            </a:r>
          </a:p>
          <a:p>
            <a:r>
              <a:rPr lang="en-US" dirty="0"/>
              <a:t>The gradients “teach” the generator what it needs to improve</a:t>
            </a:r>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8" name="TextBox 47"/>
          <p:cNvSpPr txBox="1"/>
          <p:nvPr/>
        </p:nvSpPr>
        <p:spPr>
          <a:xfrm>
            <a:off x="8772039" y="4798912"/>
            <a:ext cx="2683346" cy="1015663"/>
          </a:xfrm>
          <a:prstGeom prst="rect">
            <a:avLst/>
          </a:prstGeom>
          <a:noFill/>
        </p:spPr>
        <p:txBody>
          <a:bodyPr wrap="square" rtlCol="0">
            <a:spAutoFit/>
          </a:bodyPr>
          <a:lstStyle/>
          <a:p>
            <a:pPr algn="ctr"/>
            <a:r>
              <a:rPr lang="en-US" sz="2000" b="1" dirty="0" err="1">
                <a:solidFill>
                  <a:srgbClr val="FF0000"/>
                </a:solidFill>
              </a:rPr>
              <a:t>Backprop</a:t>
            </a:r>
            <a:r>
              <a:rPr lang="en-US" sz="2000" b="1" dirty="0">
                <a:solidFill>
                  <a:srgbClr val="FF0000"/>
                </a:solidFill>
              </a:rPr>
              <a:t> error to update generator weights</a:t>
            </a:r>
          </a:p>
        </p:txBody>
      </p:sp>
      <p:cxnSp>
        <p:nvCxnSpPr>
          <p:cNvPr id="38" name="Curved Connector 37"/>
          <p:cNvCxnSpPr>
            <a:stCxn id="52" idx="2"/>
            <a:endCxn id="21" idx="2"/>
          </p:cNvCxnSpPr>
          <p:nvPr/>
        </p:nvCxnSpPr>
        <p:spPr>
          <a:xfrm rot="5400000">
            <a:off x="8921061" y="1792886"/>
            <a:ext cx="619559" cy="4835979"/>
          </a:xfrm>
          <a:prstGeom prst="curvedConnector3">
            <a:avLst>
              <a:gd name="adj1" fmla="val 136897"/>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09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a:t>
            </a:r>
          </a:p>
        </p:txBody>
      </p:sp>
      <p:sp>
        <p:nvSpPr>
          <p:cNvPr id="61" name="Content Placeholder 2"/>
          <p:cNvSpPr>
            <a:spLocks noGrp="1"/>
          </p:cNvSpPr>
          <p:nvPr>
            <p:ph idx="1"/>
          </p:nvPr>
        </p:nvSpPr>
        <p:spPr>
          <a:xfrm>
            <a:off x="838200" y="1355725"/>
            <a:ext cx="10515600" cy="3101975"/>
          </a:xfrm>
        </p:spPr>
        <p:txBody>
          <a:bodyPr>
            <a:normAutofit fontScale="92500" lnSpcReduction="10000"/>
          </a:bodyPr>
          <a:lstStyle/>
          <a:p>
            <a:r>
              <a:rPr lang="en-US" dirty="0"/>
              <a:t>Iterate the D-step and G-step until convergence (which may not happen!)</a:t>
            </a:r>
          </a:p>
          <a:p>
            <a:r>
              <a:rPr lang="en-US" dirty="0"/>
              <a:t> Note:</a:t>
            </a:r>
          </a:p>
          <a:p>
            <a:pPr lvl="1"/>
            <a:r>
              <a:rPr lang="en-US" dirty="0"/>
              <a:t>Updating the discriminator should make it more robust to discriminating between real images and generated ones (</a:t>
            </a:r>
            <a:r>
              <a:rPr lang="en-US" b="1" dirty="0"/>
              <a:t>discriminator improves</a:t>
            </a:r>
            <a:r>
              <a:rPr lang="en-US" dirty="0"/>
              <a:t>)</a:t>
            </a:r>
          </a:p>
          <a:p>
            <a:pPr lvl="1"/>
            <a:r>
              <a:rPr lang="en-US" dirty="0"/>
              <a:t>Updating the generator makes it better at fooling the current discriminator (</a:t>
            </a:r>
            <a:r>
              <a:rPr lang="en-US" b="1" dirty="0"/>
              <a:t>generator improves</a:t>
            </a:r>
            <a:r>
              <a:rPr lang="en-US" dirty="0"/>
              <a:t>)</a:t>
            </a:r>
          </a:p>
          <a:p>
            <a:pPr lvl="1"/>
            <a:r>
              <a:rPr lang="en-US" dirty="0"/>
              <a:t>With enough training instances and careful selection of parameters and some hand-holding the generator gets so good that it is impossible for the discriminator tot tell the difference between the real and generated images. </a:t>
            </a:r>
          </a:p>
          <a:p>
            <a:pPr lvl="1"/>
            <a:endParaRPr lang="en-US" dirty="0"/>
          </a:p>
        </p:txBody>
      </p:sp>
      <p:pic>
        <p:nvPicPr>
          <p:cNvPr id="3" name="Picture 2"/>
          <p:cNvPicPr>
            <a:picLocks noChangeAspect="1"/>
          </p:cNvPicPr>
          <p:nvPr/>
        </p:nvPicPr>
        <p:blipFill>
          <a:blip r:embed="rId3"/>
          <a:stretch>
            <a:fillRect/>
          </a:stretch>
        </p:blipFill>
        <p:spPr>
          <a:xfrm>
            <a:off x="2070426" y="4457700"/>
            <a:ext cx="1666875" cy="1838325"/>
          </a:xfrm>
          <a:prstGeom prst="rect">
            <a:avLst/>
          </a:prstGeom>
        </p:spPr>
      </p:pic>
      <p:pic>
        <p:nvPicPr>
          <p:cNvPr id="4" name="Picture 3"/>
          <p:cNvPicPr>
            <a:picLocks noChangeAspect="1"/>
          </p:cNvPicPr>
          <p:nvPr/>
        </p:nvPicPr>
        <p:blipFill>
          <a:blip r:embed="rId4"/>
          <a:stretch>
            <a:fillRect/>
          </a:stretch>
        </p:blipFill>
        <p:spPr>
          <a:xfrm>
            <a:off x="4327455" y="4457700"/>
            <a:ext cx="1438275" cy="1809750"/>
          </a:xfrm>
          <a:prstGeom prst="rect">
            <a:avLst/>
          </a:prstGeom>
        </p:spPr>
      </p:pic>
      <p:pic>
        <p:nvPicPr>
          <p:cNvPr id="10" name="Picture 9"/>
          <p:cNvPicPr>
            <a:picLocks noChangeAspect="1"/>
          </p:cNvPicPr>
          <p:nvPr/>
        </p:nvPicPr>
        <p:blipFill>
          <a:blip r:embed="rId5"/>
          <a:stretch>
            <a:fillRect/>
          </a:stretch>
        </p:blipFill>
        <p:spPr>
          <a:xfrm>
            <a:off x="6355884" y="4457700"/>
            <a:ext cx="1495425" cy="1781175"/>
          </a:xfrm>
          <a:prstGeom prst="rect">
            <a:avLst/>
          </a:prstGeom>
        </p:spPr>
      </p:pic>
      <p:pic>
        <p:nvPicPr>
          <p:cNvPr id="11" name="Picture 10"/>
          <p:cNvPicPr>
            <a:picLocks noChangeAspect="1"/>
          </p:cNvPicPr>
          <p:nvPr/>
        </p:nvPicPr>
        <p:blipFill>
          <a:blip r:embed="rId6"/>
          <a:stretch>
            <a:fillRect/>
          </a:stretch>
        </p:blipFill>
        <p:spPr>
          <a:xfrm>
            <a:off x="8893810" y="4514850"/>
            <a:ext cx="1943100" cy="1752600"/>
          </a:xfrm>
          <a:prstGeom prst="rect">
            <a:avLst/>
          </a:prstGeom>
        </p:spPr>
      </p:pic>
    </p:spTree>
    <p:extLst>
      <p:ext uri="{BB962C8B-B14F-4D97-AF65-F5344CB8AC3E}">
        <p14:creationId xmlns:p14="http://schemas.microsoft.com/office/powerpoint/2010/main" val="21404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
                                            <p:txEl>
                                              <p:pRg st="4" end="4"/>
                                            </p:txEl>
                                          </p:spTgt>
                                        </p:tgtEl>
                                        <p:attrNameLst>
                                          <p:attrName>style.visibility</p:attrName>
                                        </p:attrNameLst>
                                      </p:cBhvr>
                                      <p:to>
                                        <p:strVal val="visible"/>
                                      </p:to>
                                    </p:set>
                                    <p:animEffect transition="in" filter="fade">
                                      <p:cBhvr>
                                        <p:cTn id="23" dur="500"/>
                                        <p:tgtEl>
                                          <p:spTgt spid="6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Training Algorithm</a:t>
            </a:r>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083" y="1804171"/>
            <a:ext cx="6607324" cy="4372185"/>
          </a:xfrm>
          <a:prstGeom prst="rect">
            <a:avLst/>
          </a:prstGeom>
        </p:spPr>
      </p:pic>
      <p:sp>
        <p:nvSpPr>
          <p:cNvPr id="3" name="圓角矩形 2"/>
          <p:cNvSpPr/>
          <p:nvPr/>
        </p:nvSpPr>
        <p:spPr>
          <a:xfrm>
            <a:off x="3086793" y="2610196"/>
            <a:ext cx="6563018" cy="1845426"/>
          </a:xfrm>
          <a:prstGeom prst="roundRect">
            <a:avLst>
              <a:gd name="adj" fmla="val 585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字方塊 5"/>
          <p:cNvSpPr txBox="1"/>
          <p:nvPr/>
        </p:nvSpPr>
        <p:spPr>
          <a:xfrm>
            <a:off x="1648692" y="3225339"/>
            <a:ext cx="1562793" cy="369332"/>
          </a:xfrm>
          <a:prstGeom prst="rect">
            <a:avLst/>
          </a:prstGeom>
          <a:noFill/>
        </p:spPr>
        <p:txBody>
          <a:bodyPr wrap="square" rtlCol="0">
            <a:spAutoFit/>
          </a:bodyPr>
          <a:lstStyle/>
          <a:p>
            <a:r>
              <a:rPr lang="en-US" dirty="0">
                <a:solidFill>
                  <a:srgbClr val="C00000"/>
                </a:solidFill>
              </a:rPr>
              <a:t>Discriminator</a:t>
            </a:r>
          </a:p>
        </p:txBody>
      </p:sp>
      <p:sp>
        <p:nvSpPr>
          <p:cNvPr id="7" name="圓角矩形 6"/>
          <p:cNvSpPr/>
          <p:nvPr/>
        </p:nvSpPr>
        <p:spPr>
          <a:xfrm>
            <a:off x="3053542" y="4455623"/>
            <a:ext cx="6563018" cy="984475"/>
          </a:xfrm>
          <a:prstGeom prst="roundRect">
            <a:avLst>
              <a:gd name="adj" fmla="val 1081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p:cNvSpPr txBox="1"/>
          <p:nvPr/>
        </p:nvSpPr>
        <p:spPr>
          <a:xfrm>
            <a:off x="1839884" y="4763193"/>
            <a:ext cx="1305098" cy="369332"/>
          </a:xfrm>
          <a:prstGeom prst="rect">
            <a:avLst/>
          </a:prstGeom>
          <a:noFill/>
        </p:spPr>
        <p:txBody>
          <a:bodyPr wrap="square" rtlCol="0">
            <a:spAutoFit/>
          </a:bodyPr>
          <a:lstStyle/>
          <a:p>
            <a:r>
              <a:rPr lang="en-US" dirty="0">
                <a:solidFill>
                  <a:srgbClr val="C00000"/>
                </a:solidFill>
              </a:rPr>
              <a:t>Generator</a:t>
            </a:r>
          </a:p>
        </p:txBody>
      </p:sp>
      <p:sp>
        <p:nvSpPr>
          <p:cNvPr id="9" name="矩形 8"/>
          <p:cNvSpPr/>
          <p:nvPr/>
        </p:nvSpPr>
        <p:spPr>
          <a:xfrm>
            <a:off x="1648692" y="6652895"/>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spTree>
    <p:extLst>
      <p:ext uri="{BB962C8B-B14F-4D97-AF65-F5344CB8AC3E}">
        <p14:creationId xmlns:p14="http://schemas.microsoft.com/office/powerpoint/2010/main" val="152224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Issues With Training GANs</a:t>
            </a:r>
          </a:p>
        </p:txBody>
      </p:sp>
      <p:sp>
        <p:nvSpPr>
          <p:cNvPr id="7" name="Content Placeholder 6">
            <a:extLst>
              <a:ext uri="{FF2B5EF4-FFF2-40B4-BE49-F238E27FC236}">
                <a16:creationId xmlns:a16="http://schemas.microsoft.com/office/drawing/2014/main" id="{3CEFED4A-FD10-C748-8D59-C00B32D9484E}"/>
              </a:ext>
            </a:extLst>
          </p:cNvPr>
          <p:cNvSpPr>
            <a:spLocks noGrp="1"/>
          </p:cNvSpPr>
          <p:nvPr>
            <p:ph idx="1"/>
          </p:nvPr>
        </p:nvSpPr>
        <p:spPr/>
        <p:txBody>
          <a:bodyPr>
            <a:normAutofit/>
          </a:bodyPr>
          <a:lstStyle/>
          <a:p>
            <a:r>
              <a:rPr lang="en-US" dirty="0"/>
              <a:t>Make the generator produce diverse samples.</a:t>
            </a:r>
          </a:p>
          <a:p>
            <a:r>
              <a:rPr lang="en-US" dirty="0"/>
              <a:t>Generate samples in discrete domains.</a:t>
            </a:r>
          </a:p>
          <a:p>
            <a:pPr lvl="1"/>
            <a:r>
              <a:rPr lang="en-US" dirty="0"/>
              <a:t>Pixel domain : make a pixel just slightly less green – how slightly?</a:t>
            </a:r>
          </a:p>
          <a:p>
            <a:pPr lvl="1"/>
            <a:r>
              <a:rPr lang="en-US" dirty="0"/>
              <a:t>Word domain: make a generator produce a phrase slightly closer to “my fluffy pet kitty” than “my fluffy pet shark”. Embeddings?</a:t>
            </a:r>
          </a:p>
          <a:p>
            <a:r>
              <a:rPr lang="en-US" dirty="0"/>
              <a:t>Instability of training:</a:t>
            </a:r>
            <a:r>
              <a:rPr lang="en-US" b="1" dirty="0"/>
              <a:t> </a:t>
            </a:r>
          </a:p>
          <a:p>
            <a:pPr lvl="1"/>
            <a:r>
              <a:rPr lang="en-US" dirty="0"/>
              <a:t>Generator might start out producing random patterns, improve, then become noisy again. </a:t>
            </a:r>
          </a:p>
          <a:p>
            <a:pPr lvl="1"/>
            <a:r>
              <a:rPr lang="en-US" dirty="0"/>
              <a:t>This happens if the G and D start chasing each other again.</a:t>
            </a:r>
          </a:p>
          <a:p>
            <a:pPr lvl="1"/>
            <a:r>
              <a:rPr lang="en-US" dirty="0"/>
              <a:t>Sometime D converges quicker than G, so G gets stuck producing nonsense.</a:t>
            </a:r>
          </a:p>
          <a:p>
            <a:endParaRPr lang="en-US" dirty="0"/>
          </a:p>
        </p:txBody>
      </p:sp>
    </p:spTree>
    <p:extLst>
      <p:ext uri="{BB962C8B-B14F-4D97-AF65-F5344CB8AC3E}">
        <p14:creationId xmlns:p14="http://schemas.microsoft.com/office/powerpoint/2010/main" val="521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and Tricks to make GANs work</a:t>
            </a:r>
          </a:p>
        </p:txBody>
      </p:sp>
      <mc:AlternateContent xmlns:mc="http://schemas.openxmlformats.org/markup-compatibility/2006" xmlns:a14="http://schemas.microsoft.com/office/drawing/2010/main">
        <mc:Choice Requires="a14">
          <p:sp>
            <p:nvSpPr>
              <p:cNvPr id="61" name="Content Placeholder 2"/>
              <p:cNvSpPr>
                <a:spLocks noGrp="1"/>
              </p:cNvSpPr>
              <p:nvPr>
                <p:ph sz="half" idx="1"/>
              </p:nvPr>
            </p:nvSpPr>
            <p:spPr>
              <a:xfrm>
                <a:off x="1417476" y="1491788"/>
                <a:ext cx="9936324" cy="4629611"/>
              </a:xfrm>
            </p:spPr>
            <p:txBody>
              <a:bodyPr>
                <a:normAutofit fontScale="85000" lnSpcReduction="20000"/>
              </a:bodyPr>
              <a:lstStyle/>
              <a:p>
                <a:r>
                  <a:rPr lang="en-US" dirty="0"/>
                  <a:t>Normalize the inputs (for images between -1, +1)</a:t>
                </a:r>
              </a:p>
              <a:p>
                <a:r>
                  <a:rPr lang="en-US" dirty="0"/>
                  <a:t>Use </a:t>
                </a:r>
                <a14:m>
                  <m:oMath xmlns:m="http://schemas.openxmlformats.org/officeDocument/2006/math">
                    <m:r>
                      <a:rPr lang="en-US" b="0" i="1" smtClean="0">
                        <a:latin typeface="Cambria Math" panose="02040503050406030204" pitchFamily="18" charset="0"/>
                      </a:rPr>
                      <m:t>𝑡𝑎𝑛h</m:t>
                    </m:r>
                    <m:r>
                      <a:rPr lang="en-US" b="0" i="1" smtClean="0">
                        <a:latin typeface="Cambria Math" panose="02040503050406030204" pitchFamily="18" charset="0"/>
                      </a:rPr>
                      <m:t>⁡(∙)</m:t>
                    </m:r>
                  </m:oMath>
                </a14:m>
                <a:r>
                  <a:rPr lang="en-US" dirty="0"/>
                  <a:t> as the last layer of the output!</a:t>
                </a:r>
              </a:p>
              <a:p>
                <a:r>
                  <a:rPr lang="en-US" dirty="0"/>
                  <a:t>For training the generator, instead of  </a:t>
                </a:r>
                <a14:m>
                  <m:oMath xmlns:m="http://schemas.openxmlformats.org/officeDocument/2006/math">
                    <m:r>
                      <m:rPr>
                        <m:sty m:val="p"/>
                      </m:rPr>
                      <a:rPr lang="en-US">
                        <a:latin typeface="Cambria Math" panose="02040503050406030204" pitchFamily="18" charset="0"/>
                      </a:rPr>
                      <m:t>m</m:t>
                    </m:r>
                    <m:r>
                      <m:rPr>
                        <m:sty m:val="p"/>
                      </m:rPr>
                      <a:rPr lang="en-US" b="0" i="0" smtClean="0">
                        <a:latin typeface="Cambria Math" panose="02040503050406030204" pitchFamily="18" charset="0"/>
                      </a:rPr>
                      <m:t>in</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do </a:t>
                </a:r>
                <a14:m>
                  <m:oMath xmlns:m="http://schemas.openxmlformats.org/officeDocument/2006/math">
                    <m:r>
                      <m:rPr>
                        <m:sty m:val="p"/>
                      </m:rPr>
                      <a:rPr lang="en-US">
                        <a:latin typeface="Cambria Math" panose="02040503050406030204" pitchFamily="18" charset="0"/>
                      </a:rPr>
                      <m:t>m</m:t>
                    </m:r>
                    <m:r>
                      <a:rPr lang="en-US" b="0" i="1" smtClean="0">
                        <a:latin typeface="Cambria Math" panose="02040503050406030204" pitchFamily="18" charset="0"/>
                      </a:rPr>
                      <m:t>𝑎𝑥</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and flip the labels when training the generator</a:t>
                </a:r>
              </a:p>
              <a:p>
                <a:r>
                  <a:rPr lang="en-US" dirty="0"/>
                  <a:t>Do batch normalization, avoid sparse gradients (</a:t>
                </a:r>
                <a:r>
                  <a:rPr lang="en-US" dirty="0" err="1"/>
                  <a:t>Relu</a:t>
                </a:r>
                <a:r>
                  <a:rPr lang="en-US" dirty="0"/>
                  <a:t>) use </a:t>
                </a:r>
                <a:r>
                  <a:rPr lang="en-US" dirty="0" err="1"/>
                  <a:t>LeakyReLU</a:t>
                </a:r>
                <a:endParaRPr lang="en-US" dirty="0"/>
              </a:p>
              <a:p>
                <a:r>
                  <a:rPr lang="en-US" dirty="0"/>
                  <a:t>Use DCGAN where you can (multi-layer CNN)</a:t>
                </a:r>
              </a:p>
              <a:p>
                <a:r>
                  <a:rPr lang="en-US" dirty="0"/>
                  <a:t>Borrow tricks from RL training:</a:t>
                </a:r>
              </a:p>
              <a:p>
                <a:pPr lvl="1"/>
                <a:r>
                  <a:rPr lang="en-US" dirty="0"/>
                  <a:t>Experience replay</a:t>
                </a:r>
              </a:p>
              <a:p>
                <a:pPr lvl="2"/>
                <a:r>
                  <a:rPr lang="en-US" dirty="0"/>
                  <a:t>Keep a reply buffer of past generations and occasionally show them</a:t>
                </a:r>
              </a:p>
              <a:p>
                <a:pPr lvl="2"/>
                <a:r>
                  <a:rPr lang="en-US" dirty="0"/>
                  <a:t>Keep checkpoint from past G and D and occasionally swap them out for a few iterations</a:t>
                </a:r>
              </a:p>
              <a:p>
                <a:r>
                  <a:rPr lang="en-US" dirty="0"/>
                  <a:t>Use ADAM optimizer</a:t>
                </a:r>
              </a:p>
              <a:p>
                <a:r>
                  <a:rPr lang="en-US" dirty="0"/>
                  <a:t>When there is noise , train G more (mostly helps)</a:t>
                </a:r>
              </a:p>
              <a:p>
                <a:r>
                  <a:rPr lang="en-US" dirty="0"/>
                  <a:t>Use dropouts </a:t>
                </a:r>
              </a:p>
              <a:p>
                <a:endParaRPr lang="en-US" dirty="0"/>
              </a:p>
              <a:p>
                <a:pPr lvl="2"/>
                <a:endParaRPr lang="en-US" dirty="0"/>
              </a:p>
              <a:p>
                <a:pPr lvl="1"/>
                <a:endParaRPr lang="en-US" dirty="0"/>
              </a:p>
            </p:txBody>
          </p:sp>
        </mc:Choice>
        <mc:Fallback xmlns="">
          <p:sp>
            <p:nvSpPr>
              <p:cNvPr id="61" name="Content Placeholder 2"/>
              <p:cNvSpPr>
                <a:spLocks noGrp="1" noRot="1" noChangeAspect="1" noMove="1" noResize="1" noEditPoints="1" noAdjustHandles="1" noChangeArrowheads="1" noChangeShapeType="1" noTextEdit="1"/>
              </p:cNvSpPr>
              <p:nvPr>
                <p:ph sz="half" idx="1"/>
              </p:nvPr>
            </p:nvSpPr>
            <p:spPr>
              <a:xfrm>
                <a:off x="1417476" y="1491788"/>
                <a:ext cx="9936324" cy="4629611"/>
              </a:xfrm>
              <a:blipFill>
                <a:blip r:embed="rId3"/>
                <a:stretch>
                  <a:fillRect l="-766" t="-2732" b="-273"/>
                </a:stretch>
              </a:blipFill>
            </p:spPr>
            <p:txBody>
              <a:bodyPr/>
              <a:lstStyle/>
              <a:p>
                <a:r>
                  <a:rPr lang="en-US">
                    <a:noFill/>
                  </a:rPr>
                  <a:t> </a:t>
                </a:r>
              </a:p>
            </p:txBody>
          </p:sp>
        </mc:Fallback>
      </mc:AlternateContent>
    </p:spTree>
    <p:extLst>
      <p:ext uri="{BB962C8B-B14F-4D97-AF65-F5344CB8AC3E}">
        <p14:creationId xmlns:p14="http://schemas.microsoft.com/office/powerpoint/2010/main" val="408666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500"/>
                                        <p:tgtEl>
                                          <p:spTgt spid="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5" end="5"/>
                                            </p:txEl>
                                          </p:spTgt>
                                        </p:tgtEl>
                                        <p:attrNameLst>
                                          <p:attrName>style.visibility</p:attrName>
                                        </p:attrNameLst>
                                      </p:cBhvr>
                                      <p:to>
                                        <p:strVal val="visible"/>
                                      </p:to>
                                    </p:set>
                                    <p:animEffect transition="in" filter="fade">
                                      <p:cBhvr>
                                        <p:cTn id="32" dur="500"/>
                                        <p:tgtEl>
                                          <p:spTgt spid="61">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
                                            <p:txEl>
                                              <p:pRg st="6" end="6"/>
                                            </p:txEl>
                                          </p:spTgt>
                                        </p:tgtEl>
                                        <p:attrNameLst>
                                          <p:attrName>style.visibility</p:attrName>
                                        </p:attrNameLst>
                                      </p:cBhvr>
                                      <p:to>
                                        <p:strVal val="visible"/>
                                      </p:to>
                                    </p:set>
                                    <p:animEffect transition="in" filter="fade">
                                      <p:cBhvr>
                                        <p:cTn id="35" dur="500"/>
                                        <p:tgtEl>
                                          <p:spTgt spid="61">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xEl>
                                              <p:pRg st="7" end="7"/>
                                            </p:txEl>
                                          </p:spTgt>
                                        </p:tgtEl>
                                        <p:attrNameLst>
                                          <p:attrName>style.visibility</p:attrName>
                                        </p:attrNameLst>
                                      </p:cBhvr>
                                      <p:to>
                                        <p:strVal val="visible"/>
                                      </p:to>
                                    </p:set>
                                    <p:animEffect transition="in" filter="fade">
                                      <p:cBhvr>
                                        <p:cTn id="38" dur="500"/>
                                        <p:tgtEl>
                                          <p:spTgt spid="61">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xEl>
                                              <p:pRg st="8" end="8"/>
                                            </p:txEl>
                                          </p:spTgt>
                                        </p:tgtEl>
                                        <p:attrNameLst>
                                          <p:attrName>style.visibility</p:attrName>
                                        </p:attrNameLst>
                                      </p:cBhvr>
                                      <p:to>
                                        <p:strVal val="visible"/>
                                      </p:to>
                                    </p:set>
                                    <p:animEffect transition="in" filter="fade">
                                      <p:cBhvr>
                                        <p:cTn id="41" dur="500"/>
                                        <p:tgtEl>
                                          <p:spTgt spid="6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1">
                                            <p:txEl>
                                              <p:pRg st="9" end="9"/>
                                            </p:txEl>
                                          </p:spTgt>
                                        </p:tgtEl>
                                        <p:attrNameLst>
                                          <p:attrName>style.visibility</p:attrName>
                                        </p:attrNameLst>
                                      </p:cBhvr>
                                      <p:to>
                                        <p:strVal val="visible"/>
                                      </p:to>
                                    </p:set>
                                    <p:animEffect transition="in" filter="fade">
                                      <p:cBhvr>
                                        <p:cTn id="46" dur="500"/>
                                        <p:tgtEl>
                                          <p:spTgt spid="6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1">
                                            <p:txEl>
                                              <p:pRg st="10" end="10"/>
                                            </p:txEl>
                                          </p:spTgt>
                                        </p:tgtEl>
                                        <p:attrNameLst>
                                          <p:attrName>style.visibility</p:attrName>
                                        </p:attrNameLst>
                                      </p:cBhvr>
                                      <p:to>
                                        <p:strVal val="visible"/>
                                      </p:to>
                                    </p:set>
                                    <p:animEffect transition="in" filter="fade">
                                      <p:cBhvr>
                                        <p:cTn id="51" dur="500"/>
                                        <p:tgtEl>
                                          <p:spTgt spid="6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1">
                                            <p:txEl>
                                              <p:pRg st="11" end="11"/>
                                            </p:txEl>
                                          </p:spTgt>
                                        </p:tgtEl>
                                        <p:attrNameLst>
                                          <p:attrName>style.visibility</p:attrName>
                                        </p:attrNameLst>
                                      </p:cBhvr>
                                      <p:to>
                                        <p:strVal val="visible"/>
                                      </p:to>
                                    </p:set>
                                    <p:animEffect transition="in" filter="fade">
                                      <p:cBhvr>
                                        <p:cTn id="56" dur="500"/>
                                        <p:tgtEl>
                                          <p:spTgt spid="6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Outline</a:t>
            </a:r>
            <a:r>
              <a:rPr lang="fr-FR" dirty="0"/>
              <a:t> of the Lecture</a:t>
            </a:r>
            <a:endParaRPr lang="en-US" dirty="0"/>
          </a:p>
        </p:txBody>
      </p:sp>
      <p:sp>
        <p:nvSpPr>
          <p:cNvPr id="3" name="Content Placeholder 2"/>
          <p:cNvSpPr>
            <a:spLocks noGrp="1"/>
          </p:cNvSpPr>
          <p:nvPr>
            <p:ph idx="1"/>
          </p:nvPr>
        </p:nvSpPr>
        <p:spPr/>
        <p:txBody>
          <a:bodyPr/>
          <a:lstStyle/>
          <a:p>
            <a:r>
              <a:rPr lang="en-US" dirty="0"/>
              <a:t>Generative Models – Why do we need them ? </a:t>
            </a:r>
          </a:p>
          <a:p>
            <a:r>
              <a:rPr lang="en-US" dirty="0"/>
              <a:t>Generative Adversarial Networks (GANs)</a:t>
            </a:r>
          </a:p>
          <a:p>
            <a:r>
              <a:rPr lang="en-US" dirty="0"/>
              <a:t>How to build a GAN</a:t>
            </a:r>
          </a:p>
          <a:p>
            <a:r>
              <a:rPr lang="en-US" dirty="0"/>
              <a:t>Applications of GANs</a:t>
            </a:r>
          </a:p>
          <a:p>
            <a:r>
              <a:rPr lang="en-US" dirty="0"/>
              <a:t>Useful online resources</a:t>
            </a:r>
          </a:p>
        </p:txBody>
      </p:sp>
    </p:spTree>
    <p:extLst>
      <p:ext uri="{BB962C8B-B14F-4D97-AF65-F5344CB8AC3E}">
        <p14:creationId xmlns:p14="http://schemas.microsoft.com/office/powerpoint/2010/main" val="16287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Nash Equilibrium</a:t>
            </a:r>
          </a:p>
        </p:txBody>
      </p:sp>
      <p:sp>
        <p:nvSpPr>
          <p:cNvPr id="3" name="內容版面配置區 2"/>
          <p:cNvSpPr>
            <a:spLocks noGrp="1"/>
          </p:cNvSpPr>
          <p:nvPr>
            <p:ph idx="1"/>
          </p:nvPr>
        </p:nvSpPr>
        <p:spPr/>
        <p:txBody>
          <a:bodyPr>
            <a:normAutofit/>
          </a:bodyPr>
          <a:lstStyle/>
          <a:p>
            <a:r>
              <a:rPr lang="en-US" sz="2400" dirty="0"/>
              <a:t>Global optimality</a:t>
            </a:r>
          </a:p>
          <a:p>
            <a:pPr lvl="1"/>
            <a:r>
              <a:rPr lang="en-US" sz="2250" dirty="0"/>
              <a:t>Discriminator</a:t>
            </a:r>
          </a:p>
          <a:p>
            <a:pPr lvl="1"/>
            <a:endParaRPr lang="en-US" sz="2250" dirty="0"/>
          </a:p>
          <a:p>
            <a:pPr lvl="1"/>
            <a:endParaRPr lang="en-US" sz="2250" dirty="0"/>
          </a:p>
          <a:p>
            <a:pPr lvl="1"/>
            <a:r>
              <a:rPr lang="en-US" sz="2250" dirty="0"/>
              <a:t>Generator</a:t>
            </a:r>
          </a:p>
          <a:p>
            <a:endParaRPr lang="en-US" sz="2400" dirty="0"/>
          </a:p>
        </p:txBody>
      </p:sp>
      <p:pic>
        <p:nvPicPr>
          <p:cNvPr id="14338" name="Picture 2" descr="https://latex.codecogs.com/gif.latex?%5Cdpi%7B300%7D%20%5Chuge%20D%5E*%28%5Cmathbf%7Bx%7D%29%20%3D%20%5Cfrac%7Bq%28%5Cmathbf%7Bx%7D%29%7D%7Bq%28%5Cmathbf%7Bx%7D%29%20&amp;plus;%20p%28%5Cmathbf%7Bx%7D%29%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947" y="2171739"/>
            <a:ext cx="3705685" cy="101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578517" y="6645477"/>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pic>
        <p:nvPicPr>
          <p:cNvPr id="12" name="內容版面配置區 6" descr="畫面剪輯"/>
          <p:cNvPicPr>
            <a:picLocks noChangeAspect="1"/>
          </p:cNvPicPr>
          <p:nvPr/>
        </p:nvPicPr>
        <p:blipFill rotWithShape="1">
          <a:blip r:embed="rId3"/>
          <a:srcRect l="80091" t="11010" r="-1"/>
          <a:stretch/>
        </p:blipFill>
        <p:spPr>
          <a:xfrm>
            <a:off x="8415875" y="1955076"/>
            <a:ext cx="1847143" cy="2469783"/>
          </a:xfrm>
          <a:prstGeom prst="rect">
            <a:avLst/>
          </a:prstGeom>
        </p:spPr>
      </p:pic>
      <p:sp>
        <p:nvSpPr>
          <p:cNvPr id="13" name="文字方塊 12"/>
          <p:cNvSpPr txBox="1"/>
          <p:nvPr/>
        </p:nvSpPr>
        <p:spPr>
          <a:xfrm>
            <a:off x="8250804" y="2736405"/>
            <a:ext cx="574424" cy="369332"/>
          </a:xfrm>
          <a:prstGeom prst="rect">
            <a:avLst/>
          </a:prstGeom>
          <a:noFill/>
        </p:spPr>
        <p:txBody>
          <a:bodyPr wrap="square" rtlCol="0">
            <a:spAutoFit/>
          </a:bodyPr>
          <a:lstStyle/>
          <a:p>
            <a:r>
              <a:rPr lang="en-US" i="1" dirty="0">
                <a:solidFill>
                  <a:srgbClr val="0000FF"/>
                </a:solidFill>
              </a:rPr>
              <a:t>D</a:t>
            </a:r>
          </a:p>
        </p:txBody>
      </p:sp>
      <p:sp>
        <p:nvSpPr>
          <p:cNvPr id="14" name="文字方塊 13"/>
          <p:cNvSpPr txBox="1"/>
          <p:nvPr/>
        </p:nvSpPr>
        <p:spPr>
          <a:xfrm>
            <a:off x="8250804" y="3203153"/>
            <a:ext cx="574424" cy="369332"/>
          </a:xfrm>
          <a:prstGeom prst="rect">
            <a:avLst/>
          </a:prstGeom>
          <a:noFill/>
        </p:spPr>
        <p:txBody>
          <a:bodyPr wrap="square" rtlCol="0">
            <a:spAutoFit/>
          </a:bodyPr>
          <a:lstStyle/>
          <a:p>
            <a:r>
              <a:rPr lang="en-US" i="1" dirty="0">
                <a:solidFill>
                  <a:srgbClr val="00B050"/>
                </a:solidFill>
              </a:rPr>
              <a:t>G</a:t>
            </a:r>
          </a:p>
        </p:txBody>
      </p:sp>
      <p:sp>
        <p:nvSpPr>
          <p:cNvPr id="15" name="文字方塊 14"/>
          <p:cNvSpPr txBox="1"/>
          <p:nvPr/>
        </p:nvSpPr>
        <p:spPr>
          <a:xfrm>
            <a:off x="2587351" y="5564275"/>
            <a:ext cx="7063019" cy="400110"/>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defPPr>
              <a:defRPr lang="en-US"/>
            </a:defPPr>
            <a:lvl1pPr lvl="0" algn="ctr" defTabSz="914400">
              <a:defRPr sz="2000" kern="0">
                <a:solidFill>
                  <a:prstClr val="black"/>
                </a:solidFill>
              </a:defRPr>
            </a:lvl1pPr>
          </a:lstStyle>
          <a:p>
            <a:r>
              <a:rPr lang="en-US" altLang="zh-TW" dirty="0"/>
              <a:t>Two competing networks are trained towards global optimality</a:t>
            </a:r>
            <a:endParaRPr lang="zh-TW" altLang="en-US" dirty="0"/>
          </a:p>
        </p:txBody>
      </p:sp>
      <p:grpSp>
        <p:nvGrpSpPr>
          <p:cNvPr id="6" name="群組 5"/>
          <p:cNvGrpSpPr/>
          <p:nvPr/>
        </p:nvGrpSpPr>
        <p:grpSpPr>
          <a:xfrm>
            <a:off x="3986491" y="3857414"/>
            <a:ext cx="4129141" cy="497936"/>
            <a:chOff x="2462490" y="3857414"/>
            <a:chExt cx="4129141" cy="497936"/>
          </a:xfrm>
        </p:grpSpPr>
        <p:pic>
          <p:nvPicPr>
            <p:cNvPr id="14340" name="Picture 4" descr="https://latex.codecogs.com/gif.latex?%5Cdpi%7B300%7D%20%5Chuge%20p%28%5Cmathbf%7Bz%7D%29%3Dq%28%5Cmathbf%7Bx%7D%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985" y="3857414"/>
              <a:ext cx="2257646" cy="483117"/>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s://latex.codecogs.com/gif.latex?%5Cdpi%7B300%7D%20%5Chuge%20G%5E*%28%5Cmathbf%7Bz%7D%29%3D%5Cmathbf%7Bx%7D"/>
            <p:cNvPicPr>
              <a:picLocks noChangeAspect="1" noChangeArrowheads="1"/>
            </p:cNvPicPr>
            <p:nvPr/>
          </p:nvPicPr>
          <p:blipFill rotWithShape="1">
            <a:blip r:embed="rId5">
              <a:extLst>
                <a:ext uri="{28A0092B-C50C-407E-A947-70E740481C1C}">
                  <a14:useLocalDpi xmlns:a14="http://schemas.microsoft.com/office/drawing/2010/main" val="0"/>
                </a:ext>
              </a:extLst>
            </a:blip>
            <a:srcRect r="39937"/>
            <a:stretch/>
          </p:blipFill>
          <p:spPr bwMode="auto">
            <a:xfrm>
              <a:off x="2462490" y="3861506"/>
              <a:ext cx="1186472" cy="493844"/>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648962" y="3883380"/>
              <a:ext cx="867244" cy="461665"/>
            </a:xfrm>
            <a:prstGeom prst="rect">
              <a:avLst/>
            </a:prstGeom>
            <a:noFill/>
          </p:spPr>
          <p:txBody>
            <a:bodyPr wrap="square" rtlCol="0">
              <a:spAutoFit/>
            </a:bodyPr>
            <a:lstStyle/>
            <a:p>
              <a:r>
                <a:rPr lang="en-US" sz="2400" dirty="0" err="1"/>
                <a:t>s.t.</a:t>
              </a:r>
              <a:endParaRPr lang="en-US" sz="2400" dirty="0"/>
            </a:p>
          </p:txBody>
        </p:sp>
      </p:grpSp>
    </p:spTree>
    <p:extLst>
      <p:ext uri="{BB962C8B-B14F-4D97-AF65-F5344CB8AC3E}">
        <p14:creationId xmlns:p14="http://schemas.microsoft.com/office/powerpoint/2010/main" val="382707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4338"/>
                                        </p:tgtEl>
                                        <p:attrNameLst>
                                          <p:attrName>style.visibility</p:attrName>
                                        </p:attrNameLst>
                                      </p:cBhvr>
                                      <p:to>
                                        <p:strVal val="visible"/>
                                      </p:to>
                                    </p:set>
                                    <p:animEffect transition="in" filter="randombar(horizontal)">
                                      <p:cBhvr>
                                        <p:cTn id="26" dur="500"/>
                                        <p:tgtEl>
                                          <p:spTgt spid="143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GAN training using </a:t>
            </a:r>
            <a:r>
              <a:rPr lang="en-US" dirty="0" err="1"/>
              <a:t>Tensorflow</a:t>
            </a:r>
            <a:r>
              <a:rPr lang="en-US" dirty="0"/>
              <a:t>/</a:t>
            </a:r>
            <a:r>
              <a:rPr lang="en-US" dirty="0" err="1"/>
              <a:t>Keras</a:t>
            </a:r>
            <a:endParaRPr lang="en-US" dirty="0"/>
          </a:p>
        </p:txBody>
      </p:sp>
      <p:pic>
        <p:nvPicPr>
          <p:cNvPr id="9" name="Picture 8"/>
          <p:cNvPicPr>
            <a:picLocks noChangeAspect="1"/>
          </p:cNvPicPr>
          <p:nvPr/>
        </p:nvPicPr>
        <p:blipFill>
          <a:blip r:embed="rId3"/>
          <a:stretch>
            <a:fillRect/>
          </a:stretch>
        </p:blipFill>
        <p:spPr>
          <a:xfrm>
            <a:off x="759713" y="1459653"/>
            <a:ext cx="6534150" cy="3448050"/>
          </a:xfrm>
          <a:prstGeom prst="rect">
            <a:avLst/>
          </a:prstGeom>
        </p:spPr>
      </p:pic>
      <p:pic>
        <p:nvPicPr>
          <p:cNvPr id="10" name="Picture 9"/>
          <p:cNvPicPr>
            <a:picLocks noChangeAspect="1"/>
          </p:cNvPicPr>
          <p:nvPr/>
        </p:nvPicPr>
        <p:blipFill>
          <a:blip r:embed="rId4"/>
          <a:stretch>
            <a:fillRect/>
          </a:stretch>
        </p:blipFill>
        <p:spPr>
          <a:xfrm>
            <a:off x="2010519" y="2065187"/>
            <a:ext cx="7191375" cy="3009900"/>
          </a:xfrm>
          <a:prstGeom prst="rect">
            <a:avLst/>
          </a:prstGeom>
        </p:spPr>
      </p:pic>
      <p:pic>
        <p:nvPicPr>
          <p:cNvPr id="8" name="Picture 7"/>
          <p:cNvPicPr>
            <a:picLocks noChangeAspect="1"/>
          </p:cNvPicPr>
          <p:nvPr/>
        </p:nvPicPr>
        <p:blipFill>
          <a:blip r:embed="rId5"/>
          <a:stretch>
            <a:fillRect/>
          </a:stretch>
        </p:blipFill>
        <p:spPr>
          <a:xfrm>
            <a:off x="5101937" y="3405219"/>
            <a:ext cx="5524500" cy="2686050"/>
          </a:xfrm>
          <a:prstGeom prst="rect">
            <a:avLst/>
          </a:prstGeom>
        </p:spPr>
      </p:pic>
    </p:spTree>
    <p:extLst>
      <p:ext uri="{BB962C8B-B14F-4D97-AF65-F5344CB8AC3E}">
        <p14:creationId xmlns:p14="http://schemas.microsoft.com/office/powerpoint/2010/main" val="149550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9"/>
                                        </p:tgtEl>
                                        <p:attrNameLst>
                                          <p:attrName>style.opacity</p:attrName>
                                        </p:attrNameLst>
                                      </p:cBhvr>
                                      <p:to>
                                        <p:strVal val="0.5"/>
                                      </p:to>
                                    </p:set>
                                    <p:animEffect filter="image" prLst="opacity: 0.5">
                                      <p:cBhvr rctx="IE">
                                        <p:cTn id="12" dur="indefinite"/>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0"/>
                                        </p:tgtEl>
                                        <p:attrNameLst>
                                          <p:attrName>style.opacity</p:attrName>
                                        </p:attrNameLst>
                                      </p:cBhvr>
                                      <p:to>
                                        <p:strVal val="0.5"/>
                                      </p:to>
                                    </p:set>
                                    <p:animEffect filter="image" prLst="opacity: 0.5">
                                      <p:cBhvr rctx="IE">
                                        <p:cTn id="20" dur="indefinite"/>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p:txBody>
      </p:sp>
      <p:pic>
        <p:nvPicPr>
          <p:cNvPr id="4098" name="Picture 2" descr="https://openai.com/assets/research/generative-models/gans-1-7d46c196a02a77f1d88868da3a0ffde017494712cbf5008998fba224126918d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326" y="2115879"/>
            <a:ext cx="3600593" cy="360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3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838200" y="1437524"/>
            <a:ext cx="6797837" cy="4671176"/>
          </a:xfrm>
        </p:spPr>
        <p:txBody>
          <a:bodyPr>
            <a:normAutofit/>
          </a:bodyPr>
          <a:lstStyle/>
          <a:p>
            <a:r>
              <a:rPr lang="en-US" dirty="0"/>
              <a:t>Image generation</a:t>
            </a:r>
          </a:p>
          <a:p>
            <a:r>
              <a:rPr lang="en-US" dirty="0"/>
              <a:t>Sentence generation (e.g., dialog modeling response generation)</a:t>
            </a:r>
          </a:p>
        </p:txBody>
      </p:sp>
      <p:sp>
        <p:nvSpPr>
          <p:cNvPr id="3" name="Rectangle 2"/>
          <p:cNvSpPr/>
          <p:nvPr/>
        </p:nvSpPr>
        <p:spPr>
          <a:xfrm>
            <a:off x="5708072" y="2963795"/>
            <a:ext cx="6096000" cy="3416320"/>
          </a:xfrm>
          <a:prstGeom prst="rect">
            <a:avLst/>
          </a:prstGeom>
        </p:spPr>
        <p:txBody>
          <a:bodyPr>
            <a:spAutoFit/>
          </a:bodyPr>
          <a:lstStyle/>
          <a:p>
            <a:pPr lvl="0"/>
            <a:r>
              <a:rPr lang="en-US" dirty="0">
                <a:solidFill>
                  <a:srgbClr val="351C75"/>
                </a:solidFill>
              </a:rPr>
              <a:t>Generative Model (G)</a:t>
            </a:r>
          </a:p>
          <a:p>
            <a:pPr marL="457200" lvl="0" indent="-317500">
              <a:buSzPct val="100000"/>
              <a:buChar char="-"/>
            </a:pPr>
            <a:r>
              <a:rPr lang="en-US" dirty="0"/>
              <a:t>Generates a response y given dialogue history x.</a:t>
            </a:r>
          </a:p>
          <a:p>
            <a:pPr marL="457200" lvl="0" indent="-317500">
              <a:buSzPct val="100000"/>
              <a:buChar char="-"/>
            </a:pPr>
            <a:r>
              <a:rPr lang="en-US" dirty="0"/>
              <a:t>Standard Seq2Seq model with Attention Mechanism</a:t>
            </a:r>
          </a:p>
          <a:p>
            <a:pPr lvl="0"/>
            <a:endParaRPr lang="en-US" dirty="0">
              <a:solidFill>
                <a:srgbClr val="351C75"/>
              </a:solidFill>
            </a:endParaRPr>
          </a:p>
          <a:p>
            <a:pPr lvl="0"/>
            <a:r>
              <a:rPr lang="en-US" dirty="0">
                <a:solidFill>
                  <a:srgbClr val="351C75"/>
                </a:solidFill>
              </a:rPr>
              <a:t>Discriminative Model (D)</a:t>
            </a:r>
          </a:p>
          <a:p>
            <a:pPr marL="457200" lvl="0" indent="-317500">
              <a:buSzPct val="100000"/>
              <a:buChar char="-"/>
            </a:pPr>
            <a:r>
              <a:rPr lang="en-US" dirty="0"/>
              <a:t>Binary Classifier that takes as input a sequence of dialogue</a:t>
            </a:r>
          </a:p>
          <a:p>
            <a:pPr lvl="0" indent="457200"/>
            <a:r>
              <a:rPr lang="en-US" dirty="0"/>
              <a:t>utterances {x, y} and outputs label indicating whether the </a:t>
            </a:r>
          </a:p>
          <a:p>
            <a:pPr lvl="0" indent="457200"/>
            <a:r>
              <a:rPr lang="en-US" dirty="0"/>
              <a:t>input is generated by human or machines</a:t>
            </a:r>
          </a:p>
          <a:p>
            <a:pPr marL="457200" lvl="0" indent="-317500">
              <a:buSzPct val="100000"/>
              <a:buChar char="-"/>
            </a:pPr>
            <a:r>
              <a:rPr lang="en-US" dirty="0"/>
              <a:t>Hierarchical Encoder + 2 class </a:t>
            </a:r>
            <a:r>
              <a:rPr lang="en-US" dirty="0" err="1"/>
              <a:t>softmax</a:t>
            </a:r>
            <a:r>
              <a:rPr lang="en-US" dirty="0"/>
              <a:t> function -&gt; returns probability of the input dialogue episode being a machine or human generated dialogues.</a:t>
            </a:r>
          </a:p>
        </p:txBody>
      </p:sp>
      <p:pic>
        <p:nvPicPr>
          <p:cNvPr id="8" name="Shape 76"/>
          <p:cNvPicPr preferRelativeResize="0"/>
          <p:nvPr/>
        </p:nvPicPr>
        <p:blipFill>
          <a:blip r:embed="rId3">
            <a:alphaModFix/>
          </a:blip>
          <a:stretch>
            <a:fillRect/>
          </a:stretch>
        </p:blipFill>
        <p:spPr>
          <a:xfrm>
            <a:off x="5258498" y="3027174"/>
            <a:ext cx="6545574" cy="3232700"/>
          </a:xfrm>
          <a:prstGeom prst="rect">
            <a:avLst/>
          </a:prstGeom>
          <a:noFill/>
          <a:ln>
            <a:noFill/>
          </a:ln>
        </p:spPr>
      </p:pic>
    </p:spTree>
    <p:extLst>
      <p:ext uri="{BB962C8B-B14F-4D97-AF65-F5344CB8AC3E}">
        <p14:creationId xmlns:p14="http://schemas.microsoft.com/office/powerpoint/2010/main" val="218302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pPr marL="0" indent="0">
              <a:buNone/>
            </a:pPr>
            <a:endParaRPr lang="en-US" dirty="0"/>
          </a:p>
        </p:txBody>
      </p:sp>
    </p:spTree>
    <p:extLst>
      <p:ext uri="{BB962C8B-B14F-4D97-AF65-F5344CB8AC3E}">
        <p14:creationId xmlns:p14="http://schemas.microsoft.com/office/powerpoint/2010/main" val="19770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2904721"/>
          </a:xfrm>
        </p:spPr>
        <p:txBody>
          <a:bodyPr>
            <a:normAutofit fontScale="92500" lnSpcReduction="20000"/>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endParaRPr lang="en-US" dirty="0"/>
          </a:p>
          <a:p>
            <a:endParaRPr lang="en-US" dirty="0"/>
          </a:p>
          <a:p>
            <a:endParaRPr lang="en-US" dirty="0"/>
          </a:p>
          <a:p>
            <a:endParaRPr lang="en-US" dirty="0"/>
          </a:p>
          <a:p>
            <a:endParaRPr lang="en-US" dirty="0"/>
          </a:p>
          <a:p>
            <a:endParaRPr lang="en-US" dirty="0"/>
          </a:p>
        </p:txBody>
      </p:sp>
      <p:pic>
        <p:nvPicPr>
          <p:cNvPr id="5122" name="Picture 2" descr="Image result for background image generation for game develo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269" y="2360902"/>
            <a:ext cx="4452034" cy="25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1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421794"/>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r>
              <a:rPr lang="en-US" b="1" dirty="0"/>
              <a:t>Creative AI</a:t>
            </a:r>
            <a:r>
              <a:rPr lang="en-US" dirty="0"/>
              <a:t>: Interior Design</a:t>
            </a:r>
          </a:p>
        </p:txBody>
      </p:sp>
      <p:pic>
        <p:nvPicPr>
          <p:cNvPr id="8" name="Picture 7"/>
          <p:cNvPicPr>
            <a:picLocks noChangeAspect="1"/>
          </p:cNvPicPr>
          <p:nvPr/>
        </p:nvPicPr>
        <p:blipFill>
          <a:blip r:embed="rId3"/>
          <a:stretch>
            <a:fillRect/>
          </a:stretch>
        </p:blipFill>
        <p:spPr>
          <a:xfrm>
            <a:off x="8024189" y="3982085"/>
            <a:ext cx="3810472" cy="1995247"/>
          </a:xfrm>
          <a:prstGeom prst="rect">
            <a:avLst/>
          </a:prstGeom>
        </p:spPr>
      </p:pic>
    </p:spTree>
    <p:extLst>
      <p:ext uri="{BB962C8B-B14F-4D97-AF65-F5344CB8AC3E}">
        <p14:creationId xmlns:p14="http://schemas.microsoft.com/office/powerpoint/2010/main" val="8318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p:txBody>
          <a:bodyPr/>
          <a:lstStyle/>
          <a:p>
            <a:pPr marL="0" indent="0">
              <a:buNone/>
            </a:pPr>
            <a:r>
              <a:rPr lang="en-US" dirty="0"/>
              <a:t>INFOGAN</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65939" y="723106"/>
            <a:ext cx="5435710" cy="4620682"/>
          </a:xfrm>
        </p:spPr>
        <p:txBody>
          <a:bodyPr/>
          <a:lstStyle/>
          <a:p>
            <a:pPr marL="0" indent="0">
              <a:buNone/>
            </a:pPr>
            <a:r>
              <a:rPr lang="en-US" dirty="0"/>
              <a:t>Text 2 Image Synthesis</a:t>
            </a:r>
          </a:p>
          <a:p>
            <a:pPr lvl="1"/>
            <a:r>
              <a:rPr lang="en-US" dirty="0"/>
              <a:t>Takes a textual description as external information and it generates image based on it.</a:t>
            </a:r>
          </a:p>
        </p:txBody>
      </p:sp>
      <p:pic>
        <p:nvPicPr>
          <p:cNvPr id="9" name="Picture 8"/>
          <p:cNvPicPr>
            <a:picLocks noChangeAspect="1"/>
          </p:cNvPicPr>
          <p:nvPr/>
        </p:nvPicPr>
        <p:blipFill>
          <a:blip r:embed="rId3"/>
          <a:stretch>
            <a:fillRect/>
          </a:stretch>
        </p:blipFill>
        <p:spPr>
          <a:xfrm>
            <a:off x="984339" y="4181716"/>
            <a:ext cx="3810472" cy="1995247"/>
          </a:xfrm>
          <a:prstGeom prst="rect">
            <a:avLst/>
          </a:prstGeom>
        </p:spPr>
      </p:pic>
      <p:pic>
        <p:nvPicPr>
          <p:cNvPr id="2050" name="Picture 2" descr="https://tryolabs.com/images/blog/post-images/2016-12-06-major-advancements-in-deep-learning-2016/text-to-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380" y="2488406"/>
            <a:ext cx="47053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5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a:xfrm>
            <a:off x="838525" y="1556281"/>
            <a:ext cx="5181600" cy="4351338"/>
          </a:xfrm>
        </p:spPr>
        <p:txBody>
          <a:bodyPr/>
          <a:lstStyle/>
          <a:p>
            <a:pPr marL="0" indent="0">
              <a:buNone/>
            </a:pPr>
            <a:r>
              <a:rPr lang="en-US" dirty="0"/>
              <a:t>Image 2 Image</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72200" y="1556281"/>
            <a:ext cx="5435710" cy="4620682"/>
          </a:xfrm>
        </p:spPr>
        <p:txBody>
          <a:bodyPr/>
          <a:lstStyle/>
          <a:p>
            <a:pPr marL="0" indent="0">
              <a:buNone/>
            </a:pPr>
            <a:r>
              <a:rPr lang="en-US" dirty="0"/>
              <a:t>Associative Adversarial Networks</a:t>
            </a:r>
          </a:p>
          <a:p>
            <a:pPr lvl="1"/>
            <a:r>
              <a:rPr lang="en-US" dirty="0"/>
              <a:t>3</a:t>
            </a:r>
            <a:r>
              <a:rPr lang="en-US" baseline="30000" dirty="0"/>
              <a:t>rd</a:t>
            </a:r>
            <a:r>
              <a:rPr lang="en-US" dirty="0"/>
              <a:t> network that samples features for the generator to sample </a:t>
            </a:r>
          </a:p>
        </p:txBody>
      </p:sp>
      <p:pic>
        <p:nvPicPr>
          <p:cNvPr id="3074" name="Picture 2" descr="https://tryolabs.com/images/blog/post-images/2016-12-06-major-advancements-in-deep-learning-2016/image-to-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599" y="3589507"/>
            <a:ext cx="5763744" cy="21231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writelatex.s3.amazonaws.com/sjbzmdybgfwk/uploads/7002/844505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4786" y="2898842"/>
            <a:ext cx="5205199" cy="292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 on GANs</a:t>
            </a:r>
          </a:p>
        </p:txBody>
      </p:sp>
      <p:sp>
        <p:nvSpPr>
          <p:cNvPr id="3" name="Content Placeholder 2"/>
          <p:cNvSpPr>
            <a:spLocks noGrp="1"/>
          </p:cNvSpPr>
          <p:nvPr>
            <p:ph idx="1"/>
          </p:nvPr>
        </p:nvSpPr>
        <p:spPr>
          <a:xfrm>
            <a:off x="931015" y="1690688"/>
            <a:ext cx="10515600" cy="4351338"/>
          </a:xfrm>
        </p:spPr>
        <p:txBody>
          <a:bodyPr>
            <a:normAutofit fontScale="92500" lnSpcReduction="10000"/>
          </a:bodyPr>
          <a:lstStyle/>
          <a:p>
            <a:pPr marL="0" indent="0">
              <a:buNone/>
            </a:pPr>
            <a:endParaRPr lang="en-US" dirty="0"/>
          </a:p>
          <a:p>
            <a:r>
              <a:rPr lang="en-US" dirty="0"/>
              <a:t>Ian Goodfellow’s tutorial:</a:t>
            </a:r>
          </a:p>
          <a:p>
            <a:pPr lvl="1"/>
            <a:r>
              <a:rPr lang="en-US" dirty="0"/>
              <a:t>Slides: </a:t>
            </a:r>
            <a:r>
              <a:rPr lang="en-US" dirty="0">
                <a:hlinkClick r:id="rId2"/>
              </a:rPr>
              <a:t>http://www.iangoodfellow.com/slides/2016-12-04-NIPS.pdf</a:t>
            </a:r>
            <a:endParaRPr lang="en-US" dirty="0"/>
          </a:p>
          <a:p>
            <a:pPr lvl="1"/>
            <a:r>
              <a:rPr lang="en-US" dirty="0"/>
              <a:t>Video: [</a:t>
            </a:r>
            <a:r>
              <a:rPr lang="en-US" dirty="0">
                <a:hlinkClick r:id="rId3"/>
              </a:rPr>
              <a:t>link</a:t>
            </a:r>
            <a:r>
              <a:rPr lang="en-US" dirty="0"/>
              <a:t>]</a:t>
            </a:r>
          </a:p>
          <a:p>
            <a:pPr lvl="1"/>
            <a:r>
              <a:rPr lang="en-US" dirty="0"/>
              <a:t>It has 3 exercises with answers to help learn GANs!</a:t>
            </a:r>
          </a:p>
          <a:p>
            <a:pPr lvl="1"/>
            <a:endParaRPr lang="en-US" dirty="0"/>
          </a:p>
          <a:p>
            <a:r>
              <a:rPr lang="en-US" dirty="0" err="1"/>
              <a:t>OpenAI</a:t>
            </a:r>
            <a:r>
              <a:rPr lang="en-US" dirty="0"/>
              <a:t> website on Generative Models:</a:t>
            </a:r>
          </a:p>
          <a:p>
            <a:pPr lvl="1"/>
            <a:r>
              <a:rPr lang="en-US" dirty="0">
                <a:hlinkClick r:id="rId4"/>
              </a:rPr>
              <a:t>https://openai.com/blog/generative-models/</a:t>
            </a:r>
            <a:endParaRPr lang="en-US" dirty="0"/>
          </a:p>
          <a:p>
            <a:pPr lvl="1"/>
            <a:endParaRPr lang="en-US" dirty="0"/>
          </a:p>
          <a:p>
            <a:r>
              <a:rPr lang="en-US" dirty="0"/>
              <a:t>Several new advancements of GANs are posted on arxiv.org almost everyday: </a:t>
            </a:r>
            <a:r>
              <a:rPr lang="en-US" dirty="0">
                <a:hlinkClick r:id="rId5"/>
              </a:rPr>
              <a:t>www.arxiv.org</a:t>
            </a:r>
            <a:endParaRPr lang="en-US" dirty="0"/>
          </a:p>
          <a:p>
            <a:endParaRPr lang="en-US" dirty="0"/>
          </a:p>
        </p:txBody>
      </p:sp>
    </p:spTree>
    <p:extLst>
      <p:ext uri="{BB962C8B-B14F-4D97-AF65-F5344CB8AC3E}">
        <p14:creationId xmlns:p14="http://schemas.microsoft.com/office/powerpoint/2010/main" val="323375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Recap: Discriminative vs Generative Models</a:t>
            </a:r>
          </a:p>
        </p:txBody>
      </p:sp>
      <mc:AlternateContent xmlns:mc="http://schemas.openxmlformats.org/markup-compatibility/2006" xmlns:a14="http://schemas.microsoft.com/office/drawing/2010/main">
        <mc:Choice Requires="a14">
          <p:sp>
            <p:nvSpPr>
              <p:cNvPr id="5" name="文字版面配置區 4"/>
              <p:cNvSpPr>
                <a:spLocks noGrp="1"/>
              </p:cNvSpPr>
              <p:nvPr>
                <p:ph sz="half" idx="1"/>
              </p:nvPr>
            </p:nvSpPr>
            <p:spPr/>
            <p:txBody>
              <a:bodyPr>
                <a:normAutofit/>
              </a:bodyPr>
              <a:lstStyle/>
              <a:p>
                <a:r>
                  <a:rPr lang="en-US" sz="2400" dirty="0"/>
                  <a:t>Discriminative</a:t>
                </a:r>
              </a:p>
              <a:p>
                <a:pPr lvl="1"/>
                <a:r>
                  <a:rPr lang="en-US" sz="2250" dirty="0"/>
                  <a:t>learns a function that maps the input data (</a:t>
                </a:r>
                <a14:m>
                  <m:oMath xmlns:m="http://schemas.openxmlformats.org/officeDocument/2006/math">
                    <m:r>
                      <a:rPr lang="en-US" sz="2400" i="1">
                        <a:latin typeface="Cambria Math" panose="02040503050406030204" pitchFamily="18" charset="0"/>
                      </a:rPr>
                      <m:t>𝑥</m:t>
                    </m:r>
                  </m:oMath>
                </a14:m>
                <a:r>
                  <a:rPr lang="en-US" sz="2250" dirty="0"/>
                  <a:t>) to some desired output class label (</a:t>
                </a:r>
                <a14:m>
                  <m:oMath xmlns:m="http://schemas.openxmlformats.org/officeDocument/2006/math">
                    <m:r>
                      <a:rPr lang="en-US" sz="2400" b="0" i="1" smtClean="0">
                        <a:latin typeface="Cambria Math" panose="02040503050406030204" pitchFamily="18" charset="0"/>
                      </a:rPr>
                      <m:t>𝑦</m:t>
                    </m:r>
                  </m:oMath>
                </a14:m>
                <a:r>
                  <a:rPr lang="en-US" sz="2250" dirty="0"/>
                  <a:t>)</a:t>
                </a:r>
              </a:p>
              <a:p>
                <a:pPr lvl="2"/>
                <a:r>
                  <a:rPr lang="en-US" sz="1950" dirty="0"/>
                  <a:t>directly learn the conditional distribution </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i="1" smtClean="0">
                        <a:latin typeface="Cambria Math" panose="02040503050406030204" pitchFamily="18" charset="0"/>
                      </a:rPr>
                      <m:t>)</m:t>
                    </m:r>
                  </m:oMath>
                </a14:m>
                <a:endParaRPr lang="en-US" sz="1950" dirty="0"/>
              </a:p>
            </p:txBody>
          </p:sp>
        </mc:Choice>
        <mc:Fallback xmlns="">
          <p:sp>
            <p:nvSpPr>
              <p:cNvPr id="5" name="文字版面配置區 4"/>
              <p:cNvSpPr>
                <a:spLocks noGrp="1" noRot="1" noChangeAspect="1" noMove="1" noResize="1" noEditPoints="1" noAdjustHandles="1" noChangeArrowheads="1" noChangeShapeType="1" noTextEdit="1"/>
              </p:cNvSpPr>
              <p:nvPr>
                <p:ph sz="half" idx="1"/>
              </p:nvPr>
            </p:nvSpPr>
            <p:spPr>
              <a:blipFill>
                <a:blip r:embed="rId3"/>
                <a:stretch>
                  <a:fillRect l="-1720" t="-18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內容版面配置區 8"/>
              <p:cNvSpPr>
                <a:spLocks noGrp="1"/>
              </p:cNvSpPr>
              <p:nvPr>
                <p:ph sz="half" idx="2"/>
              </p:nvPr>
            </p:nvSpPr>
            <p:spPr/>
            <p:txBody>
              <a:bodyPr>
                <a:normAutofit/>
              </a:bodyPr>
              <a:lstStyle/>
              <a:p>
                <a:r>
                  <a:rPr lang="en-US" sz="2400" dirty="0"/>
                  <a:t>Generative</a:t>
                </a:r>
              </a:p>
              <a:p>
                <a:pPr lvl="1"/>
                <a:r>
                  <a:rPr lang="en-US" sz="2250" dirty="0"/>
                  <a:t>tries to learn the joint probability of the input data and labels simultaneously, i.e. </a:t>
                </a:r>
                <a14:m>
                  <m:oMath xmlns:m="http://schemas.openxmlformats.org/officeDocument/2006/math">
                    <m:r>
                      <a:rPr lang="en-US" sz="2250" b="0" i="1" smtClean="0">
                        <a:latin typeface="Cambria Math" panose="02040503050406030204" pitchFamily="18" charset="0"/>
                      </a:rPr>
                      <m:t>𝑃</m:t>
                    </m:r>
                    <m:r>
                      <a:rPr lang="en-US" sz="2250" b="0" i="1" smtClean="0">
                        <a:latin typeface="Cambria Math" panose="02040503050406030204" pitchFamily="18" charset="0"/>
                      </a:rPr>
                      <m:t>(</m:t>
                    </m:r>
                    <m:r>
                      <a:rPr lang="en-US" sz="2250" b="0" i="1" smtClean="0">
                        <a:latin typeface="Cambria Math" panose="02040503050406030204" pitchFamily="18" charset="0"/>
                      </a:rPr>
                      <m:t>𝑥</m:t>
                    </m:r>
                    <m:r>
                      <a:rPr lang="en-US" sz="2250" b="0" i="1" smtClean="0">
                        <a:latin typeface="Cambria Math" panose="02040503050406030204" pitchFamily="18" charset="0"/>
                      </a:rPr>
                      <m:t>,</m:t>
                    </m:r>
                    <m:r>
                      <a:rPr lang="en-US" sz="2250" b="0" i="1" smtClean="0">
                        <a:latin typeface="Cambria Math" panose="02040503050406030204" pitchFamily="18" charset="0"/>
                      </a:rPr>
                      <m:t>𝑦</m:t>
                    </m:r>
                    <m:r>
                      <a:rPr lang="en-US" sz="2250" b="0" i="1" smtClean="0">
                        <a:latin typeface="Cambria Math" panose="02040503050406030204" pitchFamily="18" charset="0"/>
                      </a:rPr>
                      <m:t>)</m:t>
                    </m:r>
                  </m:oMath>
                </a14:m>
                <a:r>
                  <a:rPr lang="en-US" sz="2250" i="1" dirty="0"/>
                  <a:t> or </a:t>
                </a:r>
                <a14:m>
                  <m:oMath xmlns:m="http://schemas.openxmlformats.org/officeDocument/2006/math">
                    <m:r>
                      <a:rPr lang="en-US" sz="2250" i="1">
                        <a:latin typeface="Cambria Math" panose="02040503050406030204" pitchFamily="18" charset="0"/>
                      </a:rPr>
                      <m:t>𝑃</m:t>
                    </m:r>
                    <m:r>
                      <a:rPr lang="en-US" sz="2250" i="1">
                        <a:latin typeface="Cambria Math" panose="02040503050406030204" pitchFamily="18" charset="0"/>
                      </a:rPr>
                      <m:t>(</m:t>
                    </m:r>
                    <m:r>
                      <a:rPr lang="en-US" sz="2250" i="1">
                        <a:latin typeface="Cambria Math" panose="02040503050406030204" pitchFamily="18" charset="0"/>
                      </a:rPr>
                      <m:t>𝑦</m:t>
                    </m:r>
                    <m:r>
                      <a:rPr lang="en-US" sz="2250" i="1">
                        <a:latin typeface="Cambria Math" panose="02040503050406030204" pitchFamily="18" charset="0"/>
                      </a:rPr>
                      <m:t>)</m:t>
                    </m:r>
                  </m:oMath>
                </a14:m>
                <a:endParaRPr lang="en-US" sz="2250" i="1" dirty="0"/>
              </a:p>
              <a:p>
                <a:pPr lvl="2"/>
                <a:r>
                  <a:rPr lang="en-US" sz="1950" dirty="0"/>
                  <a:t>can be converted to </a:t>
                </a:r>
                <a:r>
                  <a:rPr lang="en-US" sz="1800" dirty="0"/>
                  <a:t> </a:t>
                </a:r>
                <a14:m>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m:t>
                    </m:r>
                  </m:oMath>
                </a14:m>
                <a:r>
                  <a:rPr lang="en-US" sz="1950" dirty="0"/>
                  <a:t> for classification via Bayes rule</a:t>
                </a:r>
              </a:p>
            </p:txBody>
          </p:sp>
        </mc:Choice>
        <mc:Fallback xmlns="">
          <p:sp>
            <p:nvSpPr>
              <p:cNvPr id="9" name="內容版面配置區 8"/>
              <p:cNvSpPr>
                <a:spLocks noGrp="1" noRot="1" noChangeAspect="1" noMove="1" noResize="1" noEditPoints="1" noAdjustHandles="1" noChangeArrowheads="1" noChangeShapeType="1" noTextEdit="1"/>
              </p:cNvSpPr>
              <p:nvPr>
                <p:ph sz="half" idx="2"/>
              </p:nvPr>
            </p:nvSpPr>
            <p:spPr>
              <a:blipFill>
                <a:blip r:embed="rId4"/>
                <a:stretch>
                  <a:fillRect l="-1852" t="-1847" r="-265"/>
                </a:stretch>
              </a:blipFill>
            </p:spPr>
            <p:txBody>
              <a:bodyPr/>
              <a:lstStyle/>
              <a:p>
                <a:r>
                  <a:rPr lang="en-US">
                    <a:noFill/>
                  </a:rPr>
                  <a:t> </a:t>
                </a:r>
              </a:p>
            </p:txBody>
          </p:sp>
        </mc:Fallback>
      </mc:AlternateContent>
      <p:grpSp>
        <p:nvGrpSpPr>
          <p:cNvPr id="15" name="群組 14"/>
          <p:cNvGrpSpPr/>
          <p:nvPr/>
        </p:nvGrpSpPr>
        <p:grpSpPr>
          <a:xfrm>
            <a:off x="2151038" y="4030395"/>
            <a:ext cx="4036403" cy="1007533"/>
            <a:chOff x="822959" y="3934518"/>
            <a:chExt cx="4036403" cy="1007533"/>
          </a:xfrm>
        </p:grpSpPr>
        <p:grpSp>
          <p:nvGrpSpPr>
            <p:cNvPr id="13" name="群組 12"/>
            <p:cNvGrpSpPr/>
            <p:nvPr/>
          </p:nvGrpSpPr>
          <p:grpSpPr>
            <a:xfrm>
              <a:off x="939337" y="3934518"/>
              <a:ext cx="3920025" cy="1007533"/>
              <a:chOff x="939337" y="3934518"/>
              <a:chExt cx="3920025" cy="1007533"/>
            </a:xfrm>
          </p:grpSpPr>
          <p:pic>
            <p:nvPicPr>
              <p:cNvPr id="11" name="圖片 10" descr="畫面剪輯"/>
              <p:cNvPicPr>
                <a:picLocks noChangeAspect="1"/>
              </p:cNvPicPr>
              <p:nvPr/>
            </p:nvPicPr>
            <p:blipFill rotWithShape="1">
              <a:blip r:embed="rId5">
                <a:extLst>
                  <a:ext uri="{28A0092B-C50C-407E-A947-70E740481C1C}">
                    <a14:useLocalDpi xmlns:a14="http://schemas.microsoft.com/office/drawing/2010/main" val="0"/>
                  </a:ext>
                </a:extLst>
              </a:blip>
              <a:srcRect l="14300" t="1709" b="1703"/>
              <a:stretch/>
            </p:blipFill>
            <p:spPr>
              <a:xfrm>
                <a:off x="939337" y="3934518"/>
                <a:ext cx="3920025" cy="1007533"/>
              </a:xfrm>
              <a:prstGeom prst="rect">
                <a:avLst/>
              </a:prstGeom>
            </p:spPr>
          </p:pic>
          <p:sp>
            <p:nvSpPr>
              <p:cNvPr id="12" name="矩形 11"/>
              <p:cNvSpPr/>
              <p:nvPr/>
            </p:nvSpPr>
            <p:spPr>
              <a:xfrm>
                <a:off x="939337" y="4827704"/>
                <a:ext cx="1859479" cy="112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矩形 13"/>
            <p:cNvSpPr/>
            <p:nvPr/>
          </p:nvSpPr>
          <p:spPr>
            <a:xfrm>
              <a:off x="822959" y="3960073"/>
              <a:ext cx="980903" cy="146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群組 16"/>
          <p:cNvGrpSpPr/>
          <p:nvPr/>
        </p:nvGrpSpPr>
        <p:grpSpPr>
          <a:xfrm>
            <a:off x="6480463" y="4134470"/>
            <a:ext cx="4010891" cy="1125288"/>
            <a:chOff x="4355869" y="5050425"/>
            <a:chExt cx="4665030" cy="1308812"/>
          </a:xfrm>
        </p:grpSpPr>
        <p:pic>
          <p:nvPicPr>
            <p:cNvPr id="10" name="圖片 9" descr="畫面剪輯"/>
            <p:cNvPicPr>
              <a:picLocks noChangeAspect="1"/>
            </p:cNvPicPr>
            <p:nvPr/>
          </p:nvPicPr>
          <p:blipFill rotWithShape="1">
            <a:blip r:embed="rId6">
              <a:extLst>
                <a:ext uri="{28A0092B-C50C-407E-A947-70E740481C1C}">
                  <a14:useLocalDpi xmlns:a14="http://schemas.microsoft.com/office/drawing/2010/main" val="0"/>
                </a:ext>
              </a:extLst>
            </a:blip>
            <a:srcRect l="16637"/>
            <a:stretch/>
          </p:blipFill>
          <p:spPr>
            <a:xfrm>
              <a:off x="4355869" y="5050425"/>
              <a:ext cx="4665030" cy="1308812"/>
            </a:xfrm>
            <a:prstGeom prst="rect">
              <a:avLst/>
            </a:prstGeom>
          </p:spPr>
        </p:pic>
        <p:sp>
          <p:nvSpPr>
            <p:cNvPr id="16" name="矩形 15"/>
            <p:cNvSpPr/>
            <p:nvPr/>
          </p:nvSpPr>
          <p:spPr>
            <a:xfrm>
              <a:off x="4356511" y="5203767"/>
              <a:ext cx="613857" cy="147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矩形 17"/>
          <p:cNvSpPr/>
          <p:nvPr/>
        </p:nvSpPr>
        <p:spPr>
          <a:xfrm>
            <a:off x="2089266" y="5445058"/>
            <a:ext cx="8196349" cy="707886"/>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p>
            <a:pPr algn="ctr"/>
            <a:r>
              <a:rPr lang="en-US" sz="2000" kern="0" dirty="0">
                <a:solidFill>
                  <a:prstClr val="black"/>
                </a:solidFill>
              </a:rPr>
              <a:t>Advantage: generative models have the potential to </a:t>
            </a:r>
            <a:r>
              <a:rPr lang="en-US" sz="2000" u="sng" kern="0" dirty="0">
                <a:solidFill>
                  <a:prstClr val="black"/>
                </a:solidFill>
              </a:rPr>
              <a:t>understand and explain the underlying structure</a:t>
            </a:r>
            <a:r>
              <a:rPr lang="en-US" sz="2000" kern="0" dirty="0">
                <a:solidFill>
                  <a:prstClr val="black"/>
                </a:solidFill>
              </a:rPr>
              <a:t> of the input data even when there are no labels</a:t>
            </a:r>
          </a:p>
        </p:txBody>
      </p:sp>
    </p:spTree>
    <p:extLst>
      <p:ext uri="{BB962C8B-B14F-4D97-AF65-F5344CB8AC3E}">
        <p14:creationId xmlns:p14="http://schemas.microsoft.com/office/powerpoint/2010/main" val="168962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arn(inVertic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arn(inVertical)">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arn(inVertical)">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01EAA8-C725-6C46-907F-E11F411C43DB}"/>
              </a:ext>
            </a:extLst>
          </p:cNvPr>
          <p:cNvSpPr>
            <a:spLocks noGrp="1"/>
          </p:cNvSpPr>
          <p:nvPr>
            <p:ph type="title"/>
          </p:nvPr>
        </p:nvSpPr>
        <p:spPr>
          <a:xfrm>
            <a:off x="4384039" y="365125"/>
            <a:ext cx="7164493" cy="1325563"/>
          </a:xfrm>
        </p:spPr>
        <p:txBody>
          <a:bodyPr>
            <a:normAutofit/>
          </a:bodyPr>
          <a:lstStyle/>
          <a:p>
            <a:r>
              <a:rPr lang="en-US"/>
              <a:t>Q&amp;A</a:t>
            </a:r>
            <a:endParaRPr lang="en-US" dirty="0"/>
          </a:p>
        </p:txBody>
      </p:sp>
      <p:graphicFrame>
        <p:nvGraphicFramePr>
          <p:cNvPr id="5" name="Content Placeholder 2">
            <a:extLst>
              <a:ext uri="{FF2B5EF4-FFF2-40B4-BE49-F238E27FC236}">
                <a16:creationId xmlns:a16="http://schemas.microsoft.com/office/drawing/2014/main" id="{57EE0868-CF8D-4D5A-A63A-11479E34EEE3}"/>
              </a:ext>
            </a:extLst>
          </p:cNvPr>
          <p:cNvGraphicFramePr>
            <a:graphicFrameLocks noGrp="1"/>
          </p:cNvGraphicFramePr>
          <p:nvPr>
            <p:ph idx="1"/>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9203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981323" y="3593961"/>
            <a:ext cx="4229100" cy="1428750"/>
          </a:xfrm>
          <a:prstGeom prst="rect">
            <a:avLst/>
          </a:prstGeom>
        </p:spPr>
      </p:pic>
      <p:sp>
        <p:nvSpPr>
          <p:cNvPr id="2" name="Title 1"/>
          <p:cNvSpPr>
            <a:spLocks noGrp="1"/>
          </p:cNvSpPr>
          <p:nvPr>
            <p:ph type="title"/>
          </p:nvPr>
        </p:nvSpPr>
        <p:spPr/>
        <p:txBody>
          <a:bodyPr/>
          <a:lstStyle/>
          <a:p>
            <a:r>
              <a:rPr lang="en-US" dirty="0"/>
              <a:t>Recap: What is a Generative Model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0"/>
                <a:ext cx="5152465" cy="5187419"/>
              </a:xfrm>
            </p:spPr>
            <p:txBody>
              <a:bodyPr>
                <a:normAutofit fontScale="85000" lnSpcReduction="10000"/>
              </a:bodyPr>
              <a:lstStyle/>
              <a:p>
                <a:r>
                  <a:rPr lang="en-US" dirty="0"/>
                  <a:t>Training data consisting of samples drawn from a distribution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𝑑𝑎𝑡𝑎</m:t>
                        </m:r>
                      </m:sub>
                    </m:sSub>
                  </m:oMath>
                </a14:m>
                <a:r>
                  <a:rPr lang="en-US" dirty="0"/>
                  <a:t> </a:t>
                </a:r>
              </a:p>
              <a:p>
                <a:r>
                  <a:rPr lang="en-US" dirty="0"/>
                  <a:t>Learn to represent an </a:t>
                </a:r>
                <a:r>
                  <a:rPr lang="en-US" i="1" dirty="0"/>
                  <a:t>estimate </a:t>
                </a:r>
                <a:r>
                  <a:rPr lang="en-US" dirty="0"/>
                  <a:t>of that distribution </a:t>
                </a:r>
                <a:r>
                  <a:rPr lang="en-US" dirty="0">
                    <a:sym typeface="Wingdings" panose="05000000000000000000" pitchFamily="2" charset="2"/>
                  </a:rPr>
                  <a:t> </a:t>
                </a:r>
                <a:r>
                  <a:rPr lang="en-US" dirty="0"/>
                  <a:t> the generative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𝜃</m:t>
                        </m:r>
                      </m:sub>
                    </m:sSub>
                  </m:oMath>
                </a14:m>
                <a:r>
                  <a:rPr lang="en-US" dirty="0"/>
                  <a:t> so we can draw samples from.</a:t>
                </a:r>
              </a:p>
              <a:p>
                <a:r>
                  <a:rPr lang="en-US" dirty="0"/>
                  <a:t>Gaussian Mixture Models (GMMs)</a:t>
                </a:r>
              </a:p>
              <a:p>
                <a:pPr lvl="1"/>
                <a:r>
                  <a:rPr lang="en-US" dirty="0"/>
                  <a:t>Maximize the likelihood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sub/>
                    </m:sSub>
                  </m:oMath>
                </a14:m>
                <a:r>
                  <a:rPr lang="en-US" dirty="0"/>
                  <a:t> wrt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ea typeface="Cambria Math" panose="02040503050406030204" pitchFamily="18" charset="0"/>
                </a:endParaRPr>
              </a:p>
              <a:p>
                <a:pPr lvl="1"/>
                <a:r>
                  <a:rPr lang="en-US" dirty="0"/>
                  <a:t>Fit with EM Algorithm</a:t>
                </a:r>
              </a:p>
              <a:p>
                <a:pPr lvl="1"/>
                <a:r>
                  <a:rPr lang="en-US" dirty="0"/>
                  <a:t>Draw samples:</a:t>
                </a:r>
              </a:p>
              <a:p>
                <a:pPr lvl="2"/>
                <a:r>
                  <a:rPr lang="en-US" dirty="0"/>
                  <a:t>E-step : Estimate the probability that each Gaussian generated it</a:t>
                </a:r>
              </a:p>
              <a:p>
                <a:pPr lvl="2"/>
                <a:r>
                  <a:rPr lang="en-US" dirty="0"/>
                  <a:t>M-step : modify the parameters according to the hidden variable to maximize the likelihood of the data</a:t>
                </a:r>
              </a:p>
              <a:p>
                <a:r>
                  <a:rPr lang="en-US" dirty="0"/>
                  <a:t>GMMs are not complex enough to generate images!</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0"/>
                <a:ext cx="5152465" cy="5187419"/>
              </a:xfrm>
              <a:blipFill>
                <a:blip r:embed="rId4"/>
                <a:stretch>
                  <a:fillRect l="-1474" t="-2200" r="-2457" b="-1956"/>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7143249" y="1459653"/>
            <a:ext cx="3905250" cy="1438275"/>
          </a:xfrm>
          <a:prstGeom prst="rect">
            <a:avLst/>
          </a:prstGeom>
        </p:spPr>
      </p:pic>
      <p:sp>
        <p:nvSpPr>
          <p:cNvPr id="25" name="Isosceles Triangle 24"/>
          <p:cNvSpPr/>
          <p:nvPr/>
        </p:nvSpPr>
        <p:spPr>
          <a:xfrm>
            <a:off x="7432007" y="3811164"/>
            <a:ext cx="1663866" cy="72385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4"/>
          <p:cNvSpPr/>
          <p:nvPr/>
        </p:nvSpPr>
        <p:spPr>
          <a:xfrm>
            <a:off x="8983579" y="4145758"/>
            <a:ext cx="1075825" cy="38926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4"/>
          <p:cNvSpPr/>
          <p:nvPr/>
        </p:nvSpPr>
        <p:spPr>
          <a:xfrm>
            <a:off x="9896726" y="3731854"/>
            <a:ext cx="1147264" cy="80316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660355" y="3384264"/>
                <a:ext cx="1041439" cy="280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𝒩</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1</m:t>
                          </m:r>
                        </m:sub>
                      </m:sSub>
                      <m:r>
                        <a:rPr lang="en-US" b="0" i="1" smtClean="0">
                          <a:solidFill>
                            <a:srgbClr val="FF0000"/>
                          </a:solidFill>
                          <a:latin typeface="Cambria Math" panose="02040503050406030204" pitchFamily="18" charset="0"/>
                          <a:ea typeface="Cambria Math" panose="02040503050406030204" pitchFamily="18" charset="0"/>
                        </a:rPr>
                        <m:t>,</m:t>
                      </m:r>
                      <m:sSubSup>
                        <m:sSubSupPr>
                          <m:ctrlPr>
                            <a:rPr lang="en-US" b="0" i="1" smtClean="0">
                              <a:solidFill>
                                <a:srgbClr val="FF0000"/>
                              </a:solidFill>
                              <a:latin typeface="Cambria Math" panose="02040503050406030204" pitchFamily="18" charset="0"/>
                              <a:ea typeface="Cambria Math" panose="02040503050406030204" pitchFamily="18" charset="0"/>
                            </a:rPr>
                          </m:ctrlPr>
                        </m:sSubSupPr>
                        <m:e>
                          <m:r>
                            <a:rPr lang="en-US" b="0" i="1" smtClean="0">
                              <a:solidFill>
                                <a:srgbClr val="FF0000"/>
                              </a:solidFill>
                              <a:latin typeface="Cambria Math" panose="02040503050406030204" pitchFamily="18" charset="0"/>
                              <a:ea typeface="Cambria Math" panose="02040503050406030204" pitchFamily="18" charset="0"/>
                            </a:rPr>
                            <m:t>𝜎</m:t>
                          </m:r>
                        </m:e>
                        <m:sub>
                          <m:r>
                            <a:rPr lang="en-US" b="0" i="1" smtClean="0">
                              <a:solidFill>
                                <a:srgbClr val="FF0000"/>
                              </a:solidFill>
                              <a:latin typeface="Cambria Math" panose="02040503050406030204" pitchFamily="18" charset="0"/>
                              <a:ea typeface="Cambria Math" panose="02040503050406030204" pitchFamily="18" charset="0"/>
                            </a:rPr>
                            <m:t>1</m:t>
                          </m:r>
                        </m:sub>
                        <m:sup>
                          <m:r>
                            <a:rPr lang="en-US" b="0" i="1" smtClean="0">
                              <a:solidFill>
                                <a:srgbClr val="FF0000"/>
                              </a:solidFill>
                              <a:latin typeface="Cambria Math" panose="02040503050406030204" pitchFamily="18" charset="0"/>
                              <a:ea typeface="Cambria Math" panose="02040503050406030204" pitchFamily="18" charset="0"/>
                            </a:rPr>
                            <m:t>2</m:t>
                          </m:r>
                        </m:sup>
                      </m:sSubSup>
                      <m:r>
                        <a:rPr lang="en-US" b="0" i="1" smtClean="0">
                          <a:solidFill>
                            <a:srgbClr val="FF0000"/>
                          </a:solidFill>
                          <a:latin typeface="Cambria Math" panose="02040503050406030204" pitchFamily="18" charset="0"/>
                          <a:ea typeface="Cambria Math" panose="02040503050406030204" pitchFamily="18" charset="0"/>
                        </a:rPr>
                        <m:t>)</m:t>
                      </m:r>
                    </m:oMath>
                  </m:oMathPara>
                </a14:m>
                <a:endParaRPr lang="en-US"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660355" y="3384264"/>
                <a:ext cx="1041439" cy="280205"/>
              </a:xfrm>
              <a:prstGeom prst="rect">
                <a:avLst/>
              </a:prstGeom>
              <a:blipFill rotWithShape="0">
                <a:blip r:embed="rId6"/>
                <a:stretch>
                  <a:fillRect l="-5294" t="-2174" r="-8824"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983579" y="3764321"/>
                <a:ext cx="1046761" cy="280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𝒩</m:t>
                      </m:r>
                      <m:r>
                        <a:rPr lang="en-US" b="0" i="1" smtClean="0">
                          <a:solidFill>
                            <a:srgbClr val="009900"/>
                          </a:solidFill>
                          <a:latin typeface="Cambria Math" panose="02040503050406030204" pitchFamily="18" charset="0"/>
                          <a:ea typeface="Cambria Math" panose="02040503050406030204" pitchFamily="18" charset="0"/>
                        </a:rPr>
                        <m:t>(</m:t>
                      </m:r>
                      <m:sSub>
                        <m:sSubPr>
                          <m:ctrlPr>
                            <a:rPr lang="en-US" b="0" i="1" smtClean="0">
                              <a:solidFill>
                                <a:srgbClr val="009900"/>
                              </a:solidFill>
                              <a:latin typeface="Cambria Math" panose="02040503050406030204" pitchFamily="18" charset="0"/>
                              <a:ea typeface="Cambria Math" panose="02040503050406030204" pitchFamily="18" charset="0"/>
                            </a:rPr>
                          </m:ctrlPr>
                        </m:sSubPr>
                        <m:e>
                          <m:r>
                            <a:rPr lang="en-US" b="0" i="1" smtClean="0">
                              <a:solidFill>
                                <a:srgbClr val="009900"/>
                              </a:solidFill>
                              <a:latin typeface="Cambria Math" panose="02040503050406030204" pitchFamily="18" charset="0"/>
                              <a:ea typeface="Cambria Math" panose="02040503050406030204" pitchFamily="18" charset="0"/>
                            </a:rPr>
                            <m:t>𝜇</m:t>
                          </m:r>
                        </m:e>
                        <m:sub>
                          <m:r>
                            <a:rPr lang="en-US" b="0" i="1" smtClean="0">
                              <a:solidFill>
                                <a:srgbClr val="009900"/>
                              </a:solidFill>
                              <a:latin typeface="Cambria Math" panose="02040503050406030204" pitchFamily="18" charset="0"/>
                              <a:ea typeface="Cambria Math" panose="02040503050406030204" pitchFamily="18" charset="0"/>
                            </a:rPr>
                            <m:t>2</m:t>
                          </m:r>
                        </m:sub>
                      </m:sSub>
                      <m:r>
                        <a:rPr lang="en-US" b="0" i="1" smtClean="0">
                          <a:solidFill>
                            <a:srgbClr val="009900"/>
                          </a:solidFill>
                          <a:latin typeface="Cambria Math" panose="02040503050406030204" pitchFamily="18" charset="0"/>
                          <a:ea typeface="Cambria Math" panose="02040503050406030204" pitchFamily="18" charset="0"/>
                        </a:rPr>
                        <m:t>,</m:t>
                      </m:r>
                      <m:sSubSup>
                        <m:sSubSupPr>
                          <m:ctrlPr>
                            <a:rPr lang="en-US" b="0" i="1" smtClean="0">
                              <a:solidFill>
                                <a:srgbClr val="009900"/>
                              </a:solidFill>
                              <a:latin typeface="Cambria Math" panose="02040503050406030204" pitchFamily="18" charset="0"/>
                              <a:ea typeface="Cambria Math" panose="02040503050406030204" pitchFamily="18" charset="0"/>
                            </a:rPr>
                          </m:ctrlPr>
                        </m:sSubSupPr>
                        <m:e>
                          <m:r>
                            <a:rPr lang="en-US" b="0" i="1" smtClean="0">
                              <a:solidFill>
                                <a:srgbClr val="009900"/>
                              </a:solidFill>
                              <a:latin typeface="Cambria Math" panose="02040503050406030204" pitchFamily="18" charset="0"/>
                              <a:ea typeface="Cambria Math" panose="02040503050406030204" pitchFamily="18" charset="0"/>
                            </a:rPr>
                            <m:t>𝜎</m:t>
                          </m:r>
                        </m:e>
                        <m:sub>
                          <m:r>
                            <a:rPr lang="en-US" b="0" i="1" smtClean="0">
                              <a:solidFill>
                                <a:srgbClr val="009900"/>
                              </a:solidFill>
                              <a:latin typeface="Cambria Math" panose="02040503050406030204" pitchFamily="18" charset="0"/>
                              <a:ea typeface="Cambria Math" panose="02040503050406030204" pitchFamily="18" charset="0"/>
                            </a:rPr>
                            <m:t>2</m:t>
                          </m:r>
                        </m:sub>
                        <m:sup>
                          <m:r>
                            <a:rPr lang="en-US" b="0" i="1" smtClean="0">
                              <a:solidFill>
                                <a:srgbClr val="009900"/>
                              </a:solidFill>
                              <a:latin typeface="Cambria Math" panose="02040503050406030204" pitchFamily="18" charset="0"/>
                              <a:ea typeface="Cambria Math" panose="02040503050406030204" pitchFamily="18" charset="0"/>
                            </a:rPr>
                            <m:t>2</m:t>
                          </m:r>
                        </m:sup>
                      </m:sSubSup>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8983579" y="3764321"/>
                <a:ext cx="1046761" cy="280718"/>
              </a:xfrm>
              <a:prstGeom prst="rect">
                <a:avLst/>
              </a:prstGeom>
              <a:blipFill rotWithShape="0">
                <a:blip r:embed="rId7"/>
                <a:stretch>
                  <a:fillRect l="-5263" t="-2174" r="-877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949638" y="3311832"/>
                <a:ext cx="1046761" cy="2821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4"/>
                          </a:solidFill>
                          <a:latin typeface="Cambria Math" panose="02040503050406030204" pitchFamily="18" charset="0"/>
                          <a:ea typeface="Cambria Math" panose="02040503050406030204" pitchFamily="18" charset="0"/>
                        </a:rPr>
                        <m:t>𝒩</m:t>
                      </m:r>
                      <m:r>
                        <a:rPr lang="en-US" b="0" i="1" smtClean="0">
                          <a:solidFill>
                            <a:schemeClr val="accent4"/>
                          </a:solidFill>
                          <a:latin typeface="Cambria Math" panose="02040503050406030204" pitchFamily="18" charset="0"/>
                          <a:ea typeface="Cambria Math" panose="02040503050406030204" pitchFamily="18" charset="0"/>
                        </a:rPr>
                        <m:t>(</m:t>
                      </m:r>
                      <m:sSub>
                        <m:sSubPr>
                          <m:ctrlPr>
                            <a:rPr lang="en-US" b="0" i="1" smtClean="0">
                              <a:solidFill>
                                <a:schemeClr val="accent4"/>
                              </a:solidFill>
                              <a:latin typeface="Cambria Math" panose="02040503050406030204" pitchFamily="18" charset="0"/>
                              <a:ea typeface="Cambria Math" panose="02040503050406030204" pitchFamily="18" charset="0"/>
                            </a:rPr>
                          </m:ctrlPr>
                        </m:sSubPr>
                        <m:e>
                          <m:r>
                            <a:rPr lang="en-US" b="0" i="1" smtClean="0">
                              <a:solidFill>
                                <a:schemeClr val="accent4"/>
                              </a:solidFill>
                              <a:latin typeface="Cambria Math" panose="02040503050406030204" pitchFamily="18" charset="0"/>
                              <a:ea typeface="Cambria Math" panose="02040503050406030204" pitchFamily="18" charset="0"/>
                            </a:rPr>
                            <m:t>𝜇</m:t>
                          </m:r>
                        </m:e>
                        <m:sub>
                          <m:r>
                            <a:rPr lang="en-US" b="0" i="1" smtClean="0">
                              <a:solidFill>
                                <a:schemeClr val="accent4"/>
                              </a:solidFill>
                              <a:latin typeface="Cambria Math" panose="02040503050406030204" pitchFamily="18" charset="0"/>
                              <a:ea typeface="Cambria Math" panose="02040503050406030204" pitchFamily="18" charset="0"/>
                            </a:rPr>
                            <m:t>3</m:t>
                          </m:r>
                        </m:sub>
                      </m:sSub>
                      <m:r>
                        <a:rPr lang="en-US" b="0" i="1" smtClean="0">
                          <a:solidFill>
                            <a:schemeClr val="accent4"/>
                          </a:solidFill>
                          <a:latin typeface="Cambria Math" panose="02040503050406030204" pitchFamily="18" charset="0"/>
                          <a:ea typeface="Cambria Math" panose="02040503050406030204" pitchFamily="18" charset="0"/>
                        </a:rPr>
                        <m:t>,</m:t>
                      </m:r>
                      <m:sSubSup>
                        <m:sSubSupPr>
                          <m:ctrlPr>
                            <a:rPr lang="en-US" b="0" i="1" smtClean="0">
                              <a:solidFill>
                                <a:schemeClr val="accent4"/>
                              </a:solidFill>
                              <a:latin typeface="Cambria Math" panose="02040503050406030204" pitchFamily="18" charset="0"/>
                              <a:ea typeface="Cambria Math" panose="02040503050406030204" pitchFamily="18" charset="0"/>
                            </a:rPr>
                          </m:ctrlPr>
                        </m:sSubSupPr>
                        <m:e>
                          <m:r>
                            <a:rPr lang="en-US" b="0" i="1" smtClean="0">
                              <a:solidFill>
                                <a:schemeClr val="accent4"/>
                              </a:solidFill>
                              <a:latin typeface="Cambria Math" panose="02040503050406030204" pitchFamily="18" charset="0"/>
                              <a:ea typeface="Cambria Math" panose="02040503050406030204" pitchFamily="18" charset="0"/>
                            </a:rPr>
                            <m:t>𝜎</m:t>
                          </m:r>
                        </m:e>
                        <m:sub>
                          <m:r>
                            <a:rPr lang="en-US" b="0" i="1" smtClean="0">
                              <a:solidFill>
                                <a:schemeClr val="accent4"/>
                              </a:solidFill>
                              <a:latin typeface="Cambria Math" panose="02040503050406030204" pitchFamily="18" charset="0"/>
                              <a:ea typeface="Cambria Math" panose="02040503050406030204" pitchFamily="18" charset="0"/>
                            </a:rPr>
                            <m:t>3</m:t>
                          </m:r>
                        </m:sub>
                        <m:sup>
                          <m:r>
                            <a:rPr lang="en-US" b="0" i="1" smtClean="0">
                              <a:solidFill>
                                <a:schemeClr val="accent4"/>
                              </a:solidFill>
                              <a:latin typeface="Cambria Math" panose="02040503050406030204" pitchFamily="18" charset="0"/>
                              <a:ea typeface="Cambria Math" panose="02040503050406030204" pitchFamily="18" charset="0"/>
                            </a:rPr>
                            <m:t>2</m:t>
                          </m:r>
                        </m:sup>
                      </m:sSubSup>
                      <m:r>
                        <a:rPr lang="en-US" b="0" i="1" smtClean="0">
                          <a:solidFill>
                            <a:schemeClr val="accent4"/>
                          </a:solidFill>
                          <a:latin typeface="Cambria Math" panose="02040503050406030204" pitchFamily="18" charset="0"/>
                          <a:ea typeface="Cambria Math" panose="02040503050406030204" pitchFamily="18" charset="0"/>
                        </a:rPr>
                        <m:t>)</m:t>
                      </m:r>
                    </m:oMath>
                  </m:oMathPara>
                </a14:m>
                <a:endParaRPr lang="en-US" dirty="0">
                  <a:solidFill>
                    <a:schemeClr val="accent4"/>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949638" y="3311832"/>
                <a:ext cx="1046761" cy="282129"/>
              </a:xfrm>
              <a:prstGeom prst="rect">
                <a:avLst/>
              </a:prstGeom>
              <a:blipFill rotWithShape="0">
                <a:blip r:embed="rId8"/>
                <a:stretch>
                  <a:fillRect l="-4651" t="-2128" r="-8140" b="-31915"/>
                </a:stretch>
              </a:blipFill>
            </p:spPr>
            <p:txBody>
              <a:bodyPr/>
              <a:lstStyle/>
              <a:p>
                <a:r>
                  <a:rPr lang="en-US">
                    <a:noFill/>
                  </a:rPr>
                  <a:t> </a:t>
                </a:r>
              </a:p>
            </p:txBody>
          </p:sp>
        </mc:Fallback>
      </mc:AlternateContent>
    </p:spTree>
    <p:extLst>
      <p:ext uri="{BB962C8B-B14F-4D97-AF65-F5344CB8AC3E}">
        <p14:creationId xmlns:p14="http://schemas.microsoft.com/office/powerpoint/2010/main" val="189249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animBg="1"/>
      <p:bldP spid="26" grpId="0" animBg="1"/>
      <p:bldP spid="27" grpId="0" animBg="1"/>
      <p:bldP spid="28"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Examples: Discriminative vs Generative </a:t>
            </a:r>
          </a:p>
        </p:txBody>
      </p:sp>
      <p:sp>
        <p:nvSpPr>
          <p:cNvPr id="3" name="Content Placeholder 2"/>
          <p:cNvSpPr>
            <a:spLocks noGrp="1"/>
          </p:cNvSpPr>
          <p:nvPr>
            <p:ph sz="half" idx="1"/>
          </p:nvPr>
        </p:nvSpPr>
        <p:spPr>
          <a:xfrm>
            <a:off x="6382392" y="1708681"/>
            <a:ext cx="4610099" cy="4620682"/>
          </a:xfrm>
        </p:spPr>
        <p:txBody>
          <a:bodyPr/>
          <a:lstStyle/>
          <a:p>
            <a:pPr marL="0" indent="0">
              <a:buNone/>
            </a:pPr>
            <a:r>
              <a:rPr lang="en-US" b="1" dirty="0"/>
              <a:t>Generative Models</a:t>
            </a:r>
          </a:p>
          <a:p>
            <a:pPr marL="0" indent="0">
              <a:buNone/>
            </a:pPr>
            <a:r>
              <a:rPr lang="en-US" b="1" dirty="0"/>
              <a:t>(learns a distribution)</a:t>
            </a:r>
          </a:p>
          <a:p>
            <a:endParaRPr lang="en-US" dirty="0"/>
          </a:p>
          <a:p>
            <a:r>
              <a:rPr lang="en-US" dirty="0"/>
              <a:t>Naïve Bayes</a:t>
            </a:r>
          </a:p>
          <a:p>
            <a:r>
              <a:rPr lang="en-US" dirty="0"/>
              <a:t>GMMs</a:t>
            </a:r>
          </a:p>
          <a:p>
            <a:r>
              <a:rPr lang="en-US" dirty="0"/>
              <a:t>GANs</a:t>
            </a:r>
          </a:p>
          <a:p>
            <a:r>
              <a:rPr lang="en-US" dirty="0"/>
              <a:t>…</a:t>
            </a:r>
          </a:p>
          <a:p>
            <a:endParaRPr lang="en-US" dirty="0"/>
          </a:p>
          <a:p>
            <a:endParaRPr lang="en-US" dirty="0"/>
          </a:p>
          <a:p>
            <a:endParaRPr lang="en-US" dirty="0"/>
          </a:p>
        </p:txBody>
      </p:sp>
      <p:sp>
        <p:nvSpPr>
          <p:cNvPr id="8" name="Content Placeholder 2"/>
          <p:cNvSpPr txBox="1">
            <a:spLocks/>
          </p:cNvSpPr>
          <p:nvPr/>
        </p:nvSpPr>
        <p:spPr>
          <a:xfrm>
            <a:off x="1562100" y="1708681"/>
            <a:ext cx="4610099" cy="462068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a:t>Discriminative Models</a:t>
            </a:r>
          </a:p>
          <a:p>
            <a:pPr marL="0" indent="0">
              <a:buFont typeface="Arial" panose="020B0604020202020204" pitchFamily="34" charset="0"/>
              <a:buNone/>
            </a:pPr>
            <a:r>
              <a:rPr lang="en-US" b="1" dirty="0"/>
              <a:t>(learns a hard/soft boundary)</a:t>
            </a:r>
          </a:p>
          <a:p>
            <a:endParaRPr lang="en-US" dirty="0"/>
          </a:p>
          <a:p>
            <a:r>
              <a:rPr lang="en-US" dirty="0"/>
              <a:t>Logistic Regression</a:t>
            </a:r>
          </a:p>
          <a:p>
            <a:r>
              <a:rPr lang="en-US" dirty="0"/>
              <a:t>Perceptron</a:t>
            </a:r>
          </a:p>
          <a:p>
            <a:r>
              <a:rPr lang="en-US" dirty="0"/>
              <a:t>SVMs</a:t>
            </a:r>
          </a:p>
          <a:p>
            <a:r>
              <a:rPr lang="en-US" dirty="0"/>
              <a:t>NNs </a:t>
            </a:r>
          </a:p>
          <a:p>
            <a:r>
              <a:rPr lang="en-US" dirty="0"/>
              <a:t>RNNs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9774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500"/>
                                        <p:tgtEl>
                                          <p:spTgt spid="8">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deep dream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517" y="1132769"/>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Why are generative models useful?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825624"/>
                <a:ext cx="5181600" cy="4687961"/>
              </a:xfrm>
            </p:spPr>
            <p:txBody>
              <a:bodyPr>
                <a:normAutofit fontScale="92500" lnSpcReduction="20000"/>
              </a:bodyPr>
              <a:lstStyle/>
              <a:p>
                <a:r>
                  <a:rPr lang="en-US" dirty="0"/>
                  <a:t>Understanding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d>
                  </m:oMath>
                </a14:m>
                <a:r>
                  <a:rPr lang="en-US" dirty="0"/>
                  <a:t> can help to understand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𝑌</m:t>
                        </m:r>
                      </m:e>
                      <m:e>
                        <m:r>
                          <a:rPr lang="en-US" i="1">
                            <a:latin typeface="Cambria Math" panose="02040503050406030204" pitchFamily="18" charset="0"/>
                          </a:rPr>
                          <m:t>𝑋</m:t>
                        </m:r>
                      </m:e>
                    </m:d>
                  </m:oMath>
                </a14:m>
                <a:endParaRPr lang="en-US" dirty="0">
                  <a:ea typeface="Cambria Math" panose="02040503050406030204" pitchFamily="18" charset="0"/>
                </a:endParaRPr>
              </a:p>
              <a:p>
                <a:r>
                  <a:rPr lang="en-US" dirty="0"/>
                  <a:t>Generate content</a:t>
                </a:r>
              </a:p>
              <a:p>
                <a:pPr lvl="1"/>
                <a:r>
                  <a:rPr lang="en-US" dirty="0"/>
                  <a:t>High resolution image generation</a:t>
                </a:r>
              </a:p>
              <a:p>
                <a:pPr lvl="1"/>
                <a:r>
                  <a:rPr lang="en-US" dirty="0"/>
                  <a:t>Hand-written text generation</a:t>
                </a:r>
              </a:p>
              <a:p>
                <a:pPr lvl="1"/>
                <a:r>
                  <a:rPr lang="en-US" dirty="0"/>
                  <a:t>Video generation</a:t>
                </a:r>
              </a:p>
              <a:p>
                <a:pPr lvl="1"/>
                <a:r>
                  <a:rPr lang="en-US" dirty="0"/>
                  <a:t>Language from image</a:t>
                </a:r>
              </a:p>
              <a:p>
                <a:pPr lvl="1"/>
                <a:r>
                  <a:rPr lang="en-US" dirty="0"/>
                  <a:t>Optimal policies from important tasks</a:t>
                </a:r>
              </a:p>
              <a:p>
                <a:r>
                  <a:rPr lang="en-US" dirty="0"/>
                  <a:t>Less hassle to collect data (mostly come cheap!)</a:t>
                </a:r>
              </a:p>
              <a:p>
                <a:r>
                  <a:rPr lang="en-US" dirty="0"/>
                  <a:t>Can use powerful deep learning models (e.g., RNNs, CNNs, GANs)</a:t>
                </a:r>
              </a:p>
              <a:p>
                <a:r>
                  <a:rPr lang="en-US" dirty="0"/>
                  <a:t>Creativity</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825624"/>
                <a:ext cx="5181600" cy="4687961"/>
              </a:xfrm>
              <a:blipFill>
                <a:blip r:embed="rId4"/>
                <a:stretch>
                  <a:fillRect l="-1711" t="-3523" r="-489"/>
                </a:stretch>
              </a:blipFill>
            </p:spPr>
            <p:txBody>
              <a:bodyPr/>
              <a:lstStyle/>
              <a:p>
                <a:r>
                  <a:rPr lang="en-US">
                    <a:noFill/>
                  </a:rPr>
                  <a:t> </a:t>
                </a:r>
              </a:p>
            </p:txBody>
          </p:sp>
        </mc:Fallback>
      </mc:AlternateContent>
      <p:pic>
        <p:nvPicPr>
          <p:cNvPr id="2050" name="Picture 2" descr="Image result for deep dream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509" y="2980620"/>
            <a:ext cx="21621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ep dream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2684" y="4151176"/>
            <a:ext cx="1895475" cy="2419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ep dream imag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9758" y="491338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deep dream 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799" y="154670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34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GANs - Generative Adversarial Networks</a:t>
            </a:r>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Adversarial Networks</a:t>
            </a:r>
          </a:p>
        </p:txBody>
      </p:sp>
      <p:sp>
        <p:nvSpPr>
          <p:cNvPr id="3" name="Content Placeholder 2"/>
          <p:cNvSpPr>
            <a:spLocks noGrp="1"/>
          </p:cNvSpPr>
          <p:nvPr>
            <p:ph sz="half" idx="1"/>
          </p:nvPr>
        </p:nvSpPr>
        <p:spPr>
          <a:xfrm>
            <a:off x="1409700" y="1556281"/>
            <a:ext cx="9936324" cy="4620682"/>
          </a:xfrm>
        </p:spPr>
        <p:txBody>
          <a:bodyPr>
            <a:normAutofit/>
          </a:bodyPr>
          <a:lstStyle/>
          <a:p>
            <a:r>
              <a:rPr lang="en-US" dirty="0"/>
              <a:t>Relatively new ML architecture (since 2014)</a:t>
            </a:r>
          </a:p>
          <a:p>
            <a:r>
              <a:rPr lang="en-US" dirty="0"/>
              <a:t>To understand GANs, we need to understand Supervised and Unsupervised Models</a:t>
            </a:r>
          </a:p>
          <a:p>
            <a:r>
              <a:rPr lang="en-US" dirty="0"/>
              <a:t>GANs and RL can be seen as methods to improve unsupervised learning</a:t>
            </a:r>
          </a:p>
          <a:p>
            <a:endParaRPr lang="en-US" dirty="0"/>
          </a:p>
        </p:txBody>
      </p:sp>
    </p:spTree>
    <p:extLst>
      <p:ext uri="{BB962C8B-B14F-4D97-AF65-F5344CB8AC3E}">
        <p14:creationId xmlns:p14="http://schemas.microsoft.com/office/powerpoint/2010/main" val="27559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6533"/>
          </a:xfrm>
        </p:spPr>
        <p:txBody>
          <a:bodyPr/>
          <a:lstStyle/>
          <a:p>
            <a:r>
              <a:rPr lang="en-US" dirty="0"/>
              <a:t>How do GANs work ?</a:t>
            </a:r>
          </a:p>
        </p:txBody>
      </p:sp>
      <p:sp>
        <p:nvSpPr>
          <p:cNvPr id="61" name="Content Placeholder 2"/>
          <p:cNvSpPr>
            <a:spLocks noGrp="1"/>
          </p:cNvSpPr>
          <p:nvPr>
            <p:ph idx="1"/>
          </p:nvPr>
        </p:nvSpPr>
        <p:spPr>
          <a:xfrm>
            <a:off x="687741" y="1405549"/>
            <a:ext cx="10515600" cy="4351338"/>
          </a:xfrm>
        </p:spPr>
        <p:txBody>
          <a:bodyPr/>
          <a:lstStyle/>
          <a:p>
            <a:r>
              <a:rPr lang="en-US" dirty="0"/>
              <a:t>New method for training deep generative models</a:t>
            </a:r>
          </a:p>
          <a:p>
            <a:r>
              <a:rPr lang="en-US" b="1" dirty="0"/>
              <a:t>IDEA</a:t>
            </a:r>
            <a:r>
              <a:rPr lang="en-US" dirty="0"/>
              <a:t>: pit a generator (</a:t>
            </a:r>
            <a:r>
              <a:rPr lang="en-US" b="1" dirty="0"/>
              <a:t>G</a:t>
            </a:r>
            <a:r>
              <a:rPr lang="en-US" dirty="0"/>
              <a:t>) and discriminator (</a:t>
            </a:r>
            <a:r>
              <a:rPr lang="en-US" b="1" dirty="0"/>
              <a:t>D</a:t>
            </a:r>
            <a:r>
              <a:rPr lang="en-US" dirty="0"/>
              <a:t>) against each other (minimax game)</a:t>
            </a:r>
          </a:p>
          <a:p>
            <a:r>
              <a:rPr lang="en-US" dirty="0"/>
              <a:t> </a:t>
            </a:r>
            <a:r>
              <a:rPr lang="en-US" b="1" dirty="0"/>
              <a:t>G</a:t>
            </a:r>
            <a:r>
              <a:rPr lang="en-US" dirty="0"/>
              <a:t> tries to draw samples from P(</a:t>
            </a:r>
            <a:r>
              <a:rPr lang="en-US" i="1" dirty="0"/>
              <a:t>X</a:t>
            </a:r>
            <a:r>
              <a:rPr lang="en-US" dirty="0"/>
              <a:t>) and </a:t>
            </a:r>
            <a:r>
              <a:rPr lang="en-US" b="1" dirty="0"/>
              <a:t>D</a:t>
            </a:r>
            <a:r>
              <a:rPr lang="en-US" dirty="0"/>
              <a:t> decides if they are fake or real</a:t>
            </a:r>
          </a:p>
          <a:p>
            <a:endParaRPr lang="en-US" dirty="0"/>
          </a:p>
          <a:p>
            <a:endParaRPr lang="en-US" dirty="0"/>
          </a:p>
        </p:txBody>
      </p:sp>
      <p:sp>
        <p:nvSpPr>
          <p:cNvPr id="8" name="Can 7"/>
          <p:cNvSpPr/>
          <p:nvPr/>
        </p:nvSpPr>
        <p:spPr>
          <a:xfrm>
            <a:off x="3057925" y="3353559"/>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5154564" y="3581218"/>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0" name="Isosceles Triangle 24"/>
          <p:cNvSpPr/>
          <p:nvPr/>
        </p:nvSpPr>
        <p:spPr>
          <a:xfrm>
            <a:off x="2259888" y="5329275"/>
            <a:ext cx="989117" cy="40758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2425917" y="5799262"/>
                <a:ext cx="5418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𝑃</m:t>
                      </m:r>
                      <m:r>
                        <a:rPr lang="en-US" b="0" i="1" smtClean="0">
                          <a:solidFill>
                            <a:srgbClr val="009900"/>
                          </a:solidFill>
                          <a:latin typeface="Cambria Math" panose="02040503050406030204" pitchFamily="18" charset="0"/>
                          <a:ea typeface="Cambria Math" panose="02040503050406030204" pitchFamily="18" charset="0"/>
                        </a:rPr>
                        <m:t>(</m:t>
                      </m:r>
                      <m:r>
                        <a:rPr lang="en-US" b="0" i="1" smtClean="0">
                          <a:solidFill>
                            <a:srgbClr val="009900"/>
                          </a:solidFill>
                          <a:latin typeface="Cambria Math" panose="02040503050406030204" pitchFamily="18" charset="0"/>
                          <a:ea typeface="Cambria Math" panose="02040503050406030204" pitchFamily="18" charset="0"/>
                        </a:rPr>
                        <m:t>𝑋</m:t>
                      </m:r>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25917" y="5799262"/>
                <a:ext cx="541880" cy="276999"/>
              </a:xfrm>
              <a:prstGeom prst="rect">
                <a:avLst/>
              </a:prstGeom>
              <a:blipFill>
                <a:blip r:embed="rId3"/>
                <a:stretch>
                  <a:fillRect l="-9091" r="-13636" b="-36364"/>
                </a:stretch>
              </a:blipFill>
            </p:spPr>
            <p:txBody>
              <a:bodyPr/>
              <a:lstStyle/>
              <a:p>
                <a:r>
                  <a:rPr lang="en-US">
                    <a:noFill/>
                  </a:rPr>
                  <a:t> </a:t>
                </a:r>
              </a:p>
            </p:txBody>
          </p:sp>
        </mc:Fallback>
      </mc:AlternateContent>
      <p:sp>
        <p:nvSpPr>
          <p:cNvPr id="12" name="Rounded Rectangle 11"/>
          <p:cNvSpPr/>
          <p:nvPr/>
        </p:nvSpPr>
        <p:spPr>
          <a:xfrm>
            <a:off x="3692404" y="4811653"/>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92403" y="4885190"/>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04127" y="531894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04127" y="574097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727573" y="6186448"/>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20416" y="6560514"/>
            <a:ext cx="2550695" cy="369332"/>
          </a:xfrm>
          <a:prstGeom prst="rect">
            <a:avLst/>
          </a:prstGeom>
          <a:noFill/>
        </p:spPr>
        <p:txBody>
          <a:bodyPr wrap="square" rtlCol="0">
            <a:spAutoFit/>
          </a:bodyPr>
          <a:lstStyle/>
          <a:p>
            <a:r>
              <a:rPr lang="en-US" dirty="0">
                <a:solidFill>
                  <a:schemeClr val="tx2"/>
                </a:solidFill>
              </a:rPr>
              <a:t>Latent Random Variable</a:t>
            </a:r>
          </a:p>
        </p:txBody>
      </p:sp>
      <p:cxnSp>
        <p:nvCxnSpPr>
          <p:cNvPr id="19" name="Straight Arrow Connector 18"/>
          <p:cNvCxnSpPr>
            <a:stCxn id="8" idx="4"/>
            <a:endCxn id="9" idx="1"/>
          </p:cNvCxnSpPr>
          <p:nvPr/>
        </p:nvCxnSpPr>
        <p:spPr>
          <a:xfrm flipV="1">
            <a:off x="3941584" y="3842475"/>
            <a:ext cx="1212980" cy="2937"/>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485115" y="4294930"/>
            <a:ext cx="1963686" cy="8378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p:txBody>
      </p:sp>
      <p:sp>
        <p:nvSpPr>
          <p:cNvPr id="21" name="Rounded Rectangle 20"/>
          <p:cNvSpPr/>
          <p:nvPr/>
        </p:nvSpPr>
        <p:spPr>
          <a:xfrm>
            <a:off x="4482201" y="5340855"/>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p:txBody>
      </p:sp>
      <p:cxnSp>
        <p:nvCxnSpPr>
          <p:cNvPr id="23" name="Curved Connector 22"/>
          <p:cNvCxnSpPr>
            <a:stCxn id="9" idx="3"/>
            <a:endCxn id="20" idx="1"/>
          </p:cNvCxnSpPr>
          <p:nvPr/>
        </p:nvCxnSpPr>
        <p:spPr>
          <a:xfrm>
            <a:off x="6255576" y="3842475"/>
            <a:ext cx="1229539" cy="87139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5860020" y="4713873"/>
            <a:ext cx="1625095" cy="98826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6351898" y="3514708"/>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6351898" y="3514708"/>
                <a:ext cx="4549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5938094" y="5267620"/>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5938094" y="5267620"/>
                <a:ext cx="488787" cy="376963"/>
              </a:xfrm>
              <a:prstGeom prst="rect">
                <a:avLst/>
              </a:prstGeom>
              <a:blipFill>
                <a:blip r:embed="rId5"/>
                <a:stretch>
                  <a:fillRect/>
                </a:stretch>
              </a:blipFill>
            </p:spPr>
            <p:txBody>
              <a:bodyPr/>
              <a:lstStyle/>
              <a:p>
                <a:r>
                  <a:rPr lang="en-US">
                    <a:noFill/>
                  </a:rPr>
                  <a:t> </a:t>
                </a:r>
              </a:p>
            </p:txBody>
          </p:sp>
        </mc:Fallback>
      </mc:AlternateContent>
      <p:sp>
        <p:nvSpPr>
          <p:cNvPr id="30" name="Rectangle 29"/>
          <p:cNvSpPr/>
          <p:nvPr/>
        </p:nvSpPr>
        <p:spPr>
          <a:xfrm>
            <a:off x="10201899" y="3969965"/>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323891" y="4213932"/>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323891" y="4915352"/>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201899" y="3588612"/>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193834" y="5534719"/>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448801" y="4707961"/>
            <a:ext cx="753098" cy="591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47736" y="3967867"/>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728838" y="4705863"/>
            <a:ext cx="718898"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4001894" y="5702137"/>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4997441" y="6546561"/>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4997441" y="6546561"/>
                <a:ext cx="347338"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07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1">
                                            <p:txEl>
                                              <p:pRg st="2" end="2"/>
                                            </p:txEl>
                                          </p:spTgt>
                                        </p:tgtEl>
                                        <p:attrNameLst>
                                          <p:attrName>style.visibility</p:attrName>
                                        </p:attrNameLst>
                                      </p:cBhvr>
                                      <p:to>
                                        <p:strVal val="visible"/>
                                      </p:to>
                                    </p:set>
                                    <p:animEffect transition="in" filter="fade">
                                      <p:cBhvr>
                                        <p:cTn id="74" dur="500"/>
                                        <p:tgtEl>
                                          <p:spTgt spid="61">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500"/>
                                        <p:tgtEl>
                                          <p:spTgt spid="34"/>
                                        </p:tgtEl>
                                      </p:cBhvr>
                                    </p:animEffect>
                                  </p:childTnLst>
                                </p:cTn>
                              </p:par>
                              <p:par>
                                <p:cTn id="104" presetID="10" presetClass="entr" presetSubtype="0" fill="hold"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500"/>
                                        <p:tgtEl>
                                          <p:spTgt spid="52"/>
                                        </p:tgtEl>
                                      </p:cBhvr>
                                    </p:animEffect>
                                  </p:childTnLst>
                                </p:cTn>
                              </p:par>
                              <p:par>
                                <p:cTn id="112" presetID="10" presetClass="entr" presetSubtype="0" fill="hold" nodeType="with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8" grpId="0" animBg="1"/>
      <p:bldP spid="9" grpId="0" animBg="1"/>
      <p:bldP spid="10" grpId="0" animBg="1"/>
      <p:bldP spid="11" grpId="0"/>
      <p:bldP spid="12" grpId="0" animBg="1"/>
      <p:bldP spid="13" grpId="0" animBg="1"/>
      <p:bldP spid="14" grpId="0" animBg="1"/>
      <p:bldP spid="15" grpId="0" animBg="1"/>
      <p:bldP spid="16" grpId="0" animBg="1"/>
      <p:bldP spid="17" grpId="0"/>
      <p:bldP spid="20" grpId="0" animBg="1"/>
      <p:bldP spid="21" grpId="0" animBg="1"/>
      <p:bldP spid="27" grpId="0"/>
      <p:bldP spid="28" grpId="0"/>
      <p:bldP spid="30" grpId="0" animBg="1"/>
      <p:bldP spid="31" grpId="0" animBg="1"/>
      <p:bldP spid="32" grpId="0" animBg="1"/>
      <p:bldP spid="33" grpId="0"/>
      <p:bldP spid="34" grpId="0"/>
      <p:bldP spid="52" grpId="0" animBg="1"/>
      <p:bldP spid="5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70532A-D598-4F6B-B05D-F62B681804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2953</Words>
  <Application>Microsoft Macintosh PowerPoint</Application>
  <PresentationFormat>Widescreen</PresentationFormat>
  <Paragraphs>318</Paragraphs>
  <Slides>30</Slides>
  <Notes>25</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Cambria Math</vt:lpstr>
      <vt:lpstr>Corbel</vt:lpstr>
      <vt:lpstr>Office Theme</vt:lpstr>
      <vt:lpstr>1_Office Theme</vt:lpstr>
      <vt:lpstr>Generative Models </vt:lpstr>
      <vt:lpstr>Outline of the Lecture</vt:lpstr>
      <vt:lpstr>Recap: Discriminative vs Generative Models</vt:lpstr>
      <vt:lpstr>Recap: What is a Generative Model ?</vt:lpstr>
      <vt:lpstr>Recap: Examples: Discriminative vs Generative </vt:lpstr>
      <vt:lpstr>Why are generative models useful? </vt:lpstr>
      <vt:lpstr>GANs - Generative Adversarial Networks</vt:lpstr>
      <vt:lpstr>Generative Adversarial Networks</vt:lpstr>
      <vt:lpstr>How do GANs work ?</vt:lpstr>
      <vt:lpstr>How do GANs work?</vt:lpstr>
      <vt:lpstr>Training GANs</vt:lpstr>
      <vt:lpstr>The generator (G)</vt:lpstr>
      <vt:lpstr>The discriminator (D)</vt:lpstr>
      <vt:lpstr>Training GANs : D-Step</vt:lpstr>
      <vt:lpstr>Training GANs : G-Step</vt:lpstr>
      <vt:lpstr>Training GANs</vt:lpstr>
      <vt:lpstr>GAN Training Algorithm</vt:lpstr>
      <vt:lpstr>Possible Issues With Training GANs</vt:lpstr>
      <vt:lpstr>Tips and Tricks to make GANs work</vt:lpstr>
      <vt:lpstr>GAN Nash Equilibrium</vt:lpstr>
      <vt:lpstr>Example GAN training using Tensorflow/Keras</vt:lpstr>
      <vt:lpstr>Real World Use Cases for GANs</vt:lpstr>
      <vt:lpstr>Real World Use Cases for GANs</vt:lpstr>
      <vt:lpstr>Real World Use Cases for GANs</vt:lpstr>
      <vt:lpstr>Real World Use Cases for GANs</vt:lpstr>
      <vt:lpstr>Real World Use Cases for GANs</vt:lpstr>
      <vt:lpstr>Extending GANs</vt:lpstr>
      <vt:lpstr>Extending GANs</vt:lpstr>
      <vt:lpstr>Useful Links on GANs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2017-03-12T18:38:51Z</dcterms:created>
  <dcterms:modified xsi:type="dcterms:W3CDTF">2019-10-05T00:49:13Z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TC030988899991</vt:lpwstr>
  </property>
</Properties>
</file>