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14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174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1973"/>
  </p:normalViewPr>
  <p:slideViewPr>
    <p:cSldViewPr snapToGrid="0" snapToObjects="1">
      <p:cViewPr varScale="1">
        <p:scale>
          <a:sx n="117" d="100"/>
          <a:sy n="117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svg"/><Relationship Id="rId1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C13894-8BC3-4434-A165-82145D200DA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6_2" csCatId="accent6" phldr="1"/>
      <dgm:spPr/>
      <dgm:t>
        <a:bodyPr/>
        <a:lstStyle/>
        <a:p>
          <a:endParaRPr lang="en-US"/>
        </a:p>
      </dgm:t>
    </dgm:pt>
    <dgm:pt modelId="{9FAF50C3-D525-43F3-A334-62E445D4A016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BE560A3E-9A84-4E37-A641-6A380B2026E6}" type="parTrans" cxnId="{CD572D75-BB8E-4B9F-87AB-C0C4EEEEA63D}">
      <dgm:prSet/>
      <dgm:spPr/>
      <dgm:t>
        <a:bodyPr/>
        <a:lstStyle/>
        <a:p>
          <a:endParaRPr lang="en-US"/>
        </a:p>
      </dgm:t>
    </dgm:pt>
    <dgm:pt modelId="{D30244DE-7547-40AB-A0D9-83BED444748D}" type="sibTrans" cxnId="{CD572D75-BB8E-4B9F-87AB-C0C4EEEEA63D}">
      <dgm:prSet/>
      <dgm:spPr/>
      <dgm:t>
        <a:bodyPr/>
        <a:lstStyle/>
        <a:p>
          <a:endParaRPr lang="en-US"/>
        </a:p>
      </dgm:t>
    </dgm:pt>
    <dgm:pt modelId="{40CA7CD9-4539-4F9C-BF93-C5556334C542}" type="pres">
      <dgm:prSet presAssocID="{F9C13894-8BC3-4434-A165-82145D200DA3}" presName="root" presStyleCnt="0">
        <dgm:presLayoutVars>
          <dgm:dir/>
          <dgm:resizeHandles val="exact"/>
        </dgm:presLayoutVars>
      </dgm:prSet>
      <dgm:spPr/>
    </dgm:pt>
    <dgm:pt modelId="{160667E9-A58D-443F-84CF-F1E4DBDF97A8}" type="pres">
      <dgm:prSet presAssocID="{9FAF50C3-D525-43F3-A334-62E445D4A016}" presName="compNode" presStyleCnt="0"/>
      <dgm:spPr/>
    </dgm:pt>
    <dgm:pt modelId="{6E2DFF5B-817D-4471-BDCC-8B545C93B789}" type="pres">
      <dgm:prSet presAssocID="{9FAF50C3-D525-43F3-A334-62E445D4A016}" presName="iconBgRect" presStyleLbl="bgShp" presStyleIdx="0" presStyleCnt="1"/>
      <dgm:spPr>
        <a:prstGeom prst="round2DiagRect">
          <a:avLst>
            <a:gd name="adj1" fmla="val 29727"/>
            <a:gd name="adj2" fmla="val 0"/>
          </a:avLst>
        </a:prstGeom>
      </dgm:spPr>
    </dgm:pt>
    <dgm:pt modelId="{40BA6D1F-D980-4323-B768-AE3CCC44D588}" type="pres">
      <dgm:prSet presAssocID="{9FAF50C3-D525-43F3-A334-62E445D4A016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BF958D7-4DFB-455A-9662-9873D46978D0}" type="pres">
      <dgm:prSet presAssocID="{9FAF50C3-D525-43F3-A334-62E445D4A016}" presName="spaceRect" presStyleCnt="0"/>
      <dgm:spPr/>
    </dgm:pt>
    <dgm:pt modelId="{32D11FB4-DC81-4FC1-B3F3-2F161949100C}" type="pres">
      <dgm:prSet presAssocID="{9FAF50C3-D525-43F3-A334-62E445D4A016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33632B22-16E8-438C-BE73-4E783DE18289}" type="presOf" srcId="{F9C13894-8BC3-4434-A165-82145D200DA3}" destId="{40CA7CD9-4539-4F9C-BF93-C5556334C542}" srcOrd="0" destOrd="0" presId="urn:microsoft.com/office/officeart/2018/5/layout/IconLeafLabelList"/>
    <dgm:cxn modelId="{FCFEE624-1466-4818-9095-B70E8A2E3C38}" type="presOf" srcId="{9FAF50C3-D525-43F3-A334-62E445D4A016}" destId="{32D11FB4-DC81-4FC1-B3F3-2F161949100C}" srcOrd="0" destOrd="0" presId="urn:microsoft.com/office/officeart/2018/5/layout/IconLeafLabelList"/>
    <dgm:cxn modelId="{CD572D75-BB8E-4B9F-87AB-C0C4EEEEA63D}" srcId="{F9C13894-8BC3-4434-A165-82145D200DA3}" destId="{9FAF50C3-D525-43F3-A334-62E445D4A016}" srcOrd="0" destOrd="0" parTransId="{BE560A3E-9A84-4E37-A641-6A380B2026E6}" sibTransId="{D30244DE-7547-40AB-A0D9-83BED444748D}"/>
    <dgm:cxn modelId="{ABEA9F8F-7B25-42EE-95EA-BF3CB9EBDE72}" type="presParOf" srcId="{40CA7CD9-4539-4F9C-BF93-C5556334C542}" destId="{160667E9-A58D-443F-84CF-F1E4DBDF97A8}" srcOrd="0" destOrd="0" presId="urn:microsoft.com/office/officeart/2018/5/layout/IconLeafLabelList"/>
    <dgm:cxn modelId="{CE79943B-EFEA-4EF9-8BEB-3B0FF538BEF9}" type="presParOf" srcId="{160667E9-A58D-443F-84CF-F1E4DBDF97A8}" destId="{6E2DFF5B-817D-4471-BDCC-8B545C93B789}" srcOrd="0" destOrd="0" presId="urn:microsoft.com/office/officeart/2018/5/layout/IconLeafLabelList"/>
    <dgm:cxn modelId="{9A4B8F5F-81DE-4CE5-A31F-1BD42D2E66E4}" type="presParOf" srcId="{160667E9-A58D-443F-84CF-F1E4DBDF97A8}" destId="{40BA6D1F-D980-4323-B768-AE3CCC44D588}" srcOrd="1" destOrd="0" presId="urn:microsoft.com/office/officeart/2018/5/layout/IconLeafLabelList"/>
    <dgm:cxn modelId="{21939C27-D37C-449A-A1C4-AE1FCC2C20A6}" type="presParOf" srcId="{160667E9-A58D-443F-84CF-F1E4DBDF97A8}" destId="{2BF958D7-4DFB-455A-9662-9873D46978D0}" srcOrd="2" destOrd="0" presId="urn:microsoft.com/office/officeart/2018/5/layout/IconLeafLabelList"/>
    <dgm:cxn modelId="{9E6AFD0B-697B-467F-82F3-D8ECB28BD852}" type="presParOf" srcId="{160667E9-A58D-443F-84CF-F1E4DBDF97A8}" destId="{32D11FB4-DC81-4FC1-B3F3-2F161949100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DFF5B-817D-4471-BDCC-8B545C93B789}">
      <dsp:nvSpPr>
        <dsp:cNvPr id="0" name=""/>
        <dsp:cNvSpPr/>
      </dsp:nvSpPr>
      <dsp:spPr>
        <a:xfrm>
          <a:off x="2482508" y="277180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A6D1F-D980-4323-B768-AE3CCC44D588}">
      <dsp:nvSpPr>
        <dsp:cNvPr id="0" name=""/>
        <dsp:cNvSpPr/>
      </dsp:nvSpPr>
      <dsp:spPr>
        <a:xfrm>
          <a:off x="2950508" y="745180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11FB4-DC81-4FC1-B3F3-2F161949100C}">
      <dsp:nvSpPr>
        <dsp:cNvPr id="0" name=""/>
        <dsp:cNvSpPr/>
      </dsp:nvSpPr>
      <dsp:spPr>
        <a:xfrm>
          <a:off x="1780508" y="315718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400" kern="1200" dirty="0"/>
        </a:p>
      </dsp:txBody>
      <dsp:txXfrm>
        <a:off x="1780508" y="3157180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1176D-4E9C-D044-B487-1971FAC6D0A8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C365E-0B8B-8E43-9EEC-327C70A7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1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contrast required. Analyze and equalize image beforehand, otherwise </a:t>
            </a:r>
            <a:r>
              <a:rPr lang="en-US" dirty="0" err="1"/>
              <a:t>overalp</a:t>
            </a:r>
            <a:r>
              <a:rPr lang="en-US" dirty="0"/>
              <a:t> of grayscale reduces accuracy significantly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C365E-0B8B-8E43-9EEC-327C70A7EC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16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Sobel filters are 2D convolution kernels. They are convolved over the image. Laplace Kernels also identify edges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C365E-0B8B-8E43-9EEC-327C70A7EC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05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confusion of trees and reflection, mountains and sky</a:t>
            </a:r>
          </a:p>
          <a:p>
            <a:r>
              <a:rPr lang="en-US" dirty="0"/>
              <a:t>K-means is distance based, must define number of clusters a priori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AC365E-0B8B-8E43-9EEC-327C70A7EC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3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C9D1B6-60AE-CF4F-863D-4DE16456BB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53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10/8/19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69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10/8/19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3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10/8/19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99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202F-3CF5-2942-AEA6-0328F84C7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8F358-AB01-9B41-8E1E-1AD2DA0DE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82F06-3EE1-5D48-8E1F-DAE0CF1D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4831-FE79-4C48-8B5F-6128F6AE010B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6DE03-8BEF-0C49-9DC9-23DC8E30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CBC-D893-3B47-A264-8849993C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57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D5BC-DC2F-064C-9800-2CDE3214A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2F152-263A-3A46-852E-4E5B8BA2D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CA1B8-DC41-794D-96EA-8B1C96D7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4831-FE79-4C48-8B5F-6128F6AE010B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238CA-9302-0B4E-9B9D-25D920621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E0CEA-08FD-BB40-B9A8-274C7A385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1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A885A-35D8-174F-B6C4-8046BA66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D68C2-0DBD-F848-AEE9-48BA10A7F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6D31-C01C-E445-82B6-201EE8AF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4831-FE79-4C48-8B5F-6128F6AE010B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4627A-BC05-374E-BB9B-09F5455E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B6674-79D4-D14B-8F30-A99D65D8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41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50DA-91CD-5D4C-808F-5C17D111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EFE7-1618-B942-9F75-519E5D7CE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1289D-9D13-F144-B072-ABE467FB3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04373-E969-B541-A704-C9400C19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4831-FE79-4C48-8B5F-6128F6AE010B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8424E-15BD-E042-9C9C-242680C4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5F297-2230-464D-8E29-C2976903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27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76ED-41DC-9449-A0E1-A4005208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0F8B5-3CED-404E-BCA2-71BDFCAEE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B10C8-02D3-E04B-A28E-88AF67C1A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7D2CD-9E35-0149-9113-D1E85A132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3937DC-FD26-934F-8BC6-B133FDE68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AA12D-A0BC-B740-913F-AF3B8402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4831-FE79-4C48-8B5F-6128F6AE010B}" type="datetimeFigureOut">
              <a:rPr lang="en-US" smtClean="0"/>
              <a:t>10/8/19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6432B3-9901-0B4A-A33A-1DB02DE10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0C05B-6BF9-0444-B9EC-2D917BFC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16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C635-F355-5A47-9236-BD728916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3F1BA-B488-1E48-ADF3-0A25AEEC9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4831-FE79-4C48-8B5F-6128F6AE010B}" type="datetimeFigureOut">
              <a:rPr lang="en-US" smtClean="0"/>
              <a:t>10/8/19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0274D-70BC-5A42-9165-53C1C7DA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F29E0-8D88-E54F-BD8D-6D0B06BA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24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CC1FC-92EB-354A-8B2E-3AF1781D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4831-FE79-4C48-8B5F-6128F6AE010B}" type="datetimeFigureOut">
              <a:rPr lang="en-US" smtClean="0"/>
              <a:t>10/8/19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CB598-CB8E-A841-8B12-70E432FB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F501B-35ED-5D46-8384-F8EFBC80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23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B82D-C75B-0143-AB74-28F3106C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E8BBF-E8E9-6A4F-9872-171CC9204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DB078-F22D-6342-9CA5-70D7E4BD1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37A49-AACA-4148-9C21-EDBE9DFE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4831-FE79-4C48-8B5F-6128F6AE010B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6E600-1118-404E-A5F8-CD3DBAD9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E150E-3798-7E4A-A473-394A7380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7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10/8/19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566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B05C-61ED-9F46-A78F-711C8000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C345EA-F3F3-8740-842B-0040F1941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6A2C2-F483-1747-B2F1-5F7BAC8ED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02B6A-B79C-A840-A3E7-0E57866F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4831-FE79-4C48-8B5F-6128F6AE010B}" type="datetimeFigureOut">
              <a:rPr lang="en-US" smtClean="0"/>
              <a:t>10/8/19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E5D45-BA75-4244-8C36-27FD87A6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F063E-5E8D-4548-BB0D-0C8021C6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327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4511-6827-B848-B0D1-023111B7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35F14-0483-D94C-8390-9B91217B7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EBCA3-CB6F-F24B-B159-E4292513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4831-FE79-4C48-8B5F-6128F6AE010B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9561A-612D-5641-9244-7C0820E3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6E2C2-7A60-A349-88D1-D075CC15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507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E3966-F054-8A4D-94C5-9281CEC25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1B6FD-6E5E-F844-A706-618BAFE45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0ABDF-E872-324B-818C-B869890F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4831-FE79-4C48-8B5F-6128F6AE010B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192B4-9494-3A43-B482-3B6A4626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1E7F5-B9C7-B24D-B595-0FEC2A81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89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838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10/8/19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5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10/8/19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4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10/8/19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10/8/19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07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10/8/19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9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8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35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39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16D75-F370-5143-BFEC-81F35880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38876-0179-6C4F-83B7-94CF6B851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E6AF1-0558-5644-81AB-1372AA3DA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04831-FE79-4C48-8B5F-6128F6AE010B}" type="datetimeFigureOut">
              <a:rPr lang="en-US" smtClean="0"/>
              <a:t>10/8/19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2E5C0-191E-D344-BC71-4476370D6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D6F74-F2FF-7347-AC4D-ED84DEC82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BBD4C-C861-D646-B95A-46A5F141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2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hyperlink" Target="https://arxiv.org/pdf/1703.06870.pdf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20850E-E541-4A28-930D-DCF9A58A23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87AEC-C069-834B-83BA-0E13A29C6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Image Segmentation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7F4FE6-ACF7-0D43-AFA9-C1BE4FF45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endParaRPr lang="en-US" sz="2000"/>
          </a:p>
        </p:txBody>
      </p: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4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2030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9F28-4CE6-D34D-866C-A73221EF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Mask RCNN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D8E690-8BDD-4948-8A77-69969D62E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9413" y="2093896"/>
            <a:ext cx="5927725" cy="273212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EE6F9-93C9-774F-8972-33C6A5AB6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Add a parallel branch to Faster RCNN to predict segmentation mask</a:t>
            </a:r>
          </a:p>
          <a:p>
            <a:pPr marL="342900" indent="-342900">
              <a:buAutoNum type="arabicPeriod"/>
            </a:pPr>
            <a:r>
              <a:rPr lang="en-US" dirty="0"/>
              <a:t>Branch is a FCN applied to each ROI</a:t>
            </a:r>
          </a:p>
          <a:p>
            <a:pPr marL="342900" indent="-342900">
              <a:buAutoNum type="arabicPeriod"/>
            </a:pPr>
            <a:r>
              <a:rPr lang="en-US" dirty="0"/>
              <a:t>FCN predicts segmentation mask pixel-to-pixel</a:t>
            </a:r>
          </a:p>
        </p:txBody>
      </p:sp>
    </p:spTree>
    <p:extLst>
      <p:ext uri="{BB962C8B-B14F-4D97-AF65-F5344CB8AC3E}">
        <p14:creationId xmlns:p14="http://schemas.microsoft.com/office/powerpoint/2010/main" val="3621469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1EAA8-C725-6C46-907F-E11F411C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/>
              <a:t>Q&amp;A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EE0868-CF8D-4D5A-A63A-11479E34EE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7515" y="2022601"/>
          <a:ext cx="7161017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3586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428ACC-71EC-4171-9527-10983BA6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8ED4E-B65C-9B49-BC55-D7E890776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8"/>
            <a:ext cx="3401961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5E968-8B25-6544-BACC-499AFF446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084854"/>
            <a:ext cx="6912217" cy="416461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22713B-ABB6-4391-97F9-0449A2B9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294754"/>
            <a:ext cx="3200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FA54FBA-21C0-44C9-AD0D-565DB1AC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697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6A796-43BA-E748-9415-C7146F6B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355" y="4374204"/>
            <a:ext cx="9818390" cy="10293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Segmentation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B5275E-FC8B-6449-B4D7-DC31E9B13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33" y="668074"/>
            <a:ext cx="9824112" cy="3438439"/>
          </a:xfrm>
          <a:prstGeom prst="rect">
            <a:avLst/>
          </a:prstGeom>
        </p:spPr>
      </p:pic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0" y="5569068"/>
            <a:ext cx="9601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5">
            <a:extLst>
              <a:ext uri="{FF2B5EF4-FFF2-40B4-BE49-F238E27FC236}">
                <a16:creationId xmlns:a16="http://schemas.microsoft.com/office/drawing/2014/main" id="{7FC9E1B0-1575-4658-AD6E-43DF73FC3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182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C0525-8570-3847-8E44-E9B25EF4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Region-based, global threshold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D3DC5-F658-DD42-AFF4-ECB9BC3DE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8" y="1113773"/>
            <a:ext cx="3312784" cy="26553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A8A11A-E0A0-4672-A17E-32CC5B422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90558" y="1298448"/>
            <a:ext cx="0" cy="22860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8BB3F80-868F-204F-8F50-8449FBC3E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266" y="1342352"/>
            <a:ext cx="3312785" cy="249433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92D7FC5-B427-4FF7-8FC7-9DA3C276D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87975" y="1298448"/>
            <a:ext cx="0" cy="22860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88152F6-EED3-FB43-99E5-B35BEEB75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862" y="1345136"/>
            <a:ext cx="3312784" cy="250943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8B2BF-67B4-5F4D-B5C4-20B3B8F38723}"/>
              </a:ext>
            </a:extLst>
          </p:cNvPr>
          <p:cNvSpPr txBox="1"/>
          <p:nvPr/>
        </p:nvSpPr>
        <p:spPr>
          <a:xfrm>
            <a:off x="721086" y="556054"/>
            <a:ext cx="286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13BD51-C533-2844-9E0B-8BAF79C5DBF6}"/>
              </a:ext>
            </a:extLst>
          </p:cNvPr>
          <p:cNvSpPr txBox="1"/>
          <p:nvPr/>
        </p:nvSpPr>
        <p:spPr>
          <a:xfrm>
            <a:off x="4619067" y="556054"/>
            <a:ext cx="286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B&amp;W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BC483B-E28F-A743-87DE-ED978738E3EB}"/>
              </a:ext>
            </a:extLst>
          </p:cNvPr>
          <p:cNvSpPr txBox="1"/>
          <p:nvPr/>
        </p:nvSpPr>
        <p:spPr>
          <a:xfrm>
            <a:off x="8416246" y="565855"/>
            <a:ext cx="2862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intensity as threshold</a:t>
            </a:r>
          </a:p>
          <a:p>
            <a:r>
              <a:rPr lang="en-US" dirty="0"/>
              <a:t>Back/foreground</a:t>
            </a:r>
          </a:p>
        </p:txBody>
      </p:sp>
    </p:spTree>
    <p:extLst>
      <p:ext uri="{BB962C8B-B14F-4D97-AF65-F5344CB8AC3E}">
        <p14:creationId xmlns:p14="http://schemas.microsoft.com/office/powerpoint/2010/main" val="4039326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0525-8570-3847-8E44-E9B25EF4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Region-based, local threshold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D3DC5-F658-DD42-AFF4-ECB9BC3DE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58" y="1113773"/>
            <a:ext cx="3312784" cy="2655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8152F6-EED3-FB43-99E5-B35BEEB75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862" y="1345136"/>
            <a:ext cx="3312784" cy="2509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E8B2BF-67B4-5F4D-B5C4-20B3B8F38723}"/>
              </a:ext>
            </a:extLst>
          </p:cNvPr>
          <p:cNvSpPr txBox="1"/>
          <p:nvPr/>
        </p:nvSpPr>
        <p:spPr>
          <a:xfrm>
            <a:off x="721086" y="556054"/>
            <a:ext cx="286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13BD51-C533-2844-9E0B-8BAF79C5DBF6}"/>
              </a:ext>
            </a:extLst>
          </p:cNvPr>
          <p:cNvSpPr txBox="1"/>
          <p:nvPr/>
        </p:nvSpPr>
        <p:spPr>
          <a:xfrm>
            <a:off x="4619067" y="556054"/>
            <a:ext cx="286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B&amp;W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BC483B-E28F-A743-87DE-ED978738E3EB}"/>
              </a:ext>
            </a:extLst>
          </p:cNvPr>
          <p:cNvSpPr txBox="1"/>
          <p:nvPr/>
        </p:nvSpPr>
        <p:spPr>
          <a:xfrm>
            <a:off x="8416246" y="565855"/>
            <a:ext cx="3134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intensity level as thresholds</a:t>
            </a:r>
          </a:p>
          <a:p>
            <a:r>
              <a:rPr lang="en-US" dirty="0"/>
              <a:t>4 regions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8286E1-FDCD-844C-A6B5-E9478AACF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2266" y="1345136"/>
            <a:ext cx="3398602" cy="250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3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0525-8570-3847-8E44-E9B25EF4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Edge detection w. convolution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8B2BF-67B4-5F4D-B5C4-20B3B8F38723}"/>
              </a:ext>
            </a:extLst>
          </p:cNvPr>
          <p:cNvSpPr txBox="1"/>
          <p:nvPr/>
        </p:nvSpPr>
        <p:spPr>
          <a:xfrm>
            <a:off x="721086" y="556054"/>
            <a:ext cx="286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13BD51-C533-2844-9E0B-8BAF79C5DBF6}"/>
                  </a:ext>
                </a:extLst>
              </p:cNvPr>
              <p:cNvSpPr txBox="1"/>
              <p:nvPr/>
            </p:nvSpPr>
            <p:spPr>
              <a:xfrm>
                <a:off x="4442790" y="339898"/>
                <a:ext cx="3899882" cy="823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Horizontal Kernel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13BD51-C533-2844-9E0B-8BAF79C5D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790" y="339898"/>
                <a:ext cx="3899882" cy="823110"/>
              </a:xfrm>
              <a:prstGeom prst="rect">
                <a:avLst/>
              </a:prstGeom>
              <a:blipFill>
                <a:blip r:embed="rId3"/>
                <a:stretch>
                  <a:fillRect l="-1299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A66684F-4D46-BE48-AB59-9A1F3EEF9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59" y="1112208"/>
            <a:ext cx="3276600" cy="325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96FFAB-3CFE-674A-B7EF-5F573FD4C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9215" y="1112208"/>
            <a:ext cx="3187700" cy="3225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9CF793-2168-5E49-B368-8422DD1D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2672" y="1163008"/>
            <a:ext cx="3200400" cy="3200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8959E3-78EA-3545-85AD-234EDED0E8D8}"/>
                  </a:ext>
                </a:extLst>
              </p:cNvPr>
              <p:cNvSpPr txBox="1"/>
              <p:nvPr/>
            </p:nvSpPr>
            <p:spPr>
              <a:xfrm>
                <a:off x="8165705" y="289098"/>
                <a:ext cx="3899882" cy="846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Vertical Kernel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8959E3-78EA-3545-85AD-234EDED0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705" y="289098"/>
                <a:ext cx="3899882" cy="846963"/>
              </a:xfrm>
              <a:prstGeom prst="rect">
                <a:avLst/>
              </a:prstGeom>
              <a:blipFill>
                <a:blip r:embed="rId7"/>
                <a:stretch>
                  <a:fillRect l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14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C0525-8570-3847-8E44-E9B25EF4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K-Means Clusters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D3DC5-F658-DD42-AFF4-ECB9BC3DE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31" y="640080"/>
            <a:ext cx="4494731" cy="36027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360C66-58BF-7047-834B-BF3FC6174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269" y="640079"/>
            <a:ext cx="4889427" cy="360273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674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1D1F3A-BC72-D14B-A165-DC9F882DC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032" y="0"/>
            <a:ext cx="8030968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97E5957-8200-F341-8CBF-AD42D2C49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RCNN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B11A78-FFAF-BB4B-9086-237351E6C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Convolution network generates feature maps, aka </a:t>
            </a:r>
            <a:r>
              <a:rPr lang="en-US" dirty="0" err="1"/>
              <a:t>RoI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RoI</a:t>
            </a:r>
            <a:r>
              <a:rPr lang="en-US" dirty="0"/>
              <a:t> Pooling to fixed size</a:t>
            </a:r>
          </a:p>
          <a:p>
            <a:pPr marL="342900" indent="-342900">
              <a:buAutoNum type="arabicPeriod"/>
            </a:pPr>
            <a:r>
              <a:rPr lang="en-US" dirty="0"/>
              <a:t>FC + </a:t>
            </a:r>
            <a:r>
              <a:rPr lang="en-US" dirty="0" err="1"/>
              <a:t>softmax</a:t>
            </a:r>
            <a:r>
              <a:rPr lang="en-US" dirty="0"/>
              <a:t> for classification</a:t>
            </a:r>
          </a:p>
          <a:p>
            <a:pPr marL="342900" indent="-342900">
              <a:buAutoNum type="arabicPeriod"/>
            </a:pPr>
            <a:r>
              <a:rPr lang="en-US" dirty="0"/>
              <a:t>FC + linear regression for bounding box</a:t>
            </a:r>
          </a:p>
        </p:txBody>
      </p:sp>
    </p:spTree>
    <p:extLst>
      <p:ext uri="{BB962C8B-B14F-4D97-AF65-F5344CB8AC3E}">
        <p14:creationId xmlns:p14="http://schemas.microsoft.com/office/powerpoint/2010/main" val="67560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7E5957-8200-F341-8CBF-AD42D2C4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309" y="634946"/>
            <a:ext cx="6432434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1">
                    <a:lumMod val="75000"/>
                    <a:lumOff val="25000"/>
                  </a:schemeClr>
                </a:solidFill>
              </a:rPr>
              <a:t>Faster RCNN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66CFD-0872-8044-BD85-D3B4477A0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853" y="544091"/>
            <a:ext cx="1765341" cy="1632466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072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DBA6397-3D6C-4D4C-B748-278E4973B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7" y="2176500"/>
            <a:ext cx="4677654" cy="418527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B11A78-FFAF-BB4B-9086-237351E6C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17308" y="2407436"/>
            <a:ext cx="6432434" cy="3461658"/>
          </a:xfrm>
        </p:spPr>
        <p:txBody>
          <a:bodyPr vert="horz" lIns="0" tIns="45720" rIns="0" bIns="45720" rtlCol="0">
            <a:normAutofit/>
          </a:bodyPr>
          <a:lstStyle/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Convolution network generates feature maps, aka RoI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RPN returns regions of different sizes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RoI Pooling to fixed size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FC + softmax for classification</a:t>
            </a:r>
          </a:p>
          <a:p>
            <a:pPr marL="342900" indent="-342900">
              <a:lnSpc>
                <a:spcPct val="100000"/>
              </a:lnSpc>
              <a:buFont typeface="Calibri" panose="020F0502020204030204" pitchFamily="34" charset="0"/>
              <a:buAutoNum type="arabicPeriod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FC + linear regression for bounding box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82990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4E8E2"/>
      </a:lt2>
      <a:accent1>
        <a:srgbClr val="A629E7"/>
      </a:accent1>
      <a:accent2>
        <a:srgbClr val="6640DC"/>
      </a:accent2>
      <a:accent3>
        <a:srgbClr val="2F4FE7"/>
      </a:accent3>
      <a:accent4>
        <a:srgbClr val="1787D5"/>
      </a:accent4>
      <a:accent5>
        <a:srgbClr val="20B6B5"/>
      </a:accent5>
      <a:accent6>
        <a:srgbClr val="14B973"/>
      </a:accent6>
      <a:hlink>
        <a:srgbClr val="358E9F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200</Words>
  <Application>Microsoft Macintosh PowerPoint</Application>
  <PresentationFormat>Widescreen</PresentationFormat>
  <Paragraphs>42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Nova Light</vt:lpstr>
      <vt:lpstr>Bembo</vt:lpstr>
      <vt:lpstr>Calibri</vt:lpstr>
      <vt:lpstr>Calibri Light</vt:lpstr>
      <vt:lpstr>Cambria Math</vt:lpstr>
      <vt:lpstr>RetrospectVTI</vt:lpstr>
      <vt:lpstr>1_Office Theme</vt:lpstr>
      <vt:lpstr>Image Segmentation</vt:lpstr>
      <vt:lpstr>Definition</vt:lpstr>
      <vt:lpstr>Segmentation</vt:lpstr>
      <vt:lpstr>Region-based, global threshold</vt:lpstr>
      <vt:lpstr>Region-based, local threshold</vt:lpstr>
      <vt:lpstr>Edge detection w. convolution</vt:lpstr>
      <vt:lpstr>K-Means Clusters</vt:lpstr>
      <vt:lpstr>Fast RCNN</vt:lpstr>
      <vt:lpstr>Faster RCNN</vt:lpstr>
      <vt:lpstr>Mask RCNN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Segmentatio</dc:title>
  <dc:creator>Giovanni Marchetti</dc:creator>
  <cp:lastModifiedBy>Giovanni Marchetti</cp:lastModifiedBy>
  <cp:revision>4</cp:revision>
  <dcterms:created xsi:type="dcterms:W3CDTF">2019-10-04T18:55:05Z</dcterms:created>
  <dcterms:modified xsi:type="dcterms:W3CDTF">2019-10-09T02:46:32Z</dcterms:modified>
</cp:coreProperties>
</file>