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1726" r:id="rId4"/>
    <p:sldId id="1643" r:id="rId5"/>
    <p:sldId id="1644" r:id="rId6"/>
    <p:sldId id="1645" r:id="rId7"/>
    <p:sldId id="1646" r:id="rId8"/>
    <p:sldId id="1647" r:id="rId9"/>
    <p:sldId id="1752" r:id="rId10"/>
    <p:sldId id="1767" r:id="rId11"/>
    <p:sldId id="1648" r:id="rId12"/>
    <p:sldId id="1728" r:id="rId13"/>
    <p:sldId id="1727" r:id="rId14"/>
    <p:sldId id="1650" r:id="rId15"/>
    <p:sldId id="1651" r:id="rId16"/>
    <p:sldId id="1652" r:id="rId17"/>
    <p:sldId id="1653" r:id="rId18"/>
    <p:sldId id="1725" r:id="rId19"/>
    <p:sldId id="174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13894-8BC3-4434-A165-82145D200DA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9FAF50C3-D525-43F3-A334-62E445D4A016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BE560A3E-9A84-4E37-A641-6A380B2026E6}" type="parTrans" cxnId="{CD572D75-BB8E-4B9F-87AB-C0C4EEEEA63D}">
      <dgm:prSet/>
      <dgm:spPr/>
      <dgm:t>
        <a:bodyPr/>
        <a:lstStyle/>
        <a:p>
          <a:endParaRPr lang="en-US"/>
        </a:p>
      </dgm:t>
    </dgm:pt>
    <dgm:pt modelId="{D30244DE-7547-40AB-A0D9-83BED444748D}" type="sibTrans" cxnId="{CD572D75-BB8E-4B9F-87AB-C0C4EEEEA63D}">
      <dgm:prSet/>
      <dgm:spPr/>
      <dgm:t>
        <a:bodyPr/>
        <a:lstStyle/>
        <a:p>
          <a:endParaRPr lang="en-US"/>
        </a:p>
      </dgm:t>
    </dgm:pt>
    <dgm:pt modelId="{40CA7CD9-4539-4F9C-BF93-C5556334C542}" type="pres">
      <dgm:prSet presAssocID="{F9C13894-8BC3-4434-A165-82145D200DA3}" presName="root" presStyleCnt="0">
        <dgm:presLayoutVars>
          <dgm:dir/>
          <dgm:resizeHandles val="exact"/>
        </dgm:presLayoutVars>
      </dgm:prSet>
      <dgm:spPr/>
    </dgm:pt>
    <dgm:pt modelId="{160667E9-A58D-443F-84CF-F1E4DBDF97A8}" type="pres">
      <dgm:prSet presAssocID="{9FAF50C3-D525-43F3-A334-62E445D4A016}" presName="compNode" presStyleCnt="0"/>
      <dgm:spPr/>
    </dgm:pt>
    <dgm:pt modelId="{6E2DFF5B-817D-4471-BDCC-8B545C93B789}" type="pres">
      <dgm:prSet presAssocID="{9FAF50C3-D525-43F3-A334-62E445D4A016}" presName="iconBgRect" presStyleLbl="bgShp" presStyleIdx="0" presStyleCnt="1"/>
      <dgm:spPr>
        <a:prstGeom prst="round2DiagRect">
          <a:avLst>
            <a:gd name="adj1" fmla="val 29727"/>
            <a:gd name="adj2" fmla="val 0"/>
          </a:avLst>
        </a:prstGeom>
      </dgm:spPr>
    </dgm:pt>
    <dgm:pt modelId="{40BA6D1F-D980-4323-B768-AE3CCC44D588}" type="pres">
      <dgm:prSet presAssocID="{9FAF50C3-D525-43F3-A334-62E445D4A01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BF958D7-4DFB-455A-9662-9873D46978D0}" type="pres">
      <dgm:prSet presAssocID="{9FAF50C3-D525-43F3-A334-62E445D4A016}" presName="spaceRect" presStyleCnt="0"/>
      <dgm:spPr/>
    </dgm:pt>
    <dgm:pt modelId="{32D11FB4-DC81-4FC1-B3F3-2F161949100C}" type="pres">
      <dgm:prSet presAssocID="{9FAF50C3-D525-43F3-A334-62E445D4A016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33632B22-16E8-438C-BE73-4E783DE18289}" type="presOf" srcId="{F9C13894-8BC3-4434-A165-82145D200DA3}" destId="{40CA7CD9-4539-4F9C-BF93-C5556334C542}" srcOrd="0" destOrd="0" presId="urn:microsoft.com/office/officeart/2018/5/layout/IconLeafLabelList"/>
    <dgm:cxn modelId="{FCFEE624-1466-4818-9095-B70E8A2E3C38}" type="presOf" srcId="{9FAF50C3-D525-43F3-A334-62E445D4A016}" destId="{32D11FB4-DC81-4FC1-B3F3-2F161949100C}" srcOrd="0" destOrd="0" presId="urn:microsoft.com/office/officeart/2018/5/layout/IconLeafLabelList"/>
    <dgm:cxn modelId="{CD572D75-BB8E-4B9F-87AB-C0C4EEEEA63D}" srcId="{F9C13894-8BC3-4434-A165-82145D200DA3}" destId="{9FAF50C3-D525-43F3-A334-62E445D4A016}" srcOrd="0" destOrd="0" parTransId="{BE560A3E-9A84-4E37-A641-6A380B2026E6}" sibTransId="{D30244DE-7547-40AB-A0D9-83BED444748D}"/>
    <dgm:cxn modelId="{ABEA9F8F-7B25-42EE-95EA-BF3CB9EBDE72}" type="presParOf" srcId="{40CA7CD9-4539-4F9C-BF93-C5556334C542}" destId="{160667E9-A58D-443F-84CF-F1E4DBDF97A8}" srcOrd="0" destOrd="0" presId="urn:microsoft.com/office/officeart/2018/5/layout/IconLeafLabelList"/>
    <dgm:cxn modelId="{CE79943B-EFEA-4EF9-8BEB-3B0FF538BEF9}" type="presParOf" srcId="{160667E9-A58D-443F-84CF-F1E4DBDF97A8}" destId="{6E2DFF5B-817D-4471-BDCC-8B545C93B789}" srcOrd="0" destOrd="0" presId="urn:microsoft.com/office/officeart/2018/5/layout/IconLeafLabelList"/>
    <dgm:cxn modelId="{9A4B8F5F-81DE-4CE5-A31F-1BD42D2E66E4}" type="presParOf" srcId="{160667E9-A58D-443F-84CF-F1E4DBDF97A8}" destId="{40BA6D1F-D980-4323-B768-AE3CCC44D588}" srcOrd="1" destOrd="0" presId="urn:microsoft.com/office/officeart/2018/5/layout/IconLeafLabelList"/>
    <dgm:cxn modelId="{21939C27-D37C-449A-A1C4-AE1FCC2C20A6}" type="presParOf" srcId="{160667E9-A58D-443F-84CF-F1E4DBDF97A8}" destId="{2BF958D7-4DFB-455A-9662-9873D46978D0}" srcOrd="2" destOrd="0" presId="urn:microsoft.com/office/officeart/2018/5/layout/IconLeafLabelList"/>
    <dgm:cxn modelId="{9E6AFD0B-697B-467F-82F3-D8ECB28BD852}" type="presParOf" srcId="{160667E9-A58D-443F-84CF-F1E4DBDF97A8}" destId="{32D11FB4-DC81-4FC1-B3F3-2F161949100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DFF5B-817D-4471-BDCC-8B545C93B789}">
      <dsp:nvSpPr>
        <dsp:cNvPr id="0" name=""/>
        <dsp:cNvSpPr/>
      </dsp:nvSpPr>
      <dsp:spPr>
        <a:xfrm>
          <a:off x="2482508" y="27718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A6D1F-D980-4323-B768-AE3CCC44D588}">
      <dsp:nvSpPr>
        <dsp:cNvPr id="0" name=""/>
        <dsp:cNvSpPr/>
      </dsp:nvSpPr>
      <dsp:spPr>
        <a:xfrm>
          <a:off x="2950508" y="74518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11FB4-DC81-4FC1-B3F3-2F161949100C}">
      <dsp:nvSpPr>
        <dsp:cNvPr id="0" name=""/>
        <dsp:cNvSpPr/>
      </dsp:nvSpPr>
      <dsp:spPr>
        <a:xfrm>
          <a:off x="1780508" y="315718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400" kern="1200" dirty="0"/>
        </a:p>
      </dsp:txBody>
      <dsp:txXfrm>
        <a:off x="1780508" y="315718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5CF4C-F181-F64A-A583-FC42E35398C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23408-EEB9-5D47-BC12-C52DDD50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4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890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10/8/19 7:38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88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10/8/19 7:38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10/8/19 7:38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3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10/8/19 7:38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37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626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9D1B6-60AE-CF4F-863D-4DE16456BB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49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10/8/19 7:38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33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10/8/19 7:38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1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10/8/19 7:38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3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10/8/19 7:38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3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10/8/19 7:38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96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10/8/19 7:38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32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0280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642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A38B-1117-794E-9F89-813508285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48539-98EF-754E-9241-CD6F5CA68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D8F6-83E1-AC49-81FB-1479C33D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A267-A831-FE40-81B2-7A84A446927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67789-C5FD-CD4F-9C6D-6D716E6B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687EF-4FC0-9F4B-A641-AFA66A46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6B10-7B1E-5042-A90D-C2CAAAE6F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D2BF-559D-E749-BE50-78C0AC16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98EB5-72F0-8748-AEE3-431A8D365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F87F3-CFC1-4541-9EC0-EFF9E05E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A267-A831-FE40-81B2-7A84A446927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9C248-E303-7348-8087-95D10166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39FF-54BC-ED48-BDED-BFE6BAF2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6B10-7B1E-5042-A90D-C2CAAAE6F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BA2AD-3080-A84A-89A7-9AAA134EB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2CA51-2C22-5F4B-BEDA-10D503428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A1379-1895-7B48-9D9F-F115C1A1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A267-A831-FE40-81B2-7A84A446927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AB826-8444-A648-BC83-4FCAE7FC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321D7-E3E2-C441-94A3-919A9746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6B10-7B1E-5042-A90D-C2CAAAE6F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9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72421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779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202F-3CF5-2942-AEA6-0328F84C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8F358-AB01-9B41-8E1E-1AD2DA0DE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2F06-3EE1-5D48-8E1F-DAE0CF1D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DE03-8BEF-0C49-9DC9-23DC8E30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CBC-D893-3B47-A264-8849993C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8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D5BC-DC2F-064C-9800-2CDE3214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F152-263A-3A46-852E-4E5B8BA2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A1B8-DC41-794D-96EA-8B1C96D7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38CA-9302-0B4E-9B9D-25D92062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0CEA-08FD-BB40-B9A8-274C7A38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40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885A-35D8-174F-B6C4-8046BA66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68C2-0DBD-F848-AEE9-48BA10A7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6D31-C01C-E445-82B6-201EE8AF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4627A-BC05-374E-BB9B-09F5455E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6674-79D4-D14B-8F30-A99D65D8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01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50DA-91CD-5D4C-808F-5C17D111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EFE7-1618-B942-9F75-519E5D7CE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1289D-9D13-F144-B072-ABE467FB3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04373-E969-B541-A704-C9400C19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8424E-15BD-E042-9C9C-242680C4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5F297-2230-464D-8E29-C2976903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84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76ED-41DC-9449-A0E1-A4005208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0F8B5-3CED-404E-BCA2-71BDFCAE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10C8-02D3-E04B-A28E-88AF67C1A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7D2CD-9E35-0149-9113-D1E85A132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937DC-FD26-934F-8BC6-B133FDE68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AA12D-A0BC-B740-913F-AF3B8402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432B3-9901-0B4A-A33A-1DB02DE1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0C05B-6BF9-0444-B9EC-2D917BFC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4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C635-F355-5A47-9236-BD728916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3F1BA-B488-1E48-ADF3-0A25AEEC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0274D-70BC-5A42-9165-53C1C7DA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F29E0-8D88-E54F-BD8D-6D0B06BA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61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CC1FC-92EB-354A-8B2E-3AF1781D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CB598-CB8E-A841-8B12-70E432FB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F501B-35ED-5D46-8384-F8EFBC80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5354-9106-3F42-9C78-54432AD6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5E78-01AA-0446-90CB-214B5BE6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B9DF9-33A7-1E4A-8A7A-0F745760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A267-A831-FE40-81B2-7A84A446927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DF3B1-996A-8B48-8BE5-42BAD0F2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0E09-2096-FB45-B89D-8DFD98F8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6B10-7B1E-5042-A90D-C2CAAAE6F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8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B82D-C75B-0143-AB74-28F3106C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8BBF-E8E9-6A4F-9872-171CC9204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DB078-F22D-6342-9CA5-70D7E4BD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37A49-AACA-4148-9C21-EDBE9DFE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6E600-1118-404E-A5F8-CD3DBAD9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E150E-3798-7E4A-A473-394A7380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3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B05C-61ED-9F46-A78F-711C8000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345EA-F3F3-8740-842B-0040F1941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6A2C2-F483-1747-B2F1-5F7BAC8E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2B6A-B79C-A840-A3E7-0E57866F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E5D45-BA75-4244-8C36-27FD87A6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F063E-5E8D-4548-BB0D-0C8021C6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4511-6827-B848-B0D1-023111B7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35F14-0483-D94C-8390-9B91217B7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BCA3-CB6F-F24B-B159-E4292513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9561A-612D-5641-9244-7C0820E3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6E2C2-7A60-A349-88D1-D075CC15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21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E3966-F054-8A4D-94C5-9281CEC25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1B6FD-6E5E-F844-A706-618BAFE45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ABDF-E872-324B-818C-B869890F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192B4-9494-3A43-B482-3B6A4626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1E7F5-B9C7-B24D-B595-0FEC2A81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86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367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F840-D017-0A45-986E-4EF99627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1681-9A39-AE40-BF03-5702E7FA6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E751-EFF0-9041-9247-52F9E0FE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A267-A831-FE40-81B2-7A84A446927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6856E-AC0A-F44A-B796-CBF606D2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EA880-BACC-7047-BB2F-81B768A9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6B10-7B1E-5042-A90D-C2CAAAE6F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7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4355-4C1C-2E45-B90E-6EF60D8A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7981-20A9-B040-9ECE-C770C8123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EA235-C0D6-DA45-9CDA-D54475915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6EC72-151A-DF45-9B10-951EE385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A267-A831-FE40-81B2-7A84A446927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C6D8C-D27C-7744-BFD8-ACF0686C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EB480-C3D4-E94A-AC78-AA2F644C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6B10-7B1E-5042-A90D-C2CAAAE6F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9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0065-D01A-7D46-A2B2-6622B7A1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33BE7-3C64-F34D-B8E8-D68412FD0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F7754-DE6E-F149-AF0E-38627FE7D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FDA20-7C61-A948-A920-4DA80DA62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5BDEA-F917-494E-A419-BF2D04490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13843-EDCD-6A44-A273-9D2B6D1B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A267-A831-FE40-81B2-7A84A446927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7CE50-F7C9-3D4B-87C3-E3DE80D0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4BAE7-E253-D543-BA77-4C527437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6B10-7B1E-5042-A90D-C2CAAAE6F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9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4D75-CF19-684E-AFFE-B864771D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1B903-7199-B747-9C06-799289DF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A267-A831-FE40-81B2-7A84A446927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5E87C-ACAC-074D-8DB1-873C57E0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FD6C0-ABFC-5845-A686-A02DB0EA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6B10-7B1E-5042-A90D-C2CAAAE6F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4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4ECF1-2899-CE4A-AE32-0A7D4DD3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A267-A831-FE40-81B2-7A84A446927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30F1-6A0E-9341-B37C-630E758C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5ED86-AD3B-0E41-BE5C-D6D259FA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6B10-7B1E-5042-A90D-C2CAAAE6F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7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DEC3-B584-5E48-8576-9D69EB85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58B5-B403-994F-92B8-2DAFC625E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0D46C-888F-D841-B081-08DEE4CC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67267-E3D2-C145-9D0F-738437A6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A267-A831-FE40-81B2-7A84A446927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E5D0D-32C6-8042-A2C6-5AE54A0D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26D52-5F86-604E-A9F3-797900A8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6B10-7B1E-5042-A90D-C2CAAAE6F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960-287E-B740-AB02-DE678CB6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AFB5F-851F-994C-9416-07E9252F3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43F34-B31E-A24D-B520-2335D3BB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B264B-45EB-CA43-B6AD-F6140834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A267-A831-FE40-81B2-7A84A446927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DF859-3067-3442-ABB8-6A45C2D3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4D141-147A-5A40-9E19-58D5CF52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6B10-7B1E-5042-A90D-C2CAAAE6F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EA62B-A562-5B48-B663-6203D41E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74D6D-32B5-5A48-A3C4-47568BB30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6DC7-C921-EA4D-B965-45C2AF07C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A267-A831-FE40-81B2-7A84A446927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C3F1-8520-A140-9473-937434FDF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27693-27AE-D94D-9A96-D8317EB06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96B10-7B1E-5042-A90D-C2CAAAE6F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6D75-F370-5143-BFEC-81F35880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38876-0179-6C4F-83B7-94CF6B85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E6AF1-0558-5644-81AB-1372AA3DA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E5C0-191E-D344-BC71-4476370D6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6F74-F2FF-7347-AC4D-ED84DEC82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://cs231n.github.io/convolutional-networks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27DFF-1BA5-234A-B9F8-0F0A40BC0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Convolution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6FFAF-85D7-8E47-91FC-46C873C4B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2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77175" y="153036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4313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59805" y="326625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4313" dirty="0">
                <a:solidFill>
                  <a:schemeClr val="tx1"/>
                </a:solidFill>
              </a:rPr>
              <a:t>Pooling Layers</a:t>
            </a: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2"/>
              <p:cNvSpPr txBox="1">
                <a:spLocks/>
              </p:cNvSpPr>
              <p:nvPr/>
            </p:nvSpPr>
            <p:spPr>
              <a:xfrm>
                <a:off x="253055" y="1389976"/>
                <a:ext cx="11361317" cy="501831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31863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 typeface="Arial" charset="0"/>
                  <a:buChar char="•"/>
                  <a:defRPr sz="4000" kern="1200">
                    <a:solidFill>
                      <a:schemeClr val="tx2"/>
                    </a:solidFill>
                    <a:latin typeface="+mj-lt"/>
                    <a:ea typeface="ＭＳ Ｐゴシック" charset="0"/>
                    <a:cs typeface="ＭＳ Ｐゴシック" charset="0"/>
                  </a:defRPr>
                </a:lvl1pPr>
                <a:lvl2pPr marL="584200" indent="-241300" algn="l" defTabSz="931863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 typeface="Arial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800100" indent="-228600" algn="l" defTabSz="931863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 typeface="Arial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028700" indent="-228600" algn="l" defTabSz="931863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 typeface="Arial" charset="0"/>
                  <a:buChar char="•"/>
                  <a:defRPr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257300" indent="-228600" algn="l" defTabSz="931863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 typeface="Arial" charset="0"/>
                  <a:buChar char="•"/>
                  <a:defRPr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36145" lvl="1" indent="0" algn="just">
                  <a:buNone/>
                </a:pPr>
                <a:r>
                  <a:rPr lang="en-US" sz="215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Often used immediately after convolutional layers</a:t>
                </a:r>
              </a:p>
              <a:p>
                <a:pPr lvl="1" algn="just"/>
                <a:r>
                  <a:rPr lang="en-US" sz="215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Simplify the information in the output from the convolutional layer</a:t>
                </a:r>
              </a:p>
              <a:p>
                <a:pPr lvl="1" algn="just"/>
                <a:r>
                  <a:rPr lang="en-US" sz="215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Take each feature map output from the convolutional layer and prepares a condensed feature map</a:t>
                </a:r>
              </a:p>
              <a:p>
                <a:pPr lvl="1" algn="just"/>
                <a:r>
                  <a:rPr lang="en-US" sz="215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Max-pooling: </a:t>
                </a:r>
              </a:p>
              <a:p>
                <a:pPr marL="336145" lvl="1" indent="0" algn="just">
                  <a:buNone/>
                </a:pPr>
                <a:r>
                  <a:rPr lang="en-US" sz="215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          A pooling unit simply outputs the maximum activation in the </a:t>
                </a:r>
                <a14:m>
                  <m:oMath xmlns:m="http://schemas.openxmlformats.org/officeDocument/2006/math">
                    <m:r>
                      <a:rPr lang="en-US" sz="2157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𝑝</m:t>
                    </m:r>
                    <m:r>
                      <a:rPr lang="en-US" sz="2157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157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15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region</a:t>
                </a:r>
              </a:p>
            </p:txBody>
          </p:sp>
        </mc:Choice>
        <mc:Fallback>
          <p:sp>
            <p:nvSpPr>
              <p:cNvPr id="8" name="Text Placeholder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55" y="1389976"/>
                <a:ext cx="11361317" cy="5018311"/>
              </a:xfrm>
              <a:prstGeom prst="rect">
                <a:avLst/>
              </a:prstGeom>
              <a:blipFill>
                <a:blip r:embed="rId3"/>
                <a:stretch>
                  <a:fillRect t="-1008" r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http://neuralnetworksanddeeplearning.com/images/tikz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747" y="3586800"/>
            <a:ext cx="4826089" cy="268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14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7" name="Shape 687"/>
          <p:cNvGraphicFramePr/>
          <p:nvPr/>
        </p:nvGraphicFramePr>
        <p:xfrm>
          <a:off x="1270685" y="1879820"/>
          <a:ext cx="3230876" cy="32308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7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7719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1</a:t>
                      </a:r>
                    </a:p>
                  </a:txBody>
                  <a:tcPr marL="121883" marR="121883" marT="121883" marB="121883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1</a:t>
                      </a:r>
                    </a:p>
                  </a:txBody>
                  <a:tcPr marL="121883" marR="121883" marT="121883" marB="121883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2</a:t>
                      </a:r>
                    </a:p>
                  </a:txBody>
                  <a:tcPr marL="121883" marR="121883" marT="121883" marB="121883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4</a:t>
                      </a:r>
                    </a:p>
                  </a:txBody>
                  <a:tcPr marL="121883" marR="121883" marT="121883" marB="121883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719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5</a:t>
                      </a:r>
                    </a:p>
                  </a:txBody>
                  <a:tcPr marL="121883" marR="121883" marT="121883" marB="121883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6</a:t>
                      </a:r>
                    </a:p>
                  </a:txBody>
                  <a:tcPr marL="121883" marR="121883" marT="121883" marB="121883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7</a:t>
                      </a:r>
                    </a:p>
                  </a:txBody>
                  <a:tcPr marL="121883" marR="121883" marT="121883" marB="121883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8</a:t>
                      </a:r>
                    </a:p>
                  </a:txBody>
                  <a:tcPr marL="121883" marR="121883" marT="121883" marB="121883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719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3</a:t>
                      </a:r>
                    </a:p>
                  </a:txBody>
                  <a:tcPr marL="121883" marR="121883" marT="121883" marB="121883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2</a:t>
                      </a:r>
                    </a:p>
                  </a:txBody>
                  <a:tcPr marL="121883" marR="121883" marT="121883" marB="121883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1</a:t>
                      </a:r>
                    </a:p>
                  </a:txBody>
                  <a:tcPr marL="121883" marR="121883" marT="121883" marB="121883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0</a:t>
                      </a:r>
                    </a:p>
                  </a:txBody>
                  <a:tcPr marL="121883" marR="121883" marT="121883" marB="121883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719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1</a:t>
                      </a:r>
                    </a:p>
                  </a:txBody>
                  <a:tcPr marL="121883" marR="121883" marT="121883" marB="121883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2</a:t>
                      </a:r>
                    </a:p>
                  </a:txBody>
                  <a:tcPr marL="121883" marR="121883" marT="121883" marB="121883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3</a:t>
                      </a:r>
                    </a:p>
                  </a:txBody>
                  <a:tcPr marL="121883" marR="121883" marT="121883" marB="121883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4</a:t>
                      </a:r>
                    </a:p>
                  </a:txBody>
                  <a:tcPr marL="121883" marR="121883" marT="121883" marB="121883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8" name="Shape 688"/>
          <p:cNvSpPr txBox="1"/>
          <p:nvPr/>
        </p:nvSpPr>
        <p:spPr>
          <a:xfrm>
            <a:off x="1243156" y="1200483"/>
            <a:ext cx="3489105" cy="753093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>
            <a:noAutofit/>
          </a:bodyPr>
          <a:lstStyle/>
          <a:p>
            <a:r>
              <a:rPr lang="en" sz="3200" dirty="0">
                <a:latin typeface="+mj-lt"/>
              </a:rPr>
              <a:t>Single depth slice</a:t>
            </a:r>
          </a:p>
        </p:txBody>
      </p:sp>
      <p:cxnSp>
        <p:nvCxnSpPr>
          <p:cNvPr id="689" name="Shape 689"/>
          <p:cNvCxnSpPr/>
          <p:nvPr/>
        </p:nvCxnSpPr>
        <p:spPr>
          <a:xfrm rot="10800000">
            <a:off x="857976" y="1919481"/>
            <a:ext cx="0" cy="315155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0" name="Shape 690"/>
          <p:cNvSpPr txBox="1"/>
          <p:nvPr/>
        </p:nvSpPr>
        <p:spPr>
          <a:xfrm>
            <a:off x="370845" y="2085291"/>
            <a:ext cx="519526" cy="623511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>
            <a:noAutofit/>
          </a:bodyPr>
          <a:lstStyle/>
          <a:p>
            <a:r>
              <a:rPr lang="en" sz="3200" dirty="0">
                <a:latin typeface="+mj-lt"/>
              </a:rPr>
              <a:t>x</a:t>
            </a:r>
          </a:p>
        </p:txBody>
      </p:sp>
      <p:cxnSp>
        <p:nvCxnSpPr>
          <p:cNvPr id="691" name="Shape 691"/>
          <p:cNvCxnSpPr/>
          <p:nvPr/>
        </p:nvCxnSpPr>
        <p:spPr>
          <a:xfrm>
            <a:off x="1235357" y="5533935"/>
            <a:ext cx="330153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2" name="Shape 692"/>
          <p:cNvSpPr txBox="1"/>
          <p:nvPr/>
        </p:nvSpPr>
        <p:spPr>
          <a:xfrm>
            <a:off x="3838020" y="5441082"/>
            <a:ext cx="519526" cy="489131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>
            <a:noAutofit/>
          </a:bodyPr>
          <a:lstStyle/>
          <a:p>
            <a:r>
              <a:rPr lang="en" sz="3200" dirty="0">
                <a:latin typeface="+mj-lt"/>
              </a:rPr>
              <a:t>y</a:t>
            </a:r>
          </a:p>
        </p:txBody>
      </p:sp>
      <p:cxnSp>
        <p:nvCxnSpPr>
          <p:cNvPr id="693" name="Shape 693"/>
          <p:cNvCxnSpPr/>
          <p:nvPr/>
        </p:nvCxnSpPr>
        <p:spPr>
          <a:xfrm>
            <a:off x="5005088" y="3495257"/>
            <a:ext cx="2710016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4" name="Shape 694"/>
          <p:cNvSpPr txBox="1"/>
          <p:nvPr/>
        </p:nvSpPr>
        <p:spPr>
          <a:xfrm>
            <a:off x="4881872" y="2384849"/>
            <a:ext cx="3567094" cy="969462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>
            <a:noAutofit/>
          </a:bodyPr>
          <a:lstStyle/>
          <a:p>
            <a:r>
              <a:rPr lang="en" sz="2400" dirty="0">
                <a:latin typeface="+mj-lt"/>
              </a:rPr>
              <a:t>max pool with 2x2 filters and stride 2</a:t>
            </a:r>
          </a:p>
        </p:txBody>
      </p:sp>
      <p:graphicFrame>
        <p:nvGraphicFramePr>
          <p:cNvPr id="695" name="Shape 695"/>
          <p:cNvGraphicFramePr/>
          <p:nvPr/>
        </p:nvGraphicFramePr>
        <p:xfrm>
          <a:off x="8829279" y="2635612"/>
          <a:ext cx="1615438" cy="16154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7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7719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6</a:t>
                      </a:r>
                    </a:p>
                  </a:txBody>
                  <a:tcPr marL="121883" marR="121883" marT="121883" marB="121883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8</a:t>
                      </a:r>
                    </a:p>
                  </a:txBody>
                  <a:tcPr marL="121883" marR="121883" marT="121883" marB="121883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719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3</a:t>
                      </a:r>
                    </a:p>
                  </a:txBody>
                  <a:tcPr marL="121883" marR="121883" marT="121883" marB="121883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3200"/>
                        <a:t>4</a:t>
                      </a:r>
                    </a:p>
                  </a:txBody>
                  <a:tcPr marL="121883" marR="121883" marT="121883" marB="121883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itle 2"/>
          <p:cNvSpPr txBox="1">
            <a:spLocks/>
          </p:cNvSpPr>
          <p:nvPr/>
        </p:nvSpPr>
        <p:spPr>
          <a:xfrm>
            <a:off x="659805" y="326625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4313" dirty="0">
                <a:solidFill>
                  <a:schemeClr val="tx1"/>
                </a:solidFill>
              </a:rPr>
              <a:t>Max Pooling</a:t>
            </a: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3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Shape 6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071" y="2564628"/>
            <a:ext cx="5713613" cy="4058437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383982" y="1425350"/>
            <a:ext cx="11237791" cy="942509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>
            <a:noAutofit/>
          </a:bodyPr>
          <a:lstStyle/>
          <a:p>
            <a:pPr marL="488512" indent="-336145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</a:t>
            </a:r>
            <a:r>
              <a:rPr lang="en" sz="2400" dirty="0">
                <a:latin typeface="+mj-lt"/>
              </a:rPr>
              <a:t>maller </a:t>
            </a:r>
            <a:r>
              <a:rPr lang="en-US" sz="2400" dirty="0">
                <a:latin typeface="+mj-lt"/>
              </a:rPr>
              <a:t>representations </a:t>
            </a:r>
            <a:r>
              <a:rPr lang="en" sz="2400" dirty="0">
                <a:latin typeface="+mj-lt"/>
              </a:rPr>
              <a:t>and more manageable </a:t>
            </a:r>
          </a:p>
          <a:p>
            <a:pPr marL="488512" indent="-336145"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latin typeface="+mj-lt"/>
              </a:rPr>
              <a:t>Operates over each activation map independently</a:t>
            </a:r>
          </a:p>
          <a:p>
            <a:endParaRPr sz="2400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59805" y="326625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4313" dirty="0">
                <a:solidFill>
                  <a:schemeClr val="tx1"/>
                </a:solidFill>
              </a:rPr>
              <a:t>Pooling Layers</a:t>
            </a: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9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77175" y="153036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4313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59805" y="326625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4313" dirty="0">
                <a:solidFill>
                  <a:schemeClr val="tx1"/>
                </a:solidFill>
              </a:rPr>
              <a:t>Shared Weights And Biases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2"/>
              <p:cNvSpPr txBox="1">
                <a:spLocks/>
              </p:cNvSpPr>
              <p:nvPr/>
            </p:nvSpPr>
            <p:spPr>
              <a:xfrm>
                <a:off x="245998" y="1398582"/>
                <a:ext cx="11361317" cy="501831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31863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 typeface="Arial" charset="0"/>
                  <a:buChar char="•"/>
                  <a:defRPr sz="4000" kern="1200">
                    <a:solidFill>
                      <a:schemeClr val="tx2"/>
                    </a:solidFill>
                    <a:latin typeface="+mj-lt"/>
                    <a:ea typeface="ＭＳ Ｐゴシック" charset="0"/>
                    <a:cs typeface="ＭＳ Ｐゴシック" charset="0"/>
                  </a:defRPr>
                </a:lvl1pPr>
                <a:lvl2pPr marL="584200" indent="-241300" algn="l" defTabSz="931863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 typeface="Arial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800100" indent="-228600" algn="l" defTabSz="931863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 typeface="Arial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028700" indent="-228600" algn="l" defTabSz="931863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 typeface="Arial" charset="0"/>
                  <a:buChar char="•"/>
                  <a:defRPr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257300" indent="-228600" algn="l" defTabSz="931863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 typeface="Arial" charset="0"/>
                  <a:buChar char="•"/>
                  <a:defRPr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84338" lvl="1" indent="-448193" algn="just">
                  <a:buFont typeface="+mj-lt"/>
                  <a:buAutoNum type="arabicPeriod"/>
                </a:pPr>
                <a:r>
                  <a:rPr lang="en-US" sz="2353" dirty="0">
                    <a:solidFill>
                      <a:schemeClr val="tx1"/>
                    </a:solidFill>
                    <a:latin typeface="+mj-lt"/>
                  </a:rPr>
                  <a:t>Each hidden neuron has a bias and pxp weights connected to its local receptive field</a:t>
                </a:r>
              </a:p>
              <a:p>
                <a:pPr marL="784338" lvl="1" indent="-448193" algn="just">
                  <a:buFont typeface="+mj-lt"/>
                  <a:buAutoNum type="arabicPeriod"/>
                </a:pPr>
                <a:r>
                  <a:rPr lang="en-US" sz="2353" dirty="0">
                    <a:solidFill>
                      <a:schemeClr val="tx1"/>
                    </a:solidFill>
                    <a:latin typeface="+mj-lt"/>
                  </a:rPr>
                  <a:t>The weights and biases for each of the hidden neurons are the same</a:t>
                </a:r>
              </a:p>
              <a:p>
                <a:pPr marL="784338" lvl="1" indent="-448193" algn="just">
                  <a:buFont typeface="+mj-lt"/>
                  <a:buAutoNum type="arabicPeriod"/>
                </a:pPr>
                <a:r>
                  <a:rPr lang="en-US" sz="2353" dirty="0">
                    <a:solidFill>
                      <a:schemeClr val="tx1"/>
                    </a:solidFill>
                    <a:latin typeface="+mj-lt"/>
                  </a:rPr>
                  <a:t>In other words,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5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53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353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en-US" sz="2353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  <m:sup/>
                    </m:sSup>
                  </m:oMath>
                </a14:m>
                <a:r>
                  <a:rPr lang="en-US" sz="2353" dirty="0">
                    <a:solidFill>
                      <a:schemeClr val="tx1"/>
                    </a:solidFill>
                    <a:latin typeface="+mj-lt"/>
                  </a:rPr>
                  <a:t> hidden neuron, the output is:</a:t>
                </a:r>
              </a:p>
            </p:txBody>
          </p:sp>
        </mc:Choice>
        <mc:Fallback xmlns="">
          <p:sp>
            <p:nvSpPr>
              <p:cNvPr id="8" name="Text Placeholder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98" y="1398582"/>
                <a:ext cx="11361317" cy="5018311"/>
              </a:xfrm>
              <a:prstGeom prst="rect">
                <a:avLst/>
              </a:prstGeom>
              <a:blipFill>
                <a:blip r:embed="rId3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86246" y="4214291"/>
                <a:ext cx="9032578" cy="16359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br>
                  <a:rPr lang="en-US" sz="1961" dirty="0">
                    <a:latin typeface="+mj-lt"/>
                  </a:rPr>
                </a:br>
                <a:r>
                  <a:rPr lang="en-US" sz="1961" dirty="0">
                    <a:latin typeface="+mj-lt"/>
                  </a:rPr>
                  <a:t>where </a:t>
                </a:r>
                <a14:m>
                  <m:oMath xmlns:m="http://schemas.openxmlformats.org/officeDocument/2006/math">
                    <m:r>
                      <a:rPr lang="en-US" sz="1961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196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961" dirty="0">
                    <a:latin typeface="+mj-lt"/>
                  </a:rPr>
                  <a:t>is the neural activation function - perhaps the sigmoid function</a:t>
                </a:r>
              </a:p>
              <a:p>
                <a14:m>
                  <m:oMath xmlns:m="http://schemas.openxmlformats.org/officeDocument/2006/math">
                    <m:r>
                      <a:rPr lang="en-US" sz="1961" i="1">
                        <a:latin typeface="Cambria Math"/>
                      </a:rPr>
                      <m:t>𝑏</m:t>
                    </m:r>
                    <m:r>
                      <a:rPr lang="en-US" sz="196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961" dirty="0">
                    <a:latin typeface="+mj-lt"/>
                  </a:rPr>
                  <a:t>is the shared value for the bias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6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61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961" i="1">
                            <a:latin typeface="Cambria Math"/>
                          </a:rPr>
                          <m:t>𝑙</m:t>
                        </m:r>
                        <m:r>
                          <a:rPr lang="en-US" sz="1961" i="1">
                            <a:latin typeface="Cambria Math"/>
                          </a:rPr>
                          <m:t>,</m:t>
                        </m:r>
                        <m:r>
                          <a:rPr lang="en-US" sz="1961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1961">
                        <a:latin typeface="Cambria Math"/>
                      </a:rPr>
                      <m:t> </m:t>
                    </m:r>
                  </m:oMath>
                </a14:m>
                <a:r>
                  <a:rPr lang="en-US" sz="1961" dirty="0">
                    <a:latin typeface="+mj-lt"/>
                  </a:rPr>
                  <a:t>is a </a:t>
                </a:r>
                <a14:m>
                  <m:oMath xmlns:m="http://schemas.openxmlformats.org/officeDocument/2006/math">
                    <m:r>
                      <a:rPr lang="en-US" sz="1961" i="1" dirty="0">
                        <a:latin typeface="Cambria Math"/>
                      </a:rPr>
                      <m:t>𝑛</m:t>
                    </m:r>
                    <m:r>
                      <a:rPr lang="en-US" sz="1961" i="1" dirty="0">
                        <a:latin typeface="Cambria Math"/>
                      </a:rPr>
                      <m:t>×</m:t>
                    </m:r>
                    <m:r>
                      <a:rPr lang="en-US" sz="1961" i="1" dirty="0">
                        <a:latin typeface="Cambria Math"/>
                      </a:rPr>
                      <m:t>𝑛</m:t>
                    </m:r>
                    <m:r>
                      <a:rPr lang="en-US" sz="196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961" dirty="0">
                    <a:latin typeface="+mj-lt"/>
                  </a:rPr>
                  <a:t>array of shared weights</a:t>
                </a:r>
                <a:br>
                  <a:rPr lang="en-US" sz="1961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96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61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961" i="1">
                            <a:latin typeface="Cambria Math"/>
                          </a:rPr>
                          <m:t>𝑥</m:t>
                        </m:r>
                        <m:r>
                          <a:rPr lang="en-US" sz="1961" i="1">
                            <a:latin typeface="Cambria Math"/>
                          </a:rPr>
                          <m:t>,</m:t>
                        </m:r>
                        <m:r>
                          <a:rPr lang="en-US" sz="1961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961" dirty="0">
                    <a:latin typeface="+mj-lt"/>
                  </a:rPr>
                  <a:t>to denote the input activation at position </a:t>
                </a:r>
                <a14:m>
                  <m:oMath xmlns:m="http://schemas.openxmlformats.org/officeDocument/2006/math">
                    <m:r>
                      <a:rPr lang="en-US" sz="1961" i="1" dirty="0">
                        <a:latin typeface="Cambria Math"/>
                      </a:rPr>
                      <m:t>𝑥</m:t>
                    </m:r>
                    <m:r>
                      <a:rPr lang="en-US" sz="1961" i="1" dirty="0">
                        <a:latin typeface="Cambria Math"/>
                      </a:rPr>
                      <m:t>, </m:t>
                    </m:r>
                    <m:r>
                      <a:rPr lang="en-US" sz="1961" i="1" dirty="0">
                        <a:latin typeface="Cambria Math"/>
                      </a:rPr>
                      <m:t>𝑦</m:t>
                    </m:r>
                  </m:oMath>
                </a14:m>
                <a:endParaRPr lang="en-US" sz="1961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246" y="4214291"/>
                <a:ext cx="9032578" cy="1635985"/>
              </a:xfrm>
              <a:prstGeom prst="rect">
                <a:avLst/>
              </a:prstGeom>
              <a:blipFill>
                <a:blip r:embed="rId4"/>
                <a:stretch>
                  <a:fillRect l="-561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96086" y="3034539"/>
                <a:ext cx="5530252" cy="1580795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53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/>
                        </a:rPr>
                        <m:t>𝜎</m:t>
                      </m:r>
                      <m:r>
                        <a:rPr lang="en-US" sz="2353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sz="2353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/>
                        </a:rPr>
                        <m:t>𝑏</m:t>
                      </m:r>
                      <m:r>
                        <a:rPr lang="en-US" sz="2353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/>
                            </a:rPr>
                            <m:t>𝑙</m:t>
                          </m:r>
                          <m: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353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353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2353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  <a:ea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353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353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  <a:ea typeface="Cambria Math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sz="2353" i="1">
                                      <a:gradFill>
                                        <a:gsLst>
                                          <a:gs pos="2917">
                                            <a:schemeClr val="tx1"/>
                                          </a:gs>
                                          <a:gs pos="30000">
                                            <a:schemeClr val="tx1"/>
                                          </a:gs>
                                        </a:gsLst>
                                        <a:lin ang="5400000" scaled="0"/>
                                      </a:gra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53" i="1">
                                      <a:gradFill>
                                        <a:gsLst>
                                          <a:gs pos="2917">
                                            <a:schemeClr val="tx1"/>
                                          </a:gs>
                                          <a:gs pos="30000">
                                            <a:schemeClr val="tx1"/>
                                          </a:gs>
                                        </a:gsLst>
                                        <a:lin ang="5400000" scaled="0"/>
                                      </a:gra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353" i="1">
                                      <a:gradFill>
                                        <a:gsLst>
                                          <a:gs pos="2917">
                                            <a:schemeClr val="tx1"/>
                                          </a:gs>
                                          <a:gs pos="30000">
                                            <a:schemeClr val="tx1"/>
                                          </a:gs>
                                        </a:gsLst>
                                        <a:lin ang="5400000" scaled="0"/>
                                      </a:gra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𝑙</m:t>
                                  </m:r>
                                  <m:r>
                                    <a:rPr lang="en-US" sz="2353" i="1">
                                      <a:gradFill>
                                        <a:gsLst>
                                          <a:gs pos="2917">
                                            <a:schemeClr val="tx1"/>
                                          </a:gs>
                                          <a:gs pos="30000">
                                            <a:schemeClr val="tx1"/>
                                          </a:gs>
                                        </a:gsLst>
                                        <a:lin ang="5400000" scaled="0"/>
                                      </a:gra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353" i="1">
                                      <a:gradFill>
                                        <a:gsLst>
                                          <a:gs pos="2917">
                                            <a:schemeClr val="tx1"/>
                                          </a:gs>
                                          <a:gs pos="30000">
                                            <a:schemeClr val="tx1"/>
                                          </a:gs>
                                        </a:gsLst>
                                        <a:lin ang="5400000" scaled="0"/>
                                      </a:gra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353" i="1">
                                      <a:gradFill>
                                        <a:gsLst>
                                          <a:gs pos="2917">
                                            <a:schemeClr val="tx1"/>
                                          </a:gs>
                                          <a:gs pos="30000">
                                            <a:schemeClr val="tx1"/>
                                          </a:gs>
                                        </a:gsLst>
                                        <a:lin ang="5400000" scaled="0"/>
                                      </a:gra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53" i="1">
                                      <a:gradFill>
                                        <a:gsLst>
                                          <a:gs pos="2917">
                                            <a:schemeClr val="tx1"/>
                                          </a:gs>
                                          <a:gs pos="30000">
                                            <a:schemeClr val="tx1"/>
                                          </a:gs>
                                        </a:gsLst>
                                        <a:lin ang="5400000" scaled="0"/>
                                      </a:gra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353" i="1">
                                      <a:gradFill>
                                        <a:gsLst>
                                          <a:gs pos="2917">
                                            <a:schemeClr val="tx1"/>
                                          </a:gs>
                                          <a:gs pos="30000">
                                            <a:schemeClr val="tx1"/>
                                          </a:gs>
                                        </a:gsLst>
                                        <a:lin ang="5400000" scaled="0"/>
                                      </a:gra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sz="2353" i="1">
                                      <a:gradFill>
                                        <a:gsLst>
                                          <a:gs pos="2917">
                                            <a:schemeClr val="tx1"/>
                                          </a:gs>
                                          <a:gs pos="30000">
                                            <a:schemeClr val="tx1"/>
                                          </a:gs>
                                        </a:gsLst>
                                        <a:lin ang="5400000" scaled="0"/>
                                      </a:gra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353" i="1">
                                      <a:gradFill>
                                        <a:gsLst>
                                          <a:gs pos="2917">
                                            <a:schemeClr val="tx1"/>
                                          </a:gs>
                                          <a:gs pos="30000">
                                            <a:schemeClr val="tx1"/>
                                          </a:gs>
                                        </a:gsLst>
                                        <a:lin ang="5400000" scaled="0"/>
                                      </a:gra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𝑙</m:t>
                                  </m:r>
                                  <m:r>
                                    <a:rPr lang="en-US" sz="2353" i="1">
                                      <a:gradFill>
                                        <a:gsLst>
                                          <a:gs pos="2917">
                                            <a:schemeClr val="tx1"/>
                                          </a:gs>
                                          <a:gs pos="30000">
                                            <a:schemeClr val="tx1"/>
                                          </a:gs>
                                        </a:gsLst>
                                        <a:lin ang="5400000" scaled="0"/>
                                      </a:gra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353" i="1">
                                      <a:gradFill>
                                        <a:gsLst>
                                          <a:gs pos="2917">
                                            <a:schemeClr val="tx1"/>
                                          </a:gs>
                                          <a:gs pos="30000">
                                            <a:schemeClr val="tx1"/>
                                          </a:gs>
                                        </a:gsLst>
                                        <a:lin ang="5400000" scaled="0"/>
                                      </a:gra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sz="2353" i="1">
                                      <a:gradFill>
                                        <a:gsLst>
                                          <a:gs pos="2917">
                                            <a:schemeClr val="tx1"/>
                                          </a:gs>
                                          <a:gs pos="30000">
                                            <a:schemeClr val="tx1"/>
                                          </a:gs>
                                        </a:gsLst>
                                        <a:lin ang="5400000" scaled="0"/>
                                      </a:gra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353" i="1">
                                      <a:gradFill>
                                        <a:gsLst>
                                          <a:gs pos="2917">
                                            <a:schemeClr val="tx1"/>
                                          </a:gs>
                                          <a:gs pos="30000">
                                            <a:schemeClr val="tx1"/>
                                          </a:gs>
                                        </a:gsLst>
                                        <a:lin ang="5400000" scaled="0"/>
                                      </a:gra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353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353" dirty="0">
                  <a:latin typeface="+mj-lt"/>
                </a:endParaRPr>
              </a:p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endPara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086" y="3034539"/>
                <a:ext cx="5530252" cy="15807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09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77175" y="153036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4313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59805" y="326625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4313" dirty="0">
                <a:solidFill>
                  <a:schemeClr val="tx1"/>
                </a:solidFill>
              </a:rPr>
              <a:t>Shared Weights And Biases</a:t>
            </a: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2"/>
              <p:cNvSpPr txBox="1">
                <a:spLocks/>
              </p:cNvSpPr>
              <p:nvPr/>
            </p:nvSpPr>
            <p:spPr>
              <a:xfrm>
                <a:off x="211682" y="1252051"/>
                <a:ext cx="11361317" cy="501831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31863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 typeface="Arial" charset="0"/>
                  <a:buChar char="•"/>
                  <a:defRPr sz="4000" kern="1200">
                    <a:solidFill>
                      <a:schemeClr val="tx2"/>
                    </a:solidFill>
                    <a:latin typeface="+mj-lt"/>
                    <a:ea typeface="ＭＳ Ｐゴシック" charset="0"/>
                    <a:cs typeface="ＭＳ Ｐゴシック" charset="0"/>
                  </a:defRPr>
                </a:lvl1pPr>
                <a:lvl2pPr marL="584200" indent="-241300" algn="l" defTabSz="931863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 typeface="Arial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800100" indent="-228600" algn="l" defTabSz="931863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 typeface="Arial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028700" indent="-228600" algn="l" defTabSz="931863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 typeface="Arial" charset="0"/>
                  <a:buChar char="•"/>
                  <a:defRPr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257300" indent="-228600" algn="l" defTabSz="931863" rtl="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90000"/>
                  <a:buFont typeface="Arial" charset="0"/>
                  <a:buChar char="•"/>
                  <a:defRPr kern="1200">
                    <a:solidFill>
                      <a:schemeClr val="tx2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just"/>
                <a:r>
                  <a:rPr lang="en-US" sz="2353" dirty="0">
                    <a:solidFill>
                      <a:schemeClr val="tx1"/>
                    </a:solidFill>
                    <a:latin typeface="+mj-lt"/>
                  </a:rPr>
                  <a:t>Convolutional networks are well adapted to the translation invariance of images</a:t>
                </a:r>
              </a:p>
              <a:p>
                <a:pPr lvl="1" algn="just"/>
                <a:r>
                  <a:rPr lang="en-US" sz="2353" dirty="0">
                    <a:solidFill>
                      <a:schemeClr val="tx1"/>
                    </a:solidFill>
                    <a:latin typeface="+mj-lt"/>
                  </a:rPr>
                  <a:t>Reduce the number of parameters involved in a convolutional network </a:t>
                </a:r>
                <a14:m>
                  <m:oMath xmlns:m="http://schemas.openxmlformats.org/officeDocument/2006/math">
                    <m:r>
                      <a:rPr lang="en-US" sz="2353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353" i="1" dirty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en-US" sz="2353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353" i="1" dirty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en-US" sz="2353" i="1" dirty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353" i="1" dirty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353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353" dirty="0">
                  <a:solidFill>
                    <a:schemeClr val="tx1"/>
                  </a:solidFill>
                  <a:latin typeface="+mj-lt"/>
                </a:endParaRPr>
              </a:p>
              <a:p>
                <a:pPr marL="336145" lvl="1" indent="0" algn="just">
                  <a:buNone/>
                </a:pPr>
                <a:endParaRPr lang="en-US" sz="2353" dirty="0">
                  <a:solidFill>
                    <a:schemeClr val="tx1"/>
                  </a:solidFill>
                  <a:latin typeface="+mj-lt"/>
                </a:endParaRPr>
              </a:p>
              <a:p>
                <a:pPr marL="336145" lvl="1" indent="0" algn="just">
                  <a:buNone/>
                </a:pPr>
                <a:r>
                  <a:rPr lang="en-US" sz="2353" dirty="0">
                    <a:solidFill>
                      <a:schemeClr val="tx1"/>
                    </a:solidFill>
                    <a:latin typeface="+mj-lt"/>
                  </a:rPr>
                  <a:t>Terminology</a:t>
                </a:r>
              </a:p>
              <a:p>
                <a:pPr marL="336145" lvl="1" indent="0" algn="just">
                  <a:buNone/>
                </a:pPr>
                <a:endParaRPr lang="en-US" sz="2353" dirty="0">
                  <a:solidFill>
                    <a:schemeClr val="tx1"/>
                  </a:solidFill>
                  <a:latin typeface="+mj-lt"/>
                </a:endParaRPr>
              </a:p>
              <a:p>
                <a:pPr marL="336145" lvl="1" indent="0" algn="just">
                  <a:buNone/>
                </a:pPr>
                <a:endParaRPr lang="en-US" sz="2353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Text Placeholder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82" y="1252051"/>
                <a:ext cx="11361317" cy="5018311"/>
              </a:xfrm>
              <a:prstGeom prst="rect">
                <a:avLst/>
              </a:prstGeom>
              <a:blipFill>
                <a:blip r:embed="rId3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59805" y="3497162"/>
          <a:ext cx="9649108" cy="1553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38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Feature map/Activation map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Map from the input layer to the hidden layer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Shared weights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Weights defining the feature map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Shared bias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Bias defining the feature map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Kernel/Filter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Shared weights and bias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20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77175" y="153036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4313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59805" y="326625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4313" dirty="0">
                <a:solidFill>
                  <a:schemeClr val="tx1"/>
                </a:solidFill>
              </a:rPr>
              <a:t>First Layer – High Level Perspective</a:t>
            </a: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</p:txBody>
      </p:sp>
      <p:sp>
        <p:nvSpPr>
          <p:cNvPr id="8" name="Text Placeholder 22"/>
          <p:cNvSpPr txBox="1">
            <a:spLocks/>
          </p:cNvSpPr>
          <p:nvPr/>
        </p:nvSpPr>
        <p:spPr>
          <a:xfrm>
            <a:off x="259790" y="1252051"/>
            <a:ext cx="11361317" cy="5363433"/>
          </a:xfrm>
          <a:prstGeom prst="rect">
            <a:avLst/>
          </a:prstGeom>
        </p:spPr>
        <p:txBody>
          <a:bodyPr/>
          <a:lstStyle>
            <a:lvl1pPr marL="342900" indent="-3429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4000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84200" indent="-2413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8001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287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573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1961" dirty="0">
                <a:solidFill>
                  <a:schemeClr val="tx1"/>
                </a:solidFill>
                <a:latin typeface="+mj-lt"/>
              </a:rPr>
              <a:t>Filters can be thought of as feature identifiers (straight edges, simple colors, and curves)</a:t>
            </a:r>
          </a:p>
          <a:p>
            <a:pPr lvl="1" algn="just"/>
            <a:r>
              <a:rPr lang="en-US" sz="1961" dirty="0">
                <a:solidFill>
                  <a:schemeClr val="tx1"/>
                </a:solidFill>
                <a:latin typeface="+mj-lt"/>
              </a:rPr>
              <a:t>In the simple case of a one-filter convolution and a curve detector filter, activation map results in regions that are most likely curves in the picture</a:t>
            </a:r>
          </a:p>
          <a:p>
            <a:pPr lvl="1" algn="just"/>
            <a:endParaRPr lang="en-US" sz="1961" dirty="0">
              <a:solidFill>
                <a:schemeClr val="tx1"/>
              </a:solidFill>
              <a:latin typeface="+mj-lt"/>
            </a:endParaRPr>
          </a:p>
          <a:p>
            <a:pPr lvl="1" algn="just"/>
            <a:endParaRPr lang="en-US" sz="1961" dirty="0">
              <a:solidFill>
                <a:schemeClr val="tx1"/>
              </a:solidFill>
              <a:latin typeface="+mj-lt"/>
            </a:endParaRPr>
          </a:p>
          <a:p>
            <a:pPr lvl="1" algn="just"/>
            <a:endParaRPr lang="en-US" sz="1961" dirty="0">
              <a:solidFill>
                <a:schemeClr val="tx1"/>
              </a:solidFill>
              <a:latin typeface="+mj-lt"/>
            </a:endParaRPr>
          </a:p>
          <a:p>
            <a:pPr marL="336145" lvl="1" indent="0" algn="just">
              <a:buNone/>
            </a:pPr>
            <a:endParaRPr lang="en-US" sz="1961" dirty="0">
              <a:solidFill>
                <a:schemeClr val="tx1"/>
              </a:solidFill>
              <a:latin typeface="+mj-lt"/>
            </a:endParaRPr>
          </a:p>
          <a:p>
            <a:pPr lvl="1" algn="just"/>
            <a:endParaRPr lang="en-US" sz="1961" dirty="0">
              <a:solidFill>
                <a:schemeClr val="tx1"/>
              </a:solidFill>
              <a:latin typeface="+mj-lt"/>
            </a:endParaRPr>
          </a:p>
          <a:p>
            <a:pPr lvl="1" algn="just"/>
            <a:endParaRPr lang="en-US" sz="1961" dirty="0">
              <a:solidFill>
                <a:schemeClr val="tx1"/>
              </a:solidFill>
              <a:latin typeface="+mj-lt"/>
            </a:endParaRPr>
          </a:p>
          <a:p>
            <a:pPr marL="336145" lvl="1" indent="0" algn="just">
              <a:buNone/>
            </a:pPr>
            <a:endParaRPr lang="en-US" sz="1961" dirty="0">
              <a:solidFill>
                <a:schemeClr val="tx1"/>
              </a:solidFill>
              <a:latin typeface="+mj-lt"/>
            </a:endParaRPr>
          </a:p>
          <a:p>
            <a:pPr marL="336145" lvl="1" indent="0" algn="just">
              <a:buNone/>
            </a:pPr>
            <a:endParaRPr lang="en-US" sz="1961" dirty="0">
              <a:solidFill>
                <a:schemeClr val="tx1"/>
              </a:solidFill>
              <a:latin typeface="+mj-lt"/>
            </a:endParaRPr>
          </a:p>
          <a:p>
            <a:pPr lvl="1" algn="just"/>
            <a:endParaRPr lang="en-US" sz="1961" dirty="0">
              <a:solidFill>
                <a:schemeClr val="tx1"/>
              </a:solidFill>
              <a:latin typeface="+mj-lt"/>
            </a:endParaRPr>
          </a:p>
          <a:p>
            <a:pPr lvl="1" algn="just"/>
            <a:endParaRPr lang="en-US" sz="1961" dirty="0">
              <a:solidFill>
                <a:schemeClr val="tx1"/>
              </a:solidFill>
              <a:latin typeface="+mj-lt"/>
            </a:endParaRPr>
          </a:p>
          <a:p>
            <a:pPr lvl="1" algn="just"/>
            <a:endParaRPr lang="en-US" sz="1961" dirty="0">
              <a:solidFill>
                <a:schemeClr val="tx1"/>
              </a:solidFill>
              <a:latin typeface="+mj-lt"/>
            </a:endParaRPr>
          </a:p>
          <a:p>
            <a:pPr lvl="1" algn="just"/>
            <a:r>
              <a:rPr lang="en-US" sz="1961" dirty="0">
                <a:solidFill>
                  <a:schemeClr val="tx1"/>
                </a:solidFill>
                <a:latin typeface="+mj-lt"/>
              </a:rPr>
              <a:t>More filters mean greater the depth of the activation map</a:t>
            </a:r>
          </a:p>
          <a:p>
            <a:pPr lvl="1" algn="just"/>
            <a:r>
              <a:rPr lang="en-US" sz="1961" dirty="0">
                <a:solidFill>
                  <a:schemeClr val="tx1"/>
                </a:solidFill>
                <a:latin typeface="+mj-lt"/>
              </a:rPr>
              <a:t>This results in more information about the input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15" y="2800174"/>
            <a:ext cx="6075758" cy="270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22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77175" y="153036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4313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59805" y="326625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4313" dirty="0">
                <a:solidFill>
                  <a:schemeClr val="tx1"/>
                </a:solidFill>
              </a:rPr>
              <a:t>Going Deeper Through The Network</a:t>
            </a: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</p:txBody>
      </p:sp>
      <p:sp>
        <p:nvSpPr>
          <p:cNvPr id="8" name="Text Placeholder 22"/>
          <p:cNvSpPr txBox="1">
            <a:spLocks/>
          </p:cNvSpPr>
          <p:nvPr/>
        </p:nvSpPr>
        <p:spPr>
          <a:xfrm>
            <a:off x="204625" y="1488983"/>
            <a:ext cx="11361317" cy="5018311"/>
          </a:xfrm>
          <a:prstGeom prst="rect">
            <a:avLst/>
          </a:prstGeom>
        </p:spPr>
        <p:txBody>
          <a:bodyPr/>
          <a:lstStyle>
            <a:lvl1pPr marL="342900" indent="-3429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4000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84200" indent="-2413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8001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287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573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353" dirty="0">
                <a:solidFill>
                  <a:schemeClr val="tx1"/>
                </a:solidFill>
                <a:latin typeface="+mj-lt"/>
              </a:rPr>
              <a:t>More filters, more features</a:t>
            </a:r>
          </a:p>
          <a:p>
            <a:pPr lvl="1" algn="just"/>
            <a:r>
              <a:rPr lang="en-US" sz="2353" dirty="0">
                <a:solidFill>
                  <a:schemeClr val="tx1"/>
                </a:solidFill>
                <a:latin typeface="+mj-lt"/>
              </a:rPr>
              <a:t>Many layers are interspersed between convolution layers (example: ReLu and Dropout)</a:t>
            </a:r>
          </a:p>
          <a:p>
            <a:pPr lvl="1" algn="just"/>
            <a:r>
              <a:rPr lang="en-US" sz="2353" dirty="0">
                <a:solidFill>
                  <a:schemeClr val="tx1"/>
                </a:solidFill>
                <a:latin typeface="+mj-lt"/>
              </a:rPr>
              <a:t>Introduction of nonlinearities</a:t>
            </a:r>
          </a:p>
          <a:p>
            <a:pPr lvl="1" algn="just"/>
            <a:r>
              <a:rPr lang="en-US" sz="2353" dirty="0">
                <a:solidFill>
                  <a:schemeClr val="tx1"/>
                </a:solidFill>
                <a:latin typeface="+mj-lt"/>
              </a:rPr>
              <a:t>Improve the robustness of the network and control overfitting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75" y="3420200"/>
            <a:ext cx="10841434" cy="91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37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Shape 7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63" y="1627844"/>
            <a:ext cx="9661614" cy="42712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659805" y="326625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4313" dirty="0">
                <a:solidFill>
                  <a:schemeClr val="tx1"/>
                </a:solidFill>
              </a:rPr>
              <a:t>Fully Connected Layer (FC layer)</a:t>
            </a: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2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1EAA8-C725-6C46-907F-E11F411C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/>
              <a:t>Q&amp;A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EE0868-CF8D-4D5A-A63A-11479E34E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325068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454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53" y="1060571"/>
            <a:ext cx="2908188" cy="243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58" name="Shape 258"/>
          <p:cNvSpPr txBox="1"/>
          <p:nvPr/>
        </p:nvSpPr>
        <p:spPr>
          <a:xfrm>
            <a:off x="242511" y="3411620"/>
            <a:ext cx="3931042" cy="414342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>
            <a:noAutofit/>
          </a:bodyPr>
          <a:lstStyle/>
          <a:p>
            <a:r>
              <a:rPr lang="en" sz="2400" dirty="0"/>
              <a:t>e.g. Google Photos search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383" y="1060570"/>
            <a:ext cx="7557960" cy="168916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60" name="Shape 260"/>
          <p:cNvSpPr txBox="1"/>
          <p:nvPr/>
        </p:nvSpPr>
        <p:spPr>
          <a:xfrm>
            <a:off x="3325926" y="2648144"/>
            <a:ext cx="7392551" cy="414342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>
            <a:noAutofit/>
          </a:bodyPr>
          <a:lstStyle/>
          <a:p>
            <a:r>
              <a:rPr lang="en" sz="2400" dirty="0"/>
              <a:t>Face Verification, Taigman et al. 2014 (FAIR)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840" y="3316950"/>
            <a:ext cx="6536503" cy="315958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6839894" y="6360149"/>
            <a:ext cx="3931041" cy="414342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>
            <a:noAutofit/>
          </a:bodyPr>
          <a:lstStyle/>
          <a:p>
            <a:r>
              <a:rPr lang="en" sz="2400" dirty="0"/>
              <a:t>Self-driving cars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032" y="3939361"/>
            <a:ext cx="3181181" cy="242078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242511" y="6208329"/>
            <a:ext cx="3931042" cy="414342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>
            <a:noAutofit/>
          </a:bodyPr>
          <a:lstStyle/>
          <a:p>
            <a:r>
              <a:rPr lang="en" sz="2400" dirty="0"/>
              <a:t>[Goodfellow et al. 2014]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59805" y="326625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4313" dirty="0">
                <a:solidFill>
                  <a:schemeClr val="tx1"/>
                </a:solidFill>
              </a:rPr>
              <a:t>Convolution Networks</a:t>
            </a:r>
          </a:p>
        </p:txBody>
      </p:sp>
    </p:spTree>
    <p:extLst>
      <p:ext uri="{BB962C8B-B14F-4D97-AF65-F5344CB8AC3E}">
        <p14:creationId xmlns:p14="http://schemas.microsoft.com/office/powerpoint/2010/main" val="36896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77175" y="153036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4313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59805" y="326625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4313" dirty="0">
                <a:solidFill>
                  <a:schemeClr val="tx1"/>
                </a:solidFill>
              </a:rPr>
              <a:t>Image Classification</a:t>
            </a:r>
          </a:p>
        </p:txBody>
      </p:sp>
      <p:sp>
        <p:nvSpPr>
          <p:cNvPr id="8" name="Text Placeholder 22"/>
          <p:cNvSpPr txBox="1">
            <a:spLocks/>
          </p:cNvSpPr>
          <p:nvPr/>
        </p:nvSpPr>
        <p:spPr>
          <a:xfrm>
            <a:off x="377175" y="1488983"/>
            <a:ext cx="11361317" cy="5018311"/>
          </a:xfrm>
          <a:prstGeom prst="rect">
            <a:avLst/>
          </a:prstGeom>
        </p:spPr>
        <p:txBody>
          <a:bodyPr/>
          <a:lstStyle>
            <a:lvl1pPr marL="342900" indent="-3429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4000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84200" indent="-2413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8001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287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573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353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Task of taking an input image and outputting a class</a:t>
            </a:r>
          </a:p>
          <a:p>
            <a:pPr lvl="1" algn="just"/>
            <a:r>
              <a:rPr lang="en-US" sz="2353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Compute probability of classes that best describes the image</a:t>
            </a:r>
          </a:p>
          <a:p>
            <a:pPr lvl="1" algn="just"/>
            <a:r>
              <a:rPr lang="en-US" sz="2353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humans, effortless task</a:t>
            </a:r>
          </a:p>
        </p:txBody>
      </p:sp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23" y="3074012"/>
            <a:ext cx="3759005" cy="327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08" y="2992089"/>
            <a:ext cx="4166857" cy="335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34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77175" y="153036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4313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59805" y="326625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4313" dirty="0">
                <a:solidFill>
                  <a:schemeClr val="tx1"/>
                </a:solidFill>
              </a:rPr>
              <a:t>Input Image</a:t>
            </a:r>
          </a:p>
        </p:txBody>
      </p:sp>
      <p:sp>
        <p:nvSpPr>
          <p:cNvPr id="8" name="Text Placeholder 22"/>
          <p:cNvSpPr txBox="1">
            <a:spLocks/>
          </p:cNvSpPr>
          <p:nvPr/>
        </p:nvSpPr>
        <p:spPr>
          <a:xfrm>
            <a:off x="267322" y="1432415"/>
            <a:ext cx="11488650" cy="5018311"/>
          </a:xfrm>
          <a:prstGeom prst="rect">
            <a:avLst/>
          </a:prstGeom>
        </p:spPr>
        <p:txBody>
          <a:bodyPr/>
          <a:lstStyle>
            <a:lvl1pPr marL="342900" indent="-3429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4000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84200" indent="-2413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8001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287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573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74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 image is an an array of pixel values</a:t>
            </a:r>
          </a:p>
          <a:p>
            <a:pPr lvl="1" algn="just"/>
            <a:r>
              <a:rPr lang="en-US" sz="274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JPG color image with size 480 x 480: </a:t>
            </a:r>
          </a:p>
          <a:p>
            <a:pPr lvl="2" algn="just"/>
            <a:r>
              <a:rPr lang="en-US" sz="2353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representative array will be 480 x 480 x 3. Each number is given a value from 0 to 255 which is the pixel intensity</a:t>
            </a:r>
          </a:p>
          <a:p>
            <a:pPr lvl="1" algn="just"/>
            <a:r>
              <a:rPr lang="en-US" sz="274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Gray-scale image contains a single sample (intensity value) for each pixel</a:t>
            </a:r>
          </a:p>
          <a:p>
            <a:pPr lvl="1" algn="just"/>
            <a:r>
              <a:rPr lang="en-US" sz="274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Image Classification:</a:t>
            </a:r>
          </a:p>
          <a:p>
            <a:pPr lvl="2" algn="just"/>
            <a:r>
              <a:rPr lang="en-US" sz="2353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Given an array of numbers, compute probabilities of the image belonging to a class</a:t>
            </a:r>
          </a:p>
        </p:txBody>
      </p:sp>
    </p:spTree>
    <p:extLst>
      <p:ext uri="{BB962C8B-B14F-4D97-AF65-F5344CB8AC3E}">
        <p14:creationId xmlns:p14="http://schemas.microsoft.com/office/powerpoint/2010/main" val="204562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77175" y="153036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4313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59805" y="326625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4313" dirty="0">
                <a:solidFill>
                  <a:schemeClr val="tx1"/>
                </a:solidFill>
              </a:rPr>
              <a:t>Convolution Networks</a:t>
            </a: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</p:txBody>
      </p:sp>
      <p:sp>
        <p:nvSpPr>
          <p:cNvPr id="8" name="Text Placeholder 22"/>
          <p:cNvSpPr txBox="1">
            <a:spLocks/>
          </p:cNvSpPr>
          <p:nvPr/>
        </p:nvSpPr>
        <p:spPr>
          <a:xfrm>
            <a:off x="412365" y="1460452"/>
            <a:ext cx="11620651" cy="5018311"/>
          </a:xfrm>
          <a:prstGeom prst="rect">
            <a:avLst/>
          </a:prstGeom>
        </p:spPr>
        <p:txBody>
          <a:bodyPr/>
          <a:lstStyle>
            <a:lvl1pPr marL="342900" indent="-3429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4000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84200" indent="-2413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8001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287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573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 algn="just">
              <a:buNone/>
            </a:pPr>
            <a:r>
              <a:rPr lang="en-US" sz="3137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type of deep neural networks with three basic concepts:</a:t>
            </a:r>
          </a:p>
          <a:p>
            <a:pPr lvl="1" algn="just"/>
            <a:r>
              <a:rPr lang="en-US" sz="3137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Local receptive fields</a:t>
            </a:r>
          </a:p>
          <a:p>
            <a:pPr lvl="1" algn="just"/>
            <a:r>
              <a:rPr lang="en-US" sz="3137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Shared weights</a:t>
            </a:r>
          </a:p>
          <a:p>
            <a:pPr lvl="1" algn="just"/>
            <a:r>
              <a:rPr lang="en-US" sz="3137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29931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77175" y="153036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4313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59805" y="326625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4313" dirty="0">
                <a:solidFill>
                  <a:schemeClr val="tx1"/>
                </a:solidFill>
              </a:rPr>
              <a:t>Local Receptive Fields</a:t>
            </a:r>
          </a:p>
        </p:txBody>
      </p:sp>
      <p:sp>
        <p:nvSpPr>
          <p:cNvPr id="8" name="Text Placeholder 22"/>
          <p:cNvSpPr txBox="1">
            <a:spLocks/>
          </p:cNvSpPr>
          <p:nvPr/>
        </p:nvSpPr>
        <p:spPr>
          <a:xfrm>
            <a:off x="377176" y="1488983"/>
            <a:ext cx="11498320" cy="5018311"/>
          </a:xfrm>
          <a:prstGeom prst="rect">
            <a:avLst/>
          </a:prstGeom>
        </p:spPr>
        <p:txBody>
          <a:bodyPr/>
          <a:lstStyle>
            <a:lvl1pPr marL="342900" indent="-3429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4000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84200" indent="-2413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8001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287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573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25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Connections are from small, localized regions of the input image to hidden layers</a:t>
            </a:r>
          </a:p>
          <a:p>
            <a:pPr lvl="1" algn="just"/>
            <a:r>
              <a:rPr lang="en-US" sz="225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little window on the input pixels</a:t>
            </a:r>
          </a:p>
          <a:p>
            <a:pPr lvl="1" algn="just"/>
            <a:r>
              <a:rPr lang="en-US" sz="225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Each neuron in the first hidden layer is connected to a small region of the input neurons. For example, a 5x5 region</a:t>
            </a:r>
          </a:p>
        </p:txBody>
      </p:sp>
      <p:pic>
        <p:nvPicPr>
          <p:cNvPr id="8199" name="Picture 7" descr="http://neuralnetworksanddeeplearning.com/images/tikz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681" y="3024834"/>
            <a:ext cx="4784089" cy="315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66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77175" y="153036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4313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59805" y="326625"/>
            <a:ext cx="11655840" cy="89953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4313" dirty="0">
                <a:solidFill>
                  <a:schemeClr val="tx1"/>
                </a:solidFill>
              </a:rPr>
              <a:t>Local Receptive Fields</a:t>
            </a: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  <a:p>
            <a:pPr algn="just"/>
            <a:endParaRPr lang="en-US" sz="4313" b="1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04" y="1533708"/>
            <a:ext cx="5436195" cy="439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744" y="1533708"/>
            <a:ext cx="5436195" cy="439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0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259D-6847-874A-AE99-AFB5256A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5201-8DF1-C042-9E51-97D1669EF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63698" cy="4351338"/>
          </a:xfrm>
        </p:spPr>
        <p:txBody>
          <a:bodyPr/>
          <a:lstStyle/>
          <a:p>
            <a:r>
              <a:rPr lang="en-US" dirty="0"/>
              <a:t>Replace matrix multiplication in networks with convolution</a:t>
            </a:r>
          </a:p>
          <a:p>
            <a:r>
              <a:rPr lang="en-US" dirty="0"/>
              <a:t>The rest (gradient etc.) remains the same</a:t>
            </a:r>
          </a:p>
          <a:p>
            <a:r>
              <a:rPr lang="en-US" dirty="0"/>
              <a:t>Because of the small kernel, connections are sparse</a:t>
            </a:r>
          </a:p>
          <a:p>
            <a:r>
              <a:rPr lang="en-US" dirty="0">
                <a:hlinkClick r:id="rId2"/>
              </a:rPr>
              <a:t>http://cs231n.github.io/convolutional-networks/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F66BB-BB46-DA48-9947-E5C330AD7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541" y="0"/>
            <a:ext cx="692045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43690-B032-C444-AE62-4BB0C6CAB97F}"/>
              </a:ext>
            </a:extLst>
          </p:cNvPr>
          <p:cNvSpPr txBox="1"/>
          <p:nvPr/>
        </p:nvSpPr>
        <p:spPr>
          <a:xfrm>
            <a:off x="10569844" y="365125"/>
            <a:ext cx="1410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Goodfellow</a:t>
            </a:r>
            <a:r>
              <a:rPr lang="en-US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45205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D7AD-7B99-DB42-97D2-67D6EF73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Size, Stride &amp; Padding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7824F-8C36-BA46-A15C-D535887EF0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4993" y="1896424"/>
            <a:ext cx="3828014" cy="43513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A7FBD-BC00-4143-9FD2-7A42F935E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2731" y="1513490"/>
            <a:ext cx="6189469" cy="517108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convolution layer takes:</a:t>
            </a:r>
          </a:p>
          <a:p>
            <a:pPr lvl="1"/>
            <a:r>
              <a:rPr lang="en-US" dirty="0"/>
              <a:t>Input volume W</a:t>
            </a:r>
            <a:r>
              <a:rPr lang="en-US" baseline="-25000" dirty="0"/>
              <a:t>1</a:t>
            </a:r>
            <a:r>
              <a:rPr lang="en-US" dirty="0"/>
              <a:t>xH</a:t>
            </a:r>
            <a:r>
              <a:rPr lang="en-US" baseline="-25000" dirty="0"/>
              <a:t>1</a:t>
            </a:r>
            <a:r>
              <a:rPr lang="en-US" dirty="0"/>
              <a:t>xD</a:t>
            </a:r>
            <a:r>
              <a:rPr lang="en-US" baseline="-25000" dirty="0"/>
              <a:t>1</a:t>
            </a:r>
            <a:endParaRPr lang="en-US" dirty="0"/>
          </a:p>
          <a:p>
            <a:pPr lvl="1"/>
            <a:r>
              <a:rPr lang="en-US" dirty="0"/>
              <a:t>K number of filters (kernels) of size </a:t>
            </a:r>
            <a:r>
              <a:rPr lang="en-US" dirty="0" err="1"/>
              <a:t>FxF</a:t>
            </a:r>
            <a:endParaRPr lang="en-US" dirty="0"/>
          </a:p>
          <a:p>
            <a:pPr lvl="1"/>
            <a:r>
              <a:rPr lang="en-US" dirty="0"/>
              <a:t>A stride or step S</a:t>
            </a:r>
          </a:p>
          <a:p>
            <a:pPr lvl="1"/>
            <a:r>
              <a:rPr lang="en-US" dirty="0"/>
              <a:t>An amount </a:t>
            </a:r>
            <a:r>
              <a:rPr lang="en-US"/>
              <a:t>of zero padding </a:t>
            </a:r>
            <a:r>
              <a:rPr lang="en-US" dirty="0"/>
              <a:t>P</a:t>
            </a:r>
          </a:p>
          <a:p>
            <a:r>
              <a:rPr lang="en-US" dirty="0"/>
              <a:t>A convolution layer produces:</a:t>
            </a:r>
          </a:p>
          <a:p>
            <a:pPr lvl="1"/>
            <a:r>
              <a:rPr lang="en-US" dirty="0"/>
              <a:t>Output volume W</a:t>
            </a:r>
            <a:r>
              <a:rPr lang="en-US" baseline="-25000" dirty="0"/>
              <a:t>2</a:t>
            </a:r>
            <a:r>
              <a:rPr lang="en-US" dirty="0"/>
              <a:t>xH</a:t>
            </a:r>
            <a:r>
              <a:rPr lang="en-US" baseline="-25000" dirty="0"/>
              <a:t>2</a:t>
            </a:r>
            <a:r>
              <a:rPr lang="en-US" dirty="0"/>
              <a:t>xD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Where:</a:t>
            </a:r>
          </a:p>
          <a:p>
            <a:pPr lvl="2"/>
            <a:r>
              <a:rPr lang="en-US" dirty="0"/>
              <a:t>The d-</a:t>
            </a:r>
            <a:r>
              <a:rPr lang="en-US" dirty="0" err="1"/>
              <a:t>th</a:t>
            </a:r>
            <a:r>
              <a:rPr lang="en-US" dirty="0"/>
              <a:t> W</a:t>
            </a:r>
            <a:r>
              <a:rPr lang="en-US" baseline="-25000" dirty="0"/>
              <a:t>2</a:t>
            </a:r>
            <a:r>
              <a:rPr lang="en-US" dirty="0"/>
              <a:t>xH</a:t>
            </a:r>
            <a:r>
              <a:rPr lang="en-US" baseline="-25000" dirty="0"/>
              <a:t>2 </a:t>
            </a:r>
            <a:r>
              <a:rPr lang="en-US" dirty="0"/>
              <a:t>slice is the conv. of the d-</a:t>
            </a:r>
            <a:r>
              <a:rPr lang="en-US" dirty="0" err="1"/>
              <a:t>th</a:t>
            </a:r>
            <a:r>
              <a:rPr lang="en-US" dirty="0"/>
              <a:t> filter over the input with stride S and d-</a:t>
            </a:r>
            <a:r>
              <a:rPr lang="en-US" dirty="0" err="1"/>
              <a:t>th</a:t>
            </a:r>
            <a:r>
              <a:rPr lang="en-US" dirty="0"/>
              <a:t> bias</a:t>
            </a:r>
          </a:p>
          <a:p>
            <a:pPr lvl="1"/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=(W</a:t>
            </a:r>
            <a:r>
              <a:rPr lang="en-US" baseline="-25000" dirty="0"/>
              <a:t>1</a:t>
            </a:r>
            <a:r>
              <a:rPr lang="en-US" dirty="0"/>
              <a:t>-F+2P)/S+1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=(H</a:t>
            </a:r>
            <a:r>
              <a:rPr lang="en-US" baseline="-25000" dirty="0"/>
              <a:t>1</a:t>
            </a:r>
            <a:r>
              <a:rPr lang="en-US" dirty="0"/>
              <a:t>-F+2P)/S+1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=K</a:t>
            </a:r>
          </a:p>
          <a:p>
            <a:r>
              <a:rPr lang="en-US" dirty="0"/>
              <a:t>With weight sharing per filter, it has:</a:t>
            </a:r>
          </a:p>
          <a:p>
            <a:pPr lvl="1"/>
            <a:r>
              <a:rPr lang="en-US" dirty="0"/>
              <a:t>FxFxD</a:t>
            </a:r>
            <a:r>
              <a:rPr lang="en-US" baseline="-25000" dirty="0"/>
              <a:t>1</a:t>
            </a:r>
            <a:r>
              <a:rPr lang="en-US" dirty="0"/>
              <a:t>xK weights</a:t>
            </a:r>
          </a:p>
          <a:p>
            <a:pPr lvl="1"/>
            <a:r>
              <a:rPr lang="en-US" dirty="0"/>
              <a:t>K biases</a:t>
            </a:r>
          </a:p>
          <a:p>
            <a:r>
              <a:rPr lang="en-US" dirty="0"/>
              <a:t>Common values:</a:t>
            </a:r>
          </a:p>
          <a:p>
            <a:pPr lvl="1"/>
            <a:r>
              <a:rPr lang="en-US" dirty="0"/>
              <a:t>F=3, S=1, P=1</a:t>
            </a:r>
          </a:p>
          <a:p>
            <a:r>
              <a:rPr lang="en-US" dirty="0"/>
              <a:t>Common Structure:</a:t>
            </a:r>
          </a:p>
          <a:p>
            <a:pPr marL="0" indent="0">
              <a:buNone/>
            </a:pPr>
            <a:r>
              <a:rPr lang="en-US" dirty="0"/>
              <a:t>Input -&gt; [[Conv. -&gt; </a:t>
            </a:r>
            <a:r>
              <a:rPr lang="en-US" dirty="0" err="1"/>
              <a:t>ReLU</a:t>
            </a:r>
            <a:r>
              <a:rPr lang="en-US" dirty="0"/>
              <a:t>]*N -&gt; Pool?]*M -&gt; [FC -&gt; </a:t>
            </a:r>
            <a:r>
              <a:rPr lang="en-US" dirty="0" err="1"/>
              <a:t>ReLU</a:t>
            </a:r>
            <a:r>
              <a:rPr lang="en-US" dirty="0"/>
              <a:t>]*L -&gt; FC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D9E5A-8D70-0740-92BC-3B0CD0D3F61C}"/>
              </a:ext>
            </a:extLst>
          </p:cNvPr>
          <p:cNvSpPr txBox="1"/>
          <p:nvPr/>
        </p:nvSpPr>
        <p:spPr>
          <a:xfrm>
            <a:off x="1744717" y="4939862"/>
            <a:ext cx="44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D88A2-563D-F446-BEEE-807AEA407A6C}"/>
              </a:ext>
            </a:extLst>
          </p:cNvPr>
          <p:cNvSpPr txBox="1"/>
          <p:nvPr/>
        </p:nvSpPr>
        <p:spPr>
          <a:xfrm>
            <a:off x="1923393" y="4072093"/>
            <a:ext cx="44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B1974-F658-6049-817E-83502A3D7D49}"/>
              </a:ext>
            </a:extLst>
          </p:cNvPr>
          <p:cNvSpPr txBox="1"/>
          <p:nvPr/>
        </p:nvSpPr>
        <p:spPr>
          <a:xfrm>
            <a:off x="3298934" y="5549462"/>
            <a:ext cx="26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DB3863-04FA-3D4B-99FD-7EBD7D7D5F7A}"/>
              </a:ext>
            </a:extLst>
          </p:cNvPr>
          <p:cNvCxnSpPr>
            <a:cxnSpLocks/>
          </p:cNvCxnSpPr>
          <p:nvPr/>
        </p:nvCxnSpPr>
        <p:spPr>
          <a:xfrm flipV="1">
            <a:off x="3104303" y="4603531"/>
            <a:ext cx="324696" cy="147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586E5F-4432-534D-9024-7413610A232A}"/>
              </a:ext>
            </a:extLst>
          </p:cNvPr>
          <p:cNvSpPr txBox="1"/>
          <p:nvPr/>
        </p:nvSpPr>
        <p:spPr>
          <a:xfrm>
            <a:off x="3031673" y="4441425"/>
            <a:ext cx="32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5621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1093</Words>
  <Application>Microsoft Macintosh PowerPoint</Application>
  <PresentationFormat>Widescreen</PresentationFormat>
  <Paragraphs>191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Segoe UI</vt:lpstr>
      <vt:lpstr>Office Theme</vt:lpstr>
      <vt:lpstr>1_Office Theme</vt:lpstr>
      <vt:lpstr>Convolution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Convolution</vt:lpstr>
      <vt:lpstr>Size, Stride &amp; Padding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Networks</dc:title>
  <dc:creator>Giovanni Marchetti</dc:creator>
  <cp:lastModifiedBy>Giovanni Marchetti</cp:lastModifiedBy>
  <cp:revision>5</cp:revision>
  <dcterms:created xsi:type="dcterms:W3CDTF">2019-10-02T02:47:33Z</dcterms:created>
  <dcterms:modified xsi:type="dcterms:W3CDTF">2019-10-09T02:44:54Z</dcterms:modified>
</cp:coreProperties>
</file>