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 id="2147483672" r:id="rId3"/>
  </p:sldMasterIdLst>
  <p:notesMasterIdLst>
    <p:notesMasterId r:id="rId34"/>
  </p:notesMasterIdLst>
  <p:handoutMasterIdLst>
    <p:handoutMasterId r:id="rId35"/>
  </p:handoutMasterIdLst>
  <p:sldIdLst>
    <p:sldId id="258" r:id="rId4"/>
    <p:sldId id="260" r:id="rId5"/>
    <p:sldId id="294" r:id="rId6"/>
    <p:sldId id="267" r:id="rId7"/>
    <p:sldId id="301" r:id="rId8"/>
    <p:sldId id="276" r:id="rId9"/>
    <p:sldId id="269" r:id="rId10"/>
    <p:sldId id="275" r:id="rId11"/>
    <p:sldId id="277" r:id="rId12"/>
    <p:sldId id="283" r:id="rId13"/>
    <p:sldId id="303" r:id="rId14"/>
    <p:sldId id="278" r:id="rId15"/>
    <p:sldId id="280" r:id="rId16"/>
    <p:sldId id="281" r:id="rId17"/>
    <p:sldId id="284" r:id="rId18"/>
    <p:sldId id="285" r:id="rId19"/>
    <p:sldId id="295" r:id="rId20"/>
    <p:sldId id="271" r:id="rId21"/>
    <p:sldId id="287" r:id="rId22"/>
    <p:sldId id="296" r:id="rId23"/>
    <p:sldId id="282" r:id="rId24"/>
    <p:sldId id="288" r:id="rId25"/>
    <p:sldId id="289" r:id="rId26"/>
    <p:sldId id="291" r:id="rId27"/>
    <p:sldId id="292" r:id="rId28"/>
    <p:sldId id="290" r:id="rId29"/>
    <p:sldId id="298" r:id="rId30"/>
    <p:sldId id="302" r:id="rId31"/>
    <p:sldId id="297" r:id="rId32"/>
    <p:sldId id="174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0204" autoAdjust="0"/>
  </p:normalViewPr>
  <p:slideViewPr>
    <p:cSldViewPr snapToGrid="0">
      <p:cViewPr varScale="1">
        <p:scale>
          <a:sx n="88" d="100"/>
          <a:sy n="88" d="100"/>
        </p:scale>
        <p:origin x="2000" y="176"/>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diagrams/_rels/data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7.svg"/><Relationship Id="rId1"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C13894-8BC3-4434-A165-82145D200DA3}" type="doc">
      <dgm:prSet loTypeId="urn:microsoft.com/office/officeart/2018/5/layout/IconLeafLabelList" loCatId="icon" qsTypeId="urn:microsoft.com/office/officeart/2005/8/quickstyle/simple1" qsCatId="simple" csTypeId="urn:microsoft.com/office/officeart/2018/5/colors/Iconchunking_neutralicon_accent6_2" csCatId="accent6" phldr="1"/>
      <dgm:spPr/>
      <dgm:t>
        <a:bodyPr/>
        <a:lstStyle/>
        <a:p>
          <a:endParaRPr lang="en-US"/>
        </a:p>
      </dgm:t>
    </dgm:pt>
    <dgm:pt modelId="{9FAF50C3-D525-43F3-A334-62E445D4A016}">
      <dgm:prSet/>
      <dgm:spPr/>
      <dgm:t>
        <a:bodyPr/>
        <a:lstStyle/>
        <a:p>
          <a:pPr>
            <a:defRPr cap="all"/>
          </a:pPr>
          <a:endParaRPr lang="en-US" dirty="0"/>
        </a:p>
      </dgm:t>
    </dgm:pt>
    <dgm:pt modelId="{BE560A3E-9A84-4E37-A641-6A380B2026E6}" type="parTrans" cxnId="{CD572D75-BB8E-4B9F-87AB-C0C4EEEEA63D}">
      <dgm:prSet/>
      <dgm:spPr/>
      <dgm:t>
        <a:bodyPr/>
        <a:lstStyle/>
        <a:p>
          <a:endParaRPr lang="en-US"/>
        </a:p>
      </dgm:t>
    </dgm:pt>
    <dgm:pt modelId="{D30244DE-7547-40AB-A0D9-83BED444748D}" type="sibTrans" cxnId="{CD572D75-BB8E-4B9F-87AB-C0C4EEEEA63D}">
      <dgm:prSet/>
      <dgm:spPr/>
      <dgm:t>
        <a:bodyPr/>
        <a:lstStyle/>
        <a:p>
          <a:endParaRPr lang="en-US"/>
        </a:p>
      </dgm:t>
    </dgm:pt>
    <dgm:pt modelId="{40CA7CD9-4539-4F9C-BF93-C5556334C542}" type="pres">
      <dgm:prSet presAssocID="{F9C13894-8BC3-4434-A165-82145D200DA3}" presName="root" presStyleCnt="0">
        <dgm:presLayoutVars>
          <dgm:dir/>
          <dgm:resizeHandles val="exact"/>
        </dgm:presLayoutVars>
      </dgm:prSet>
      <dgm:spPr/>
    </dgm:pt>
    <dgm:pt modelId="{160667E9-A58D-443F-84CF-F1E4DBDF97A8}" type="pres">
      <dgm:prSet presAssocID="{9FAF50C3-D525-43F3-A334-62E445D4A016}" presName="compNode" presStyleCnt="0"/>
      <dgm:spPr/>
    </dgm:pt>
    <dgm:pt modelId="{6E2DFF5B-817D-4471-BDCC-8B545C93B789}" type="pres">
      <dgm:prSet presAssocID="{9FAF50C3-D525-43F3-A334-62E445D4A016}" presName="iconBgRect" presStyleLbl="bgShp" presStyleIdx="0" presStyleCnt="1"/>
      <dgm:spPr>
        <a:prstGeom prst="round2DiagRect">
          <a:avLst>
            <a:gd name="adj1" fmla="val 29727"/>
            <a:gd name="adj2" fmla="val 0"/>
          </a:avLst>
        </a:prstGeom>
      </dgm:spPr>
    </dgm:pt>
    <dgm:pt modelId="{40BA6D1F-D980-4323-B768-AE3CCC44D588}" type="pres">
      <dgm:prSet presAssocID="{9FAF50C3-D525-43F3-A334-62E445D4A01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2BF958D7-4DFB-455A-9662-9873D46978D0}" type="pres">
      <dgm:prSet presAssocID="{9FAF50C3-D525-43F3-A334-62E445D4A016}" presName="spaceRect" presStyleCnt="0"/>
      <dgm:spPr/>
    </dgm:pt>
    <dgm:pt modelId="{32D11FB4-DC81-4FC1-B3F3-2F161949100C}" type="pres">
      <dgm:prSet presAssocID="{9FAF50C3-D525-43F3-A334-62E445D4A016}" presName="textRect" presStyleLbl="revTx" presStyleIdx="0" presStyleCnt="1">
        <dgm:presLayoutVars>
          <dgm:chMax val="1"/>
          <dgm:chPref val="1"/>
        </dgm:presLayoutVars>
      </dgm:prSet>
      <dgm:spPr/>
    </dgm:pt>
  </dgm:ptLst>
  <dgm:cxnLst>
    <dgm:cxn modelId="{33632B22-16E8-438C-BE73-4E783DE18289}" type="presOf" srcId="{F9C13894-8BC3-4434-A165-82145D200DA3}" destId="{40CA7CD9-4539-4F9C-BF93-C5556334C542}" srcOrd="0" destOrd="0" presId="urn:microsoft.com/office/officeart/2018/5/layout/IconLeafLabelList"/>
    <dgm:cxn modelId="{FCFEE624-1466-4818-9095-B70E8A2E3C38}" type="presOf" srcId="{9FAF50C3-D525-43F3-A334-62E445D4A016}" destId="{32D11FB4-DC81-4FC1-B3F3-2F161949100C}" srcOrd="0" destOrd="0" presId="urn:microsoft.com/office/officeart/2018/5/layout/IconLeafLabelList"/>
    <dgm:cxn modelId="{CD572D75-BB8E-4B9F-87AB-C0C4EEEEA63D}" srcId="{F9C13894-8BC3-4434-A165-82145D200DA3}" destId="{9FAF50C3-D525-43F3-A334-62E445D4A016}" srcOrd="0" destOrd="0" parTransId="{BE560A3E-9A84-4E37-A641-6A380B2026E6}" sibTransId="{D30244DE-7547-40AB-A0D9-83BED444748D}"/>
    <dgm:cxn modelId="{ABEA9F8F-7B25-42EE-95EA-BF3CB9EBDE72}" type="presParOf" srcId="{40CA7CD9-4539-4F9C-BF93-C5556334C542}" destId="{160667E9-A58D-443F-84CF-F1E4DBDF97A8}" srcOrd="0" destOrd="0" presId="urn:microsoft.com/office/officeart/2018/5/layout/IconLeafLabelList"/>
    <dgm:cxn modelId="{CE79943B-EFEA-4EF9-8BEB-3B0FF538BEF9}" type="presParOf" srcId="{160667E9-A58D-443F-84CF-F1E4DBDF97A8}" destId="{6E2DFF5B-817D-4471-BDCC-8B545C93B789}" srcOrd="0" destOrd="0" presId="urn:microsoft.com/office/officeart/2018/5/layout/IconLeafLabelList"/>
    <dgm:cxn modelId="{9A4B8F5F-81DE-4CE5-A31F-1BD42D2E66E4}" type="presParOf" srcId="{160667E9-A58D-443F-84CF-F1E4DBDF97A8}" destId="{40BA6D1F-D980-4323-B768-AE3CCC44D588}" srcOrd="1" destOrd="0" presId="urn:microsoft.com/office/officeart/2018/5/layout/IconLeafLabelList"/>
    <dgm:cxn modelId="{21939C27-D37C-449A-A1C4-AE1FCC2C20A6}" type="presParOf" srcId="{160667E9-A58D-443F-84CF-F1E4DBDF97A8}" destId="{2BF958D7-4DFB-455A-9662-9873D46978D0}" srcOrd="2" destOrd="0" presId="urn:microsoft.com/office/officeart/2018/5/layout/IconLeafLabelList"/>
    <dgm:cxn modelId="{9E6AFD0B-697B-467F-82F3-D8ECB28BD852}" type="presParOf" srcId="{160667E9-A58D-443F-84CF-F1E4DBDF97A8}" destId="{32D11FB4-DC81-4FC1-B3F3-2F161949100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2DFF5B-817D-4471-BDCC-8B545C93B789}">
      <dsp:nvSpPr>
        <dsp:cNvPr id="0" name=""/>
        <dsp:cNvSpPr/>
      </dsp:nvSpPr>
      <dsp:spPr>
        <a:xfrm>
          <a:off x="2482508" y="277180"/>
          <a:ext cx="2196000" cy="2196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BA6D1F-D980-4323-B768-AE3CCC44D588}">
      <dsp:nvSpPr>
        <dsp:cNvPr id="0" name=""/>
        <dsp:cNvSpPr/>
      </dsp:nvSpPr>
      <dsp:spPr>
        <a:xfrm>
          <a:off x="2950508" y="74518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D11FB4-DC81-4FC1-B3F3-2F161949100C}">
      <dsp:nvSpPr>
        <dsp:cNvPr id="0" name=""/>
        <dsp:cNvSpPr/>
      </dsp:nvSpPr>
      <dsp:spPr>
        <a:xfrm>
          <a:off x="1780508" y="315718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endParaRPr lang="en-US" sz="4400" kern="1200" dirty="0"/>
        </a:p>
      </dsp:txBody>
      <dsp:txXfrm>
        <a:off x="1780508" y="315718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10/8/19</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10/8/19</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for a min (descend) for G and and a max (ascend) for D </a:t>
            </a:r>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C9D1B6-60AE-CF4F-863D-4DE16456BB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966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Discriminator receives </a:t>
            </a:r>
            <a:r>
              <a:rPr lang="en-US" sz="1000" dirty="0" err="1"/>
              <a:t>xt</a:t>
            </a:r>
            <a:r>
              <a:rPr lang="en-US" sz="1000" dirty="0"/>
              <a:t> and </a:t>
            </a:r>
            <a:r>
              <a:rPr lang="en-US" sz="1000" dirty="0" err="1"/>
              <a:t>xf</a:t>
            </a:r>
            <a:r>
              <a:rPr lang="en-US" sz="1000" dirty="0"/>
              <a:t> separately. The target label for </a:t>
            </a:r>
            <a:r>
              <a:rPr lang="en-US" sz="1000" dirty="0" err="1"/>
              <a:t>xt</a:t>
            </a:r>
            <a:r>
              <a:rPr lang="en-US" sz="1000" dirty="0"/>
              <a:t> is 1 and for </a:t>
            </a:r>
            <a:r>
              <a:rPr lang="en-US" sz="1000" dirty="0" err="1"/>
              <a:t>xf</a:t>
            </a:r>
            <a:r>
              <a:rPr lang="en-US" sz="1000" dirty="0"/>
              <a:t> is 0.</a:t>
            </a:r>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E is expectation = sum(p(x)x)</a:t>
            </a:r>
          </a:p>
          <a:p>
            <a:pPr marL="171450" indent="-171450">
              <a:buFont typeface="Arial" panose="020B0604020202020204" pitchFamily="34" charset="0"/>
              <a:buChar char="•"/>
            </a:pPr>
            <a:r>
              <a:rPr lang="en-US" sz="1000" baseline="0" dirty="0"/>
              <a:t>It needs not be a zero-sum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202F-3CF5-2942-AEA6-0328F84C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C8F358-AB01-9B41-8E1E-1AD2DA0DE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882F06-3EE1-5D48-8E1F-DAE0CF1DA50C}"/>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7BD6DE03-8BEF-0C49-9DC9-23DC8E300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E0CBC-D893-3B47-A264-8849993C69A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748370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2D5BC-DC2F-064C-9800-2CDE3214AE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42F152-263A-3A46-852E-4E5B8BA2D87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FCA1B8-DC41-794D-96EA-8B1C96D7021A}"/>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0BB238CA-9302-0B4E-9B9D-25D920621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E0CEA-08FD-BB40-B9A8-274C7A385C4C}"/>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49014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885A-35D8-174F-B6C4-8046BA6651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6D68C2-0DBD-F848-AEE9-48BA10A7F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0706D31-C01C-E445-82B6-201EE8AF8831}"/>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74A4627A-BC05-374E-BB9B-09F5455EE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0B6674-79D4-D14B-8F30-A99D65D8B829}"/>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699295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350DA-91CD-5D4C-808F-5C17D1110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9AEFE7-1618-B942-9F75-519E5D7CE4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E1289D-9D13-F144-B072-ABE467FB36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304373-E969-B541-A704-C9400C191DD5}"/>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BB78424E-15BD-E042-9C9C-242680C41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5F297-2230-464D-8E29-C297690338F3}"/>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46667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6ED-41DC-9449-A0E1-A40052082F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780F8B5-3CED-404E-BCA2-71BDFCAEEF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6BB10C8-02D3-E04B-A28E-88AF67C1A94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77D2CD-9E35-0149-9113-D1E85A1327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3937DC-FD26-934F-8BC6-B133FDE68F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AA12D-A0BC-B740-913F-AF3B84021B2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8" name="Footer Placeholder 7">
            <a:extLst>
              <a:ext uri="{FF2B5EF4-FFF2-40B4-BE49-F238E27FC236}">
                <a16:creationId xmlns:a16="http://schemas.microsoft.com/office/drawing/2014/main" id="{246432B3-9901-0B4A-A33A-1DB02DE104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40C05B-6BF9-0444-B9EC-2D917BFCA2B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962758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C635-F355-5A47-9236-BD72891644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33F1BA-B488-1E48-ADF3-0A25AEEC9885}"/>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4" name="Footer Placeholder 3">
            <a:extLst>
              <a:ext uri="{FF2B5EF4-FFF2-40B4-BE49-F238E27FC236}">
                <a16:creationId xmlns:a16="http://schemas.microsoft.com/office/drawing/2014/main" id="{09C0274D-70BC-5A42-9165-53C1C7DA09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F29E0-8D88-E54F-BD8D-6D0B06BAB848}"/>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3597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CC1FC-92EB-354A-8B2E-3AF1781DF2AC}"/>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3" name="Footer Placeholder 2">
            <a:extLst>
              <a:ext uri="{FF2B5EF4-FFF2-40B4-BE49-F238E27FC236}">
                <a16:creationId xmlns:a16="http://schemas.microsoft.com/office/drawing/2014/main" id="{7F5CB598-CB8E-A841-8B12-70E432FB26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2F501B-35ED-5D46-8384-F8EFBC804CD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1126144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B82D-C75B-0143-AB74-28F3106C0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E8BBF-E8E9-6A4F-9872-171CC9204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DB078-F22D-6342-9CA5-70D7E4BD1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537A49-AACA-4148-9C21-EDBE9DFE340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BF66E600-1118-404E-A5F8-CD3DBAD98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150E-3798-7E4A-A473-394A73801BE5}"/>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310758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B05C-61ED-9F46-A78F-711C80007C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C345EA-F3F3-8740-842B-0040F19410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A6A2C2-F483-1747-B2F1-5F7BAC8ED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02B6A-B79C-A840-A3E7-0E57866F6338}"/>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6" name="Footer Placeholder 5">
            <a:extLst>
              <a:ext uri="{FF2B5EF4-FFF2-40B4-BE49-F238E27FC236}">
                <a16:creationId xmlns:a16="http://schemas.microsoft.com/office/drawing/2014/main" id="{471E5D45-BA75-4244-8C36-27FD87A67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F063E-5E8D-4548-BB0D-0C8021C6E23B}"/>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591012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11-6827-B848-B0D1-023111B7CE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35F14-0483-D94C-8390-9B91217B76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EBCA3-CB6F-F24B-B159-E4292513CECE}"/>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4879561A-612D-5641-9244-7C0820E3A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6E2C2-7A60-A349-88D1-D075CC1589CE}"/>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2452468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E3966-F054-8A4D-94C5-9281CEC253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1B6FD-6E5E-F844-A706-618BAFE45F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40ABDF-E872-324B-818C-B869890FFBB7}"/>
              </a:ext>
            </a:extLst>
          </p:cNvPr>
          <p:cNvSpPr>
            <a:spLocks noGrp="1"/>
          </p:cNvSpPr>
          <p:nvPr>
            <p:ph type="dt" sz="half" idx="10"/>
          </p:nvPr>
        </p:nvSpPr>
        <p:spPr/>
        <p:txBody>
          <a:body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93E192B4-9494-3A43-B482-3B6A46263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71E7F5-B9C7-B24D-B595-0FEC2A81B5AD}"/>
              </a:ext>
            </a:extLst>
          </p:cNvPr>
          <p:cNvSpPr>
            <a:spLocks noGrp="1"/>
          </p:cNvSpPr>
          <p:nvPr>
            <p:ph type="sldNum" sz="quarter" idx="12"/>
          </p:nvPr>
        </p:nvSpPr>
        <p:spPr/>
        <p:txBody>
          <a:bodyPr/>
          <a:lstStyle/>
          <a:p>
            <a:fld id="{C31BBD4C-C861-D646-B95A-46A5F141E02A}" type="slidenum">
              <a:rPr lang="en-US" smtClean="0"/>
              <a:t>‹#›</a:t>
            </a:fld>
            <a:endParaRPr lang="en-US"/>
          </a:p>
        </p:txBody>
      </p:sp>
    </p:spTree>
    <p:extLst>
      <p:ext uri="{BB962C8B-B14F-4D97-AF65-F5344CB8AC3E}">
        <p14:creationId xmlns:p14="http://schemas.microsoft.com/office/powerpoint/2010/main" val="789679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9857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16D75-F370-5143-BFEC-81F3588005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38876-0179-6C4F-83B7-94CF6B851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E6AF1-0558-5644-81AB-1372AA3DA6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04831-FE79-4C48-8B5F-6128F6AE010B}" type="datetimeFigureOut">
              <a:rPr lang="en-US" smtClean="0"/>
              <a:t>10/8/19</a:t>
            </a:fld>
            <a:endParaRPr lang="en-US"/>
          </a:p>
        </p:txBody>
      </p:sp>
      <p:sp>
        <p:nvSpPr>
          <p:cNvPr id="5" name="Footer Placeholder 4">
            <a:extLst>
              <a:ext uri="{FF2B5EF4-FFF2-40B4-BE49-F238E27FC236}">
                <a16:creationId xmlns:a16="http://schemas.microsoft.com/office/drawing/2014/main" id="{4162E5C0-191E-D344-BC71-4476370D6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3D6F74-F2FF-7347-AC4D-ED84DEC82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BBD4C-C861-D646-B95A-46A5F141E02A}" type="slidenum">
              <a:rPr lang="en-US" smtClean="0"/>
              <a:t>‹#›</a:t>
            </a:fld>
            <a:endParaRPr lang="en-US"/>
          </a:p>
        </p:txBody>
      </p:sp>
    </p:spTree>
    <p:extLst>
      <p:ext uri="{BB962C8B-B14F-4D97-AF65-F5344CB8AC3E}">
        <p14:creationId xmlns:p14="http://schemas.microsoft.com/office/powerpoint/2010/main" val="32934318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hyperlink" Target="https://channel9.msdn.com/Events/Neural-Information-Processing-Systems-Conference/Neural-Information-Processing-Systems-Conference-NIPS-2016/Generative-Adversarial-Networks" TargetMode="External"/><Relationship Id="rId2" Type="http://schemas.openxmlformats.org/officeDocument/2006/relationships/hyperlink" Target="http://www.iangoodfellow.com/slides/2016-12-04-NIPS.pdf" TargetMode="External"/><Relationship Id="rId1" Type="http://schemas.openxmlformats.org/officeDocument/2006/relationships/slideLayout" Target="../slideLayouts/slideLayout2.xml"/><Relationship Id="rId5" Type="http://schemas.openxmlformats.org/officeDocument/2006/relationships/hyperlink" Target="http://www.arxiv.org/" TargetMode="External"/><Relationship Id="rId4" Type="http://schemas.openxmlformats.org/officeDocument/2006/relationships/hyperlink" Target="https://openai.com/blog/generative-model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p:txBody>
          <a:bodyPr/>
          <a:lstStyle/>
          <a:p>
            <a:r>
              <a:rPr lang="en-US" dirty="0"/>
              <a:t>Part 9</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838200" y="1333500"/>
                <a:ext cx="10550586" cy="5257800"/>
              </a:xfrm>
            </p:spPr>
            <p:txBody>
              <a:bodyPr>
                <a:normAutofit/>
              </a:bodyPr>
              <a:lstStyle/>
              <a:p>
                <a:r>
                  <a:rPr lang="en-US" dirty="0"/>
                  <a:t>The discriminator tries to distinguish between real and fake images, and generator tries to fool the discriminator</a:t>
                </a:r>
              </a:p>
              <a:p>
                <a:r>
                  <a:rPr lang="en-US" dirty="0"/>
                  <a:t>The G and D compete in a two-player game (V)</a:t>
                </a:r>
              </a:p>
              <a:p>
                <a:pPr lvl="1"/>
                <a:r>
                  <a:rPr lang="en-US" dirty="0"/>
                  <a:t>The simplest 2-player game is zero-sum</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endParaRPr lang="en-US" dirty="0"/>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oMath>
                </a14:m>
                <a:r>
                  <a:rPr lang="en-US" dirty="0"/>
                  <a:t>) represents the discriminator’s payoff</a:t>
                </a:r>
              </a:p>
              <a:p>
                <a:r>
                  <a:rPr lang="en-US" dirty="0"/>
                  <a:t>Zero-sum games are known as minimax: maximizing the payoff for the discriminator implies minimizing it for the generator. Minimize in an outer loop, maximize in an inner loop:</a:t>
                </a: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r>
                            <a:rPr lang="en-US" sz="2400" b="0" i="1" smtClean="0">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argmin</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up>
                              </m:sSup>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sup>
                                  </m:sSup>
                                </m:lim>
                              </m:limLow>
                            </m:fName>
                            <m:e>
                              <m:r>
                                <a:rPr lang="en-US" sz="2400" b="0" i="1" smtClean="0">
                                  <a:latin typeface="Cambria Math" panose="02040503050406030204" pitchFamily="18" charset="0"/>
                                </a:rPr>
                                <m:t>𝑉</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e>
                                  </m:d>
                                </m:sup>
                              </m:sSup>
                              <m:r>
                                <a:rPr lang="en-US" sz="2400" b="0" i="1" smtClean="0">
                                  <a:latin typeface="Cambria Math" panose="02040503050406030204" pitchFamily="18" charset="0"/>
                                </a:rPr>
                                <m:t>)</m:t>
                              </m:r>
                            </m:e>
                          </m:func>
                        </m:e>
                      </m:func>
                    </m:oMath>
                  </m:oMathPara>
                </a14:m>
                <a:endParaRPr lang="en-US" sz="2400" dirty="0"/>
              </a:p>
              <a:p>
                <a:pPr marL="0" indent="0">
                  <a:buNone/>
                </a:pPr>
                <a14:m>
                  <m:oMathPara xmlns:m="http://schemas.openxmlformats.org/officeDocument/2006/math">
                    <m:oMathParaPr>
                      <m:jc m:val="center"/>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min</m:t>
                              </m:r>
                            </m:e>
                            <m:lim>
                              <m:r>
                                <a:rPr lang="en-US" sz="2400" b="0" i="1" smtClean="0">
                                  <a:latin typeface="Cambria Math" panose="02040503050406030204" pitchFamily="18" charset="0"/>
                                </a:rPr>
                                <m:t>𝐺</m:t>
                              </m:r>
                            </m:lim>
                          </m:limLow>
                        </m:fName>
                        <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max</m:t>
                              </m:r>
                            </m:e>
                            <m:lim>
                              <m:r>
                                <a:rPr lang="en-US" sz="2400" b="0" i="1" smtClean="0">
                                  <a:latin typeface="Cambria Math" panose="02040503050406030204" pitchFamily="18" charset="0"/>
                                </a:rPr>
                                <m:t>𝐷</m:t>
                              </m:r>
                            </m:lim>
                          </m:limLow>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e>
                          </m:d>
                        </m:e>
                      </m:func>
                      <m:func>
                        <m:funcPr>
                          <m:ctrlPr>
                            <a:rPr lang="en-US" sz="2400" i="1" smtClean="0">
                              <a:latin typeface="Cambria Math" panose="02040503050406030204" pitchFamily="18" charset="0"/>
                            </a:rPr>
                          </m:ctrlPr>
                        </m:funcPr>
                        <m:fName>
                          <m:r>
                            <a:rPr lang="en-US" sz="2400" b="0" i="1" smtClean="0">
                              <a:latin typeface="Cambria Math" panose="02040503050406030204" pitchFamily="18" charset="0"/>
                            </a:rPr>
                            <m:t>= </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𝑑𝑎𝑡𝑎</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𝑙𝑜𝑔𝐷</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log</m:t>
                              </m:r>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𝐷</m:t>
                              </m:r>
                              <m:d>
                                <m:dPr>
                                  <m:ctrlPr>
                                    <a:rPr lang="en-US" sz="2400" i="1">
                                      <a:latin typeface="Cambria Math" panose="02040503050406030204" pitchFamily="18" charset="0"/>
                                    </a:rPr>
                                  </m:ctrlPr>
                                </m:dPr>
                                <m:e>
                                  <m:r>
                                    <a:rPr lang="en-US" sz="2400" i="1">
                                      <a:latin typeface="Cambria Math" panose="02040503050406030204" pitchFamily="18" charset="0"/>
                                    </a:rPr>
                                    <m:t>𝐺</m:t>
                                  </m:r>
                                  <m:d>
                                    <m:dPr>
                                      <m:ctrlPr>
                                        <a:rPr lang="en-US" sz="2400" i="1">
                                          <a:latin typeface="Cambria Math" panose="02040503050406030204" pitchFamily="18" charset="0"/>
                                        </a:rPr>
                                      </m:ctrlPr>
                                    </m:dPr>
                                    <m:e>
                                      <m:r>
                                        <a:rPr lang="en-US" sz="2400" i="1">
                                          <a:latin typeface="Cambria Math" panose="02040503050406030204" pitchFamily="18" charset="0"/>
                                        </a:rPr>
                                        <m:t>𝑧</m:t>
                                      </m:r>
                                    </m:e>
                                  </m:d>
                                </m:e>
                              </m:d>
                              <m:r>
                                <a:rPr lang="en-US" sz="2400" b="0" i="1" smtClean="0">
                                  <a:latin typeface="Cambria Math" panose="02040503050406030204" pitchFamily="18" charset="0"/>
                                </a:rPr>
                                <m:t>)</m:t>
                              </m:r>
                            </m:e>
                          </m:d>
                        </m:e>
                      </m:func>
                    </m:oMath>
                  </m:oMathPara>
                </a14:m>
                <a:endParaRPr lang="en-US" sz="2400"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962" t="-1928" r="-144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B85DD31-6C9E-4241-A38B-00CB70466522}"/>
              </a:ext>
            </a:extLst>
          </p:cNvPr>
          <p:cNvSpPr txBox="1"/>
          <p:nvPr/>
        </p:nvSpPr>
        <p:spPr>
          <a:xfrm>
            <a:off x="4114800" y="6211669"/>
            <a:ext cx="2743200" cy="646331"/>
          </a:xfrm>
          <a:prstGeom prst="rect">
            <a:avLst/>
          </a:prstGeom>
          <a:noFill/>
        </p:spPr>
        <p:txBody>
          <a:bodyPr wrap="square" rtlCol="0">
            <a:spAutoFit/>
          </a:bodyPr>
          <a:lstStyle/>
          <a:p>
            <a:r>
              <a:rPr lang="en-US" dirty="0"/>
              <a:t>Log. prob. of D predicting that real data is genuine</a:t>
            </a:r>
          </a:p>
        </p:txBody>
      </p:sp>
      <p:sp>
        <p:nvSpPr>
          <p:cNvPr id="5" name="TextBox 4">
            <a:extLst>
              <a:ext uri="{FF2B5EF4-FFF2-40B4-BE49-F238E27FC236}">
                <a16:creationId xmlns:a16="http://schemas.microsoft.com/office/drawing/2014/main" id="{1E7046BF-C3C6-4B40-91D2-5F1207FD73C0}"/>
              </a:ext>
            </a:extLst>
          </p:cNvPr>
          <p:cNvSpPr txBox="1"/>
          <p:nvPr/>
        </p:nvSpPr>
        <p:spPr>
          <a:xfrm>
            <a:off x="7416800" y="6211669"/>
            <a:ext cx="2743200" cy="646331"/>
          </a:xfrm>
          <a:prstGeom prst="rect">
            <a:avLst/>
          </a:prstGeom>
          <a:noFill/>
        </p:spPr>
        <p:txBody>
          <a:bodyPr wrap="square" rtlCol="0">
            <a:spAutoFit/>
          </a:bodyPr>
          <a:lstStyle/>
          <a:p>
            <a:r>
              <a:rPr lang="en-US" dirty="0"/>
              <a:t>Log. prob. of D predicting that G’s data is fake</a:t>
            </a:r>
          </a:p>
        </p:txBody>
      </p:sp>
    </p:spTree>
    <p:extLst>
      <p:ext uri="{BB962C8B-B14F-4D97-AF65-F5344CB8AC3E}">
        <p14:creationId xmlns:p14="http://schemas.microsoft.com/office/powerpoint/2010/main" val="2393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7" end="7"/>
                                            </p:txEl>
                                          </p:spTgt>
                                        </p:tgtEl>
                                        <p:attrNameLst>
                                          <p:attrName>style.visibility</p:attrName>
                                        </p:attrNameLst>
                                      </p:cBhvr>
                                      <p:to>
                                        <p:strVal val="visible"/>
                                      </p:to>
                                    </p:set>
                                    <p:animEffect transition="in" filter="fade">
                                      <p:cBhvr>
                                        <p:cTn id="34" dur="500"/>
                                        <p:tgtEl>
                                          <p:spTgt spid="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89B7A-34C2-2841-A38F-73887E30E767}"/>
              </a:ext>
            </a:extLst>
          </p:cNvPr>
          <p:cNvSpPr>
            <a:spLocks noGrp="1"/>
          </p:cNvSpPr>
          <p:nvPr>
            <p:ph type="title"/>
          </p:nvPr>
        </p:nvSpPr>
        <p:spPr/>
        <p:txBody>
          <a:bodyPr/>
          <a:lstStyle/>
          <a:p>
            <a:r>
              <a:rPr lang="en-US" dirty="0"/>
              <a:t>Training GANs</a:t>
            </a:r>
          </a:p>
        </p:txBody>
      </p:sp>
      <p:sp>
        <p:nvSpPr>
          <p:cNvPr id="6" name="Content Placeholder 5">
            <a:extLst>
              <a:ext uri="{FF2B5EF4-FFF2-40B4-BE49-F238E27FC236}">
                <a16:creationId xmlns:a16="http://schemas.microsoft.com/office/drawing/2014/main" id="{3C597EBA-999E-C24D-86D0-F2758CE3EA74}"/>
              </a:ext>
            </a:extLst>
          </p:cNvPr>
          <p:cNvSpPr>
            <a:spLocks noGrp="1"/>
          </p:cNvSpPr>
          <p:nvPr>
            <p:ph idx="1"/>
          </p:nvPr>
        </p:nvSpPr>
        <p:spPr/>
        <p:txBody>
          <a:bodyPr>
            <a:normAutofit fontScale="92500" lnSpcReduction="10000"/>
          </a:bodyPr>
          <a:lstStyle/>
          <a:p>
            <a:r>
              <a:rPr lang="en-US" dirty="0"/>
              <a:t>GANs are typically trained using SGD and similar techniques</a:t>
            </a:r>
          </a:p>
          <a:p>
            <a:pPr lvl="1"/>
            <a:r>
              <a:rPr lang="en-US" dirty="0"/>
              <a:t>Finding min (log(1-D(G(z))) is expensive. We find max (log(D(G(z))) instead.</a:t>
            </a:r>
          </a:p>
          <a:p>
            <a:r>
              <a:rPr lang="en-US" dirty="0"/>
              <a:t>Training GANs means finding the Nash equilibrium of the game between G and D</a:t>
            </a:r>
          </a:p>
          <a:p>
            <a:r>
              <a:rPr lang="en-US" dirty="0"/>
              <a:t>Nash equilibrium is reached when no player can do better by changing its strategy unilaterally (or in this case its parameters)</a:t>
            </a:r>
          </a:p>
          <a:p>
            <a:r>
              <a:rPr lang="en-US" dirty="0"/>
              <a:t>Equilibrium is reached when G’s output distribution matches that of real data (in theory)</a:t>
            </a:r>
          </a:p>
          <a:p>
            <a:r>
              <a:rPr lang="en-US" dirty="0"/>
              <a:t>In practice, we approximate:</a:t>
            </a:r>
          </a:p>
          <a:p>
            <a:pPr lvl="1"/>
            <a:r>
              <a:rPr lang="en-US" dirty="0"/>
              <a:t>Train D with G held constant</a:t>
            </a:r>
          </a:p>
          <a:p>
            <a:pPr lvl="1"/>
            <a:r>
              <a:rPr lang="en-US" dirty="0"/>
              <a:t>Train G with D held constant</a:t>
            </a:r>
          </a:p>
        </p:txBody>
      </p:sp>
    </p:spTree>
    <p:extLst>
      <p:ext uri="{BB962C8B-B14F-4D97-AF65-F5344CB8AC3E}">
        <p14:creationId xmlns:p14="http://schemas.microsoft.com/office/powerpoint/2010/main" val="12536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a:blip r:embed="rId3"/>
                <a:stretch>
                  <a:fillRect l="-1022" t="-5556" b="-5556"/>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a:t>
            </a:r>
          </a:p>
        </p:txBody>
      </p:sp>
      <p:sp>
        <p:nvSpPr>
          <p:cNvPr id="61" name="Content Placeholder 2"/>
          <p:cNvSpPr>
            <a:spLocks noGrp="1"/>
          </p:cNvSpPr>
          <p:nvPr>
            <p:ph idx="1"/>
          </p:nvPr>
        </p:nvSpPr>
        <p:spPr>
          <a:xfrm>
            <a:off x="838200" y="1355725"/>
            <a:ext cx="10515600" cy="3101975"/>
          </a:xfrm>
        </p:spPr>
        <p:txBody>
          <a:bodyPr>
            <a:normAutofit fontScale="92500" lnSpcReduction="10000"/>
          </a:bodyPr>
          <a:lstStyle/>
          <a:p>
            <a:r>
              <a:rPr lang="en-US" dirty="0"/>
              <a:t>Iterate the D-step and G-step until convergence (which may not happen!)</a:t>
            </a:r>
          </a:p>
          <a:p>
            <a:r>
              <a:rPr lang="en-US" dirty="0"/>
              <a:t> Note:</a:t>
            </a:r>
          </a:p>
          <a:p>
            <a:pPr lvl="1"/>
            <a:r>
              <a:rPr lang="en-US" dirty="0"/>
              <a:t>Updating the discriminator should make it more robust to discriminating between real images and generated ones (</a:t>
            </a:r>
            <a:r>
              <a:rPr lang="en-US" b="1" dirty="0"/>
              <a:t>discriminator improves</a:t>
            </a:r>
            <a:r>
              <a:rPr lang="en-US" dirty="0"/>
              <a:t>)</a:t>
            </a:r>
          </a:p>
          <a:p>
            <a:pPr lvl="1"/>
            <a:r>
              <a:rPr lang="en-US" dirty="0"/>
              <a:t>Updating the generator makes it better at fooling the current discriminator (</a:t>
            </a:r>
            <a:r>
              <a:rPr lang="en-US" b="1" dirty="0"/>
              <a:t>generator improves</a:t>
            </a:r>
            <a:r>
              <a:rPr lang="en-US" dirty="0"/>
              <a:t>)</a:t>
            </a:r>
          </a:p>
          <a:p>
            <a:pPr lvl="1"/>
            <a:r>
              <a:rPr lang="en-US" dirty="0"/>
              <a:t>With enough training instances and careful selection of parameters and some hand-holding the generator gets so good that it is impossible for the discriminator tot tell the difference between the real and generated images. </a:t>
            </a:r>
          </a:p>
          <a:p>
            <a:pPr lvl="1"/>
            <a:endParaRPr lang="en-US" dirty="0"/>
          </a:p>
        </p:txBody>
      </p:sp>
      <p:pic>
        <p:nvPicPr>
          <p:cNvPr id="3" name="Picture 2"/>
          <p:cNvPicPr>
            <a:picLocks noChangeAspect="1"/>
          </p:cNvPicPr>
          <p:nvPr/>
        </p:nvPicPr>
        <p:blipFill>
          <a:blip r:embed="rId3"/>
          <a:stretch>
            <a:fillRect/>
          </a:stretch>
        </p:blipFill>
        <p:spPr>
          <a:xfrm>
            <a:off x="2070426" y="4457700"/>
            <a:ext cx="1666875" cy="1838325"/>
          </a:xfrm>
          <a:prstGeom prst="rect">
            <a:avLst/>
          </a:prstGeom>
        </p:spPr>
      </p:pic>
      <p:pic>
        <p:nvPicPr>
          <p:cNvPr id="4" name="Picture 3"/>
          <p:cNvPicPr>
            <a:picLocks noChangeAspect="1"/>
          </p:cNvPicPr>
          <p:nvPr/>
        </p:nvPicPr>
        <p:blipFill>
          <a:blip r:embed="rId4"/>
          <a:stretch>
            <a:fillRect/>
          </a:stretch>
        </p:blipFill>
        <p:spPr>
          <a:xfrm>
            <a:off x="4327455" y="4457700"/>
            <a:ext cx="1438275" cy="1809750"/>
          </a:xfrm>
          <a:prstGeom prst="rect">
            <a:avLst/>
          </a:prstGeom>
        </p:spPr>
      </p:pic>
      <p:pic>
        <p:nvPicPr>
          <p:cNvPr id="10" name="Picture 9"/>
          <p:cNvPicPr>
            <a:picLocks noChangeAspect="1"/>
          </p:cNvPicPr>
          <p:nvPr/>
        </p:nvPicPr>
        <p:blipFill>
          <a:blip r:embed="rId5"/>
          <a:stretch>
            <a:fillRect/>
          </a:stretch>
        </p:blipFill>
        <p:spPr>
          <a:xfrm>
            <a:off x="6355884" y="4457700"/>
            <a:ext cx="1495425" cy="1781175"/>
          </a:xfrm>
          <a:prstGeom prst="rect">
            <a:avLst/>
          </a:prstGeom>
        </p:spPr>
      </p:pic>
      <p:pic>
        <p:nvPicPr>
          <p:cNvPr id="11" name="Picture 10"/>
          <p:cNvPicPr>
            <a:picLocks noChangeAspect="1"/>
          </p:cNvPicPr>
          <p:nvPr/>
        </p:nvPicPr>
        <p:blipFill>
          <a:blip r:embed="rId6"/>
          <a:stretch>
            <a:fillRect/>
          </a:stretch>
        </p:blipFill>
        <p:spPr>
          <a:xfrm>
            <a:off x="8893810" y="4514850"/>
            <a:ext cx="1943100" cy="1752600"/>
          </a:xfrm>
          <a:prstGeom prst="rect">
            <a:avLst/>
          </a:prstGeom>
        </p:spPr>
      </p:pic>
    </p:spTree>
    <p:extLst>
      <p:ext uri="{BB962C8B-B14F-4D97-AF65-F5344CB8AC3E}">
        <p14:creationId xmlns:p14="http://schemas.microsoft.com/office/powerpoint/2010/main" val="2140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Outline</a:t>
            </a:r>
            <a:r>
              <a:rPr lang="fr-FR" dirty="0"/>
              <a:t> of the Lecture</a:t>
            </a:r>
            <a:endParaRPr lang="en-US" dirty="0"/>
          </a:p>
        </p:txBody>
      </p:sp>
      <p:sp>
        <p:nvSpPr>
          <p:cNvPr id="3" name="Content Placeholder 2"/>
          <p:cNvSpPr>
            <a:spLocks noGrp="1"/>
          </p:cNvSpPr>
          <p:nvPr>
            <p:ph idx="1"/>
          </p:nvPr>
        </p:nvSpPr>
        <p:spPr/>
        <p:txBody>
          <a:bodyPr/>
          <a:lstStyle/>
          <a:p>
            <a:r>
              <a:rPr lang="en-US" dirty="0"/>
              <a:t>Generative Models – Why do we need them ? </a:t>
            </a:r>
          </a:p>
          <a:p>
            <a:r>
              <a:rPr lang="en-US" dirty="0"/>
              <a:t>Generative Adversarial Networks (GANs)</a:t>
            </a:r>
          </a:p>
          <a:p>
            <a:r>
              <a:rPr lang="en-US" dirty="0"/>
              <a:t>How to build a GAN</a:t>
            </a:r>
          </a:p>
          <a:p>
            <a:r>
              <a:rPr lang="en-US" dirty="0"/>
              <a:t>Applications of GANs</a:t>
            </a:r>
          </a:p>
          <a:p>
            <a:r>
              <a:rPr lang="en-US" dirty="0"/>
              <a:t>Useful online resources</a:t>
            </a: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a:t>Text 2 Image Synthesis</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92500" lnSpcReduction="10000"/>
          </a:bodyPr>
          <a:lstStyle/>
          <a:p>
            <a:pPr marL="0" indent="0">
              <a:buNone/>
            </a:pPr>
            <a:endParaRPr lang="en-US" dirty="0"/>
          </a:p>
          <a:p>
            <a:r>
              <a:rPr lang="en-US" dirty="0"/>
              <a:t>Ian Goodfellow’s tutorial:</a:t>
            </a:r>
          </a:p>
          <a:p>
            <a:pPr lvl="1"/>
            <a:r>
              <a:rPr lang="en-US" dirty="0"/>
              <a:t>Slides: </a:t>
            </a:r>
            <a:r>
              <a:rPr lang="en-US" dirty="0">
                <a:hlinkClick r:id="rId2"/>
              </a:rPr>
              <a:t>http://www.iangoodfellow.com/slides/2016-12-04-NIPS.pdf</a:t>
            </a:r>
            <a:endParaRPr lang="en-US" dirty="0"/>
          </a:p>
          <a:p>
            <a:pPr lvl="1"/>
            <a:r>
              <a:rPr lang="en-US" dirty="0"/>
              <a:t>Video: [</a:t>
            </a:r>
            <a:r>
              <a:rPr lang="en-US" dirty="0">
                <a:hlinkClick r:id="rId3"/>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4"/>
              </a:rPr>
              <a:t>https://openai.com/blog/generative-models/</a:t>
            </a:r>
            <a:endParaRPr lang="en-US" dirty="0"/>
          </a:p>
          <a:p>
            <a:pPr lvl="1"/>
            <a:endParaRPr lang="en-US" dirty="0"/>
          </a:p>
          <a:p>
            <a:r>
              <a:rPr lang="en-US" dirty="0"/>
              <a:t>Several new advancements of GANs are posted on arxiv.org almost everyday: </a:t>
            </a:r>
            <a:r>
              <a:rPr lang="en-US" dirty="0">
                <a:hlinkClick r:id="rId5"/>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Recap: 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9">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01EAA8-C725-6C46-907F-E11F411C43DB}"/>
              </a:ext>
            </a:extLst>
          </p:cNvPr>
          <p:cNvSpPr>
            <a:spLocks noGrp="1"/>
          </p:cNvSpPr>
          <p:nvPr>
            <p:ph type="title"/>
          </p:nvPr>
        </p:nvSpPr>
        <p:spPr>
          <a:xfrm>
            <a:off x="4384039" y="365125"/>
            <a:ext cx="7164493" cy="1325563"/>
          </a:xfrm>
        </p:spPr>
        <p:txBody>
          <a:bodyPr>
            <a:normAutofit/>
          </a:bodyPr>
          <a:lstStyle/>
          <a:p>
            <a:r>
              <a:rPr lang="en-US"/>
              <a:t>Q&amp;A</a:t>
            </a:r>
            <a:endParaRPr lang="en-US" dirty="0"/>
          </a:p>
        </p:txBody>
      </p:sp>
      <p:graphicFrame>
        <p:nvGraphicFramePr>
          <p:cNvPr id="5" name="Content Placeholder 2">
            <a:extLst>
              <a:ext uri="{FF2B5EF4-FFF2-40B4-BE49-F238E27FC236}">
                <a16:creationId xmlns:a16="http://schemas.microsoft.com/office/drawing/2014/main" id="{57EE0868-CF8D-4D5A-A63A-11479E34EEE3}"/>
              </a:ext>
            </a:extLst>
          </p:cNvPr>
          <p:cNvGraphicFramePr>
            <a:graphicFrameLocks noGrp="1"/>
          </p:cNvGraphicFramePr>
          <p:nvPr>
            <p:ph idx="1"/>
          </p:nvPr>
        </p:nvGraphicFramePr>
        <p:xfrm>
          <a:off x="4387515" y="2022601"/>
          <a:ext cx="7161017" cy="4154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203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Recap: What is a Generative Model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4"/>
                <a:ext cx="5181600" cy="4687961"/>
              </a:xfrm>
            </p:spPr>
            <p:txBody>
              <a:bodyPr>
                <a:normAutofit fontScale="92500" lnSpcReduction="20000"/>
              </a:bodyPr>
              <a:lstStyle/>
              <a:p>
                <a:r>
                  <a:rPr lang="en-US" dirty="0"/>
                  <a:t>Understanding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can help to understand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e>
                      <m:e>
                        <m:r>
                          <a:rPr lang="en-US" i="1">
                            <a:latin typeface="Cambria Math" panose="02040503050406030204" pitchFamily="18" charset="0"/>
                          </a:rPr>
                          <m:t>𝑋</m:t>
                        </m:r>
                      </m:e>
                    </m:d>
                  </m:oMath>
                </a14:m>
                <a:endParaRPr lang="en-US" dirty="0">
                  <a:ea typeface="Cambria Math" panose="02040503050406030204" pitchFamily="18" charset="0"/>
                </a:endParaRPr>
              </a:p>
              <a:p>
                <a:r>
                  <a:rPr lang="en-US" dirty="0"/>
                  <a:t>Generate content</a:t>
                </a:r>
              </a:p>
              <a:p>
                <a:pPr lvl="1"/>
                <a:r>
                  <a:rPr lang="en-US" dirty="0"/>
                  <a:t>High resolution image generation</a:t>
                </a:r>
              </a:p>
              <a:p>
                <a:pPr lvl="1"/>
                <a:r>
                  <a:rPr lang="en-US" dirty="0"/>
                  <a:t>Hand-written text generation</a:t>
                </a:r>
              </a:p>
              <a:p>
                <a:pPr lvl="1"/>
                <a:r>
                  <a:rPr lang="en-US" dirty="0"/>
                  <a:t>Video generation</a:t>
                </a:r>
              </a:p>
              <a:p>
                <a:pPr lvl="1"/>
                <a:r>
                  <a:rPr lang="en-US" dirty="0"/>
                  <a:t>Language from image</a:t>
                </a:r>
              </a:p>
              <a:p>
                <a:pPr lvl="1"/>
                <a:r>
                  <a:rPr lang="en-US" dirty="0"/>
                  <a:t>Optimal policies from important tasks</a:t>
                </a:r>
              </a:p>
              <a:p>
                <a:r>
                  <a:rPr lang="en-US" dirty="0"/>
                  <a:t>Less hassle to collect data (mostly come cheap!)</a:t>
                </a:r>
              </a:p>
              <a:p>
                <a:r>
                  <a:rPr lang="en-US" dirty="0"/>
                  <a:t>Can use powerful deep learning models (e.g., RNNs, CNNs, GANs)</a:t>
                </a:r>
              </a:p>
              <a:p>
                <a:r>
                  <a:rPr lang="en-US" dirty="0"/>
                  <a:t>Creativity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4"/>
                <a:ext cx="5181600" cy="4687961"/>
              </a:xfrm>
              <a:blipFill>
                <a:blip r:embed="rId4"/>
                <a:stretch>
                  <a:fillRect l="-1711" t="-3523" r="-489"/>
                </a:stretch>
              </a:blipFill>
            </p:spPr>
            <p:txBody>
              <a:bodyPr/>
              <a:lstStyle/>
              <a:p>
                <a:r>
                  <a:rPr lang="en-US">
                    <a:noFill/>
                  </a:rPr>
                  <a:t> </a:t>
                </a:r>
              </a:p>
            </p:txBody>
          </p:sp>
        </mc:Fallback>
      </mc:AlternateContent>
      <p:pic>
        <p:nvPicPr>
          <p:cNvPr id="2050" name="Picture 2"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GANs - Generative Adversarial Networks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Adversarial Networks</a:t>
            </a:r>
          </a:p>
        </p:txBody>
      </p:sp>
      <p:sp>
        <p:nvSpPr>
          <p:cNvPr id="3" name="Content Placeholder 2"/>
          <p:cNvSpPr>
            <a:spLocks noGrp="1"/>
          </p:cNvSpPr>
          <p:nvPr>
            <p:ph sz="half" idx="1"/>
          </p:nvPr>
        </p:nvSpPr>
        <p:spPr>
          <a:xfrm>
            <a:off x="1409700" y="1556281"/>
            <a:ext cx="9936324" cy="4620682"/>
          </a:xfrm>
        </p:spPr>
        <p:txBody>
          <a:bodyPr>
            <a:normAutofit/>
          </a:bodyPr>
          <a:lstStyle/>
          <a:p>
            <a:r>
              <a:rPr lang="en-US" dirty="0"/>
              <a:t>Relatively new ML architecture (since 2014)</a:t>
            </a:r>
          </a:p>
          <a:p>
            <a:r>
              <a:rPr lang="en-US" dirty="0"/>
              <a:t>To understand GANs, we need to understand Supervised and Unsupervised Models</a:t>
            </a:r>
          </a:p>
          <a:p>
            <a:r>
              <a:rPr lang="en-US" dirty="0"/>
              <a:t>GANs and RL can be seen as methods to improve unsupervised learning</a:t>
            </a:r>
          </a:p>
          <a:p>
            <a:endParaRPr lang="en-US" dirty="0"/>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dirty="0"/>
              <a:t>New method for training deep generative models</a:t>
            </a:r>
          </a:p>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xEl>
                                              <p:pRg st="2" end="2"/>
                                            </p:txEl>
                                          </p:spTgt>
                                        </p:tgtEl>
                                        <p:attrNameLst>
                                          <p:attrName>style.visibility</p:attrName>
                                        </p:attrNameLst>
                                      </p:cBhvr>
                                      <p:to>
                                        <p:strVal val="visible"/>
                                      </p:to>
                                    </p:set>
                                    <p:animEffect transition="in" filter="fade">
                                      <p:cBhvr>
                                        <p:cTn id="74" dur="500"/>
                                        <p:tgtEl>
                                          <p:spTgt spid="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2953</Words>
  <Application>Microsoft Macintosh PowerPoint</Application>
  <PresentationFormat>Widescreen</PresentationFormat>
  <Paragraphs>318</Paragraphs>
  <Slides>30</Slides>
  <Notes>25</Notes>
  <HiddenSlides>3</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Cambria Math</vt:lpstr>
      <vt:lpstr>Corbel</vt:lpstr>
      <vt:lpstr>Office Theme</vt:lpstr>
      <vt:lpstr>1_Office Theme</vt:lpstr>
      <vt:lpstr>Generative Models </vt:lpstr>
      <vt:lpstr>Outline of the Lecture</vt:lpstr>
      <vt:lpstr>Recap: Discriminative vs Generative Models</vt:lpstr>
      <vt:lpstr>Recap: What is a Generative Model ?</vt:lpstr>
      <vt:lpstr>Recap: Examples: Discriminative vs Generative </vt:lpstr>
      <vt:lpstr>Why are generative models useful? </vt:lpstr>
      <vt:lpstr>GANs - Generative Adversarial Networks</vt:lpstr>
      <vt:lpstr>Generative Adversarial Networks</vt:lpstr>
      <vt:lpstr>How do GANs work ?</vt:lpstr>
      <vt:lpstr>How do GANs work?</vt:lpstr>
      <vt:lpstr>Training GANs</vt:lpstr>
      <vt:lpstr>The generator (G)</vt:lpstr>
      <vt:lpstr>The discriminator (D)</vt:lpstr>
      <vt:lpstr>Training GANs : D-Step</vt:lpstr>
      <vt:lpstr>Training GANs : G-Step</vt:lpstr>
      <vt:lpstr>Training GANs</vt:lpstr>
      <vt:lpstr>GAN Training Algorithm</vt:lpstr>
      <vt:lpstr>Possible Issues With Training GANs</vt:lpstr>
      <vt:lpstr>Tips and Tricks to make GANs work</vt:lpstr>
      <vt:lpstr>GAN Nash Equilibrium</vt:lpstr>
      <vt:lpstr>Example GAN training using Tensorflow/Keras</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2017-03-12T18:38:51Z</dcterms:created>
  <dcterms:modified xsi:type="dcterms:W3CDTF">2019-10-09T00:04:34Z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ies>
</file>