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0" r:id="rId4"/>
    <p:sldId id="280" r:id="rId5"/>
    <p:sldId id="282" r:id="rId6"/>
    <p:sldId id="268" r:id="rId7"/>
    <p:sldId id="274" r:id="rId8"/>
    <p:sldId id="285" r:id="rId9"/>
    <p:sldId id="287" r:id="rId10"/>
    <p:sldId id="286" r:id="rId11"/>
    <p:sldId id="288" r:id="rId12"/>
    <p:sldId id="283" r:id="rId13"/>
    <p:sldId id="277" r:id="rId14"/>
    <p:sldId id="320" r:id="rId15"/>
    <p:sldId id="269" r:id="rId16"/>
    <p:sldId id="299" r:id="rId17"/>
    <p:sldId id="300" r:id="rId18"/>
    <p:sldId id="260" r:id="rId19"/>
    <p:sldId id="339" r:id="rId20"/>
    <p:sldId id="265" r:id="rId21"/>
    <p:sldId id="26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70204" autoAdjust="0"/>
  </p:normalViewPr>
  <p:slideViewPr>
    <p:cSldViewPr snapToGrid="0" showGuides="1">
      <p:cViewPr varScale="1">
        <p:scale>
          <a:sx n="88" d="100"/>
          <a:sy n="88" d="100"/>
        </p:scale>
        <p:origin x="20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E7C19-0D6E-424A-9DC1-B39F68C1AC4B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3560E-5FAD-4CF4-B7BE-966D8E45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learning4j.org/lstm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gradients are multiplied over time they are susceptible to exploding (several large &gt;&gt;1 gradients one after the other) or vanishing (several small &lt;&lt;1 multiplied one after the other).</a:t>
            </a:r>
          </a:p>
          <a:p>
            <a:r>
              <a:rPr lang="en-US" dirty="0"/>
              <a:t>The large ones are relatively easy to solve: they can be clipped.</a:t>
            </a:r>
          </a:p>
          <a:p>
            <a:r>
              <a:rPr lang="en-US" dirty="0"/>
              <a:t>The vanishing ones are problematic, as they slow the convergence significantly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3560E-5FAD-4CF4-B7BE-966D8E452B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1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https://arxiv.org/abs/1411.4555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DBE4-2E6D-48C5-BA47-BB5A72E45A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Gate: Optionally let information through</a:t>
            </a:r>
          </a:p>
          <a:p>
            <a:r>
              <a:rPr lang="en-US" sz="1200" dirty="0"/>
              <a:t>Cell state: long term memory</a:t>
            </a:r>
          </a:p>
          <a:p>
            <a:r>
              <a:rPr lang="en-US" sz="1200" dirty="0"/>
              <a:t>Forget gate: determine what old information to forget</a:t>
            </a:r>
          </a:p>
          <a:p>
            <a:r>
              <a:rPr lang="en-US" sz="1200" dirty="0"/>
              <a:t>Input gate: determine what new information to store</a:t>
            </a:r>
          </a:p>
          <a:p>
            <a:r>
              <a:rPr lang="en-US" sz="1200" dirty="0"/>
              <a:t>Output gate: decide what to output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https://deeplearning4j.org/lstm.html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3560E-5FAD-4CF4-B7BE-966D8E452B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9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basically an </a:t>
            </a:r>
            <a:r>
              <a:rPr lang="en-US" dirty="0" err="1"/>
              <a:t>lstm</a:t>
            </a:r>
            <a:r>
              <a:rPr lang="en-US" dirty="0"/>
              <a:t> without an output gate, hence it writes the content of its memory </a:t>
            </a:r>
            <a:r>
              <a:rPr lang="en-US" dirty="0" err="1"/>
              <a:t>ht</a:t>
            </a:r>
            <a:r>
              <a:rPr lang="en-US" dirty="0"/>
              <a:t> to the rest of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3560E-5FAD-4CF4-B7BE-966D8E452B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62802dd0fc_4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62802dd0fc_4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33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8ff04f965_3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8ff04f965_3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76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3a47cc37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3a47cc37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6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3560E-5FAD-4CF4-B7BE-966D8E452B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62802dd0fc_4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62802dd0fc_4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94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https://arxiv.org/pdf/1506.05869.pdf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DBE4-2E6D-48C5-BA47-BB5A72E45A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BA2E-33F3-44C4-9700-6378C00B8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DEB7-4BD1-4B60-874B-22A9F5BA2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88C85-D49E-4CF1-900D-601AD587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964F-A794-4596-A0EC-18ECD538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7FE3-929F-496D-B951-82FED020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1CF1-5A04-4983-B40B-A2EC64E2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921B2-CB62-4C36-B1D3-C97C2916C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152F-0405-4E1A-8489-F7322F69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77B4-06F2-463D-8434-EE4C449C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AD99-75E5-4889-990F-C7B47017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5218E-0AE3-43F5-AB9E-D28C11BC3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241EC-F067-451E-BF89-09D5F787A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BDEF-F4AC-4650-9700-7F2EDCED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C92F-A69C-4C31-9CED-84CBBEB7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D67E-1EF4-4B39-89ED-D8F50595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09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115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2A6E-6E48-493D-92BE-7FAEFBB1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1BB1-69CC-430F-9713-1CCA6D5A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8210-6640-42B1-93CB-9B5AF98C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DC17-8B26-4E61-879A-8D94E11A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0C9B8-9AF4-4156-B06F-F668398C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3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6208-251C-42A9-ADC7-4BB94005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02B2-AC7F-4144-BEE6-0B0A6AD8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3921-87C5-4825-AB44-827C7574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8974-7DEA-4CF6-8A8F-D6D462C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4730-D13A-4F2A-B0F1-56864FAB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7252-07DF-465E-8CCB-40AE3499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3538-AF2B-45C2-9076-320FC04E9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51074-E9DD-486A-B961-55AADB60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BA8E1-DDCE-4C65-B735-2A769F2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639EA-CB30-4E01-AFCD-D4976FD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B24D4-1ADE-44ED-ADE8-5FDFF36E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8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52F3-5F20-4C09-8215-44ECDB23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20809-4724-4725-826E-01F01C133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9632-2B9C-4EDC-A209-229CEC542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94BA1-0812-41FC-95B5-19A515EA1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52B7-C0B4-46D5-A442-520FB9086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84B43-7DE1-4002-BDD0-D53577BF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86C62-0876-4DEE-9F90-252D2D4F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B3258-D517-48DA-B41C-B613523C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1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1C49-D799-4BC0-B9D0-6E1AB34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5310E-B178-4545-A558-1A90FBC1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D9FD-42F9-493F-A780-A3F06A8F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324A1-F40D-48A2-96C8-5CAAE636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4301C-93F0-4DE3-8980-3C5BB3F5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91959-7D4E-4CF3-9F29-3E5244A8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A1966-BBFD-458B-8377-B87511A3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A017-212F-45B1-8657-15222F2F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A4CF-FC1A-4A04-8B99-295E7037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5F38-8AD9-4A06-85C8-54E856008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ABB06-38D2-4220-A6ED-0AE0E4EE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2921D-4873-4385-889B-F61118A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2DCA9-1CC0-4C75-A5F5-66693400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67E5-A5DC-4B78-9ACB-83D3E804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2A51B-1F2A-41F0-A7B5-AE6F41F2C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3FF-B283-460C-8FEC-9A5FBF086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2847-07A9-44A8-838F-8601096B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8676D-C4A8-41E7-AAB4-9BBFB3CE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6E0B-5FBF-4EB9-9429-3885A9A2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7BD4D-F2D2-4F4C-93C4-F76ECDEF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091F3-8ED7-435E-AEB2-9122B16A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F1AB-3C5A-44C8-BD3E-721DCFF93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5542-1E56-4E28-BCED-B724BBE259E7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326E-3252-4A01-A0C3-4661BFF37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A2ED-5EC4-4FEF-844B-5BD5ECC31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8283-CB17-44D5-9125-5F6D78FDB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409.0473" TargetMode="External"/><Relationship Id="rId3" Type="http://schemas.openxmlformats.org/officeDocument/2006/relationships/hyperlink" Target="http://colah.github.io/posts/2015-08-Understanding-LSTMs/" TargetMode="External"/><Relationship Id="rId7" Type="http://schemas.openxmlformats.org/officeDocument/2006/relationships/hyperlink" Target="https://papers.nips.cc/paper/5346-sequence-to-sequence-learning-with-neural-networks.pdf" TargetMode="External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pdf/1406.1078v3.pdf" TargetMode="External"/><Relationship Id="rId5" Type="http://schemas.openxmlformats.org/officeDocument/2006/relationships/hyperlink" Target="https://www.cs.ox.ac.uk/people/nando.defreitas/machinelearning/lecture11.pdf" TargetMode="External"/><Relationship Id="rId4" Type="http://schemas.openxmlformats.org/officeDocument/2006/relationships/hyperlink" Target="http://deeplearning.cs.cmu.edu/pdfs/Hochreiter97_lstm.pdf" TargetMode="External"/><Relationship Id="rId9" Type="http://schemas.openxmlformats.org/officeDocument/2006/relationships/hyperlink" Target="https://www.amazon.com/Natural-Language-Processing-PyTorch-Applications/dp/149197823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AF232F-E291-4FA2-9FDA-953522410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Introduction to 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43A4-E0F3-4CBF-8D1D-5C2301EE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71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7803-7BE2-4F3E-AC52-B139A8C2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Gate, Input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41CB-9DA2-4B7C-953D-7920540DB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Forget Gate - determine what old information to forget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CB0B86-80F7-4669-9A30-BCDB9337A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Input Gate - determine what new information to store </a:t>
            </a:r>
          </a:p>
        </p:txBody>
      </p:sp>
      <p:pic>
        <p:nvPicPr>
          <p:cNvPr id="3074" name="Picture 2" descr="http://colah.github.io/posts/2015-08-Understanding-LSTMs/img/LSTM3-focus-f.png">
            <a:extLst>
              <a:ext uri="{FF2B5EF4-FFF2-40B4-BE49-F238E27FC236}">
                <a16:creationId xmlns:a16="http://schemas.microsoft.com/office/drawing/2014/main" id="{11E02A9B-3B2D-4298-B439-2371147D7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9"/>
          <a:stretch/>
        </p:blipFill>
        <p:spPr bwMode="auto">
          <a:xfrm>
            <a:off x="1164326" y="2583290"/>
            <a:ext cx="4100011" cy="24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colah.github.io/posts/2015-08-Understanding-LSTMs/img/LSTM3-focus-f.png">
            <a:extLst>
              <a:ext uri="{FF2B5EF4-FFF2-40B4-BE49-F238E27FC236}">
                <a16:creationId xmlns:a16="http://schemas.microsoft.com/office/drawing/2014/main" id="{71CE4652-06C1-4FDF-99D7-1858283D3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4" t="26775" b="27372"/>
          <a:stretch/>
        </p:blipFill>
        <p:spPr bwMode="auto">
          <a:xfrm>
            <a:off x="1340862" y="5037685"/>
            <a:ext cx="3746938" cy="113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olah.github.io/posts/2015-08-Understanding-LSTMs/img/LSTM3-focus-i.png">
            <a:extLst>
              <a:ext uri="{FF2B5EF4-FFF2-40B4-BE49-F238E27FC236}">
                <a16:creationId xmlns:a16="http://schemas.microsoft.com/office/drawing/2014/main" id="{A9BA8CC4-C135-468A-BE2B-6B0A8B80F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19"/>
          <a:stretch/>
        </p:blipFill>
        <p:spPr bwMode="auto">
          <a:xfrm>
            <a:off x="6995948" y="2550922"/>
            <a:ext cx="3913383" cy="246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colah.github.io/posts/2015-08-Understanding-LSTMs/img/LSTM3-focus-i.png">
            <a:extLst>
              <a:ext uri="{FF2B5EF4-FFF2-40B4-BE49-F238E27FC236}">
                <a16:creationId xmlns:a16="http://schemas.microsoft.com/office/drawing/2014/main" id="{214F6DB3-9BB7-46F5-854F-C014D7A0B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3" t="26108" b="18494"/>
          <a:stretch/>
        </p:blipFill>
        <p:spPr bwMode="auto">
          <a:xfrm>
            <a:off x="6960928" y="4944853"/>
            <a:ext cx="3983421" cy="136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F636F8-A6CF-4983-B16C-BD5C9A3D8700}"/>
              </a:ext>
            </a:extLst>
          </p:cNvPr>
          <p:cNvSpPr txBox="1"/>
          <p:nvPr/>
        </p:nvSpPr>
        <p:spPr>
          <a:xfrm>
            <a:off x="11227809" y="643023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[Colah]</a:t>
            </a:r>
          </a:p>
        </p:txBody>
      </p:sp>
    </p:spTree>
    <p:extLst>
      <p:ext uri="{BB962C8B-B14F-4D97-AF65-F5344CB8AC3E}">
        <p14:creationId xmlns:p14="http://schemas.microsoft.com/office/powerpoint/2010/main" val="355759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437D7-EA6B-4E48-8CAE-49C4551F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 Cell State based on Input, Forget Gates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2" descr="http://colah.github.io/posts/2015-08-Understanding-LSTMs/img/LSTM3-focus-C.png">
            <a:extLst>
              <a:ext uri="{FF2B5EF4-FFF2-40B4-BE49-F238E27FC236}">
                <a16:creationId xmlns:a16="http://schemas.microsoft.com/office/drawing/2014/main" id="{9055C6CB-2922-424A-A2E0-94DF572A4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26723"/>
            <a:ext cx="11496821" cy="35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4EC6FA-C1FC-4947-9FAD-54372AE8AE93}"/>
              </a:ext>
            </a:extLst>
          </p:cNvPr>
          <p:cNvSpPr txBox="1"/>
          <p:nvPr/>
        </p:nvSpPr>
        <p:spPr>
          <a:xfrm>
            <a:off x="11227809" y="643023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[Colah]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1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E733D-0E80-4400-8CA9-6FE123F2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Gate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2" descr="http://colah.github.io/posts/2015-08-Understanding-LSTMs/img/LSTM3-focus-o.png">
            <a:extLst>
              <a:ext uri="{FF2B5EF4-FFF2-40B4-BE49-F238E27FC236}">
                <a16:creationId xmlns:a16="http://schemas.microsoft.com/office/drawing/2014/main" id="{B8F5897C-D414-4038-9866-DEEEBD4953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26723"/>
            <a:ext cx="11496821" cy="35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C56B8-8BEC-43D2-A87B-FFE4159C331D}"/>
              </a:ext>
            </a:extLst>
          </p:cNvPr>
          <p:cNvSpPr txBox="1"/>
          <p:nvPr/>
        </p:nvSpPr>
        <p:spPr>
          <a:xfrm>
            <a:off x="11227809" y="643023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[Colah]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444B-47B0-42EE-8DF1-BA0A7AE6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A0F0-3719-4FF3-88E9-B1F6332E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cell state and hidden state</a:t>
            </a:r>
          </a:p>
          <a:p>
            <a:r>
              <a:rPr lang="en-US" dirty="0"/>
              <a:t>Combine forget and input gates</a:t>
            </a:r>
          </a:p>
        </p:txBody>
      </p:sp>
      <p:pic>
        <p:nvPicPr>
          <p:cNvPr id="1026" name="Picture 2" descr="A gated recurrent unit neural network.">
            <a:extLst>
              <a:ext uri="{FF2B5EF4-FFF2-40B4-BE49-F238E27FC236}">
                <a16:creationId xmlns:a16="http://schemas.microsoft.com/office/drawing/2014/main" id="{2C45E5B9-B071-4227-A628-68415EF2F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33348"/>
            <a:ext cx="10268607" cy="317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DC1EE-129B-44EE-BB70-69F67924E33B}"/>
              </a:ext>
            </a:extLst>
          </p:cNvPr>
          <p:cNvSpPr txBox="1"/>
          <p:nvPr/>
        </p:nvSpPr>
        <p:spPr>
          <a:xfrm>
            <a:off x="11227809" y="643023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[Colah]</a:t>
            </a:r>
          </a:p>
        </p:txBody>
      </p:sp>
    </p:spTree>
    <p:extLst>
      <p:ext uri="{BB962C8B-B14F-4D97-AF65-F5344CB8AC3E}">
        <p14:creationId xmlns:p14="http://schemas.microsoft.com/office/powerpoint/2010/main" val="5515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Bi-Directional RNN/LSTM/GRU</a:t>
            </a:r>
            <a:endParaRPr dirty="0"/>
          </a:p>
          <a:p>
            <a:endParaRPr dirty="0"/>
          </a:p>
        </p:txBody>
      </p:sp>
      <p:sp>
        <p:nvSpPr>
          <p:cNvPr id="1286" name="Google Shape;1286;p113"/>
          <p:cNvSpPr txBox="1"/>
          <p:nvPr/>
        </p:nvSpPr>
        <p:spPr>
          <a:xfrm>
            <a:off x="20033" y="6377433"/>
            <a:ext cx="72184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333" dirty="0"/>
              <a:t>Rao, McMahan. Natural Language Processing with </a:t>
            </a:r>
            <a:r>
              <a:rPr lang="en" sz="1333" dirty="0" err="1"/>
              <a:t>PyTorch</a:t>
            </a:r>
            <a:r>
              <a:rPr lang="en" sz="1333" dirty="0"/>
              <a:t>.  O'Reilly Media.</a:t>
            </a:r>
            <a:endParaRPr sz="1333" dirty="0"/>
          </a:p>
        </p:txBody>
      </p:sp>
      <p:pic>
        <p:nvPicPr>
          <p:cNvPr id="1287" name="Google Shape;1287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143001"/>
            <a:ext cx="7924800" cy="321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95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3EFC346-35BC-4718-BA20-14498F20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075688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4B283-2EE5-41E0-974A-1AEF89FE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5648" y="3881568"/>
            <a:ext cx="8677656" cy="12315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76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Google Shape;883;p92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RNN Applications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D6C18F-9977-2541-90FA-BF460897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Extract a vector from a sequence -&gt; classify sequences</a:t>
            </a:r>
          </a:p>
          <a:p>
            <a:r>
              <a:rPr lang="en-US" sz="2400" dirty="0"/>
              <a:t>Extract a vector at each step of a sequence -&gt; predict sequences </a:t>
            </a:r>
          </a:p>
        </p:txBody>
      </p:sp>
    </p:spTree>
    <p:extLst>
      <p:ext uri="{BB962C8B-B14F-4D97-AF65-F5344CB8AC3E}">
        <p14:creationId xmlns:p14="http://schemas.microsoft.com/office/powerpoint/2010/main" val="45737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FBF5E-86A0-5F45-B9BD-A600D503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RNN Applications</a:t>
            </a:r>
          </a:p>
        </p:txBody>
      </p:sp>
      <p:pic>
        <p:nvPicPr>
          <p:cNvPr id="891" name="Google Shape;891;p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3350" y="800945"/>
            <a:ext cx="9559494" cy="2987343"/>
          </a:xfrm>
          <a:prstGeom prst="rect">
            <a:avLst/>
          </a:prstGeom>
          <a:noFill/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0BC4-0E34-6347-ADE8-B2D7D3E7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http://karpathy.github.io/2015/05/21/rnn-effectiveness/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000F6-1852-1C43-B3BD-4A876ECE2545}"/>
              </a:ext>
            </a:extLst>
          </p:cNvPr>
          <p:cNvSpPr txBox="1"/>
          <p:nvPr/>
        </p:nvSpPr>
        <p:spPr>
          <a:xfrm>
            <a:off x="1395674" y="3946971"/>
            <a:ext cx="141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9EAAD-03C2-CA4A-8EC0-5E55B487E2F8}"/>
              </a:ext>
            </a:extLst>
          </p:cNvPr>
          <p:cNvSpPr txBox="1"/>
          <p:nvPr/>
        </p:nvSpPr>
        <p:spPr>
          <a:xfrm>
            <a:off x="4414409" y="3944438"/>
            <a:ext cx="197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0FCBF-B8B2-004B-A8D2-DFDD175B4E82}"/>
              </a:ext>
            </a:extLst>
          </p:cNvPr>
          <p:cNvSpPr txBox="1"/>
          <p:nvPr/>
        </p:nvSpPr>
        <p:spPr>
          <a:xfrm>
            <a:off x="6530336" y="3918400"/>
            <a:ext cx="216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Seq2Seq Translation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2FFCF-3E36-B145-BC35-8D0C05333E54}"/>
              </a:ext>
            </a:extLst>
          </p:cNvPr>
          <p:cNvSpPr txBox="1"/>
          <p:nvPr/>
        </p:nvSpPr>
        <p:spPr>
          <a:xfrm>
            <a:off x="9309257" y="3944438"/>
            <a:ext cx="186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0983-A2C5-DA42-B615-B3525FB13446}"/>
              </a:ext>
            </a:extLst>
          </p:cNvPr>
          <p:cNvSpPr txBox="1"/>
          <p:nvPr/>
        </p:nvSpPr>
        <p:spPr>
          <a:xfrm>
            <a:off x="2948918" y="3944438"/>
            <a:ext cx="141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35623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RNN Language Model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795169"/>
            <a:ext cx="6553545" cy="52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97995" y="6344721"/>
            <a:ext cx="14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[A. </a:t>
            </a:r>
            <a:r>
              <a:rPr lang="en-US" dirty="0" err="1"/>
              <a:t>Karpathy</a:t>
            </a:r>
            <a:r>
              <a:rPr lang="en-US" dirty="0"/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720" name="Google Shape;1720;p132"/>
          <p:cNvSpPr txBox="1"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Sequence-to-Sequence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Encoder-Decoder</a:t>
            </a:r>
          </a:p>
        </p:txBody>
      </p:sp>
      <p:pic>
        <p:nvPicPr>
          <p:cNvPr id="1723" name="Google Shape;1723;p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2507" y="800945"/>
            <a:ext cx="10301181" cy="2987343"/>
          </a:xfrm>
          <a:prstGeom prst="rect">
            <a:avLst/>
          </a:prstGeom>
          <a:noFill/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Google Shape;1722;p132"/>
          <p:cNvSpPr txBox="1">
            <a:spLocks noGrp="1"/>
          </p:cNvSpPr>
          <p:nvPr>
            <p:ph type="body" idx="1"/>
          </p:nvPr>
        </p:nvSpPr>
        <p:spPr>
          <a:xfrm>
            <a:off x="4878784" y="4824249"/>
            <a:ext cx="6673136" cy="14617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Extract vectors from a sequence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Generate a new sequence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-&gt; Machine Translation!</a:t>
            </a:r>
          </a:p>
        </p:txBody>
      </p:sp>
      <p:sp>
        <p:nvSpPr>
          <p:cNvPr id="1721" name="Google Shape;1721;p132"/>
          <p:cNvSpPr txBox="1"/>
          <p:nvPr/>
        </p:nvSpPr>
        <p:spPr>
          <a:xfrm>
            <a:off x="791348" y="3940172"/>
            <a:ext cx="72184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" sz="1333" dirty="0"/>
              <a:t>Rao, McMahan. Natural Language Processing with </a:t>
            </a:r>
            <a:r>
              <a:rPr lang="en" sz="1333" dirty="0" err="1"/>
              <a:t>PyTorch</a:t>
            </a:r>
            <a:r>
              <a:rPr lang="en" sz="1333" dirty="0"/>
              <a:t>.  O'Reilly Media.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92159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RNN basic</a:t>
            </a:r>
          </a:p>
          <a:p>
            <a:pPr lvl="1"/>
            <a:r>
              <a:rPr lang="en-US" sz="2000"/>
              <a:t>RNN</a:t>
            </a:r>
          </a:p>
          <a:p>
            <a:pPr lvl="1"/>
            <a:r>
              <a:rPr lang="en-US" sz="2000"/>
              <a:t>LSTM, GRU</a:t>
            </a:r>
          </a:p>
          <a:p>
            <a:r>
              <a:rPr lang="en-US" sz="2000"/>
              <a:t>Applications</a:t>
            </a:r>
          </a:p>
          <a:p>
            <a:pPr lvl="1"/>
            <a:r>
              <a:rPr lang="en-US" sz="2000"/>
              <a:t>Sentiment analysis</a:t>
            </a:r>
          </a:p>
          <a:p>
            <a:pPr lvl="1"/>
            <a:r>
              <a:rPr lang="en-US" sz="2000"/>
              <a:t>Language model</a:t>
            </a:r>
          </a:p>
          <a:p>
            <a:pPr lvl="1"/>
            <a:r>
              <a:rPr lang="en-US" sz="2000"/>
              <a:t>Sequence tagging</a:t>
            </a:r>
          </a:p>
          <a:p>
            <a:pPr lvl="1"/>
            <a:r>
              <a:rPr lang="en-US" sz="2000"/>
              <a:t>Machine translation, conversation model</a:t>
            </a:r>
          </a:p>
          <a:p>
            <a:r>
              <a:rPr lang="en-US" sz="200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498176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8" y="3066298"/>
            <a:ext cx="5681662" cy="2014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303" y="1062038"/>
            <a:ext cx="4555603" cy="57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80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how and Tell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76" y="1695134"/>
            <a:ext cx="6433266" cy="516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01141" y="6416159"/>
            <a:ext cx="13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[Vinyals, </a:t>
            </a:r>
            <a:r>
              <a:rPr lang="en-US" dirty="0"/>
              <a:t>Xu]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B333B-4C3E-4224-8F44-A438E3254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061" y="1929884"/>
            <a:ext cx="3534801" cy="45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5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37C5-77A2-4402-9EDB-692B6487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99A7-F948-43B4-AFD8-D1F029E48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RNN: </a:t>
            </a:r>
            <a:r>
              <a:rPr lang="en-US" dirty="0">
                <a:hlinkClick r:id="rId2"/>
              </a:rPr>
              <a:t>http://karpathy.github.io/2015/05/21/rnn-effectiveness/</a:t>
            </a:r>
            <a:endParaRPr lang="en-US" dirty="0"/>
          </a:p>
          <a:p>
            <a:r>
              <a:rPr lang="en-US" dirty="0"/>
              <a:t>LSTM: </a:t>
            </a:r>
            <a:r>
              <a:rPr lang="en-US" dirty="0">
                <a:hlinkClick r:id="rId3"/>
              </a:rPr>
              <a:t>http://colah.github.io/posts/2015-08-Understanding-LSTMs/</a:t>
            </a:r>
            <a:endParaRPr lang="en-US" dirty="0"/>
          </a:p>
          <a:p>
            <a:r>
              <a:rPr lang="en-US" dirty="0"/>
              <a:t>LSTM: </a:t>
            </a:r>
            <a:r>
              <a:rPr lang="en-US" dirty="0">
                <a:hlinkClick r:id="rId4"/>
              </a:rPr>
              <a:t>http://deeplearning.cs.cmu.edu/pdfs/Hochreiter97_lstm.pdf</a:t>
            </a:r>
            <a:endParaRPr lang="en-US" dirty="0"/>
          </a:p>
          <a:p>
            <a:r>
              <a:rPr lang="en-US" dirty="0"/>
              <a:t>RNN, LSTM: </a:t>
            </a:r>
            <a:r>
              <a:rPr lang="en-US" dirty="0">
                <a:hlinkClick r:id="rId5"/>
              </a:rPr>
              <a:t>https://www.cs.ox.ac.uk/people/nando.defreitas/machinelearning/lecture11.pdf</a:t>
            </a:r>
            <a:endParaRPr lang="en-US" dirty="0"/>
          </a:p>
          <a:p>
            <a:r>
              <a:rPr lang="en-US" dirty="0"/>
              <a:t>GRU: </a:t>
            </a:r>
            <a:r>
              <a:rPr lang="en-US" dirty="0">
                <a:hlinkClick r:id="rId6"/>
              </a:rPr>
              <a:t>http://arxiv.org/pdf/1406.1078v3.pdf</a:t>
            </a:r>
            <a:endParaRPr lang="en-US" dirty="0"/>
          </a:p>
          <a:p>
            <a:r>
              <a:rPr lang="en-US" dirty="0"/>
              <a:t>Sequence to Sequence: </a:t>
            </a:r>
            <a:r>
              <a:rPr lang="en-US" dirty="0">
                <a:hlinkClick r:id="rId7"/>
              </a:rPr>
              <a:t>https://papers.nips.cc/paper/5346-sequence-to-sequence-learning-with-neural-networks.pdf</a:t>
            </a:r>
            <a:endParaRPr lang="en-US" dirty="0"/>
          </a:p>
          <a:p>
            <a:r>
              <a:rPr lang="en-US" dirty="0"/>
              <a:t>Attention: </a:t>
            </a:r>
            <a:r>
              <a:rPr lang="en-US" dirty="0">
                <a:hlinkClick r:id="rId8"/>
              </a:rPr>
              <a:t>https://arxiv.org/abs/1409.0473</a:t>
            </a:r>
            <a:endParaRPr lang="en-US" dirty="0"/>
          </a:p>
          <a:p>
            <a:r>
              <a:rPr lang="en-US" dirty="0"/>
              <a:t>Rao, McMahan, “</a:t>
            </a:r>
            <a:r>
              <a:rPr lang="en-US" dirty="0">
                <a:hlinkClick r:id="rId9"/>
              </a:rPr>
              <a:t>Natural Language Processing with </a:t>
            </a:r>
            <a:r>
              <a:rPr lang="en-US" dirty="0" err="1">
                <a:hlinkClick r:id="rId9"/>
              </a:rPr>
              <a:t>PyTorch</a:t>
            </a:r>
            <a:r>
              <a:rPr lang="en-US" dirty="0"/>
              <a:t>”, O’Reilly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4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EFC346-35BC-4718-BA20-14498F20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4B283-2EE5-41E0-974A-1AEF89FE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Elman Network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8E62B79A-BED5-4264-99A6-4321A80EA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346" y="1941534"/>
            <a:ext cx="2598786" cy="403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E2EA52-109F-4CD8-9765-020A0852C4A4}"/>
              </a:ext>
            </a:extLst>
          </p:cNvPr>
          <p:cNvSpPr txBox="1"/>
          <p:nvPr/>
        </p:nvSpPr>
        <p:spPr>
          <a:xfrm>
            <a:off x="7048721" y="5361698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949A5-3090-4BD5-8B18-95CA56B9393D}"/>
              </a:ext>
            </a:extLst>
          </p:cNvPr>
          <p:cNvSpPr txBox="1"/>
          <p:nvPr/>
        </p:nvSpPr>
        <p:spPr>
          <a:xfrm>
            <a:off x="6914870" y="2040505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4942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karpathy.github.io/assets/rnn/charseq.jpeg">
            <a:extLst>
              <a:ext uri="{FF2B5EF4-FFF2-40B4-BE49-F238E27FC236}">
                <a16:creationId xmlns:a16="http://schemas.microsoft.com/office/drawing/2014/main" id="{99F883BF-8184-4BD5-BAD6-B7D3F681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49" y="1650560"/>
            <a:ext cx="5420711" cy="43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966A761-AD55-422D-B0B0-677B4354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0429CF-2ECC-42B9-91BA-81602A9A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Equation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17B56B-314A-4779-9C11-52D595238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48" y="3898770"/>
            <a:ext cx="5181352" cy="1846659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Helvetica" panose="020B0604020202020204" pitchFamily="34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Helvetica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Arial Unicode MS"/>
                <a:ea typeface="Helvetica" panose="020B0604020202020204" pitchFamily="34" charset="0"/>
              </a:rPr>
              <a:t>RNN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Helvetica" panose="020B0604020202020204" pitchFamily="34" charset="0"/>
              </a:rPr>
              <a:t>: 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rgbClr val="999988"/>
              </a:solidFill>
              <a:effectLst/>
              <a:latin typeface="Arial Unicode MS"/>
              <a:ea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Helvetica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step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(self,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self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self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W_hh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self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self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W_xh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self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W_hy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self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    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Helvetica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095C3-5F8F-4C14-B275-49F891284367}"/>
              </a:ext>
            </a:extLst>
          </p:cNvPr>
          <p:cNvSpPr txBox="1"/>
          <p:nvPr/>
        </p:nvSpPr>
        <p:spPr>
          <a:xfrm>
            <a:off x="10405421" y="6510147"/>
            <a:ext cx="178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Karpathy</a:t>
            </a:r>
            <a:r>
              <a:rPr lang="en-US" dirty="0"/>
              <a:t>, Colah]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4ED330-57E7-4040-B871-6A6B4489A9CD}"/>
                  </a:ext>
                </a:extLst>
              </p:cNvPr>
              <p:cNvSpPr txBox="1"/>
              <p:nvPr/>
            </p:nvSpPr>
            <p:spPr>
              <a:xfrm>
                <a:off x="1346577" y="2313532"/>
                <a:ext cx="45865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4ED330-57E7-4040-B871-6A6B4489A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77" y="2313532"/>
                <a:ext cx="458651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EC3E60-71AD-419E-894B-8A08FFEFB0F7}"/>
                  </a:ext>
                </a:extLst>
              </p:cNvPr>
              <p:cNvSpPr txBox="1"/>
              <p:nvPr/>
            </p:nvSpPr>
            <p:spPr>
              <a:xfrm>
                <a:off x="1346577" y="2879356"/>
                <a:ext cx="1857175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EC3E60-71AD-419E-894B-8A08FFEF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77" y="2879356"/>
                <a:ext cx="1857175" cy="464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16FC83E-6496-4567-BD3E-E187B777149D}"/>
              </a:ext>
            </a:extLst>
          </p:cNvPr>
          <p:cNvSpPr/>
          <p:nvPr/>
        </p:nvSpPr>
        <p:spPr>
          <a:xfrm>
            <a:off x="8202621" y="1525772"/>
            <a:ext cx="3989379" cy="4651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D8359-9EE1-46B3-B974-218A228283A8}"/>
              </a:ext>
            </a:extLst>
          </p:cNvPr>
          <p:cNvSpPr/>
          <p:nvPr/>
        </p:nvSpPr>
        <p:spPr>
          <a:xfrm>
            <a:off x="9175532" y="1604602"/>
            <a:ext cx="2973312" cy="4651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66A761-AD55-422D-B0B0-677B4354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Recurrent Neural Networks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0429CF-2ECC-42B9-91BA-81602A9AB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8677"/>
                </a:solidFill>
              </a:rPr>
              <a:t>[Karpathy, Colah]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karpathy.github.io/assets/rnn/charseq.jpeg">
            <a:extLst>
              <a:ext uri="{FF2B5EF4-FFF2-40B4-BE49-F238E27FC236}">
                <a16:creationId xmlns:a16="http://schemas.microsoft.com/office/drawing/2014/main" id="{99F883BF-8184-4BD5-BAD6-B7D3F681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1" y="2426818"/>
            <a:ext cx="496600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8FF2F0-6B99-4F41-AF78-6B1098921CF9}"/>
                  </a:ext>
                </a:extLst>
              </p:cNvPr>
              <p:cNvSpPr txBox="1"/>
              <p:nvPr/>
            </p:nvSpPr>
            <p:spPr>
              <a:xfrm>
                <a:off x="6919598" y="3429000"/>
                <a:ext cx="3169777" cy="723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8FF2F0-6B99-4F41-AF78-6B1098921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98" y="3429000"/>
                <a:ext cx="3169777" cy="723275"/>
              </a:xfrm>
              <a:prstGeom prst="rect">
                <a:avLst/>
              </a:prstGeom>
              <a:blipFill>
                <a:blip r:embed="rId3"/>
                <a:stretch>
                  <a:fillRect r="-1600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0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95C7-7B81-491E-B46E-7D082D4E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Through Time (BPTT)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FEA2-C314-4EE6-A5CE-437C40AD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Vanishing or exploding gradient problem</a:t>
            </a:r>
          </a:p>
        </p:txBody>
      </p:sp>
      <p:pic>
        <p:nvPicPr>
          <p:cNvPr id="2052" name="Picture 4" descr="http://colah.github.io/posts/2015-08-Understanding-LSTMs/img/RNN-shorttermdepdencies.png">
            <a:extLst>
              <a:ext uri="{FF2B5EF4-FFF2-40B4-BE49-F238E27FC236}">
                <a16:creationId xmlns:a16="http://schemas.microsoft.com/office/drawing/2014/main" id="{8BCD9485-890C-4FD3-9C06-B0BD0510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12" y="2825318"/>
            <a:ext cx="6650976" cy="30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E35EF7-2A36-42EB-9AA0-59C87B77E53C}"/>
              </a:ext>
            </a:extLst>
          </p:cNvPr>
          <p:cNvSpPr txBox="1"/>
          <p:nvPr/>
        </p:nvSpPr>
        <p:spPr>
          <a:xfrm>
            <a:off x="2989923" y="2446955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E0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A77F7-EB2A-43BD-A771-2B3333B751CD}"/>
              </a:ext>
            </a:extLst>
          </p:cNvPr>
          <p:cNvSpPr txBox="1"/>
          <p:nvPr/>
        </p:nvSpPr>
        <p:spPr>
          <a:xfrm>
            <a:off x="4403086" y="2428771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A8E78-7AE9-4B82-B007-A06F79FC1B74}"/>
              </a:ext>
            </a:extLst>
          </p:cNvPr>
          <p:cNvSpPr txBox="1"/>
          <p:nvPr/>
        </p:nvSpPr>
        <p:spPr>
          <a:xfrm>
            <a:off x="5824932" y="2428771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E2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819CF-83FE-444B-BF21-4E5DD2FD2D7C}"/>
              </a:ext>
            </a:extLst>
          </p:cNvPr>
          <p:cNvSpPr txBox="1"/>
          <p:nvPr/>
        </p:nvSpPr>
        <p:spPr>
          <a:xfrm>
            <a:off x="7280096" y="2426242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E3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1836C-46E2-4F63-B833-A6BC1C0F14D8}"/>
              </a:ext>
            </a:extLst>
          </p:cNvPr>
          <p:cNvSpPr txBox="1"/>
          <p:nvPr/>
        </p:nvSpPr>
        <p:spPr>
          <a:xfrm>
            <a:off x="8701942" y="2427801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E4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51A0F-AA1E-4AD9-997A-5BE520264D64}"/>
              </a:ext>
            </a:extLst>
          </p:cNvPr>
          <p:cNvSpPr txBox="1"/>
          <p:nvPr/>
        </p:nvSpPr>
        <p:spPr>
          <a:xfrm>
            <a:off x="11313507" y="649975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[Colah]</a:t>
            </a:r>
          </a:p>
        </p:txBody>
      </p:sp>
    </p:spTree>
    <p:extLst>
      <p:ext uri="{BB962C8B-B14F-4D97-AF65-F5344CB8AC3E}">
        <p14:creationId xmlns:p14="http://schemas.microsoft.com/office/powerpoint/2010/main" val="182873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5595-79C4-46A1-B8A1-3D36E8D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Vanishing or exploding gradient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0383-9ED3-4249-98AD-E6B3A239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0A77B-3F40-4083-90ED-A913602E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55" y="1597659"/>
            <a:ext cx="6892709" cy="5258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DC7500-F580-4550-8338-7F5DB34C7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64" y="2451887"/>
            <a:ext cx="6074195" cy="21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5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FC346-35BC-4718-BA20-14498F20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4B283-2EE5-41E0-974A-1AEF89FE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DBD576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 LSTM neural network.">
            <a:extLst>
              <a:ext uri="{FF2B5EF4-FFF2-40B4-BE49-F238E27FC236}">
                <a16:creationId xmlns:a16="http://schemas.microsoft.com/office/drawing/2014/main" id="{D2D38EF6-C6D8-4020-8004-C491918F0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4" y="2509911"/>
            <a:ext cx="10660373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0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CC38D-063C-4EB6-8851-DB4DD7F7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Cell State – Long-term memory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2" descr="http://colah.github.io/posts/2015-08-Understanding-LSTMs/img/LSTM3-C-line.png">
            <a:extLst>
              <a:ext uri="{FF2B5EF4-FFF2-40B4-BE49-F238E27FC236}">
                <a16:creationId xmlns:a16="http://schemas.microsoft.com/office/drawing/2014/main" id="{0F638CEB-D9B1-48FF-A54C-7184E070C2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26723"/>
            <a:ext cx="11496821" cy="35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A0BB25-1621-4CF8-8751-87DDE69D6EBB}"/>
              </a:ext>
            </a:extLst>
          </p:cNvPr>
          <p:cNvSpPr txBox="1"/>
          <p:nvPr/>
        </p:nvSpPr>
        <p:spPr>
          <a:xfrm>
            <a:off x="11227809" y="643023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[Colah]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634</Words>
  <Application>Microsoft Macintosh PowerPoint</Application>
  <PresentationFormat>Widescreen</PresentationFormat>
  <Paragraphs>104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-apple-system</vt:lpstr>
      <vt:lpstr>Arial</vt:lpstr>
      <vt:lpstr>Calibri</vt:lpstr>
      <vt:lpstr>Calibri Light</vt:lpstr>
      <vt:lpstr>Cambria Math</vt:lpstr>
      <vt:lpstr>Tw Cen MT</vt:lpstr>
      <vt:lpstr>Office Theme</vt:lpstr>
      <vt:lpstr>Introduction to Recurrent Neural Networks</vt:lpstr>
      <vt:lpstr>Outline</vt:lpstr>
      <vt:lpstr>Recurrent Neural Net</vt:lpstr>
      <vt:lpstr>Recurrent Neural Networks</vt:lpstr>
      <vt:lpstr>Recurrent Neural Networks</vt:lpstr>
      <vt:lpstr>Back-propagation Through Time (BPTT)</vt:lpstr>
      <vt:lpstr>Vanishing or exploding gradient problem</vt:lpstr>
      <vt:lpstr>LSTM</vt:lpstr>
      <vt:lpstr>Cell State – Long-term memory</vt:lpstr>
      <vt:lpstr>Forget Gate, Input Gate</vt:lpstr>
      <vt:lpstr>Update Cell State based on Input, Forget Gates</vt:lpstr>
      <vt:lpstr>Output Gate</vt:lpstr>
      <vt:lpstr>Gated Recurrent Unit (GRU)</vt:lpstr>
      <vt:lpstr>Bi-Directional RNN/LSTM/GRU </vt:lpstr>
      <vt:lpstr>Applications</vt:lpstr>
      <vt:lpstr>RNN Applications</vt:lpstr>
      <vt:lpstr>RNN Applications</vt:lpstr>
      <vt:lpstr>RNN Language Model</vt:lpstr>
      <vt:lpstr>Sequence-to-Sequence Encoder-Decoder</vt:lpstr>
      <vt:lpstr>Conversational Model</vt:lpstr>
      <vt:lpstr>Image Caption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Recurrent Neural Networks</dc:title>
  <dc:creator>Giovanni Marchetti</dc:creator>
  <cp:lastModifiedBy>Giovanni Marchetti</cp:lastModifiedBy>
  <cp:revision>2</cp:revision>
  <dcterms:created xsi:type="dcterms:W3CDTF">2019-11-18T02:32:26Z</dcterms:created>
  <dcterms:modified xsi:type="dcterms:W3CDTF">2019-11-18T02:42:43Z</dcterms:modified>
</cp:coreProperties>
</file>