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9" r:id="rId4"/>
    <p:sldId id="259" r:id="rId5"/>
    <p:sldId id="271" r:id="rId6"/>
    <p:sldId id="270" r:id="rId7"/>
    <p:sldId id="260" r:id="rId8"/>
    <p:sldId id="261" r:id="rId9"/>
    <p:sldId id="272" r:id="rId10"/>
    <p:sldId id="273" r:id="rId11"/>
    <p:sldId id="274" r:id="rId12"/>
    <p:sldId id="263" r:id="rId13"/>
    <p:sldId id="264" r:id="rId14"/>
    <p:sldId id="265" r:id="rId15"/>
    <p:sldId id="266" r:id="rId16"/>
    <p:sldId id="267" r:id="rId17"/>
    <p:sldId id="268" r:id="rId18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91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8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7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64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954" algn="l" defTabSz="914382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146" algn="l" defTabSz="914382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336" algn="l" defTabSz="914382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527" algn="l" defTabSz="914382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646" autoAdjust="0"/>
    <p:restoredTop sz="92606" autoAdjust="0"/>
  </p:normalViewPr>
  <p:slideViewPr>
    <p:cSldViewPr>
      <p:cViewPr varScale="1">
        <p:scale>
          <a:sx n="62" d="100"/>
          <a:sy n="62" d="100"/>
        </p:scale>
        <p:origin x="-40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6E41A-CFE6-4CE8-891E-A92138BDC6E8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26A52-2472-4A92-BBA4-7D80D65F74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67A383-98D9-4A03-8FE8-5F5491D9EE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91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8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7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6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954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4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3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27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FCF35F-3CEC-415A-ACEC-03EB81D29E14}" type="slidenum">
              <a:rPr lang="en-US"/>
              <a:pPr/>
              <a:t>2</a:t>
            </a:fld>
            <a:endParaRPr lang="en-US"/>
          </a:p>
        </p:txBody>
      </p:sp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&quot;times new roman&quot;" pitchFamily="34"/>
              </a:rPr>
              <a:t>One partner is driving (designing and typing the code) while the other is navigating (reviewing the work, identifying bugs, and asking questions). The two partners switch roles every 30-40 minutes, and on demand, brainstorm.</a:t>
            </a:r>
            <a:r>
              <a:rPr lang="en-US" sz="1600">
                <a:solidFill>
                  <a:srgbClr val="FFFFFF"/>
                </a:solidFill>
                <a:latin typeface="Calibri" pitchFamily="34" charset="0"/>
              </a:rPr>
              <a:t> 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'times new roman'" pitchFamily="34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'times new roman'" pitchFamily="34"/>
              </a:rPr>
              <a:t>Motivation is that it's faster, less tiring, you learn more.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FCF35F-3CEC-415A-ACEC-03EB81D29E14}" type="slidenum">
              <a:rPr lang="en-US"/>
              <a:pPr/>
              <a:t>3</a:t>
            </a:fld>
            <a:endParaRPr lang="en-US"/>
          </a:p>
        </p:txBody>
      </p:sp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&quot;times new roman&quot;" pitchFamily="34"/>
              </a:rPr>
              <a:t>One partner is driving (designing and typing the code) while the other is navigating (reviewing the work, identifying bugs, and asking questions). The two partners switch roles every 30-40 minutes, and on demand, brainstorm.</a:t>
            </a:r>
            <a:r>
              <a:rPr lang="en-US" sz="1600">
                <a:solidFill>
                  <a:srgbClr val="FFFFFF"/>
                </a:solidFill>
                <a:latin typeface="Calibri" pitchFamily="34" charset="0"/>
              </a:rPr>
              <a:t> 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'times new roman'" pitchFamily="34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'times new roman'" pitchFamily="34"/>
              </a:rPr>
              <a:t>Motivation is that it's faster, less tiring, you learn more.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8A0C1E-5700-4BB9-926F-6F5E42410365}" type="slidenum">
              <a:rPr lang="en-US"/>
              <a:pPr/>
              <a:t>4</a:t>
            </a:fld>
            <a:endParaRPr lang="en-US"/>
          </a:p>
        </p:txBody>
      </p:sp>
      <p:sp>
        <p:nvSpPr>
          <p:cNvPr id="8193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Flexibility -- you don't have to be in the same place, but you can be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Save time -- you can work with a partner during vacations, and work from friend/forbes without hunting for a free frist classroom or walking out to friend basement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SVN control, and backups in multiple physical locations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Multiplatform -- any computer with Firefox can run our app, without any special installations  (like putty, dr java, etc.)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if you don't like emacs, use our syntax highlighted GUI text editor; if you do like emacs, we'll give you emacs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Security -- we don't have your plaintext password, and if you want us out of your hats, you can delete one file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Centralized -- no more window juggling, or resizing to make everything fit on one screen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</a:t>
            </a:r>
            <a:r>
              <a:rPr lang="en-US" smtClean="0"/>
              <a:t>open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7A383-98D9-4A03-8FE8-5F5491D9EED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web toolkit in</a:t>
            </a:r>
            <a:r>
              <a:rPr lang="en-US" baseline="0" dirty="0" smtClean="0"/>
              <a:t> Python, compiles to GWT to </a:t>
            </a:r>
            <a:r>
              <a:rPr lang="en-US" baseline="0" dirty="0" err="1" smtClean="0"/>
              <a:t>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7A383-98D9-4A03-8FE8-5F5491D9EED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aseline="0" dirty="0" smtClean="0"/>
              <a:t>Documentation – it is invaluable.  Motivation for us to have better documentation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Be cautious using new things (</a:t>
            </a:r>
            <a:r>
              <a:rPr lang="en-US" baseline="0" dirty="0" err="1" smtClean="0"/>
              <a:t>Pyjamas</a:t>
            </a:r>
            <a:r>
              <a:rPr lang="en-US" baseline="0" dirty="0" smtClean="0"/>
              <a:t>… not well documented, some function say “Don’t use this yet”)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Communication – know what everyone in the group is working on at all times; communicate approval (good job, x!) and disapproval (x, we’ve noticed you’ve been working on one thing for a while now, how’s progress?)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SVN – have good commit comments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Take breaks – you will feel more refreshed and your partners will probably appreciate the grasshoppers too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Open source – the best and worst thing that can happen to you (saves you a lot of work, but has a lot of bugs/quirks/often not well documented at all)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Don’t be afraid of the French – the text editor we ended up switching to kind of late in the game was French so we didn’t find it in our first 5 in-depth searches online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7A383-98D9-4A03-8FE8-5F5491D9EED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F9019-2E9C-4041-8590-4C17D18CBCC7}" type="slidenum">
              <a:rPr lang="en-US"/>
              <a:pPr/>
              <a:t>16</a:t>
            </a:fld>
            <a:endParaRPr lang="en-US"/>
          </a:p>
        </p:txBody>
      </p:sp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Prof. Kernighan, opportunity to pursue something really cool for class credit</a:t>
            </a:r>
            <a:endParaRPr lang="en-US"/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Peng Jiang, high expectations every week</a:t>
            </a:r>
            <a:endParaRPr lang="en-US"/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Heineken, mini-kegs</a:t>
            </a:r>
            <a:endParaRPr lang="en-US"/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Gyeong-Sik Choi, initial idea consultant / kick in the butt encourager</a:t>
            </a:r>
            <a:endParaRPr lang="en-US"/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You, for coming and supporting us and not asking any tough questions---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ellenkim\Documents\Ellen Backup 8.15.08\My Pictures\Aqua_Pears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160000" cy="7620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728720"/>
            <a:ext cx="8974667" cy="1859280"/>
          </a:xfrm>
        </p:spPr>
        <p:txBody>
          <a:bodyPr vert="horz" lIns="101599" tIns="0" rIns="50799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032000"/>
            <a:ext cx="8974667" cy="1666240"/>
          </a:xfrm>
        </p:spPr>
        <p:txBody>
          <a:bodyPr lIns="132079" tIns="0" rIns="50799" bIns="0" anchor="b">
            <a:no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3532-6A3E-4987-B15A-E048C0CC02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1706-4909-4F19-981C-7CCD2AA41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7332133" y="0"/>
            <a:ext cx="50800" cy="7620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7386320" y="0"/>
            <a:ext cx="2794001" cy="7620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35333" y="305156"/>
            <a:ext cx="2116667" cy="650169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38667"/>
            <a:ext cx="6688667" cy="650169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997" y="7086066"/>
            <a:ext cx="4262671" cy="40569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BB2-9BEE-4A31-A63C-6A01C0F443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72720"/>
            <a:ext cx="9144000" cy="139192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26DD-F94D-42BC-8CB6-CFD648439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0160000" cy="289168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891689"/>
            <a:ext cx="10160000" cy="508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20" y="132080"/>
            <a:ext cx="8903547" cy="1818640"/>
          </a:xfrm>
        </p:spPr>
        <p:txBody>
          <a:bodyPr vert="horz" lIns="101599" tIns="0" rIns="101599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52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2032000"/>
            <a:ext cx="8913707" cy="762000"/>
          </a:xfrm>
        </p:spPr>
        <p:txBody>
          <a:bodyPr lIns="162558" tIns="0" rIns="50799" bIns="0" anchor="t"/>
          <a:lstStyle>
            <a:lvl1pPr marL="0" indent="0">
              <a:buNone/>
              <a:defRPr sz="2200">
                <a:solidFill>
                  <a:srgbClr val="FFFFFF"/>
                </a:solidFill>
              </a:defRPr>
            </a:lvl1pPr>
            <a:lvl2pPr marL="5079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26C7-FCAA-4CA3-A47B-040C58EA94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c:\users\ellenkim\Documents\Ellen Backup 8.15.08\My Pictures\Aqua_Pears.jpg"/>
          <p:cNvPicPr>
            <a:picLocks noChangeAspect="1" noChangeArrowheads="1"/>
          </p:cNvPicPr>
          <p:nvPr userDrawn="1"/>
        </p:nvPicPr>
        <p:blipFill>
          <a:blip r:embed="rId2">
            <a:lum bright="58000" contrast="-71000"/>
          </a:blip>
          <a:srcRect b="17000"/>
          <a:stretch>
            <a:fillRect/>
          </a:stretch>
        </p:blipFill>
        <p:spPr bwMode="auto">
          <a:xfrm>
            <a:off x="0" y="1295400"/>
            <a:ext cx="10160000" cy="632460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971040"/>
            <a:ext cx="4487333" cy="5137573"/>
          </a:xfrm>
        </p:spPr>
        <p:txBody>
          <a:bodyPr lIns="101599"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667" y="1971040"/>
            <a:ext cx="4487333" cy="513757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C191-AB9B-4FD7-94B2-63050C5BD3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887764"/>
            <a:ext cx="4489098" cy="794839"/>
          </a:xfrm>
        </p:spPr>
        <p:txBody>
          <a:bodyPr lIns="162558" anchor="ctr"/>
          <a:lstStyle>
            <a:lvl1pPr marL="0" indent="0">
              <a:buNone/>
              <a:defRPr sz="2600" b="1" cap="all" baseline="0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721680"/>
            <a:ext cx="4489098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40" y="1887764"/>
            <a:ext cx="4490861" cy="794839"/>
          </a:xfrm>
        </p:spPr>
        <p:txBody>
          <a:bodyPr lIns="162558" anchor="ctr"/>
          <a:lstStyle>
            <a:lvl1pPr marL="0" indent="0">
              <a:buNone/>
              <a:defRPr sz="2600" b="1" cap="all" baseline="0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2721680"/>
            <a:ext cx="4490861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E91E-32BD-4ACA-96DC-A738F574A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A4C3-70E9-43ED-80BE-C891E32A9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E0F0-87DB-42EB-ADCE-7A908A9D1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87" y="169333"/>
            <a:ext cx="2804160" cy="1087120"/>
          </a:xfrm>
        </p:spPr>
        <p:txBody>
          <a:bodyPr vert="horz" lIns="81279" rIns="50799" bIns="0" rtlCol="0" anchor="b">
            <a:normAutofit/>
            <a:sp3d prstMaterial="matte"/>
          </a:bodyPr>
          <a:lstStyle>
            <a:lvl1pPr algn="l">
              <a:defRPr sz="22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4864" y="1936815"/>
            <a:ext cx="6578490" cy="50654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487" y="1922242"/>
            <a:ext cx="2743200" cy="508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17AA-4005-4493-93AF-B79AE09FD1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173041" y="0"/>
            <a:ext cx="50800" cy="161544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173041" y="0"/>
            <a:ext cx="50800" cy="161544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72720"/>
            <a:ext cx="2805722" cy="1087120"/>
          </a:xfrm>
        </p:spPr>
        <p:txBody>
          <a:bodyPr lIns="81279" bIns="0" anchor="b">
            <a:sp3d prstMaterial="matte"/>
          </a:bodyPr>
          <a:lstStyle>
            <a:lvl1pPr algn="l">
              <a:defRPr sz="22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26451" y="1649787"/>
            <a:ext cx="6941552" cy="5970213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1920240"/>
            <a:ext cx="2743200" cy="508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2880" y="1300480"/>
            <a:ext cx="2804160" cy="2235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73041" y="0"/>
            <a:ext cx="50800" cy="7620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173041" y="0"/>
            <a:ext cx="50800" cy="7620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3120" y="1300480"/>
            <a:ext cx="5770880" cy="223520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65920" y="1300480"/>
            <a:ext cx="815404" cy="223520"/>
          </a:xfrm>
        </p:spPr>
        <p:txBody>
          <a:bodyPr/>
          <a:lstStyle/>
          <a:p>
            <a:fld id="{C0EF0085-A613-4FC2-B5E7-28FA934A3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ellenkim\Documents\Ellen Backup 8.15.08\My Pictures\Aqua_Pears.jpg"/>
          <p:cNvPicPr>
            <a:picLocks noChangeAspect="1" noChangeArrowheads="1"/>
          </p:cNvPicPr>
          <p:nvPr userDrawn="1"/>
        </p:nvPicPr>
        <p:blipFill>
          <a:blip r:embed="rId13">
            <a:lum bright="58000" contrast="-71000"/>
          </a:blip>
          <a:srcRect b="17000"/>
          <a:stretch>
            <a:fillRect/>
          </a:stretch>
        </p:blipFill>
        <p:spPr bwMode="auto">
          <a:xfrm>
            <a:off x="0" y="1295400"/>
            <a:ext cx="10160000" cy="63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 bwMode="invGray">
          <a:xfrm>
            <a:off x="0" y="1595439"/>
            <a:ext cx="10160000" cy="508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10159999" cy="1593037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169333"/>
            <a:ext cx="9144000" cy="1390069"/>
          </a:xfrm>
          <a:prstGeom prst="rect">
            <a:avLst/>
          </a:prstGeom>
        </p:spPr>
        <p:txBody>
          <a:bodyPr vert="horz" lIns="101599" tIns="50799" rIns="50799" bIns="50799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972435"/>
            <a:ext cx="9144000" cy="5139566"/>
          </a:xfrm>
          <a:prstGeom prst="rect">
            <a:avLst/>
          </a:prstGeom>
        </p:spPr>
        <p:txBody>
          <a:bodyPr vert="horz" lIns="60959" tIns="101599" rIns="101599" bIns="50799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7196666"/>
            <a:ext cx="2370667" cy="304800"/>
          </a:xfrm>
          <a:prstGeom prst="rect">
            <a:avLst/>
          </a:prstGeom>
        </p:spPr>
        <p:txBody>
          <a:bodyPr vert="horz" lIns="121919" tIns="50799" rIns="50799" bIns="0" rtlCol="0" anchor="b"/>
          <a:lstStyle>
            <a:lvl1pPr algn="l" eaLnBrk="1" latinLnBrk="0" hangingPunct="1">
              <a:defRPr kumimoji="0" sz="13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996" y="7196666"/>
            <a:ext cx="6119688" cy="304800"/>
          </a:xfrm>
          <a:prstGeom prst="rect">
            <a:avLst/>
          </a:prstGeom>
        </p:spPr>
        <p:txBody>
          <a:bodyPr vert="horz" lIns="50799" tIns="50799" rIns="50799" bIns="0" rtlCol="0" anchor="b"/>
          <a:lstStyle>
            <a:lvl1pPr algn="l" eaLnBrk="1" latinLnBrk="0" hangingPunct="1">
              <a:defRPr kumimoji="0" sz="13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996" y="7196666"/>
            <a:ext cx="815404" cy="304800"/>
          </a:xfrm>
          <a:prstGeom prst="rect">
            <a:avLst/>
          </a:prstGeom>
        </p:spPr>
        <p:txBody>
          <a:bodyPr vert="horz" lIns="101599" tIns="50799" rIns="101599" bIns="0" rtlCol="0" anchor="b"/>
          <a:lstStyle>
            <a:lvl1pPr algn="r" eaLnBrk="1" latinLnBrk="0" hangingPunct="1">
              <a:defRPr kumimoji="0" sz="13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CE16D46-8665-49E4-BF75-381F0FE9B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87675" indent="-355596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92" indent="-304797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429" indent="-253997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51266" indent="-203198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944" indent="-203198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2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808462" indent="-203198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031980" indent="-203198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255497" indent="-203198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479015" indent="-203198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343400"/>
            <a:ext cx="5257800" cy="2743200"/>
          </a:xfrm>
        </p:spPr>
        <p:txBody>
          <a:bodyPr lIns="0" tIns="0" rIns="0" bIns="0">
            <a:no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en-US" sz="4800" dirty="0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Christina </a:t>
            </a:r>
            <a:r>
              <a:rPr lang="en-US" sz="4800" dirty="0" err="1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Ilvento</a:t>
            </a:r>
            <a:endParaRPr lang="en-US" sz="4800" dirty="0" smtClean="0">
              <a:ln>
                <a:solidFill>
                  <a:schemeClr val="accent1"/>
                </a:solidFill>
              </a:ln>
              <a:solidFill>
                <a:srgbClr val="DEAF0D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en-US" sz="4800" dirty="0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Ellen Kim</a:t>
            </a:r>
          </a:p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en-US" sz="4800" dirty="0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Garrett </a:t>
            </a:r>
            <a:r>
              <a:rPr lang="en-US" sz="4800" dirty="0" err="1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Marcotte</a:t>
            </a:r>
            <a:endParaRPr lang="en-US" sz="4800" dirty="0">
              <a:ln>
                <a:solidFill>
                  <a:schemeClr val="accent1"/>
                </a:solidFill>
              </a:ln>
              <a:solidFill>
                <a:srgbClr val="DEAF0D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0400" y="1143000"/>
            <a:ext cx="89916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err="1" smtClean="0">
                <a:ln w="10541" cmpd="sng">
                  <a:solidFill>
                    <a:schemeClr val="accent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Pairgramming</a:t>
            </a:r>
            <a:endParaRPr lang="en-US" sz="9600" b="1" dirty="0">
              <a:ln w="10541" cmpd="sng">
                <a:solidFill>
                  <a:schemeClr val="accent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7552" t="6250" r="7973" b="27441"/>
          <a:stretch>
            <a:fillRect/>
          </a:stretch>
        </p:blipFill>
        <p:spPr bwMode="auto">
          <a:xfrm>
            <a:off x="355600" y="1828800"/>
            <a:ext cx="9448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Pyjamas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400" y="1752600"/>
            <a:ext cx="8839200" cy="581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651000" y="3733800"/>
            <a:ext cx="1923540" cy="5539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/>
              <a:t>Text Editor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5308600" y="2819400"/>
            <a:ext cx="1460656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ysClr val="windowText" lastClr="000000"/>
                </a:solidFill>
              </a:rPr>
              <a:t>Console</a:t>
            </a:r>
            <a:endParaRPr 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61200" y="6248400"/>
            <a:ext cx="1687321" cy="553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/>
              <a:t>Text Chat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Pyjamas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200" y="1676400"/>
            <a:ext cx="8839200" cy="5849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51000" y="3733800"/>
            <a:ext cx="1923540" cy="5539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/>
              <a:t>Text Editor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5308600" y="2819400"/>
            <a:ext cx="1460656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ysClr val="windowText" lastClr="000000"/>
                </a:solidFill>
              </a:rPr>
              <a:t>Console</a:t>
            </a:r>
            <a:endParaRPr 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1200" y="6248400"/>
            <a:ext cx="1687321" cy="553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/>
              <a:t>Text Chat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5400" i="1" dirty="0">
                <a:solidFill>
                  <a:srgbClr val="DEAF0D"/>
                </a:solidFill>
                <a:latin typeface="Garamond" pitchFamily="18" charset="0"/>
              </a:rPr>
              <a:t>We've come a long way...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>
            <a:normAutofit/>
          </a:bodyPr>
          <a:lstStyle/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Documentation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 cautious using new things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Communication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SVN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Take breaks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Open 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source</a:t>
            </a:r>
          </a:p>
          <a:p>
            <a:pPr marL="995665" lvl="3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Editor: </a:t>
            </a:r>
            <a:r>
              <a:rPr lang="en-US" sz="3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Editarea</a:t>
            </a:r>
            <a:endParaRPr lang="en-US" sz="3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95665" lvl="3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Console: </a:t>
            </a:r>
            <a:r>
              <a:rPr lang="en-US" sz="3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Ajaxterm</a:t>
            </a:r>
            <a:endParaRPr lang="en-US" sz="3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912350" cy="914400"/>
          </a:xfrm>
        </p:spPr>
        <p:txBody>
          <a:bodyPr lIns="0" tIns="0" rIns="0" bIns="0" anchor="t">
            <a:noAutofit/>
          </a:bodyPr>
          <a:lstStyle/>
          <a:p>
            <a:pPr algn="l">
              <a:lnSpc>
                <a:spcPct val="95000"/>
              </a:lnSpc>
            </a:pPr>
            <a:r>
              <a:rPr lang="en-US" sz="5400" i="1" dirty="0">
                <a:solidFill>
                  <a:srgbClr val="DEAF0D"/>
                </a:solidFill>
                <a:latin typeface="Garamond" pitchFamily="18" charset="0"/>
              </a:rPr>
              <a:t>...but we've got a long way to go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>
            <a:normAutofit/>
          </a:bodyPr>
          <a:lstStyle/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Smoother switch drivers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Faster, smoother updates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Finish file tree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Protect &amp; improve text chat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 integration of audio chat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Fix flash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Bug hunts…</a:t>
            </a:r>
            <a:endParaRPr lang="en-US" sz="4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5400" i="1" dirty="0">
                <a:solidFill>
                  <a:srgbClr val="DEAF0D"/>
                </a:solidFill>
                <a:latin typeface="Garamond" pitchFamily="18" charset="0"/>
              </a:rPr>
              <a:t>Acknowledgements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2057400"/>
            <a:ext cx="9664700" cy="5486400"/>
          </a:xfrm>
        </p:spPr>
        <p:txBody>
          <a:bodyPr lIns="0" tIns="0" rIns="0" bIns="0"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Prof. Kernighan</a:t>
            </a:r>
            <a:endParaRPr lang="en-US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Peng</a:t>
            </a: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Jiang</a:t>
            </a:r>
            <a:endParaRPr lang="en-US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Dr. Robert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Dondero</a:t>
            </a:r>
            <a:endParaRPr lang="en-US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Gyeong-Sik</a:t>
            </a: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Choi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&amp; 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our 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study group</a:t>
            </a: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You</a:t>
            </a:r>
            <a:endParaRPr lang="en-US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5400" i="1" dirty="0">
                <a:solidFill>
                  <a:srgbClr val="DEAF0D"/>
                </a:solidFill>
                <a:latin typeface="Garamond" pitchFamily="18" charset="0"/>
              </a:rPr>
              <a:t>Questions?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>
                <a:solidFill>
                  <a:srgbClr val="FFFFFF"/>
                </a:solidFill>
                <a:latin typeface="Arial" pitchFamily="34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5400" i="1" dirty="0">
                <a:solidFill>
                  <a:srgbClr val="DEAF0D"/>
                </a:solidFill>
                <a:latin typeface="Garamond" pitchFamily="18" charset="0"/>
              </a:rPr>
              <a:t>Overview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736600" y="2057400"/>
            <a:ext cx="8794750" cy="5486400"/>
          </a:xfrm>
        </p:spPr>
        <p:txBody>
          <a:bodyPr lIns="0" tIns="0" rIns="0" bIns="0">
            <a:noAutofit/>
          </a:bodyPr>
          <a:lstStyle/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Paired programming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4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"a practice in which two programmers work side-by-side at one computer, continuously collaborating on the same design, algorithm, code, or test.”</a:t>
            </a:r>
            <a:endParaRPr lang="en-US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5400" i="1" dirty="0">
                <a:solidFill>
                  <a:srgbClr val="DEAF0D"/>
                </a:solidFill>
                <a:latin typeface="Garamond" pitchFamily="18" charset="0"/>
              </a:rPr>
              <a:t>Overview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736600" y="2057400"/>
            <a:ext cx="8794750" cy="5486400"/>
          </a:xfrm>
        </p:spPr>
        <p:txBody>
          <a:bodyPr lIns="0" tIns="0" rIns="0" bIns="0">
            <a:noAutofit/>
          </a:bodyPr>
          <a:lstStyle/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4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Pairgramming</a:t>
            </a:r>
            <a:endParaRPr lang="en-US" sz="4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4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"a practice in which two programmers work </a:t>
            </a:r>
            <a:r>
              <a:rPr lang="en-US" sz="4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side-by-side at one computer,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continuously collaborating on the same design, algorithm, code, or test.”</a:t>
            </a:r>
            <a:endParaRPr lang="en-US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5400" i="1" dirty="0">
                <a:solidFill>
                  <a:srgbClr val="DEAF0D"/>
                </a:solidFill>
                <a:latin typeface="Garamond" pitchFamily="18" charset="0"/>
              </a:rPr>
              <a:t>Why </a:t>
            </a:r>
            <a:r>
              <a:rPr lang="en-US" sz="5400" i="1" dirty="0" err="1">
                <a:solidFill>
                  <a:srgbClr val="DEAF0D"/>
                </a:solidFill>
                <a:latin typeface="Garamond" pitchFamily="18" charset="0"/>
              </a:rPr>
              <a:t>Pairgramming</a:t>
            </a:r>
            <a:r>
              <a:rPr lang="en-US" sz="5400" i="1" dirty="0">
                <a:solidFill>
                  <a:srgbClr val="DEAF0D"/>
                </a:solidFill>
                <a:latin typeface="Garamond" pitchFamily="18" charset="0"/>
              </a:rPr>
              <a:t>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965200" y="2133600"/>
            <a:ext cx="8870950" cy="5486400"/>
          </a:xfrm>
        </p:spPr>
        <p:txBody>
          <a:bodyPr lIns="0" tIns="0" rIns="0" bIns="0">
            <a:normAutofit/>
          </a:bodyPr>
          <a:lstStyle/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Flexibility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Save time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Built-in SVN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Multiplatform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No special installations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Syntax highlighting GUI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Security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Centralized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/>
          <p:nvPr/>
        </p:nvGrpSpPr>
        <p:grpSpPr>
          <a:xfrm>
            <a:off x="1270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37084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 ~ Driver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2200" y="1752600"/>
            <a:ext cx="2971800" cy="99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Django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 Subversion Server (Apache)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4600" y="3200400"/>
            <a:ext cx="25908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Ajaxterm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Server (standalone)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73501" y="6594902"/>
            <a:ext cx="949299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Driver</a:t>
            </a:r>
            <a:endParaRPr lang="en-US" sz="2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37200" y="6594902"/>
            <a:ext cx="1337226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Passenger</a:t>
            </a:r>
            <a:endParaRPr lang="en-US" sz="2100" b="1" dirty="0"/>
          </a:p>
        </p:txBody>
      </p:sp>
      <p:sp>
        <p:nvSpPr>
          <p:cNvPr id="61" name="Rectangle 60"/>
          <p:cNvSpPr/>
          <p:nvPr/>
        </p:nvSpPr>
        <p:spPr>
          <a:xfrm>
            <a:off x="57658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" name="Group 61"/>
          <p:cNvGrpSpPr/>
          <p:nvPr/>
        </p:nvGrpSpPr>
        <p:grpSpPr>
          <a:xfrm>
            <a:off x="72136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3" name="Rectangle 62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77" name="Shape 76"/>
          <p:cNvCxnSpPr>
            <a:stCxn id="7" idx="1"/>
            <a:endCxn id="50" idx="0"/>
          </p:cNvCxnSpPr>
          <p:nvPr/>
        </p:nvCxnSpPr>
        <p:spPr>
          <a:xfrm rot="10800000" flipV="1">
            <a:off x="831850" y="2247900"/>
            <a:ext cx="2800350" cy="25527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" idx="1"/>
            <a:endCxn id="53" idx="1"/>
          </p:cNvCxnSpPr>
          <p:nvPr/>
        </p:nvCxnSpPr>
        <p:spPr>
          <a:xfrm rot="10800000" flipH="1" flipV="1">
            <a:off x="3632200" y="2247900"/>
            <a:ext cx="76200" cy="3695700"/>
          </a:xfrm>
          <a:prstGeom prst="bentConnector3">
            <a:avLst>
              <a:gd name="adj1" fmla="val -460000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7" name="Shape 96"/>
          <p:cNvCxnSpPr>
            <a:stCxn id="10" idx="1"/>
            <a:endCxn id="52" idx="0"/>
          </p:cNvCxnSpPr>
          <p:nvPr/>
        </p:nvCxnSpPr>
        <p:spPr>
          <a:xfrm rot="10800000" flipV="1">
            <a:off x="2241550" y="3695700"/>
            <a:ext cx="1543050" cy="11049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" idx="2"/>
            <a:endCxn id="53" idx="0"/>
          </p:cNvCxnSpPr>
          <p:nvPr/>
        </p:nvCxnSpPr>
        <p:spPr>
          <a:xfrm rot="5400000">
            <a:off x="3841750" y="4476750"/>
            <a:ext cx="1524000" cy="9525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7" idx="1"/>
            <a:endCxn id="51" idx="1"/>
          </p:cNvCxnSpPr>
          <p:nvPr/>
        </p:nvCxnSpPr>
        <p:spPr>
          <a:xfrm rot="10800000" flipV="1">
            <a:off x="1536700" y="2247900"/>
            <a:ext cx="2095500" cy="4457700"/>
          </a:xfrm>
          <a:prstGeom prst="bentConnector3">
            <a:avLst>
              <a:gd name="adj1" fmla="val 110909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/>
          <p:nvPr/>
        </p:nvGrpSpPr>
        <p:grpSpPr>
          <a:xfrm>
            <a:off x="1270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37084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~ Passenger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2200" y="1752600"/>
            <a:ext cx="2971800" cy="99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Django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 Subversion Server (Apache)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4600" y="3200400"/>
            <a:ext cx="25908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Ajaxterm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Server (standalone)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73501" y="6594902"/>
            <a:ext cx="949299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Driver</a:t>
            </a:r>
            <a:endParaRPr lang="en-US" sz="2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37200" y="6594902"/>
            <a:ext cx="1337226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Passenger</a:t>
            </a:r>
            <a:endParaRPr lang="en-US" sz="2100" b="1" dirty="0"/>
          </a:p>
        </p:txBody>
      </p:sp>
      <p:sp>
        <p:nvSpPr>
          <p:cNvPr id="61" name="Rectangle 60"/>
          <p:cNvSpPr/>
          <p:nvPr/>
        </p:nvSpPr>
        <p:spPr>
          <a:xfrm>
            <a:off x="57658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" name="Group 61"/>
          <p:cNvGrpSpPr/>
          <p:nvPr/>
        </p:nvGrpSpPr>
        <p:grpSpPr>
          <a:xfrm>
            <a:off x="72136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3" name="Rectangle 62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104" name="Elbow Connector 103"/>
          <p:cNvCxnSpPr>
            <a:stCxn id="10" idx="2"/>
            <a:endCxn id="61" idx="0"/>
          </p:cNvCxnSpPr>
          <p:nvPr/>
        </p:nvCxnSpPr>
        <p:spPr>
          <a:xfrm rot="16200000" flipH="1">
            <a:off x="4870450" y="4400550"/>
            <a:ext cx="1524000" cy="11049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hape 105"/>
          <p:cNvCxnSpPr>
            <a:stCxn id="10" idx="3"/>
            <a:endCxn id="65" idx="0"/>
          </p:cNvCxnSpPr>
          <p:nvPr/>
        </p:nvCxnSpPr>
        <p:spPr>
          <a:xfrm>
            <a:off x="6375400" y="3695700"/>
            <a:ext cx="2952750" cy="11049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hape 107"/>
          <p:cNvCxnSpPr>
            <a:stCxn id="7" idx="3"/>
            <a:endCxn id="63" idx="0"/>
          </p:cNvCxnSpPr>
          <p:nvPr/>
        </p:nvCxnSpPr>
        <p:spPr>
          <a:xfrm>
            <a:off x="6604000" y="2247900"/>
            <a:ext cx="1314450" cy="25527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Shape 109"/>
          <p:cNvCxnSpPr>
            <a:stCxn id="7" idx="3"/>
            <a:endCxn id="64" idx="1"/>
          </p:cNvCxnSpPr>
          <p:nvPr/>
        </p:nvCxnSpPr>
        <p:spPr>
          <a:xfrm>
            <a:off x="6604000" y="2247900"/>
            <a:ext cx="2019300" cy="4457700"/>
          </a:xfrm>
          <a:prstGeom prst="bentConnector3">
            <a:avLst>
              <a:gd name="adj1" fmla="val 86981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1270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37084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2200" y="1752600"/>
            <a:ext cx="2971800" cy="99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Django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 Subversion Server (Apache)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4600" y="3200400"/>
            <a:ext cx="25908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Ajaxterm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Server (standalone)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73501" y="6594902"/>
            <a:ext cx="949299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Driver</a:t>
            </a:r>
            <a:endParaRPr lang="en-US" sz="2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37200" y="6594902"/>
            <a:ext cx="1337226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Passenger</a:t>
            </a:r>
            <a:endParaRPr lang="en-US" sz="2100" b="1" dirty="0"/>
          </a:p>
        </p:txBody>
      </p:sp>
      <p:sp>
        <p:nvSpPr>
          <p:cNvPr id="61" name="Rectangle 60"/>
          <p:cNvSpPr/>
          <p:nvPr/>
        </p:nvSpPr>
        <p:spPr>
          <a:xfrm>
            <a:off x="57658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72136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3" name="Rectangle 62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77" name="Shape 76"/>
          <p:cNvCxnSpPr>
            <a:stCxn id="7" idx="1"/>
            <a:endCxn id="50" idx="0"/>
          </p:cNvCxnSpPr>
          <p:nvPr/>
        </p:nvCxnSpPr>
        <p:spPr>
          <a:xfrm rot="10800000" flipV="1">
            <a:off x="831850" y="2247900"/>
            <a:ext cx="2800350" cy="25527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" idx="1"/>
            <a:endCxn id="53" idx="1"/>
          </p:cNvCxnSpPr>
          <p:nvPr/>
        </p:nvCxnSpPr>
        <p:spPr>
          <a:xfrm rot="10800000" flipH="1" flipV="1">
            <a:off x="3632200" y="2247900"/>
            <a:ext cx="76200" cy="3695700"/>
          </a:xfrm>
          <a:prstGeom prst="bentConnector3">
            <a:avLst>
              <a:gd name="adj1" fmla="val -440000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7" name="Shape 96"/>
          <p:cNvCxnSpPr>
            <a:stCxn id="10" idx="1"/>
            <a:endCxn id="52" idx="0"/>
          </p:cNvCxnSpPr>
          <p:nvPr/>
        </p:nvCxnSpPr>
        <p:spPr>
          <a:xfrm rot="10800000" flipV="1">
            <a:off x="2241550" y="3695700"/>
            <a:ext cx="1543050" cy="11049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10" idx="2"/>
            <a:endCxn id="61" idx="0"/>
          </p:cNvCxnSpPr>
          <p:nvPr/>
        </p:nvCxnSpPr>
        <p:spPr>
          <a:xfrm rot="16200000" flipH="1">
            <a:off x="4870450" y="4400550"/>
            <a:ext cx="1524000" cy="11049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hape 105"/>
          <p:cNvCxnSpPr>
            <a:stCxn id="10" idx="3"/>
            <a:endCxn id="65" idx="0"/>
          </p:cNvCxnSpPr>
          <p:nvPr/>
        </p:nvCxnSpPr>
        <p:spPr>
          <a:xfrm>
            <a:off x="6375400" y="3695700"/>
            <a:ext cx="2952750" cy="11049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hape 107"/>
          <p:cNvCxnSpPr>
            <a:stCxn id="7" idx="3"/>
            <a:endCxn id="63" idx="0"/>
          </p:cNvCxnSpPr>
          <p:nvPr/>
        </p:nvCxnSpPr>
        <p:spPr>
          <a:xfrm>
            <a:off x="6604000" y="2247900"/>
            <a:ext cx="1314450" cy="25527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Shape 109"/>
          <p:cNvCxnSpPr>
            <a:stCxn id="7" idx="3"/>
            <a:endCxn id="64" idx="1"/>
          </p:cNvCxnSpPr>
          <p:nvPr/>
        </p:nvCxnSpPr>
        <p:spPr>
          <a:xfrm>
            <a:off x="6604000" y="2247900"/>
            <a:ext cx="2019300" cy="4457700"/>
          </a:xfrm>
          <a:prstGeom prst="bentConnector3">
            <a:avLst>
              <a:gd name="adj1" fmla="val 86981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" idx="2"/>
            <a:endCxn id="53" idx="0"/>
          </p:cNvCxnSpPr>
          <p:nvPr/>
        </p:nvCxnSpPr>
        <p:spPr>
          <a:xfrm rot="5400000">
            <a:off x="3841750" y="4476750"/>
            <a:ext cx="1524000" cy="9525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7" idx="1"/>
            <a:endCxn id="51" idx="1"/>
          </p:cNvCxnSpPr>
          <p:nvPr/>
        </p:nvCxnSpPr>
        <p:spPr>
          <a:xfrm rot="10800000" flipV="1">
            <a:off x="1536700" y="2247900"/>
            <a:ext cx="2095500" cy="4457700"/>
          </a:xfrm>
          <a:prstGeom prst="bentConnector3">
            <a:avLst>
              <a:gd name="adj1" fmla="val 110909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l="7813" t="6250" r="7031" b="38542"/>
          <a:stretch>
            <a:fillRect/>
          </a:stretch>
        </p:blipFill>
        <p:spPr bwMode="auto">
          <a:xfrm>
            <a:off x="401608" y="2438400"/>
            <a:ext cx="94027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7031" t="6250" r="6250" b="25000"/>
          <a:stretch>
            <a:fillRect/>
          </a:stretch>
        </p:blipFill>
        <p:spPr bwMode="auto">
          <a:xfrm>
            <a:off x="431800" y="1905000"/>
            <a:ext cx="9296400" cy="552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2">
      <a:dk1>
        <a:sysClr val="windowText" lastClr="000000"/>
      </a:dk1>
      <a:lt1>
        <a:sysClr val="window" lastClr="FFFFFF"/>
      </a:lt1>
      <a:dk2>
        <a:srgbClr val="7FD13B"/>
      </a:dk2>
      <a:lt2>
        <a:srgbClr val="D6ECFF"/>
      </a:lt2>
      <a:accent1>
        <a:srgbClr val="7FD13B"/>
      </a:accent1>
      <a:accent2>
        <a:srgbClr val="EA157A"/>
      </a:accent2>
      <a:accent3>
        <a:srgbClr val="FFC000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773</TotalTime>
  <Words>683</Words>
  <Application>Microsoft PowerPoint</Application>
  <PresentationFormat>Custom</PresentationFormat>
  <Paragraphs>137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Module</vt:lpstr>
      <vt:lpstr>Slide 1</vt:lpstr>
      <vt:lpstr>Overview</vt:lpstr>
      <vt:lpstr>Overview</vt:lpstr>
      <vt:lpstr>Why Pairgramming?</vt:lpstr>
      <vt:lpstr>Data Flow  ~ Driver</vt:lpstr>
      <vt:lpstr>Data Flow ~ Passenger</vt:lpstr>
      <vt:lpstr>Data Flow</vt:lpstr>
      <vt:lpstr>Django</vt:lpstr>
      <vt:lpstr>Django</vt:lpstr>
      <vt:lpstr>Django</vt:lpstr>
      <vt:lpstr>Pyjamas</vt:lpstr>
      <vt:lpstr>Pyjamas</vt:lpstr>
      <vt:lpstr>Demo</vt:lpstr>
      <vt:lpstr>We've come a long way...</vt:lpstr>
      <vt:lpstr>...but we've got a long way to go</vt:lpstr>
      <vt:lpstr>Acknowledgements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ellenkim</cp:lastModifiedBy>
  <cp:revision>95</cp:revision>
  <dcterms:created xsi:type="dcterms:W3CDTF">2004-05-06T09:28:21Z</dcterms:created>
  <dcterms:modified xsi:type="dcterms:W3CDTF">2009-05-08T15:36:45Z</dcterms:modified>
</cp:coreProperties>
</file>