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handoutMasterIdLst>
    <p:handoutMasterId r:id="rId19"/>
  </p:handoutMasterIdLst>
  <p:sldIdLst>
    <p:sldId id="256" r:id="rId2"/>
    <p:sldId id="257" r:id="rId3"/>
    <p:sldId id="269" r:id="rId4"/>
    <p:sldId id="275" r:id="rId5"/>
    <p:sldId id="259" r:id="rId6"/>
    <p:sldId id="260" r:id="rId7"/>
    <p:sldId id="261" r:id="rId8"/>
    <p:sldId id="272" r:id="rId9"/>
    <p:sldId id="273" r:id="rId10"/>
    <p:sldId id="274" r:id="rId11"/>
    <p:sldId id="263" r:id="rId12"/>
    <p:sldId id="264" r:id="rId13"/>
    <p:sldId id="265" r:id="rId14"/>
    <p:sldId id="266" r:id="rId15"/>
    <p:sldId id="267" r:id="rId16"/>
    <p:sldId id="268" r:id="rId17"/>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191" algn="l" rtl="0" fontAlgn="base">
      <a:spcBef>
        <a:spcPct val="0"/>
      </a:spcBef>
      <a:spcAft>
        <a:spcPct val="0"/>
      </a:spcAft>
      <a:defRPr sz="2400" kern="1200">
        <a:solidFill>
          <a:schemeClr val="tx1"/>
        </a:solidFill>
        <a:latin typeface="Times New Roman" pitchFamily="18" charset="0"/>
        <a:ea typeface="+mn-ea"/>
        <a:cs typeface="+mn-cs"/>
      </a:defRPr>
    </a:lvl2pPr>
    <a:lvl3pPr marL="914382" algn="l" rtl="0" fontAlgn="base">
      <a:spcBef>
        <a:spcPct val="0"/>
      </a:spcBef>
      <a:spcAft>
        <a:spcPct val="0"/>
      </a:spcAft>
      <a:defRPr sz="2400" kern="1200">
        <a:solidFill>
          <a:schemeClr val="tx1"/>
        </a:solidFill>
        <a:latin typeface="Times New Roman" pitchFamily="18" charset="0"/>
        <a:ea typeface="+mn-ea"/>
        <a:cs typeface="+mn-cs"/>
      </a:defRPr>
    </a:lvl3pPr>
    <a:lvl4pPr marL="1371572" algn="l" rtl="0" fontAlgn="base">
      <a:spcBef>
        <a:spcPct val="0"/>
      </a:spcBef>
      <a:spcAft>
        <a:spcPct val="0"/>
      </a:spcAft>
      <a:defRPr sz="2400" kern="1200">
        <a:solidFill>
          <a:schemeClr val="tx1"/>
        </a:solidFill>
        <a:latin typeface="Times New Roman" pitchFamily="18" charset="0"/>
        <a:ea typeface="+mn-ea"/>
        <a:cs typeface="+mn-cs"/>
      </a:defRPr>
    </a:lvl4pPr>
    <a:lvl5pPr marL="1828764" algn="l" rtl="0" fontAlgn="base">
      <a:spcBef>
        <a:spcPct val="0"/>
      </a:spcBef>
      <a:spcAft>
        <a:spcPct val="0"/>
      </a:spcAft>
      <a:defRPr sz="2400" kern="1200">
        <a:solidFill>
          <a:schemeClr val="tx1"/>
        </a:solidFill>
        <a:latin typeface="Times New Roman" pitchFamily="18" charset="0"/>
        <a:ea typeface="+mn-ea"/>
        <a:cs typeface="+mn-cs"/>
      </a:defRPr>
    </a:lvl5pPr>
    <a:lvl6pPr marL="2285954" algn="l" defTabSz="914382" rtl="0" eaLnBrk="1" latinLnBrk="0" hangingPunct="1">
      <a:defRPr sz="2400" kern="1200">
        <a:solidFill>
          <a:schemeClr val="tx1"/>
        </a:solidFill>
        <a:latin typeface="Times New Roman" pitchFamily="18" charset="0"/>
        <a:ea typeface="+mn-ea"/>
        <a:cs typeface="+mn-cs"/>
      </a:defRPr>
    </a:lvl6pPr>
    <a:lvl7pPr marL="2743146" algn="l" defTabSz="914382" rtl="0" eaLnBrk="1" latinLnBrk="0" hangingPunct="1">
      <a:defRPr sz="2400" kern="1200">
        <a:solidFill>
          <a:schemeClr val="tx1"/>
        </a:solidFill>
        <a:latin typeface="Times New Roman" pitchFamily="18" charset="0"/>
        <a:ea typeface="+mn-ea"/>
        <a:cs typeface="+mn-cs"/>
      </a:defRPr>
    </a:lvl7pPr>
    <a:lvl8pPr marL="3200336" algn="l" defTabSz="914382" rtl="0" eaLnBrk="1" latinLnBrk="0" hangingPunct="1">
      <a:defRPr sz="2400" kern="1200">
        <a:solidFill>
          <a:schemeClr val="tx1"/>
        </a:solidFill>
        <a:latin typeface="Times New Roman" pitchFamily="18" charset="0"/>
        <a:ea typeface="+mn-ea"/>
        <a:cs typeface="+mn-cs"/>
      </a:defRPr>
    </a:lvl8pPr>
    <a:lvl9pPr marL="3657527" algn="l" defTabSz="914382"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646" autoAdjust="0"/>
    <p:restoredTop sz="62324" autoAdjust="0"/>
  </p:normalViewPr>
  <p:slideViewPr>
    <p:cSldViewPr>
      <p:cViewPr varScale="1">
        <p:scale>
          <a:sx n="40" d="100"/>
          <a:sy n="40" d="100"/>
        </p:scale>
        <p:origin x="-11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1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26A52-2472-4A92-BBA4-7D80D65F74BE}" type="slidenum">
              <a:rPr lang="en-US" smtClean="0"/>
              <a:pPr/>
              <a:t>‹#›</a:t>
            </a:fld>
            <a:endParaRPr lang="en-US"/>
          </a:p>
        </p:txBody>
      </p:sp>
      <p:sp>
        <p:nvSpPr>
          <p:cNvPr id="6" name="Date Placeholder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2673BC-919E-4394-A25D-7982E3ECBDB5}" type="datetimeFigureOut">
              <a:rPr lang="en-US" smtClean="0"/>
              <a:pPr/>
              <a:t>5/8/2009</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E67A383-98D9-4A03-8FE8-5F5491D9EED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91" algn="l" rtl="0" fontAlgn="base">
      <a:spcBef>
        <a:spcPct val="30000"/>
      </a:spcBef>
      <a:spcAft>
        <a:spcPct val="0"/>
      </a:spcAft>
      <a:defRPr sz="1200" kern="1200">
        <a:solidFill>
          <a:schemeClr val="tx1"/>
        </a:solidFill>
        <a:latin typeface="Times New Roman" pitchFamily="18" charset="0"/>
        <a:ea typeface="+mn-ea"/>
        <a:cs typeface="+mn-cs"/>
      </a:defRPr>
    </a:lvl2pPr>
    <a:lvl3pPr marL="914382" algn="l" rtl="0" fontAlgn="base">
      <a:spcBef>
        <a:spcPct val="30000"/>
      </a:spcBef>
      <a:spcAft>
        <a:spcPct val="0"/>
      </a:spcAft>
      <a:defRPr sz="1200" kern="1200">
        <a:solidFill>
          <a:schemeClr val="tx1"/>
        </a:solidFill>
        <a:latin typeface="Times New Roman" pitchFamily="18" charset="0"/>
        <a:ea typeface="+mn-ea"/>
        <a:cs typeface="+mn-cs"/>
      </a:defRPr>
    </a:lvl3pPr>
    <a:lvl4pPr marL="1371572" algn="l" rtl="0" fontAlgn="base">
      <a:spcBef>
        <a:spcPct val="30000"/>
      </a:spcBef>
      <a:spcAft>
        <a:spcPct val="0"/>
      </a:spcAft>
      <a:defRPr sz="1200" kern="1200">
        <a:solidFill>
          <a:schemeClr val="tx1"/>
        </a:solidFill>
        <a:latin typeface="Times New Roman" pitchFamily="18" charset="0"/>
        <a:ea typeface="+mn-ea"/>
        <a:cs typeface="+mn-cs"/>
      </a:defRPr>
    </a:lvl4pPr>
    <a:lvl5pPr marL="1828764" algn="l" rtl="0" fontAlgn="base">
      <a:spcBef>
        <a:spcPct val="30000"/>
      </a:spcBef>
      <a:spcAft>
        <a:spcPct val="0"/>
      </a:spcAft>
      <a:defRPr sz="1200" kern="1200">
        <a:solidFill>
          <a:schemeClr val="tx1"/>
        </a:solidFill>
        <a:latin typeface="Times New Roman" pitchFamily="18" charset="0"/>
        <a:ea typeface="+mn-ea"/>
        <a:cs typeface="+mn-cs"/>
      </a:defRPr>
    </a:lvl5pPr>
    <a:lvl6pPr marL="2285954" algn="l" defTabSz="914382" rtl="0" eaLnBrk="1" latinLnBrk="0" hangingPunct="1">
      <a:defRPr sz="1200" kern="1200">
        <a:solidFill>
          <a:schemeClr val="tx1"/>
        </a:solidFill>
        <a:latin typeface="+mn-lt"/>
        <a:ea typeface="+mn-ea"/>
        <a:cs typeface="+mn-cs"/>
      </a:defRPr>
    </a:lvl6pPr>
    <a:lvl7pPr marL="2743146" algn="l" defTabSz="914382" rtl="0" eaLnBrk="1" latinLnBrk="0" hangingPunct="1">
      <a:defRPr sz="1200" kern="1200">
        <a:solidFill>
          <a:schemeClr val="tx1"/>
        </a:solidFill>
        <a:latin typeface="+mn-lt"/>
        <a:ea typeface="+mn-ea"/>
        <a:cs typeface="+mn-cs"/>
      </a:defRPr>
    </a:lvl7pPr>
    <a:lvl8pPr marL="3200336" algn="l" defTabSz="914382" rtl="0" eaLnBrk="1" latinLnBrk="0" hangingPunct="1">
      <a:defRPr sz="1200" kern="1200">
        <a:solidFill>
          <a:schemeClr val="tx1"/>
        </a:solidFill>
        <a:latin typeface="+mn-lt"/>
        <a:ea typeface="+mn-ea"/>
        <a:cs typeface="+mn-cs"/>
      </a:defRPr>
    </a:lvl8pPr>
    <a:lvl9pPr marL="3657527"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CF35F-3CEC-415A-ACEC-03EB81D29E14}" type="slidenum">
              <a:rPr lang="en-US"/>
              <a:pPr/>
              <a:t>2</a:t>
            </a:fld>
            <a:endParaRPr lang="en-US"/>
          </a:p>
        </p:txBody>
      </p:sp>
      <p:sp>
        <p:nvSpPr>
          <p:cNvPr id="5121" name="Rectangle 1"/>
          <p:cNvSpPr>
            <a:spLocks noGrp="1" noRot="1" noChangeAspect="1" noChangeArrowheads="1"/>
          </p:cNvSpPr>
          <p:nvPr>
            <p:ph type="sldImg"/>
          </p:nvPr>
        </p:nvSpPr>
        <p:spPr>
          <a:ln/>
        </p:spPr>
      </p:sp>
      <p:sp>
        <p:nvSpPr>
          <p:cNvPr id="5122" name="Rectangle 2"/>
          <p:cNvSpPr>
            <a:spLocks noGrp="1" noChangeArrowheads="1"/>
          </p:cNvSpPr>
          <p:nvPr>
            <p:ph type="body" idx="1"/>
          </p:nvPr>
        </p:nvSpPr>
        <p:spPr/>
        <p:txBody>
          <a:bodyPr lIns="0" tIns="0" rIns="0" bIns="0"/>
          <a:lstStyle/>
          <a:p>
            <a:pPr>
              <a:lnSpc>
                <a:spcPct val="95000"/>
              </a:lnSpc>
              <a:spcBef>
                <a:spcPct val="0"/>
              </a:spcBef>
            </a:pPr>
            <a:r>
              <a:rPr lang="en-US" sz="1600" dirty="0">
                <a:solidFill>
                  <a:srgbClr val="000000"/>
                </a:solidFill>
                <a:latin typeface="&quot;times new roman&quot;" pitchFamily="34"/>
              </a:rPr>
              <a:t>One partner is driving (designing and typing the code) while the other is navigating (reviewing the work, identifying bugs, and asking questions). The two partners switch roles every 30-40 minutes, and on demand, brainstorm.</a:t>
            </a:r>
            <a:r>
              <a:rPr lang="en-US" sz="1600" dirty="0">
                <a:solidFill>
                  <a:srgbClr val="FFFFFF"/>
                </a:solidFill>
                <a:latin typeface="Calibri" pitchFamily="34" charset="0"/>
              </a:rPr>
              <a:t> </a:t>
            </a:r>
            <a:endParaRPr lang="en-US" dirty="0"/>
          </a:p>
          <a:p>
            <a:pPr>
              <a:lnSpc>
                <a:spcPct val="95000"/>
              </a:lnSpc>
              <a:spcBef>
                <a:spcPct val="0"/>
              </a:spcBef>
            </a:pPr>
            <a:endParaRPr lang="en-US" sz="1600" dirty="0">
              <a:solidFill>
                <a:srgbClr val="FFFFFF"/>
              </a:solidFill>
              <a:latin typeface="'times new roman'" pitchFamily="34"/>
            </a:endParaRPr>
          </a:p>
          <a:p>
            <a:pPr>
              <a:lnSpc>
                <a:spcPct val="95000"/>
              </a:lnSpc>
              <a:spcBef>
                <a:spcPct val="0"/>
              </a:spcBef>
            </a:pPr>
            <a:r>
              <a:rPr lang="en-US" sz="1600" dirty="0" smtClean="0">
                <a:solidFill>
                  <a:srgbClr val="FFFFFF"/>
                </a:solidFill>
                <a:latin typeface="'times new roman'" pitchFamily="34"/>
              </a:rPr>
              <a:t>Result</a:t>
            </a:r>
            <a:r>
              <a:rPr lang="en-US" sz="1600" baseline="0" dirty="0" smtClean="0">
                <a:solidFill>
                  <a:srgbClr val="FFFFFF"/>
                </a:solidFill>
                <a:latin typeface="'times new roman'" pitchFamily="34"/>
              </a:rPr>
              <a:t> is more efficiently producing stronger code.</a:t>
            </a:r>
            <a:endParaRPr lang="en-US" sz="1600" dirty="0" smtClean="0">
              <a:solidFill>
                <a:srgbClr val="FFFFFF"/>
              </a:solidFill>
              <a:latin typeface="'times new roman'" pitchFamily="3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The passenger</a:t>
            </a:r>
            <a:r>
              <a:rPr lang="en-US" baseline="0" dirty="0" smtClean="0"/>
              <a:t> screen: The editor is not enabled – it’s actually blank here because we had just started the session and hadn’t typed anything yet, </a:t>
            </a:r>
          </a:p>
          <a:p>
            <a:pPr marL="685791" lvl="1" indent="-228600">
              <a:buAutoNum type="arabicParenR"/>
            </a:pPr>
            <a:r>
              <a:rPr lang="en-US" baseline="0" dirty="0" smtClean="0"/>
              <a:t>but in essence the passenger cannot interact with the console or the editor, but can view what the driver is doing in both. </a:t>
            </a:r>
          </a:p>
          <a:p>
            <a:pPr marL="228600" indent="-228600">
              <a:buAutoNum type="arabicParenR"/>
            </a:pPr>
            <a:r>
              <a:rPr lang="en-US" baseline="0" dirty="0" smtClean="0"/>
              <a:t>the text chat interface is identical</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Documentation – it is invaluable.  Motivation for us to have better documentation</a:t>
            </a:r>
          </a:p>
          <a:p>
            <a:pPr>
              <a:buFont typeface="Arial" pitchFamily="34" charset="0"/>
              <a:buChar char="•"/>
            </a:pPr>
            <a:r>
              <a:rPr lang="en-US" baseline="0" dirty="0" smtClean="0"/>
              <a:t>Be cautious using new things (</a:t>
            </a:r>
            <a:r>
              <a:rPr lang="en-US" baseline="0" dirty="0" err="1" smtClean="0"/>
              <a:t>Pyjamas</a:t>
            </a:r>
            <a:r>
              <a:rPr lang="en-US" baseline="0" dirty="0" smtClean="0"/>
              <a:t>… not well documented, some function say “Don’t use this yet</a:t>
            </a:r>
            <a:r>
              <a:rPr lang="en-US" baseline="0" dirty="0" smtClean="0"/>
              <a:t>”)</a:t>
            </a:r>
          </a:p>
          <a:p>
            <a:pPr>
              <a:buFont typeface="Arial" pitchFamily="34" charset="0"/>
              <a:buChar char="•"/>
            </a:pPr>
            <a:r>
              <a:rPr lang="en-US" baseline="0" dirty="0" smtClean="0"/>
              <a:t>Open source is open source for a reason sometimes – especially for smaller projects, the motivation for the original creator to maintain and document the code is usually not high, so you have to be very careful in deciding to take the plunge and commit a lot of time into fixing and adapting possibly irreparable or infeasible code. </a:t>
            </a:r>
            <a:endParaRPr lang="en-US" baseline="0" dirty="0" smtClean="0"/>
          </a:p>
          <a:p>
            <a:pPr>
              <a:buFont typeface="Arial" pitchFamily="34" charset="0"/>
              <a:buChar char="•"/>
            </a:pPr>
            <a:r>
              <a:rPr lang="en-US" baseline="0" dirty="0" smtClean="0"/>
              <a:t>Communication – know what everyone in the group is working on at all times; communicate approval (good job, x!) and disapproval (x, we’ve noticed you’ve been working on one thing for a while now, how’s progress?)</a:t>
            </a:r>
          </a:p>
          <a:p>
            <a:pPr>
              <a:buFont typeface="Arial" pitchFamily="34" charset="0"/>
              <a:buChar char="•"/>
            </a:pPr>
            <a:r>
              <a:rPr lang="en-US" baseline="0" dirty="0" smtClean="0"/>
              <a:t>SVN – have good commit comments</a:t>
            </a:r>
          </a:p>
          <a:p>
            <a:pPr>
              <a:buFont typeface="Arial" pitchFamily="34" charset="0"/>
              <a:buChar char="•"/>
            </a:pPr>
            <a:r>
              <a:rPr lang="en-US" baseline="0" dirty="0" smtClean="0"/>
              <a:t>Take breaks – you will feel more refreshed and your partners will probably appreciate the grasshoppers too</a:t>
            </a:r>
          </a:p>
          <a:p>
            <a:pPr>
              <a:buFont typeface="Arial" pitchFamily="34" charset="0"/>
              <a:buChar char="•"/>
            </a:pPr>
            <a:r>
              <a:rPr lang="en-US" baseline="0" dirty="0" smtClean="0"/>
              <a:t>Open source – the best and worst thing that can happen to you (saves you a lot of work, but has a lot of bugs/quirks/often not well documented at all)</a:t>
            </a:r>
          </a:p>
          <a:p>
            <a:pPr lvl="1">
              <a:buFont typeface="Arial" pitchFamily="34" charset="0"/>
              <a:buChar char="•"/>
            </a:pPr>
            <a:r>
              <a:rPr lang="en-US" baseline="0" dirty="0" smtClean="0"/>
              <a:t>Don’t be afraid of the French – the text editor we ended up switching to kind of late in the game was French so we didn’t find it in our first 5 in-depth searches online</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F9019-2E9C-4041-8590-4C17D18CBCC7}" type="slidenum">
              <a:rPr lang="en-US"/>
              <a:pPr/>
              <a:t>15</a:t>
            </a:fld>
            <a:endParaRPr lang="en-US"/>
          </a:p>
        </p:txBody>
      </p:sp>
      <p:sp>
        <p:nvSpPr>
          <p:cNvPr id="17409" name="Rectangle 1"/>
          <p:cNvSpPr>
            <a:spLocks noGrp="1" noRot="1" noChangeAspect="1" noChangeArrowheads="1"/>
          </p:cNvSpPr>
          <p:nvPr>
            <p:ph type="sldImg"/>
          </p:nvPr>
        </p:nvSpPr>
        <p:spPr>
          <a:ln/>
        </p:spPr>
      </p:sp>
      <p:sp>
        <p:nvSpPr>
          <p:cNvPr id="17410" name="Rectangle 2"/>
          <p:cNvSpPr>
            <a:spLocks noGrp="1" noChangeArrowheads="1"/>
          </p:cNvSpPr>
          <p:nvPr>
            <p:ph type="body" idx="1"/>
          </p:nvPr>
        </p:nvSpPr>
        <p:spPr/>
        <p:txBody>
          <a:bodyPr lIns="0" tIns="0" rIns="0" bIns="0"/>
          <a:lstStyle/>
          <a:p>
            <a:pPr lvl="1" indent="-342900">
              <a:lnSpc>
                <a:spcPct val="95000"/>
              </a:lnSpc>
              <a:spcBef>
                <a:spcPct val="0"/>
              </a:spcBef>
              <a:buClr>
                <a:srgbClr val="000000"/>
              </a:buClr>
              <a:buFontTx/>
              <a:buChar char="•"/>
            </a:pPr>
            <a:r>
              <a:rPr lang="en-US" sz="1900">
                <a:solidFill>
                  <a:srgbClr val="000000"/>
                </a:solidFill>
                <a:latin typeface="Arial" pitchFamily="34" charset="0"/>
              </a:rPr>
              <a:t>Prof. Kernighan, opportunity to pursue something really cool for class credit</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Peng Jiang, high expectations every week</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Heineken, mini-kegs</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Gyeong-Sik Choi, initial idea consultant / kick in the butt encourager</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You, for coming and supporting us and not asking any tough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CF35F-3CEC-415A-ACEC-03EB81D29E14}" type="slidenum">
              <a:rPr lang="en-US"/>
              <a:pPr/>
              <a:t>3</a:t>
            </a:fld>
            <a:endParaRPr lang="en-US"/>
          </a:p>
        </p:txBody>
      </p:sp>
      <p:sp>
        <p:nvSpPr>
          <p:cNvPr id="5121" name="Rectangle 1"/>
          <p:cNvSpPr>
            <a:spLocks noGrp="1" noRot="1" noChangeAspect="1" noChangeArrowheads="1"/>
          </p:cNvSpPr>
          <p:nvPr>
            <p:ph type="sldImg"/>
          </p:nvPr>
        </p:nvSpPr>
        <p:spPr>
          <a:ln/>
        </p:spPr>
      </p:sp>
      <p:sp>
        <p:nvSpPr>
          <p:cNvPr id="5122"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times new roman'" pitchFamily="34"/>
              </a:rPr>
              <a:t>click</a:t>
            </a:r>
            <a:endParaRPr lang="en-US" sz="1600" dirty="0">
              <a:solidFill>
                <a:srgbClr val="FFFFFF"/>
              </a:solidFill>
              <a:latin typeface="'times new roman'" pitchFamily="3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0C1E-5700-4BB9-926F-6F5E42410365}" type="slidenum">
              <a:rPr lang="en-US"/>
              <a:pPr/>
              <a:t>4</a:t>
            </a:fld>
            <a:endParaRPr lang="en-US"/>
          </a:p>
        </p:txBody>
      </p:sp>
      <p:sp>
        <p:nvSpPr>
          <p:cNvPr id="8193" name="Rectangle 1"/>
          <p:cNvSpPr>
            <a:spLocks noGrp="1" noRot="1" noChangeAspect="1" noChangeArrowheads="1"/>
          </p:cNvSpPr>
          <p:nvPr>
            <p:ph type="sldImg"/>
          </p:nvPr>
        </p:nvSpPr>
        <p:spPr>
          <a:ln/>
        </p:spPr>
      </p:sp>
      <p:sp>
        <p:nvSpPr>
          <p:cNvPr id="8194"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Arial" pitchFamily="34" charset="0"/>
              </a:rPr>
              <a:t>one coherent interface for these</a:t>
            </a:r>
            <a:r>
              <a:rPr lang="en-US" sz="1600" baseline="0" dirty="0" smtClean="0">
                <a:solidFill>
                  <a:srgbClr val="FFFFFF"/>
                </a:solidFill>
                <a:latin typeface="Arial" pitchFamily="34" charset="0"/>
              </a:rPr>
              <a:t> 4 main elements</a:t>
            </a:r>
            <a:endParaRPr lang="en-US" sz="1600" dirty="0">
              <a:solidFill>
                <a:srgbClr val="FFFFFF"/>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0C1E-5700-4BB9-926F-6F5E42410365}" type="slidenum">
              <a:rPr lang="en-US"/>
              <a:pPr/>
              <a:t>5</a:t>
            </a:fld>
            <a:endParaRPr lang="en-US"/>
          </a:p>
        </p:txBody>
      </p:sp>
      <p:sp>
        <p:nvSpPr>
          <p:cNvPr id="8193" name="Rectangle 1"/>
          <p:cNvSpPr>
            <a:spLocks noGrp="1" noRot="1" noChangeAspect="1" noChangeArrowheads="1"/>
          </p:cNvSpPr>
          <p:nvPr>
            <p:ph type="sldImg"/>
          </p:nvPr>
        </p:nvSpPr>
        <p:spPr>
          <a:ln/>
        </p:spPr>
      </p:sp>
      <p:sp>
        <p:nvSpPr>
          <p:cNvPr id="8194"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Arial" pitchFamily="34" charset="0"/>
              </a:rPr>
              <a:t>First</a:t>
            </a:r>
            <a:r>
              <a:rPr lang="en-US" sz="1600" smtClean="0">
                <a:solidFill>
                  <a:srgbClr val="FFFFFF"/>
                </a:solidFill>
                <a:latin typeface="Arial" pitchFamily="34" charset="0"/>
              </a:rPr>
              <a:t>,</a:t>
            </a:r>
            <a:r>
              <a:rPr lang="en-US" sz="1600" baseline="0" smtClean="0">
                <a:solidFill>
                  <a:srgbClr val="FFFFFF"/>
                </a:solidFill>
                <a:latin typeface="Arial" pitchFamily="34" charset="0"/>
              </a:rPr>
              <a:t> basically </a:t>
            </a:r>
            <a:r>
              <a:rPr lang="en-US" sz="1600" b="1" baseline="0" dirty="0" smtClean="0">
                <a:solidFill>
                  <a:srgbClr val="FFFFFF"/>
                </a:solidFill>
                <a:latin typeface="Arial" pitchFamily="34" charset="0"/>
              </a:rPr>
              <a:t>everybody </a:t>
            </a:r>
            <a:r>
              <a:rPr lang="en-US" sz="1600" b="1" baseline="0" smtClean="0">
                <a:solidFill>
                  <a:srgbClr val="FFFFFF"/>
                </a:solidFill>
                <a:latin typeface="Arial" pitchFamily="34" charset="0"/>
              </a:rPr>
              <a:t>programs collaboratively</a:t>
            </a:r>
            <a:endParaRPr lang="en-US" sz="1600" smtClean="0">
              <a:solidFill>
                <a:srgbClr val="FFFFFF"/>
              </a:solidFill>
              <a:latin typeface="Arial" pitchFamily="34" charset="0"/>
            </a:endParaRPr>
          </a:p>
          <a:p>
            <a:pPr>
              <a:lnSpc>
                <a:spcPct val="95000"/>
              </a:lnSpc>
              <a:spcBef>
                <a:spcPct val="0"/>
              </a:spcBef>
            </a:pPr>
            <a:endParaRPr lang="en-US" sz="1600" dirty="0" smtClean="0">
              <a:solidFill>
                <a:srgbClr val="FFFFFF"/>
              </a:solidFill>
              <a:latin typeface="Arial" pitchFamily="34" charset="0"/>
            </a:endParaRPr>
          </a:p>
          <a:p>
            <a:pPr>
              <a:lnSpc>
                <a:spcPct val="95000"/>
              </a:lnSpc>
              <a:spcBef>
                <a:spcPct val="0"/>
              </a:spcBef>
            </a:pPr>
            <a:r>
              <a:rPr lang="en-US" sz="1600" dirty="0" smtClean="0">
                <a:solidFill>
                  <a:srgbClr val="FFFFFF"/>
                </a:solidFill>
                <a:latin typeface="Arial" pitchFamily="34" charset="0"/>
              </a:rPr>
              <a:t>* </a:t>
            </a:r>
            <a:r>
              <a:rPr lang="en-US" sz="1600" dirty="0">
                <a:solidFill>
                  <a:srgbClr val="FFFFFF"/>
                </a:solidFill>
                <a:latin typeface="Arial" pitchFamily="34" charset="0"/>
              </a:rPr>
              <a:t>Flexibility -- you don't have to be in the same place, but you can be</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Save time -- you can work with a partner during vacations, and work from friend/</a:t>
            </a:r>
            <a:r>
              <a:rPr lang="en-US" sz="1600" dirty="0" err="1">
                <a:solidFill>
                  <a:srgbClr val="FFFFFF"/>
                </a:solidFill>
                <a:latin typeface="Arial" pitchFamily="34" charset="0"/>
              </a:rPr>
              <a:t>forbes</a:t>
            </a:r>
            <a:r>
              <a:rPr lang="en-US" sz="1600" dirty="0">
                <a:solidFill>
                  <a:srgbClr val="FFFFFF"/>
                </a:solidFill>
                <a:latin typeface="Arial" pitchFamily="34" charset="0"/>
              </a:rPr>
              <a:t> without hunting for a free </a:t>
            </a:r>
            <a:r>
              <a:rPr lang="en-US" sz="1600" dirty="0" err="1">
                <a:solidFill>
                  <a:srgbClr val="FFFFFF"/>
                </a:solidFill>
                <a:latin typeface="Arial" pitchFamily="34" charset="0"/>
              </a:rPr>
              <a:t>frist</a:t>
            </a:r>
            <a:r>
              <a:rPr lang="en-US" sz="1600" dirty="0">
                <a:solidFill>
                  <a:srgbClr val="FFFFFF"/>
                </a:solidFill>
                <a:latin typeface="Arial" pitchFamily="34" charset="0"/>
              </a:rPr>
              <a:t> classroom or walking out to friend basement</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SVN control, and backups in multiple physical locations</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Multiplatform -- any computer with Firefox can run our app, without any special installations  (like putty, </a:t>
            </a:r>
            <a:r>
              <a:rPr lang="en-US" sz="1600" dirty="0" err="1">
                <a:solidFill>
                  <a:srgbClr val="FFFFFF"/>
                </a:solidFill>
                <a:latin typeface="Arial" pitchFamily="34" charset="0"/>
              </a:rPr>
              <a:t>dr</a:t>
            </a:r>
            <a:r>
              <a:rPr lang="en-US" sz="1600" dirty="0">
                <a:solidFill>
                  <a:srgbClr val="FFFFFF"/>
                </a:solidFill>
                <a:latin typeface="Arial" pitchFamily="34" charset="0"/>
              </a:rPr>
              <a:t> java, etc.)</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if you don't like </a:t>
            </a:r>
            <a:r>
              <a:rPr lang="en-US" sz="1600" dirty="0" err="1">
                <a:solidFill>
                  <a:srgbClr val="FFFFFF"/>
                </a:solidFill>
                <a:latin typeface="Arial" pitchFamily="34" charset="0"/>
              </a:rPr>
              <a:t>emacs</a:t>
            </a:r>
            <a:r>
              <a:rPr lang="en-US" sz="1600" dirty="0">
                <a:solidFill>
                  <a:srgbClr val="FFFFFF"/>
                </a:solidFill>
                <a:latin typeface="Arial" pitchFamily="34" charset="0"/>
              </a:rPr>
              <a:t>, use our syntax highlighted GUI text editor; if you do like </a:t>
            </a:r>
            <a:r>
              <a:rPr lang="en-US" sz="1600" dirty="0" err="1">
                <a:solidFill>
                  <a:srgbClr val="FFFFFF"/>
                </a:solidFill>
                <a:latin typeface="Arial" pitchFamily="34" charset="0"/>
              </a:rPr>
              <a:t>emacs</a:t>
            </a:r>
            <a:r>
              <a:rPr lang="en-US" sz="1600" dirty="0">
                <a:solidFill>
                  <a:srgbClr val="FFFFFF"/>
                </a:solidFill>
                <a:latin typeface="Arial" pitchFamily="34" charset="0"/>
              </a:rPr>
              <a:t>, we'll give you </a:t>
            </a:r>
            <a:r>
              <a:rPr lang="en-US" sz="1600" dirty="0" err="1">
                <a:solidFill>
                  <a:srgbClr val="FFFFFF"/>
                </a:solidFill>
                <a:latin typeface="Arial" pitchFamily="34" charset="0"/>
              </a:rPr>
              <a:t>emacs</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Security -- we don't have your plaintext password, and if you want us out of your hats, you can delete one file</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Centralized -- no more window juggling, or resizing to make everything fit on one screen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We store all files -&gt; you don’t need to worry about</a:t>
            </a:r>
            <a:r>
              <a:rPr lang="en-US" baseline="0" dirty="0" smtClean="0"/>
              <a:t> permissions and where to store it, and you don’t have to deal with file transfers between users. </a:t>
            </a:r>
          </a:p>
          <a:p>
            <a:pPr marL="228600" indent="-228600">
              <a:buAutoNum type="arabicParenR"/>
            </a:pPr>
            <a:r>
              <a:rPr lang="en-US" baseline="0" dirty="0" smtClean="0"/>
              <a:t>We handle </a:t>
            </a:r>
            <a:r>
              <a:rPr lang="en-US" baseline="0" dirty="0" err="1" smtClean="0"/>
              <a:t>ssh</a:t>
            </a:r>
            <a:r>
              <a:rPr lang="en-US" baseline="0" dirty="0" smtClean="0"/>
              <a:t> connections to your development server on your behalf, so you don’t have to worry about Putty/etc.</a:t>
            </a:r>
          </a:p>
          <a:p>
            <a:pPr marL="228600" indent="-228600">
              <a:buAutoNum type="arabicParenR"/>
            </a:pPr>
            <a:r>
              <a:rPr lang="en-US" baseline="0" dirty="0" smtClean="0"/>
              <a:t>As you can see on the data-flow diagram, the driver has control over data flow in both directions -&gt; to edit files and interact with the development server, whereas the passenger cannot actively make changes to the source code or interact with the development server in accordance with the paired-programming model.</a:t>
            </a:r>
          </a:p>
        </p:txBody>
      </p:sp>
      <p:sp>
        <p:nvSpPr>
          <p:cNvPr id="4" name="Slide Number Placeholder 3"/>
          <p:cNvSpPr>
            <a:spLocks noGrp="1"/>
          </p:cNvSpPr>
          <p:nvPr>
            <p:ph type="sldNum" sz="quarter" idx="10"/>
          </p:nvPr>
        </p:nvSpPr>
        <p:spPr/>
        <p:txBody>
          <a:bodyPr/>
          <a:lstStyle/>
          <a:p>
            <a:fld id="{6E67A383-98D9-4A03-8FE8-5F5491D9EED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open source</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Sign up with a valid email address.</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Setup once and</a:t>
            </a:r>
            <a:r>
              <a:rPr lang="en-US" baseline="0" dirty="0" smtClean="0"/>
              <a:t> never have to give us your password again. We do not store your password.</a:t>
            </a:r>
          </a:p>
          <a:p>
            <a:r>
              <a:rPr lang="en-US" dirty="0" smtClean="0"/>
              <a:t>2) Using RSA</a:t>
            </a:r>
            <a:r>
              <a:rPr lang="en-US" baseline="0" dirty="0" smtClean="0"/>
              <a:t> public-private key pair allows us to SSH to a development server on your behalf but does not allow us to access your webmail account, etc. </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PYJAMAS: open </a:t>
            </a:r>
            <a:r>
              <a:rPr lang="en-US" dirty="0" smtClean="0"/>
              <a:t>source web toolkit in</a:t>
            </a:r>
            <a:r>
              <a:rPr lang="en-US" baseline="0" dirty="0" smtClean="0"/>
              <a:t> Python, compiles to GWT to </a:t>
            </a:r>
            <a:r>
              <a:rPr lang="en-US" baseline="0" dirty="0" err="1" smtClean="0"/>
              <a:t>Javascript</a:t>
            </a:r>
            <a:endParaRPr lang="en-US" baseline="0" dirty="0" smtClean="0"/>
          </a:p>
          <a:p>
            <a:endParaRPr lang="en-US" baseline="0" dirty="0" smtClean="0"/>
          </a:p>
          <a:p>
            <a:r>
              <a:rPr lang="en-US" baseline="0" dirty="0" smtClean="0"/>
              <a:t>AJAXTERM: open source </a:t>
            </a:r>
            <a:r>
              <a:rPr lang="en-US" baseline="0" dirty="0" err="1" smtClean="0"/>
              <a:t>javascript</a:t>
            </a:r>
            <a:r>
              <a:rPr lang="en-US" baseline="0" dirty="0" smtClean="0"/>
              <a:t> shell/console emulator. Our major changes included piping it to two users, enabling logins with keys rather than passwords. </a:t>
            </a:r>
          </a:p>
          <a:p>
            <a:endParaRPr lang="en-US" baseline="0" dirty="0" smtClean="0"/>
          </a:p>
          <a:p>
            <a:r>
              <a:rPr lang="en-US" baseline="0" dirty="0" smtClean="0"/>
              <a:t>EDITAREA: open source </a:t>
            </a:r>
            <a:r>
              <a:rPr lang="en-US" baseline="0" dirty="0" err="1" smtClean="0"/>
              <a:t>javascript</a:t>
            </a:r>
            <a:r>
              <a:rPr lang="en-US" baseline="0" dirty="0" smtClean="0"/>
              <a:t> syntax-highlighting text area. Designed for code editing. Our major changes included allowing for the passenger-side editor. </a:t>
            </a:r>
          </a:p>
          <a:p>
            <a:endParaRPr lang="en-US" baseline="0" dirty="0" smtClean="0"/>
          </a:p>
          <a:p>
            <a:pPr marL="228600" indent="-228600">
              <a:buAutoNum type="arabicParenR"/>
            </a:pPr>
            <a:r>
              <a:rPr lang="en-US" baseline="0" dirty="0" smtClean="0"/>
              <a:t>This is the driver screen: driver can interact with the console and also edit code in the syntax-highlighting editor. </a:t>
            </a:r>
          </a:p>
          <a:p>
            <a:pPr marL="228600" indent="-228600">
              <a:buAutoNum type="arabicParenR"/>
            </a:pPr>
            <a:r>
              <a:rPr lang="en-US" baseline="0" dirty="0" smtClean="0"/>
              <a:t>Text chat allows for 2-way communications between the two users. </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19458" name="Picture 2" descr="c:\users\ellenkim\Documents\Ellen Backup 8.15.08\My Pictures\Aqua_Pears.jpg"/>
          <p:cNvPicPr>
            <a:picLocks noChangeAspect="1" noChangeArrowheads="1"/>
          </p:cNvPicPr>
          <p:nvPr userDrawn="1"/>
        </p:nvPicPr>
        <p:blipFill>
          <a:blip r:embed="rId2"/>
          <a:srcRect/>
          <a:stretch>
            <a:fillRect/>
          </a:stretch>
        </p:blipFill>
        <p:spPr bwMode="auto">
          <a:xfrm>
            <a:off x="0" y="0"/>
            <a:ext cx="10160000" cy="7620000"/>
          </a:xfrm>
          <a:prstGeom prst="rect">
            <a:avLst/>
          </a:prstGeom>
          <a:noFill/>
        </p:spPr>
      </p:pic>
      <p:sp>
        <p:nvSpPr>
          <p:cNvPr id="2" name="Title 1"/>
          <p:cNvSpPr>
            <a:spLocks noGrp="1"/>
          </p:cNvSpPr>
          <p:nvPr>
            <p:ph type="ctrTitle"/>
          </p:nvPr>
        </p:nvSpPr>
        <p:spPr>
          <a:xfrm>
            <a:off x="762000" y="3728720"/>
            <a:ext cx="8974667" cy="1859280"/>
          </a:xfrm>
        </p:spPr>
        <p:txBody>
          <a:bodyPr vert="horz" lIns="101599" tIns="0" rIns="50799" bIns="0" rtlCol="0" anchor="t">
            <a:noAutofit/>
            <a:scene3d>
              <a:camera prst="orthographicFront"/>
              <a:lightRig rig="threePt" dir="t">
                <a:rot lat="0" lon="0" rev="4800000"/>
              </a:lightRig>
            </a:scene3d>
            <a:sp3d prstMaterial="matte">
              <a:bevelT w="50800" h="10160"/>
            </a:sp3d>
          </a:bodyPr>
          <a:lstStyle>
            <a:lvl1pPr algn="l">
              <a:defRPr sz="6600" b="1">
                <a:solidFill>
                  <a:schemeClr val="bg1"/>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762000" y="2032000"/>
            <a:ext cx="8974667" cy="1666240"/>
          </a:xfrm>
        </p:spPr>
        <p:txBody>
          <a:bodyPr lIns="132079" tIns="0" rIns="50799" bIns="0" anchor="b">
            <a:noAutofit/>
          </a:bodyPr>
          <a:lstStyle>
            <a:lvl1pPr marL="0" indent="0" algn="l">
              <a:buNone/>
              <a:defRPr sz="5400" b="1">
                <a:solidFill>
                  <a:schemeClr val="accent3"/>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3532-6A3E-4987-B15A-E048C0CC02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1706-4909-4F19-981C-7CCD2AA41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7332133" y="0"/>
            <a:ext cx="50800" cy="7620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8" name="Rectangle 7"/>
          <p:cNvSpPr/>
          <p:nvPr/>
        </p:nvSpPr>
        <p:spPr bwMode="ltGray">
          <a:xfrm>
            <a:off x="7386320" y="0"/>
            <a:ext cx="2794001" cy="7620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7535333" y="305156"/>
            <a:ext cx="2116667" cy="650169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8000" y="338667"/>
            <a:ext cx="6688667" cy="650169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933997" y="7086066"/>
            <a:ext cx="4262671" cy="405694"/>
          </a:xfrm>
        </p:spPr>
        <p:txBody>
          <a:bodyPr/>
          <a:lstStyle/>
          <a:p>
            <a:endParaRPr lang="en-US"/>
          </a:p>
        </p:txBody>
      </p:sp>
      <p:sp>
        <p:nvSpPr>
          <p:cNvPr id="6" name="Slide Number Placeholder 5"/>
          <p:cNvSpPr>
            <a:spLocks noGrp="1"/>
          </p:cNvSpPr>
          <p:nvPr>
            <p:ph type="sldNum" sz="quarter" idx="12"/>
          </p:nvPr>
        </p:nvSpPr>
        <p:spPr/>
        <p:txBody>
          <a:bodyPr/>
          <a:lstStyle/>
          <a:p>
            <a:fld id="{8EA9DBB2-9BEE-4A31-A63C-6A01C0F443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72720"/>
            <a:ext cx="9144000" cy="139192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526DD-F94D-42BC-8CB6-CFD6484391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0160000" cy="289168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12" name="Rectangle 11"/>
          <p:cNvSpPr/>
          <p:nvPr/>
        </p:nvSpPr>
        <p:spPr bwMode="invGray">
          <a:xfrm>
            <a:off x="0" y="2891689"/>
            <a:ext cx="10160000" cy="508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Title 1"/>
          <p:cNvSpPr>
            <a:spLocks noGrp="1"/>
          </p:cNvSpPr>
          <p:nvPr>
            <p:ph type="title"/>
          </p:nvPr>
        </p:nvSpPr>
        <p:spPr>
          <a:xfrm>
            <a:off x="833120" y="132080"/>
            <a:ext cx="8903547" cy="1818640"/>
          </a:xfrm>
        </p:spPr>
        <p:txBody>
          <a:bodyPr vert="horz" lIns="101599" tIns="0" rIns="101599" bIns="0" rtlCol="0" anchor="b">
            <a:normAutofit/>
            <a:scene3d>
              <a:camera prst="orthographicFront"/>
              <a:lightRig rig="threePt" dir="t">
                <a:rot lat="0" lon="0" rev="4800000"/>
              </a:lightRig>
            </a:scene3d>
            <a:sp3d prstMaterial="matte">
              <a:bevelT w="50800" h="10160"/>
            </a:sp3d>
          </a:bodyPr>
          <a:lstStyle>
            <a:lvl1pPr algn="l">
              <a:defRPr sz="52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22960" y="2032000"/>
            <a:ext cx="8913707" cy="762000"/>
          </a:xfrm>
        </p:spPr>
        <p:txBody>
          <a:bodyPr lIns="162558" tIns="0" rIns="50799" bIns="0" anchor="t"/>
          <a:lstStyle>
            <a:lvl1pPr marL="0" indent="0">
              <a:buNone/>
              <a:defRPr sz="2200">
                <a:solidFill>
                  <a:srgbClr val="FFFFFF"/>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26C7-FCAA-4CA3-A47B-040C58EA9466}" type="slidenum">
              <a:rPr lang="en-US" smtClean="0"/>
              <a:pPr/>
              <a:t>‹#›</a:t>
            </a:fld>
            <a:endParaRPr lang="en-US"/>
          </a:p>
        </p:txBody>
      </p:sp>
      <p:pic>
        <p:nvPicPr>
          <p:cNvPr id="11" name="Picture 2" descr="c:\users\ellenkim\Documents\Ellen Backup 8.15.08\My Pictures\Aqua_Pears.jpg"/>
          <p:cNvPicPr>
            <a:picLocks noChangeAspect="1" noChangeArrowheads="1"/>
          </p:cNvPicPr>
          <p:nvPr userDrawn="1"/>
        </p:nvPicPr>
        <p:blipFill>
          <a:blip r:embed="rId2">
            <a:lum bright="58000" contrast="-71000"/>
          </a:blip>
          <a:srcRect b="17000"/>
          <a:stretch>
            <a:fillRect/>
          </a:stretch>
        </p:blipFill>
        <p:spPr bwMode="auto">
          <a:xfrm>
            <a:off x="0" y="1295400"/>
            <a:ext cx="10160000" cy="63246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08000" y="1971040"/>
            <a:ext cx="4487333" cy="5137573"/>
          </a:xfrm>
        </p:spPr>
        <p:txBody>
          <a:bodyPr lIns="101599"/>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64667" y="1971040"/>
            <a:ext cx="4487333" cy="513757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C191-AB9B-4FD7-94B2-63050C5BD3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887764"/>
            <a:ext cx="4489098" cy="794839"/>
          </a:xfrm>
        </p:spPr>
        <p:txBody>
          <a:bodyPr lIns="162558" anchor="ctr"/>
          <a:lstStyle>
            <a:lvl1pPr marL="0" indent="0">
              <a:buNone/>
              <a:defRPr sz="2600" b="1" cap="all" baseline="0"/>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508000" y="2721680"/>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5161140" y="1887764"/>
            <a:ext cx="4490861" cy="794839"/>
          </a:xfrm>
        </p:spPr>
        <p:txBody>
          <a:bodyPr lIns="162558" anchor="ctr"/>
          <a:lstStyle>
            <a:lvl1pPr marL="0" indent="0">
              <a:buNone/>
              <a:defRPr sz="2600" b="1" cap="all" baseline="0"/>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5161140" y="2721680"/>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DE91E-32BD-4ACA-96DC-A738F574A1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3A4C3-70E9-43ED-80BE-C891E32A9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9E0F0-87DB-42EB-ADCE-7A908A9D1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487" y="169333"/>
            <a:ext cx="2804160" cy="1087120"/>
          </a:xfrm>
        </p:spPr>
        <p:txBody>
          <a:bodyPr vert="horz" lIns="81279" rIns="50799" bIns="0" rtlCol="0" anchor="b">
            <a:normAutofit/>
            <a:sp3d prstMaterial="matte"/>
          </a:bodyPr>
          <a:lstStyle>
            <a:lvl1pPr algn="l">
              <a:defRPr sz="22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354864" y="1936815"/>
            <a:ext cx="6578490" cy="50654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86487" y="1922242"/>
            <a:ext cx="2743200" cy="5080000"/>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F17AA-4005-4493-93AF-B79AE09FD1CA}" type="slidenum">
              <a:rPr lang="en-US" smtClean="0"/>
              <a:pPr/>
              <a:t>‹#›</a:t>
            </a:fld>
            <a:endParaRPr lang="en-US"/>
          </a:p>
        </p:txBody>
      </p:sp>
      <p:sp>
        <p:nvSpPr>
          <p:cNvPr id="12" name="Rectangle 11"/>
          <p:cNvSpPr/>
          <p:nvPr/>
        </p:nvSpPr>
        <p:spPr bwMode="invGray">
          <a:xfrm>
            <a:off x="3173041" y="0"/>
            <a:ext cx="50800" cy="161544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9" name="Rectangle 8"/>
          <p:cNvSpPr/>
          <p:nvPr/>
        </p:nvSpPr>
        <p:spPr bwMode="invGray">
          <a:xfrm>
            <a:off x="3173041" y="0"/>
            <a:ext cx="50800" cy="161544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2880" y="172720"/>
            <a:ext cx="2805722" cy="1087120"/>
          </a:xfrm>
        </p:spPr>
        <p:txBody>
          <a:bodyPr lIns="81279" bIns="0" anchor="b">
            <a:sp3d prstMaterial="matte"/>
          </a:bodyPr>
          <a:lstStyle>
            <a:lvl1pPr algn="l">
              <a:defRPr sz="22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226451" y="1649787"/>
            <a:ext cx="6941552" cy="5970213"/>
          </a:xfrm>
          <a:solidFill>
            <a:schemeClr val="bg2">
              <a:shade val="75000"/>
            </a:schemeClr>
          </a:solidFill>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82880" y="1920240"/>
            <a:ext cx="2743200" cy="5080000"/>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82880" y="1300480"/>
            <a:ext cx="2804160" cy="223520"/>
          </a:xfrm>
        </p:spPr>
        <p:txBody>
          <a:bodyPr/>
          <a:lstStyle/>
          <a:p>
            <a:endParaRPr lang="en-US"/>
          </a:p>
        </p:txBody>
      </p:sp>
      <p:sp>
        <p:nvSpPr>
          <p:cNvPr id="11" name="Rectangle 10"/>
          <p:cNvSpPr/>
          <p:nvPr/>
        </p:nvSpPr>
        <p:spPr>
          <a:xfrm>
            <a:off x="3173041" y="0"/>
            <a:ext cx="50800" cy="7620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9" name="Rectangle 8"/>
          <p:cNvSpPr/>
          <p:nvPr/>
        </p:nvSpPr>
        <p:spPr bwMode="invGray">
          <a:xfrm>
            <a:off x="3173041" y="0"/>
            <a:ext cx="50800" cy="7620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373120" y="1300480"/>
            <a:ext cx="5770880" cy="223520"/>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9265920" y="1300480"/>
            <a:ext cx="815404" cy="223520"/>
          </a:xfrm>
        </p:spPr>
        <p:txBody>
          <a:bodyPr/>
          <a:lstStyle/>
          <a:p>
            <a:fld id="{C0EF0085-A613-4FC2-B5E7-28FA934A32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descr="c:\users\ellenkim\Documents\Ellen Backup 8.15.08\My Pictures\Aqua_Pears.jpg"/>
          <p:cNvPicPr>
            <a:picLocks noChangeAspect="1" noChangeArrowheads="1"/>
          </p:cNvPicPr>
          <p:nvPr userDrawn="1"/>
        </p:nvPicPr>
        <p:blipFill>
          <a:blip r:embed="rId13">
            <a:lum bright="58000" contrast="-71000"/>
          </a:blip>
          <a:srcRect b="17000"/>
          <a:stretch>
            <a:fillRect/>
          </a:stretch>
        </p:blipFill>
        <p:spPr bwMode="auto">
          <a:xfrm>
            <a:off x="0" y="1295400"/>
            <a:ext cx="10160000" cy="6324600"/>
          </a:xfrm>
          <a:prstGeom prst="rect">
            <a:avLst/>
          </a:prstGeom>
          <a:noFill/>
          <a:ln>
            <a:noFill/>
          </a:ln>
        </p:spPr>
      </p:pic>
      <p:sp>
        <p:nvSpPr>
          <p:cNvPr id="10" name="Rectangle 9"/>
          <p:cNvSpPr/>
          <p:nvPr/>
        </p:nvSpPr>
        <p:spPr bwMode="invGray">
          <a:xfrm>
            <a:off x="0" y="1595439"/>
            <a:ext cx="10160000" cy="508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7" name="Rectangle 6"/>
          <p:cNvSpPr/>
          <p:nvPr/>
        </p:nvSpPr>
        <p:spPr bwMode="ltGray">
          <a:xfrm>
            <a:off x="1" y="0"/>
            <a:ext cx="10159999" cy="159303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Title Placeholder 1"/>
          <p:cNvSpPr>
            <a:spLocks noGrp="1"/>
          </p:cNvSpPr>
          <p:nvPr>
            <p:ph type="title"/>
          </p:nvPr>
        </p:nvSpPr>
        <p:spPr>
          <a:xfrm>
            <a:off x="508000" y="169333"/>
            <a:ext cx="9144000" cy="1390069"/>
          </a:xfrm>
          <a:prstGeom prst="rect">
            <a:avLst/>
          </a:prstGeom>
        </p:spPr>
        <p:txBody>
          <a:bodyPr vert="horz" lIns="101599" tIns="50799" rIns="50799" bIns="50799"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972435"/>
            <a:ext cx="9144000" cy="5139566"/>
          </a:xfrm>
          <a:prstGeom prst="rect">
            <a:avLst/>
          </a:prstGeom>
        </p:spPr>
        <p:txBody>
          <a:bodyPr vert="horz" lIns="60959" tIns="101599" rIns="101599" bIns="50799"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508000" y="7196666"/>
            <a:ext cx="2370667" cy="304800"/>
          </a:xfrm>
          <a:prstGeom prst="rect">
            <a:avLst/>
          </a:prstGeom>
        </p:spPr>
        <p:txBody>
          <a:bodyPr vert="horz" lIns="121919" tIns="50799" rIns="50799" bIns="0" rtlCol="0" anchor="b"/>
          <a:lstStyle>
            <a:lvl1pPr algn="l" eaLnBrk="1" latinLnBrk="0" hangingPunct="1">
              <a:defRPr kumimoji="0" sz="13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933996" y="7196666"/>
            <a:ext cx="6119688" cy="304800"/>
          </a:xfrm>
          <a:prstGeom prst="rect">
            <a:avLst/>
          </a:prstGeom>
        </p:spPr>
        <p:txBody>
          <a:bodyPr vert="horz" lIns="50799" tIns="50799" rIns="50799" bIns="0" rtlCol="0" anchor="b"/>
          <a:lstStyle>
            <a:lvl1pPr algn="l" eaLnBrk="1" latinLnBrk="0" hangingPunct="1">
              <a:defRPr kumimoji="0" sz="13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9115996" y="7196666"/>
            <a:ext cx="815404" cy="304800"/>
          </a:xfrm>
          <a:prstGeom prst="rect">
            <a:avLst/>
          </a:prstGeom>
        </p:spPr>
        <p:txBody>
          <a:bodyPr vert="horz" lIns="101599" tIns="50799" rIns="101599" bIns="0" rtlCol="0" anchor="b"/>
          <a:lstStyle>
            <a:lvl1pPr algn="r" eaLnBrk="1" latinLnBrk="0" hangingPunct="1">
              <a:defRPr kumimoji="0" sz="1300">
                <a:solidFill>
                  <a:schemeClr val="tx1">
                    <a:tint val="95000"/>
                  </a:schemeClr>
                </a:solidFill>
              </a:defRPr>
            </a:lvl1pPr>
            <a:extLst/>
          </a:lstStyle>
          <a:p>
            <a:fld id="{ACE16D46-8665-49E4-BF75-381F0FE9B7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1" kern="1200">
          <a:solidFill>
            <a:schemeClr val="accent1">
              <a:satMod val="150000"/>
            </a:schemeClr>
          </a:solidFill>
          <a:effectLst/>
          <a:latin typeface="+mj-lt"/>
          <a:ea typeface="+mj-ea"/>
          <a:cs typeface="+mj-cs"/>
        </a:defRPr>
      </a:lvl1pPr>
      <a:extLst/>
    </p:titleStyle>
    <p:bodyStyle>
      <a:lvl1pPr marL="487675" indent="-355596"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2792" indent="-30479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07429" indent="-253997"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1266" indent="-203198"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4944" indent="-203198"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08462" indent="-203198"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1980" indent="-203198"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55497" indent="-203198"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79015" indent="-203198"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2489200" y="4343400"/>
            <a:ext cx="5257800" cy="2743200"/>
          </a:xfrm>
        </p:spPr>
        <p:txBody>
          <a:bodyPr lIns="0" tIns="0" rIns="0" bIns="0">
            <a:noAutofit/>
          </a:bodyPr>
          <a:lstStyle/>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Christina </a:t>
            </a:r>
            <a:r>
              <a:rPr lang="en-US" sz="4800" dirty="0" err="1"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Ilvento</a:t>
            </a:r>
            <a:endPar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Ellen Kim</a:t>
            </a:r>
          </a:p>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Garrett </a:t>
            </a:r>
            <a:r>
              <a:rPr lang="en-US" sz="4800" dirty="0" err="1"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Marcotte</a:t>
            </a:r>
            <a:endParaRPr lang="en-US" sz="4800" dirty="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p:txBody>
      </p:sp>
      <p:sp>
        <p:nvSpPr>
          <p:cNvPr id="7" name="Rectangle 6"/>
          <p:cNvSpPr/>
          <p:nvPr/>
        </p:nvSpPr>
        <p:spPr>
          <a:xfrm>
            <a:off x="660400" y="1143000"/>
            <a:ext cx="8991600" cy="1569660"/>
          </a:xfrm>
          <a:prstGeom prst="rect">
            <a:avLst/>
          </a:prstGeom>
          <a:noFill/>
        </p:spPr>
        <p:txBody>
          <a:bodyPr wrap="square" lIns="91440" tIns="45720" rIns="91440" bIns="45720">
            <a:spAutoFit/>
          </a:bodyPr>
          <a:lstStyle/>
          <a:p>
            <a:pPr algn="ctr"/>
            <a:r>
              <a:rPr lang="en-US" sz="9600" b="1" dirty="0" err="1" smtClean="0">
                <a:ln w="10541" cmpd="sng">
                  <a:solidFill>
                    <a:schemeClr val="accent1"/>
                  </a:solidFill>
                  <a:prstDash val="solid"/>
                </a:ln>
                <a:solidFill>
                  <a:sysClr val="windowText" lastClr="000000"/>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Pairgramming</a:t>
            </a:r>
            <a:endParaRPr lang="en-US" sz="9600" b="1" dirty="0">
              <a:ln w="10541" cmpd="sng">
                <a:solidFill>
                  <a:schemeClr val="accent1"/>
                </a:solidFill>
                <a:prstDash val="solid"/>
              </a:ln>
              <a:solidFill>
                <a:sysClr val="windowText" lastClr="000000"/>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Pyjamas</a:t>
            </a:r>
            <a:endParaRPr lang="en-US" dirty="0"/>
          </a:p>
        </p:txBody>
      </p:sp>
      <p:pic>
        <p:nvPicPr>
          <p:cNvPr id="2050" name="Picture 2"/>
          <p:cNvPicPr>
            <a:picLocks noChangeAspect="1" noChangeArrowheads="1"/>
          </p:cNvPicPr>
          <p:nvPr/>
        </p:nvPicPr>
        <p:blipFill>
          <a:blip r:embed="rId3"/>
          <a:srcRect/>
          <a:stretch>
            <a:fillRect/>
          </a:stretch>
        </p:blipFill>
        <p:spPr bwMode="auto">
          <a:xfrm>
            <a:off x="660400" y="1752600"/>
            <a:ext cx="8839200" cy="5811338"/>
          </a:xfrm>
          <a:prstGeom prst="rect">
            <a:avLst/>
          </a:prstGeom>
          <a:noFill/>
          <a:ln w="9525">
            <a:noFill/>
            <a:miter lim="800000"/>
            <a:headEnd/>
            <a:tailEnd/>
          </a:ln>
          <a:effectLst/>
        </p:spPr>
      </p:pic>
      <p:sp>
        <p:nvSpPr>
          <p:cNvPr id="7" name="TextBox 6"/>
          <p:cNvSpPr txBox="1"/>
          <p:nvPr/>
        </p:nvSpPr>
        <p:spPr>
          <a:xfrm>
            <a:off x="1651000" y="3733800"/>
            <a:ext cx="1923540" cy="5539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3000" dirty="0" smtClean="0"/>
              <a:t>Text Editor</a:t>
            </a:r>
            <a:endParaRPr lang="en-US" sz="3000" dirty="0"/>
          </a:p>
        </p:txBody>
      </p:sp>
      <p:sp>
        <p:nvSpPr>
          <p:cNvPr id="8" name="TextBox 7"/>
          <p:cNvSpPr txBox="1"/>
          <p:nvPr/>
        </p:nvSpPr>
        <p:spPr>
          <a:xfrm>
            <a:off x="5308600" y="2819400"/>
            <a:ext cx="1460656"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000" dirty="0" smtClean="0">
                <a:solidFill>
                  <a:sysClr val="windowText" lastClr="000000"/>
                </a:solidFill>
              </a:rPr>
              <a:t>Console</a:t>
            </a:r>
            <a:endParaRPr lang="en-US" sz="3000" dirty="0">
              <a:solidFill>
                <a:sysClr val="windowText" lastClr="000000"/>
              </a:solidFill>
            </a:endParaRPr>
          </a:p>
        </p:txBody>
      </p:sp>
      <p:sp>
        <p:nvSpPr>
          <p:cNvPr id="10" name="TextBox 9"/>
          <p:cNvSpPr txBox="1"/>
          <p:nvPr/>
        </p:nvSpPr>
        <p:spPr>
          <a:xfrm>
            <a:off x="7061200" y="6248400"/>
            <a:ext cx="1687321"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000" dirty="0" smtClean="0"/>
              <a:t>Text Chat</a:t>
            </a:r>
            <a:endParaRPr lang="en-US"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Pyjamas</a:t>
            </a:r>
            <a:endParaRPr lang="en-US" dirty="0"/>
          </a:p>
        </p:txBody>
      </p:sp>
      <p:pic>
        <p:nvPicPr>
          <p:cNvPr id="2" name="Picture 2"/>
          <p:cNvPicPr>
            <a:picLocks noChangeAspect="1" noChangeArrowheads="1"/>
          </p:cNvPicPr>
          <p:nvPr/>
        </p:nvPicPr>
        <p:blipFill>
          <a:blip r:embed="rId3"/>
          <a:srcRect/>
          <a:stretch>
            <a:fillRect/>
          </a:stretch>
        </p:blipFill>
        <p:spPr bwMode="auto">
          <a:xfrm>
            <a:off x="584200" y="1676400"/>
            <a:ext cx="8839200" cy="5849629"/>
          </a:xfrm>
          <a:prstGeom prst="rect">
            <a:avLst/>
          </a:prstGeom>
          <a:noFill/>
          <a:ln w="9525">
            <a:noFill/>
            <a:miter lim="800000"/>
            <a:headEnd/>
            <a:tailEnd/>
          </a:ln>
          <a:effectLst/>
        </p:spPr>
      </p:pic>
      <p:sp>
        <p:nvSpPr>
          <p:cNvPr id="5" name="TextBox 4"/>
          <p:cNvSpPr txBox="1"/>
          <p:nvPr/>
        </p:nvSpPr>
        <p:spPr>
          <a:xfrm>
            <a:off x="1651000" y="3733800"/>
            <a:ext cx="1923540" cy="5539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3000" dirty="0" smtClean="0"/>
              <a:t>Text Editor</a:t>
            </a:r>
            <a:endParaRPr lang="en-US" sz="3000" dirty="0"/>
          </a:p>
        </p:txBody>
      </p:sp>
      <p:sp>
        <p:nvSpPr>
          <p:cNvPr id="6" name="TextBox 5"/>
          <p:cNvSpPr txBox="1"/>
          <p:nvPr/>
        </p:nvSpPr>
        <p:spPr>
          <a:xfrm>
            <a:off x="5308600" y="2819400"/>
            <a:ext cx="1460656"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000" dirty="0" smtClean="0">
                <a:solidFill>
                  <a:sysClr val="windowText" lastClr="000000"/>
                </a:solidFill>
              </a:rPr>
              <a:t>Console</a:t>
            </a:r>
            <a:endParaRPr lang="en-US" sz="3000" dirty="0">
              <a:solidFill>
                <a:sysClr val="windowText" lastClr="000000"/>
              </a:solidFill>
            </a:endParaRPr>
          </a:p>
        </p:txBody>
      </p:sp>
      <p:sp>
        <p:nvSpPr>
          <p:cNvPr id="7" name="TextBox 6"/>
          <p:cNvSpPr txBox="1"/>
          <p:nvPr/>
        </p:nvSpPr>
        <p:spPr>
          <a:xfrm>
            <a:off x="7061200" y="6248400"/>
            <a:ext cx="1687321"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000" dirty="0" smtClean="0"/>
              <a:t>Text Chat</a:t>
            </a:r>
            <a:endParaRPr lang="en-US" sz="3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dirty="0"/>
          </a:p>
        </p:txBody>
      </p:sp>
      <p:sp>
        <p:nvSpPr>
          <p:cNvPr id="10" name="Title 9"/>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We've come a long way...</a:t>
            </a:r>
          </a:p>
        </p:txBody>
      </p:sp>
      <p:sp>
        <p:nvSpPr>
          <p:cNvPr id="14338" name="Rectangle 2"/>
          <p:cNvSpPr>
            <a:spLocks noGrp="1" noChangeArrowheads="1"/>
          </p:cNvSpPr>
          <p:nvPr>
            <p:ph idx="1"/>
          </p:nvPr>
        </p:nvSpPr>
        <p:spPr>
          <a:xfrm>
            <a:off x="247650" y="1828800"/>
            <a:ext cx="966470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Documentation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Be cautious using new things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Communication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SVN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Take breaks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Open source</a:t>
            </a:r>
          </a:p>
          <a:p>
            <a:pPr marL="995665" lvl="3" indent="-342893">
              <a:lnSpc>
                <a:spcPct val="95000"/>
              </a:lnSpc>
              <a:spcBef>
                <a:spcPct val="0"/>
              </a:spcBef>
              <a:buClr>
                <a:srgbClr val="000000"/>
              </a:buClr>
              <a:buFontTx/>
              <a:buChar char="•"/>
            </a:pPr>
            <a:r>
              <a:rPr lang="en-US" sz="3100" dirty="0" smtClean="0">
                <a:latin typeface="Tahoma" pitchFamily="34" charset="0"/>
                <a:ea typeface="Tahoma" pitchFamily="34" charset="0"/>
                <a:cs typeface="Tahoma" pitchFamily="34" charset="0"/>
              </a:rPr>
              <a:t>Editor: </a:t>
            </a:r>
            <a:r>
              <a:rPr lang="en-US" sz="3100" dirty="0" err="1" smtClean="0">
                <a:latin typeface="Tahoma" pitchFamily="34" charset="0"/>
                <a:ea typeface="Tahoma" pitchFamily="34" charset="0"/>
                <a:cs typeface="Tahoma" pitchFamily="34" charset="0"/>
              </a:rPr>
              <a:t>Editarea</a:t>
            </a:r>
            <a:endParaRPr lang="en-US" sz="3100" dirty="0" smtClean="0">
              <a:latin typeface="Tahoma" pitchFamily="34" charset="0"/>
              <a:ea typeface="Tahoma" pitchFamily="34" charset="0"/>
              <a:cs typeface="Tahoma" pitchFamily="34" charset="0"/>
            </a:endParaRPr>
          </a:p>
          <a:p>
            <a:pPr marL="995665" lvl="3" indent="-342893">
              <a:lnSpc>
                <a:spcPct val="95000"/>
              </a:lnSpc>
              <a:spcBef>
                <a:spcPct val="0"/>
              </a:spcBef>
              <a:buClr>
                <a:srgbClr val="000000"/>
              </a:buClr>
              <a:buFontTx/>
              <a:buChar char="•"/>
            </a:pPr>
            <a:r>
              <a:rPr lang="en-US" sz="3100" dirty="0" smtClean="0">
                <a:latin typeface="Tahoma" pitchFamily="34" charset="0"/>
                <a:ea typeface="Tahoma" pitchFamily="34" charset="0"/>
                <a:cs typeface="Tahoma" pitchFamily="34" charset="0"/>
              </a:rPr>
              <a:t>Console: </a:t>
            </a:r>
            <a:r>
              <a:rPr lang="en-US" sz="3100" dirty="0" err="1" smtClean="0">
                <a:latin typeface="Tahoma" pitchFamily="34" charset="0"/>
                <a:ea typeface="Tahoma" pitchFamily="34" charset="0"/>
                <a:cs typeface="Tahoma" pitchFamily="34" charset="0"/>
              </a:rPr>
              <a:t>Ajaxterm</a:t>
            </a:r>
            <a:endParaRPr lang="en-US" sz="31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47650" y="304800"/>
            <a:ext cx="9912350" cy="914400"/>
          </a:xfrm>
        </p:spPr>
        <p:txBody>
          <a:bodyPr lIns="0" tIns="0" rIns="0" bIns="0" anchor="t">
            <a:noAutofit/>
          </a:bodyPr>
          <a:lstStyle/>
          <a:p>
            <a:pPr algn="l">
              <a:lnSpc>
                <a:spcPct val="95000"/>
              </a:lnSpc>
            </a:pPr>
            <a:r>
              <a:rPr lang="en-US" sz="5400" i="1" dirty="0">
                <a:solidFill>
                  <a:srgbClr val="DEAF0D"/>
                </a:solidFill>
                <a:latin typeface="Garamond" pitchFamily="18" charset="0"/>
              </a:rPr>
              <a:t>...but we've got a long way to go</a:t>
            </a:r>
          </a:p>
        </p:txBody>
      </p:sp>
      <p:sp>
        <p:nvSpPr>
          <p:cNvPr id="15362" name="Rectangle 2"/>
          <p:cNvSpPr>
            <a:spLocks noGrp="1" noChangeArrowheads="1"/>
          </p:cNvSpPr>
          <p:nvPr>
            <p:ph idx="1"/>
          </p:nvPr>
        </p:nvSpPr>
        <p:spPr>
          <a:xfrm>
            <a:off x="247650" y="1828800"/>
            <a:ext cx="966470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Smoother switch drivers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Faster, smoother updates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Improve</a:t>
            </a:r>
            <a:r>
              <a:rPr lang="en-US" sz="4000" dirty="0" smtClean="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file tree</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Protect &amp; improve text chat</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Enhance user communication</a:t>
            </a:r>
            <a:endParaRPr lang="en-US" sz="4000" dirty="0" smtClean="0">
              <a:latin typeface="Tahoma" pitchFamily="34" charset="0"/>
              <a:ea typeface="Tahoma" pitchFamily="34" charset="0"/>
              <a:cs typeface="Tahoma" pitchFamily="34" charset="0"/>
            </a:endParaRP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Bug </a:t>
            </a:r>
            <a:r>
              <a:rPr lang="en-US" sz="4000" dirty="0" smtClean="0">
                <a:latin typeface="Tahoma" pitchFamily="34" charset="0"/>
                <a:ea typeface="Tahoma" pitchFamily="34" charset="0"/>
                <a:cs typeface="Tahoma" pitchFamily="34" charset="0"/>
              </a:rPr>
              <a:t>hunting</a:t>
            </a:r>
            <a:endParaRPr lang="en-US" sz="40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Acknowledgements</a:t>
            </a:r>
          </a:p>
        </p:txBody>
      </p:sp>
      <p:sp>
        <p:nvSpPr>
          <p:cNvPr id="16386" name="Rectangle 2"/>
          <p:cNvSpPr>
            <a:spLocks noGrp="1" noChangeArrowheads="1"/>
          </p:cNvSpPr>
          <p:nvPr>
            <p:ph idx="1"/>
          </p:nvPr>
        </p:nvSpPr>
        <p:spPr>
          <a:xfrm>
            <a:off x="247650" y="2057400"/>
            <a:ext cx="9664700" cy="5486400"/>
          </a:xfrm>
        </p:spPr>
        <p:txBody>
          <a:bodyPr lIns="0" tIns="0" rIns="0" bIns="0">
            <a:noAutofit/>
          </a:bodyPr>
          <a:lstStyle/>
          <a:p>
            <a:pPr marL="0" indent="0" algn="ctr">
              <a:lnSpc>
                <a:spcPct val="150000"/>
              </a:lnSpc>
              <a:spcBef>
                <a:spcPct val="0"/>
              </a:spcBef>
              <a:buNone/>
            </a:pPr>
            <a:r>
              <a:rPr lang="en-US" sz="4000" dirty="0" smtClean="0">
                <a:latin typeface="Tahoma" pitchFamily="34" charset="0"/>
                <a:ea typeface="Tahoma" pitchFamily="34" charset="0"/>
                <a:cs typeface="Tahoma" pitchFamily="34" charset="0"/>
              </a:rPr>
              <a:t>Prof. Kernighan</a:t>
            </a:r>
            <a:endParaRPr lang="en-US" sz="4000" dirty="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err="1">
                <a:latin typeface="Tahoma" pitchFamily="34" charset="0"/>
                <a:ea typeface="Tahoma" pitchFamily="34" charset="0"/>
                <a:cs typeface="Tahoma" pitchFamily="34" charset="0"/>
              </a:rPr>
              <a:t>Peng</a:t>
            </a:r>
            <a:r>
              <a:rPr lang="en-US" sz="4000" dirty="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Jiang</a:t>
            </a:r>
            <a:endParaRPr lang="en-US" sz="4000" dirty="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a:latin typeface="Tahoma" pitchFamily="34" charset="0"/>
                <a:ea typeface="Tahoma" pitchFamily="34" charset="0"/>
                <a:cs typeface="Tahoma" pitchFamily="34" charset="0"/>
              </a:rPr>
              <a:t>Dr. Robert </a:t>
            </a:r>
            <a:r>
              <a:rPr lang="en-US" sz="4000" dirty="0" err="1" smtClean="0">
                <a:latin typeface="Tahoma" pitchFamily="34" charset="0"/>
                <a:ea typeface="Tahoma" pitchFamily="34" charset="0"/>
                <a:cs typeface="Tahoma" pitchFamily="34" charset="0"/>
              </a:rPr>
              <a:t>Dondero</a:t>
            </a:r>
            <a:endParaRPr lang="en-US" sz="4000" dirty="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err="1">
                <a:latin typeface="Tahoma" pitchFamily="34" charset="0"/>
                <a:ea typeface="Tahoma" pitchFamily="34" charset="0"/>
                <a:cs typeface="Tahoma" pitchFamily="34" charset="0"/>
              </a:rPr>
              <a:t>Gyeong-Sik</a:t>
            </a:r>
            <a:r>
              <a:rPr lang="en-US" sz="4000" dirty="0">
                <a:latin typeface="Tahoma" pitchFamily="34" charset="0"/>
                <a:ea typeface="Tahoma" pitchFamily="34" charset="0"/>
                <a:cs typeface="Tahoma" pitchFamily="34" charset="0"/>
              </a:rPr>
              <a:t> </a:t>
            </a:r>
            <a:r>
              <a:rPr lang="en-US" sz="4000" dirty="0" err="1" smtClean="0">
                <a:latin typeface="Tahoma" pitchFamily="34" charset="0"/>
                <a:ea typeface="Tahoma" pitchFamily="34" charset="0"/>
                <a:cs typeface="Tahoma" pitchFamily="34" charset="0"/>
              </a:rPr>
              <a:t>Choi</a:t>
            </a:r>
            <a:r>
              <a:rPr lang="en-US" sz="4000" dirty="0" smtClean="0">
                <a:latin typeface="Tahoma" pitchFamily="34" charset="0"/>
                <a:ea typeface="Tahoma" pitchFamily="34" charset="0"/>
                <a:cs typeface="Tahoma" pitchFamily="34" charset="0"/>
              </a:rPr>
              <a:t> </a:t>
            </a:r>
            <a:r>
              <a:rPr lang="en-US" sz="4000" dirty="0">
                <a:latin typeface="Tahoma" pitchFamily="34" charset="0"/>
                <a:ea typeface="Tahoma" pitchFamily="34" charset="0"/>
                <a:cs typeface="Tahoma" pitchFamily="34" charset="0"/>
              </a:rPr>
              <a:t>&amp; </a:t>
            </a:r>
            <a:r>
              <a:rPr lang="en-US" sz="4000" dirty="0" smtClean="0">
                <a:latin typeface="Tahoma" pitchFamily="34" charset="0"/>
                <a:ea typeface="Tahoma" pitchFamily="34" charset="0"/>
                <a:cs typeface="Tahoma" pitchFamily="34" charset="0"/>
              </a:rPr>
              <a:t>our study group</a:t>
            </a:r>
          </a:p>
          <a:p>
            <a:pPr marL="0" indent="0" algn="ctr">
              <a:lnSpc>
                <a:spcPct val="150000"/>
              </a:lnSpc>
              <a:spcBef>
                <a:spcPct val="0"/>
              </a:spcBef>
              <a:buNone/>
            </a:pPr>
            <a:r>
              <a:rPr lang="en-US" sz="4000" dirty="0" smtClean="0">
                <a:latin typeface="Tahoma" pitchFamily="34" charset="0"/>
                <a:ea typeface="Tahoma" pitchFamily="34" charset="0"/>
                <a:cs typeface="Tahoma" pitchFamily="34" charset="0"/>
              </a:rPr>
              <a:t>You</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Questions?</a:t>
            </a:r>
          </a:p>
        </p:txBody>
      </p:sp>
      <p:sp>
        <p:nvSpPr>
          <p:cNvPr id="18434" name="Rectangle 2"/>
          <p:cNvSpPr>
            <a:spLocks noGrp="1" noChangeArrowheads="1"/>
          </p:cNvSpPr>
          <p:nvPr>
            <p:ph idx="1"/>
          </p:nvPr>
        </p:nvSpPr>
        <p:spPr>
          <a:xfrm>
            <a:off x="247650" y="1828800"/>
            <a:ext cx="9664700" cy="5486400"/>
          </a:xfrm>
        </p:spPr>
        <p:txBody>
          <a:bodyPr lIns="0" tIns="0" rIns="0" bIns="0"/>
          <a:lstStyle/>
          <a:p>
            <a:pPr marL="0" indent="0">
              <a:lnSpc>
                <a:spcPct val="95000"/>
              </a:lnSpc>
              <a:spcBef>
                <a:spcPct val="0"/>
              </a:spcBef>
              <a:buNone/>
            </a:pPr>
            <a:r>
              <a:rPr lang="en-US" sz="2700" dirty="0">
                <a:solidFill>
                  <a:srgbClr val="FFFFFF"/>
                </a:solidFill>
                <a:latin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Overview</a:t>
            </a:r>
          </a:p>
        </p:txBody>
      </p:sp>
      <p:sp>
        <p:nvSpPr>
          <p:cNvPr id="3074" name="Rectangle 2"/>
          <p:cNvSpPr>
            <a:spLocks noGrp="1" noChangeArrowheads="1"/>
          </p:cNvSpPr>
          <p:nvPr>
            <p:ph idx="1"/>
          </p:nvPr>
        </p:nvSpPr>
        <p:spPr>
          <a:xfrm>
            <a:off x="736600" y="2057400"/>
            <a:ext cx="8794750" cy="5486400"/>
          </a:xfrm>
        </p:spPr>
        <p:txBody>
          <a:bodyPr lIns="0" tIns="0" rIns="0" bIns="0">
            <a:noAutofit/>
          </a:bodyPr>
          <a:lstStyle/>
          <a:p>
            <a:pPr marL="0" indent="0" algn="ctr">
              <a:lnSpc>
                <a:spcPct val="95000"/>
              </a:lnSpc>
              <a:spcBef>
                <a:spcPct val="0"/>
              </a:spcBef>
              <a:buNone/>
            </a:pPr>
            <a:r>
              <a:rPr lang="en-US" sz="4000" b="1" dirty="0" smtClean="0">
                <a:latin typeface="Tahoma" pitchFamily="34" charset="0"/>
                <a:ea typeface="Tahoma" pitchFamily="34" charset="0"/>
                <a:cs typeface="Tahoma" pitchFamily="34" charset="0"/>
              </a:rPr>
              <a:t>Paired programming</a:t>
            </a:r>
          </a:p>
          <a:p>
            <a:pPr marL="0" indent="0">
              <a:lnSpc>
                <a:spcPct val="95000"/>
              </a:lnSpc>
              <a:spcBef>
                <a:spcPct val="0"/>
              </a:spcBef>
              <a:buNone/>
            </a:pPr>
            <a:endParaRPr lang="en-US" sz="4000" dirty="0" smtClean="0">
              <a:latin typeface="Tahoma" pitchFamily="34" charset="0"/>
              <a:ea typeface="Tahoma" pitchFamily="34" charset="0"/>
              <a:cs typeface="Tahoma" pitchFamily="34" charset="0"/>
            </a:endParaRPr>
          </a:p>
          <a:p>
            <a:pPr marL="0" indent="0">
              <a:lnSpc>
                <a:spcPct val="150000"/>
              </a:lnSpc>
              <a:spcBef>
                <a:spcPct val="0"/>
              </a:spcBef>
              <a:buNone/>
            </a:pPr>
            <a:r>
              <a:rPr lang="en-US" sz="4000" dirty="0" smtClean="0">
                <a:latin typeface="Tahoma" pitchFamily="34" charset="0"/>
                <a:ea typeface="Tahoma" pitchFamily="34" charset="0"/>
                <a:cs typeface="Tahoma" pitchFamily="34" charset="0"/>
              </a:rPr>
              <a:t>"a practice in which two programmers work side-by-side at one computer, continuously collaborating on the same design, algorithm, code, or test.”</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Overview</a:t>
            </a:r>
          </a:p>
        </p:txBody>
      </p:sp>
      <p:sp>
        <p:nvSpPr>
          <p:cNvPr id="3074" name="Rectangle 2"/>
          <p:cNvSpPr>
            <a:spLocks noGrp="1" noChangeArrowheads="1"/>
          </p:cNvSpPr>
          <p:nvPr>
            <p:ph idx="1"/>
          </p:nvPr>
        </p:nvSpPr>
        <p:spPr>
          <a:xfrm>
            <a:off x="736600" y="2057400"/>
            <a:ext cx="8794750" cy="5486400"/>
          </a:xfrm>
        </p:spPr>
        <p:txBody>
          <a:bodyPr lIns="0" tIns="0" rIns="0" bIns="0">
            <a:noAutofit/>
          </a:bodyPr>
          <a:lstStyle/>
          <a:p>
            <a:pPr marL="0" indent="0" algn="ctr">
              <a:lnSpc>
                <a:spcPct val="95000"/>
              </a:lnSpc>
              <a:spcBef>
                <a:spcPct val="0"/>
              </a:spcBef>
              <a:buNone/>
            </a:pPr>
            <a:r>
              <a:rPr lang="en-US" sz="4000" b="1" dirty="0" err="1" smtClean="0">
                <a:latin typeface="Tahoma" pitchFamily="34" charset="0"/>
                <a:ea typeface="Tahoma" pitchFamily="34" charset="0"/>
                <a:cs typeface="Tahoma" pitchFamily="34" charset="0"/>
              </a:rPr>
              <a:t>Pairgramming</a:t>
            </a:r>
            <a:endParaRPr lang="en-US" sz="4000" b="1" dirty="0" smtClean="0">
              <a:latin typeface="Tahoma" pitchFamily="34" charset="0"/>
              <a:ea typeface="Tahoma" pitchFamily="34" charset="0"/>
              <a:cs typeface="Tahoma" pitchFamily="34" charset="0"/>
            </a:endParaRPr>
          </a:p>
          <a:p>
            <a:pPr marL="0" indent="0">
              <a:lnSpc>
                <a:spcPct val="95000"/>
              </a:lnSpc>
              <a:spcBef>
                <a:spcPct val="0"/>
              </a:spcBef>
              <a:buNone/>
            </a:pPr>
            <a:endParaRPr lang="en-US" sz="4000" dirty="0" smtClean="0">
              <a:latin typeface="Tahoma" pitchFamily="34" charset="0"/>
              <a:ea typeface="Tahoma" pitchFamily="34" charset="0"/>
              <a:cs typeface="Tahoma" pitchFamily="34" charset="0"/>
            </a:endParaRPr>
          </a:p>
          <a:p>
            <a:pPr marL="0" indent="0">
              <a:lnSpc>
                <a:spcPct val="150000"/>
              </a:lnSpc>
              <a:spcBef>
                <a:spcPct val="0"/>
              </a:spcBef>
              <a:buNone/>
            </a:pPr>
            <a:r>
              <a:rPr lang="en-US" sz="4000" dirty="0" smtClean="0">
                <a:latin typeface="Tahoma" pitchFamily="34" charset="0"/>
                <a:ea typeface="Tahoma" pitchFamily="34" charset="0"/>
                <a:cs typeface="Tahoma" pitchFamily="34" charset="0"/>
              </a:rPr>
              <a:t>"a practice in which two programmers work </a:t>
            </a:r>
            <a:r>
              <a:rPr lang="en-US" sz="4000" dirty="0" smtClean="0">
                <a:solidFill>
                  <a:schemeClr val="tx2"/>
                </a:solidFill>
                <a:latin typeface="Tahoma" pitchFamily="34" charset="0"/>
                <a:ea typeface="Tahoma" pitchFamily="34" charset="0"/>
                <a:cs typeface="Tahoma" pitchFamily="34" charset="0"/>
              </a:rPr>
              <a:t>side-by-side at one computer,</a:t>
            </a:r>
            <a:r>
              <a:rPr lang="en-US" sz="4000" dirty="0" smtClean="0">
                <a:latin typeface="Tahoma" pitchFamily="34" charset="0"/>
                <a:ea typeface="Tahoma" pitchFamily="34" charset="0"/>
                <a:cs typeface="Tahoma" pitchFamily="34" charset="0"/>
              </a:rPr>
              <a:t> continuously collaborating on the same design, algorithm, code, or test.”</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smtClean="0">
                <a:solidFill>
                  <a:srgbClr val="DEAF0D"/>
                </a:solidFill>
                <a:latin typeface="Garamond" pitchFamily="18" charset="0"/>
              </a:rPr>
              <a:t>What </a:t>
            </a:r>
            <a:r>
              <a:rPr lang="en-US" sz="5400" i="1" u="sng" dirty="0" smtClean="0">
                <a:solidFill>
                  <a:srgbClr val="DEAF0D"/>
                </a:solidFill>
                <a:latin typeface="Garamond" pitchFamily="18" charset="0"/>
              </a:rPr>
              <a:t>is</a:t>
            </a:r>
            <a:r>
              <a:rPr lang="en-US" sz="5400" i="1" dirty="0" smtClean="0">
                <a:solidFill>
                  <a:srgbClr val="DEAF0D"/>
                </a:solidFill>
                <a:latin typeface="Garamond" pitchFamily="18" charset="0"/>
              </a:rPr>
              <a:t> the </a:t>
            </a:r>
            <a:r>
              <a:rPr lang="en-US" sz="5400" i="1" dirty="0" err="1" smtClean="0">
                <a:solidFill>
                  <a:srgbClr val="DEAF0D"/>
                </a:solidFill>
                <a:latin typeface="Garamond" pitchFamily="18" charset="0"/>
              </a:rPr>
              <a:t>Pairgramming</a:t>
            </a:r>
            <a:r>
              <a:rPr lang="en-US" sz="5400" i="1" dirty="0" smtClean="0">
                <a:solidFill>
                  <a:srgbClr val="DEAF0D"/>
                </a:solidFill>
                <a:latin typeface="Garamond" pitchFamily="18" charset="0"/>
              </a:rPr>
              <a:t> app?</a:t>
            </a:r>
            <a:endParaRPr lang="en-US" sz="5400" i="1" dirty="0">
              <a:solidFill>
                <a:srgbClr val="DEAF0D"/>
              </a:solidFill>
              <a:latin typeface="Garamond" pitchFamily="18" charset="0"/>
            </a:endParaRPr>
          </a:p>
        </p:txBody>
      </p:sp>
      <p:sp>
        <p:nvSpPr>
          <p:cNvPr id="7170" name="Rectangle 2"/>
          <p:cNvSpPr>
            <a:spLocks noGrp="1" noChangeArrowheads="1"/>
          </p:cNvSpPr>
          <p:nvPr>
            <p:ph idx="1"/>
          </p:nvPr>
        </p:nvSpPr>
        <p:spPr>
          <a:xfrm>
            <a:off x="965200" y="2133600"/>
            <a:ext cx="8763000" cy="4953000"/>
          </a:xfrm>
        </p:spPr>
        <p:txBody>
          <a:bodyPr lIns="0" tIns="0" rIns="0" bIns="0">
            <a:normAutofit/>
          </a:bodyPr>
          <a:lstStyle/>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a web-based </a:t>
            </a:r>
            <a:r>
              <a:rPr lang="en-US" sz="4000" dirty="0" smtClean="0">
                <a:latin typeface="Tahoma" pitchFamily="34" charset="0"/>
                <a:ea typeface="Tahoma" pitchFamily="34" charset="0"/>
                <a:cs typeface="Tahoma" pitchFamily="34" charset="0"/>
              </a:rPr>
              <a:t>interface for fully collaborative </a:t>
            </a:r>
            <a:r>
              <a:rPr lang="en-US" sz="4000" dirty="0" smtClean="0">
                <a:latin typeface="Tahoma" pitchFamily="34" charset="0"/>
                <a:ea typeface="Tahoma" pitchFamily="34" charset="0"/>
                <a:cs typeface="Tahoma" pitchFamily="34" charset="0"/>
              </a:rPr>
              <a:t>programming:</a:t>
            </a:r>
          </a:p>
          <a:p>
            <a:pPr marL="457191" lvl="1" indent="-342893">
              <a:lnSpc>
                <a:spcPct val="95000"/>
              </a:lnSpc>
              <a:spcBef>
                <a:spcPct val="0"/>
              </a:spcBef>
              <a:buClr>
                <a:srgbClr val="000000"/>
              </a:buClr>
              <a:buNone/>
            </a:pPr>
            <a:endParaRPr lang="en-US" sz="4000" dirty="0" smtClean="0">
              <a:latin typeface="Tahoma" pitchFamily="34" charset="0"/>
              <a:ea typeface="Tahoma" pitchFamily="34" charset="0"/>
              <a:cs typeface="Tahoma" pitchFamily="34" charset="0"/>
            </a:endParaRP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1. console</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2. GUI syntax-highlighted text editor</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3. communication</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4. file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Why </a:t>
            </a:r>
            <a:r>
              <a:rPr lang="en-US" sz="5400" i="1" dirty="0" err="1">
                <a:solidFill>
                  <a:srgbClr val="DEAF0D"/>
                </a:solidFill>
                <a:latin typeface="Garamond" pitchFamily="18" charset="0"/>
              </a:rPr>
              <a:t>Pairgramming</a:t>
            </a:r>
            <a:r>
              <a:rPr lang="en-US" sz="5400" i="1" dirty="0">
                <a:solidFill>
                  <a:srgbClr val="DEAF0D"/>
                </a:solidFill>
                <a:latin typeface="Garamond" pitchFamily="18" charset="0"/>
              </a:rPr>
              <a:t>?</a:t>
            </a:r>
          </a:p>
        </p:txBody>
      </p:sp>
      <p:sp>
        <p:nvSpPr>
          <p:cNvPr id="7170" name="Rectangle 2"/>
          <p:cNvSpPr>
            <a:spLocks noGrp="1" noChangeArrowheads="1"/>
          </p:cNvSpPr>
          <p:nvPr>
            <p:ph idx="1"/>
          </p:nvPr>
        </p:nvSpPr>
        <p:spPr>
          <a:xfrm>
            <a:off x="965200" y="2133600"/>
            <a:ext cx="887095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Flexibility</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Save time</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Built-in SVN</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Multiplatform</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No special installations</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Syntax highlighting GUI</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Cohesive</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49" name="Group 48"/>
          <p:cNvGrpSpPr/>
          <p:nvPr/>
        </p:nvGrpSpPr>
        <p:grpSpPr>
          <a:xfrm>
            <a:off x="127000" y="4800600"/>
            <a:ext cx="2819400" cy="2286000"/>
            <a:chOff x="584200" y="4648200"/>
            <a:chExt cx="5181600" cy="2971800"/>
          </a:xfrm>
          <a:solidFill>
            <a:schemeClr val="accent2">
              <a:lumMod val="40000"/>
              <a:lumOff val="60000"/>
            </a:schemeClr>
          </a:solidFill>
        </p:grpSpPr>
        <p:sp>
          <p:nvSpPr>
            <p:cNvPr id="50" name="Rectangle 49"/>
            <p:cNvSpPr/>
            <p:nvPr/>
          </p:nvSpPr>
          <p:spPr>
            <a:xfrm>
              <a:off x="584200" y="4648200"/>
              <a:ext cx="2590800" cy="2971800"/>
            </a:xfrm>
            <a:prstGeom prst="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Editor</a:t>
              </a:r>
              <a:endParaRPr lang="en-US" sz="2100" dirty="0">
                <a:solidFill>
                  <a:schemeClr val="tx1"/>
                </a:solidFill>
                <a:latin typeface="Tahoma" pitchFamily="34" charset="0"/>
                <a:ea typeface="Tahoma" pitchFamily="34" charset="0"/>
                <a:cs typeface="Tahoma" pitchFamily="34" charset="0"/>
              </a:endParaRPr>
            </a:p>
          </p:txBody>
        </p:sp>
        <p:sp>
          <p:nvSpPr>
            <p:cNvPr id="51" name="Rectangle 50"/>
            <p:cNvSpPr/>
            <p:nvPr/>
          </p:nvSpPr>
          <p:spPr>
            <a:xfrm>
              <a:off x="3175000" y="6629400"/>
              <a:ext cx="2590800" cy="990600"/>
            </a:xfrm>
            <a:prstGeom prst="rect">
              <a:avLst/>
            </a:prstGeom>
            <a:solidFill>
              <a:schemeClr val="accent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Text Chat</a:t>
              </a:r>
              <a:endParaRPr lang="en-US" sz="2100" dirty="0">
                <a:solidFill>
                  <a:schemeClr val="tx1"/>
                </a:solidFill>
                <a:latin typeface="Tahoma" pitchFamily="34" charset="0"/>
                <a:ea typeface="Tahoma" pitchFamily="34" charset="0"/>
                <a:cs typeface="Tahoma" pitchFamily="34" charset="0"/>
              </a:endParaRPr>
            </a:p>
          </p:txBody>
        </p:sp>
        <p:sp>
          <p:nvSpPr>
            <p:cNvPr id="52" name="Rectangle 51"/>
            <p:cNvSpPr/>
            <p:nvPr/>
          </p:nvSpPr>
          <p:spPr>
            <a:xfrm>
              <a:off x="3175000" y="4648200"/>
              <a:ext cx="2590800" cy="1981200"/>
            </a:xfrm>
            <a:prstGeom prst="rect">
              <a:avLst/>
            </a:prstGeom>
            <a:solidFill>
              <a:schemeClr val="accent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Console</a:t>
              </a:r>
              <a:endParaRPr lang="en-US" sz="2100" dirty="0">
                <a:solidFill>
                  <a:schemeClr val="tx1"/>
                </a:solidFill>
                <a:latin typeface="Tahoma" pitchFamily="34" charset="0"/>
                <a:ea typeface="Tahoma" pitchFamily="34" charset="0"/>
                <a:cs typeface="Tahoma" pitchFamily="34" charset="0"/>
              </a:endParaRPr>
            </a:p>
          </p:txBody>
        </p:sp>
      </p:grpSp>
      <p:sp>
        <p:nvSpPr>
          <p:cNvPr id="53" name="Rectangle 52"/>
          <p:cNvSpPr/>
          <p:nvPr/>
        </p:nvSpPr>
        <p:spPr>
          <a:xfrm>
            <a:off x="3708400" y="5715000"/>
            <a:ext cx="838200" cy="457200"/>
          </a:xfrm>
          <a:prstGeom prst="rect">
            <a:avLst/>
          </a:prstGeom>
          <a:solidFill>
            <a:schemeClr val="accent2">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bg1"/>
                </a:solidFill>
                <a:latin typeface="Tahoma" pitchFamily="34" charset="0"/>
                <a:ea typeface="Tahoma" pitchFamily="34" charset="0"/>
                <a:cs typeface="Tahoma" pitchFamily="34" charset="0"/>
              </a:rPr>
              <a:t>SSH</a:t>
            </a:r>
            <a:endParaRPr lang="en-US" sz="2100" dirty="0">
              <a:solidFill>
                <a:schemeClr val="bg1"/>
              </a:solidFill>
              <a:latin typeface="Tahoma" pitchFamily="34" charset="0"/>
              <a:ea typeface="Tahoma" pitchFamily="34" charset="0"/>
              <a:cs typeface="Tahoma" pitchFamily="34" charset="0"/>
            </a:endParaRPr>
          </a:p>
        </p:txBody>
      </p:sp>
      <p:sp>
        <p:nvSpPr>
          <p:cNvPr id="9" name="Title 8"/>
          <p:cNvSpPr>
            <a:spLocks noGrp="1"/>
          </p:cNvSpPr>
          <p:nvPr>
            <p:ph type="title"/>
          </p:nvPr>
        </p:nvSpPr>
        <p:spPr/>
        <p:txBody>
          <a:bodyPr/>
          <a:lstStyle/>
          <a:p>
            <a:r>
              <a:rPr lang="en-US" dirty="0" smtClean="0"/>
              <a:t>Data Flow</a:t>
            </a:r>
            <a:endParaRPr lang="en-US" dirty="0"/>
          </a:p>
        </p:txBody>
      </p:sp>
      <p:sp>
        <p:nvSpPr>
          <p:cNvPr id="7" name="Rectangle 6"/>
          <p:cNvSpPr/>
          <p:nvPr/>
        </p:nvSpPr>
        <p:spPr>
          <a:xfrm>
            <a:off x="3632200" y="1752600"/>
            <a:ext cx="2971800" cy="990600"/>
          </a:xfrm>
          <a:prstGeom prst="rect">
            <a:avLst/>
          </a:prstGeom>
          <a:solidFill>
            <a:schemeClr val="tx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err="1" smtClean="0">
                <a:solidFill>
                  <a:schemeClr val="tx1"/>
                </a:solidFill>
                <a:latin typeface="Tahoma" pitchFamily="34" charset="0"/>
                <a:ea typeface="Tahoma" pitchFamily="34" charset="0"/>
                <a:cs typeface="Tahoma" pitchFamily="34" charset="0"/>
              </a:rPr>
              <a:t>Django</a:t>
            </a:r>
            <a:r>
              <a:rPr lang="en-US" sz="2100" dirty="0" smtClean="0">
                <a:solidFill>
                  <a:schemeClr val="tx1"/>
                </a:solidFill>
                <a:latin typeface="Tahoma" pitchFamily="34" charset="0"/>
                <a:ea typeface="Tahoma" pitchFamily="34" charset="0"/>
                <a:cs typeface="Tahoma" pitchFamily="34" charset="0"/>
              </a:rPr>
              <a:t> &amp; Subversion Server (Apache)</a:t>
            </a:r>
            <a:endParaRPr lang="en-US" sz="2100" dirty="0">
              <a:solidFill>
                <a:schemeClr val="tx1"/>
              </a:solidFill>
              <a:latin typeface="Tahoma" pitchFamily="34" charset="0"/>
              <a:ea typeface="Tahoma" pitchFamily="34" charset="0"/>
              <a:cs typeface="Tahoma" pitchFamily="34" charset="0"/>
            </a:endParaRPr>
          </a:p>
        </p:txBody>
      </p:sp>
      <p:sp>
        <p:nvSpPr>
          <p:cNvPr id="10" name="Rectangle 9"/>
          <p:cNvSpPr/>
          <p:nvPr/>
        </p:nvSpPr>
        <p:spPr>
          <a:xfrm>
            <a:off x="3784600" y="3200400"/>
            <a:ext cx="2590800" cy="990600"/>
          </a:xfrm>
          <a:prstGeom prst="rect">
            <a:avLst/>
          </a:prstGeom>
          <a:solidFill>
            <a:schemeClr val="accent1">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err="1" smtClean="0">
                <a:solidFill>
                  <a:schemeClr val="tx1"/>
                </a:solidFill>
                <a:latin typeface="Tahoma" pitchFamily="34" charset="0"/>
                <a:ea typeface="Tahoma" pitchFamily="34" charset="0"/>
                <a:cs typeface="Tahoma" pitchFamily="34" charset="0"/>
              </a:rPr>
              <a:t>Ajaxterm</a:t>
            </a:r>
            <a:r>
              <a:rPr lang="en-US" sz="2100" dirty="0" smtClean="0">
                <a:solidFill>
                  <a:schemeClr val="tx1"/>
                </a:solidFill>
                <a:latin typeface="Tahoma" pitchFamily="34" charset="0"/>
                <a:ea typeface="Tahoma" pitchFamily="34" charset="0"/>
                <a:cs typeface="Tahoma" pitchFamily="34" charset="0"/>
              </a:rPr>
              <a:t> Server (standalone)</a:t>
            </a:r>
            <a:endParaRPr lang="en-US" sz="2100" dirty="0">
              <a:solidFill>
                <a:schemeClr val="tx1"/>
              </a:solidFill>
              <a:latin typeface="Tahoma" pitchFamily="34" charset="0"/>
              <a:ea typeface="Tahoma" pitchFamily="34" charset="0"/>
              <a:cs typeface="Tahoma" pitchFamily="34" charset="0"/>
            </a:endParaRPr>
          </a:p>
        </p:txBody>
      </p:sp>
      <p:sp>
        <p:nvSpPr>
          <p:cNvPr id="24" name="TextBox 23"/>
          <p:cNvSpPr txBox="1"/>
          <p:nvPr/>
        </p:nvSpPr>
        <p:spPr>
          <a:xfrm>
            <a:off x="3673501" y="6594902"/>
            <a:ext cx="949299" cy="415498"/>
          </a:xfrm>
          <a:prstGeom prst="rect">
            <a:avLst/>
          </a:prstGeom>
          <a:noFill/>
          <a:ln>
            <a:solidFill>
              <a:schemeClr val="accent2">
                <a:lumMod val="75000"/>
              </a:schemeClr>
            </a:solidFill>
          </a:ln>
        </p:spPr>
        <p:txBody>
          <a:bodyPr wrap="none" rtlCol="0">
            <a:spAutoFit/>
          </a:bodyPr>
          <a:lstStyle/>
          <a:p>
            <a:r>
              <a:rPr lang="en-US" sz="2100" b="1" dirty="0" smtClean="0"/>
              <a:t>Driver</a:t>
            </a:r>
            <a:endParaRPr lang="en-US" sz="2100" b="1" dirty="0"/>
          </a:p>
        </p:txBody>
      </p:sp>
      <p:sp>
        <p:nvSpPr>
          <p:cNvPr id="25" name="TextBox 24"/>
          <p:cNvSpPr txBox="1"/>
          <p:nvPr/>
        </p:nvSpPr>
        <p:spPr>
          <a:xfrm>
            <a:off x="5537200" y="6594902"/>
            <a:ext cx="1337226" cy="415498"/>
          </a:xfrm>
          <a:prstGeom prst="rect">
            <a:avLst/>
          </a:prstGeom>
          <a:noFill/>
          <a:ln>
            <a:solidFill>
              <a:schemeClr val="accent2">
                <a:lumMod val="75000"/>
              </a:schemeClr>
            </a:solidFill>
          </a:ln>
        </p:spPr>
        <p:txBody>
          <a:bodyPr wrap="none" rtlCol="0">
            <a:spAutoFit/>
          </a:bodyPr>
          <a:lstStyle/>
          <a:p>
            <a:r>
              <a:rPr lang="en-US" sz="2100" b="1" dirty="0" smtClean="0"/>
              <a:t>Passenger</a:t>
            </a:r>
            <a:endParaRPr lang="en-US" sz="2100" b="1" dirty="0"/>
          </a:p>
        </p:txBody>
      </p:sp>
      <p:sp>
        <p:nvSpPr>
          <p:cNvPr id="61" name="Rectangle 60"/>
          <p:cNvSpPr/>
          <p:nvPr/>
        </p:nvSpPr>
        <p:spPr>
          <a:xfrm>
            <a:off x="5765800" y="5715000"/>
            <a:ext cx="838200" cy="457200"/>
          </a:xfrm>
          <a:prstGeom prst="rect">
            <a:avLst/>
          </a:prstGeom>
          <a:solidFill>
            <a:schemeClr val="accent2">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bg1"/>
                </a:solidFill>
                <a:latin typeface="Tahoma" pitchFamily="34" charset="0"/>
                <a:ea typeface="Tahoma" pitchFamily="34" charset="0"/>
                <a:cs typeface="Tahoma" pitchFamily="34" charset="0"/>
              </a:rPr>
              <a:t>SSH</a:t>
            </a:r>
            <a:endParaRPr lang="en-US" sz="2100" dirty="0">
              <a:solidFill>
                <a:schemeClr val="bg1"/>
              </a:solidFill>
              <a:latin typeface="Tahoma" pitchFamily="34" charset="0"/>
              <a:ea typeface="Tahoma" pitchFamily="34" charset="0"/>
              <a:cs typeface="Tahoma" pitchFamily="34" charset="0"/>
            </a:endParaRPr>
          </a:p>
        </p:txBody>
      </p:sp>
      <p:grpSp>
        <p:nvGrpSpPr>
          <p:cNvPr id="62" name="Group 61"/>
          <p:cNvGrpSpPr/>
          <p:nvPr/>
        </p:nvGrpSpPr>
        <p:grpSpPr>
          <a:xfrm>
            <a:off x="7213600" y="4800600"/>
            <a:ext cx="2819400" cy="2286000"/>
            <a:chOff x="584200" y="4648200"/>
            <a:chExt cx="5181600" cy="2971800"/>
          </a:xfrm>
          <a:solidFill>
            <a:schemeClr val="accent2">
              <a:lumMod val="40000"/>
              <a:lumOff val="60000"/>
            </a:schemeClr>
          </a:solidFill>
        </p:grpSpPr>
        <p:sp>
          <p:nvSpPr>
            <p:cNvPr id="63" name="Rectangle 62"/>
            <p:cNvSpPr/>
            <p:nvPr/>
          </p:nvSpPr>
          <p:spPr>
            <a:xfrm>
              <a:off x="584200" y="4648200"/>
              <a:ext cx="2590800" cy="2971800"/>
            </a:xfrm>
            <a:prstGeom prst="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Editor</a:t>
              </a:r>
              <a:endParaRPr lang="en-US" sz="2100" dirty="0">
                <a:solidFill>
                  <a:schemeClr val="tx1"/>
                </a:solidFill>
                <a:latin typeface="Tahoma" pitchFamily="34" charset="0"/>
                <a:ea typeface="Tahoma" pitchFamily="34" charset="0"/>
                <a:cs typeface="Tahoma" pitchFamily="34" charset="0"/>
              </a:endParaRPr>
            </a:p>
          </p:txBody>
        </p:sp>
        <p:sp>
          <p:nvSpPr>
            <p:cNvPr id="64" name="Rectangle 63"/>
            <p:cNvSpPr/>
            <p:nvPr/>
          </p:nvSpPr>
          <p:spPr>
            <a:xfrm>
              <a:off x="3175000" y="6629400"/>
              <a:ext cx="2590800" cy="990600"/>
            </a:xfrm>
            <a:prstGeom prst="rect">
              <a:avLst/>
            </a:prstGeom>
            <a:grp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Text Chat</a:t>
              </a:r>
              <a:endParaRPr lang="en-US" sz="2100" dirty="0">
                <a:solidFill>
                  <a:schemeClr val="tx1"/>
                </a:solidFill>
                <a:latin typeface="Tahoma" pitchFamily="34" charset="0"/>
                <a:ea typeface="Tahoma" pitchFamily="34" charset="0"/>
                <a:cs typeface="Tahoma" pitchFamily="34" charset="0"/>
              </a:endParaRPr>
            </a:p>
          </p:txBody>
        </p:sp>
        <p:sp>
          <p:nvSpPr>
            <p:cNvPr id="65" name="Rectangle 64"/>
            <p:cNvSpPr/>
            <p:nvPr/>
          </p:nvSpPr>
          <p:spPr>
            <a:xfrm>
              <a:off x="3175000" y="4648200"/>
              <a:ext cx="2590800" cy="1981200"/>
            </a:xfrm>
            <a:prstGeom prst="rect">
              <a:avLst/>
            </a:prstGeom>
            <a:solidFill>
              <a:schemeClr val="accent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Console</a:t>
              </a:r>
              <a:endParaRPr lang="en-US" sz="2100" dirty="0">
                <a:solidFill>
                  <a:schemeClr val="tx1"/>
                </a:solidFill>
                <a:latin typeface="Tahoma" pitchFamily="34" charset="0"/>
                <a:ea typeface="Tahoma" pitchFamily="34" charset="0"/>
                <a:cs typeface="Tahoma" pitchFamily="34" charset="0"/>
              </a:endParaRPr>
            </a:p>
          </p:txBody>
        </p:sp>
      </p:grpSp>
      <p:cxnSp>
        <p:nvCxnSpPr>
          <p:cNvPr id="77" name="Shape 76"/>
          <p:cNvCxnSpPr>
            <a:stCxn id="7" idx="1"/>
            <a:endCxn id="50" idx="0"/>
          </p:cNvCxnSpPr>
          <p:nvPr/>
        </p:nvCxnSpPr>
        <p:spPr>
          <a:xfrm rot="10800000" flipV="1">
            <a:off x="831850" y="2247900"/>
            <a:ext cx="2800350" cy="2552700"/>
          </a:xfrm>
          <a:prstGeom prst="bentConnector2">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83" name="Elbow Connector 82"/>
          <p:cNvCxnSpPr>
            <a:stCxn id="7" idx="1"/>
            <a:endCxn id="53" idx="1"/>
          </p:cNvCxnSpPr>
          <p:nvPr/>
        </p:nvCxnSpPr>
        <p:spPr>
          <a:xfrm rot="10800000" flipH="1" flipV="1">
            <a:off x="3632200" y="2247900"/>
            <a:ext cx="76200" cy="3695700"/>
          </a:xfrm>
          <a:prstGeom prst="bentConnector3">
            <a:avLst>
              <a:gd name="adj1" fmla="val -440000"/>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97" name="Shape 96"/>
          <p:cNvCxnSpPr>
            <a:stCxn id="10" idx="1"/>
            <a:endCxn id="52" idx="0"/>
          </p:cNvCxnSpPr>
          <p:nvPr/>
        </p:nvCxnSpPr>
        <p:spPr>
          <a:xfrm rot="10800000" flipV="1">
            <a:off x="2241550" y="3695700"/>
            <a:ext cx="1543050" cy="1104900"/>
          </a:xfrm>
          <a:prstGeom prst="bentConnector2">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04" name="Elbow Connector 103"/>
          <p:cNvCxnSpPr>
            <a:stCxn id="10" idx="2"/>
            <a:endCxn id="61" idx="0"/>
          </p:cNvCxnSpPr>
          <p:nvPr/>
        </p:nvCxnSpPr>
        <p:spPr>
          <a:xfrm rot="16200000" flipH="1">
            <a:off x="4870450" y="4400550"/>
            <a:ext cx="1524000" cy="1104900"/>
          </a:xfrm>
          <a:prstGeom prst="bent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0" name="Shape 109"/>
          <p:cNvCxnSpPr>
            <a:stCxn id="7" idx="3"/>
            <a:endCxn id="64" idx="1"/>
          </p:cNvCxnSpPr>
          <p:nvPr/>
        </p:nvCxnSpPr>
        <p:spPr>
          <a:xfrm>
            <a:off x="6604000" y="2247900"/>
            <a:ext cx="2019300" cy="4457700"/>
          </a:xfrm>
          <a:prstGeom prst="bentConnector3">
            <a:avLst>
              <a:gd name="adj1" fmla="val 8698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114" name="Elbow Connector 113"/>
          <p:cNvCxnSpPr>
            <a:stCxn id="10" idx="2"/>
            <a:endCxn id="53" idx="0"/>
          </p:cNvCxnSpPr>
          <p:nvPr/>
        </p:nvCxnSpPr>
        <p:spPr>
          <a:xfrm rot="5400000">
            <a:off x="3841750" y="4476750"/>
            <a:ext cx="1524000" cy="952500"/>
          </a:xfrm>
          <a:prstGeom prst="bent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6" name="Elbow Connector 115"/>
          <p:cNvCxnSpPr>
            <a:stCxn id="7" idx="1"/>
            <a:endCxn id="51" idx="1"/>
          </p:cNvCxnSpPr>
          <p:nvPr/>
        </p:nvCxnSpPr>
        <p:spPr>
          <a:xfrm rot="10800000" flipV="1">
            <a:off x="1536700" y="2247900"/>
            <a:ext cx="2095500" cy="4457700"/>
          </a:xfrm>
          <a:prstGeom prst="bentConnector3">
            <a:avLst>
              <a:gd name="adj1" fmla="val 110909"/>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29" name="Shape 28"/>
          <p:cNvCxnSpPr>
            <a:stCxn id="10" idx="3"/>
            <a:endCxn id="65" idx="0"/>
          </p:cNvCxnSpPr>
          <p:nvPr/>
        </p:nvCxnSpPr>
        <p:spPr>
          <a:xfrm>
            <a:off x="6375400" y="3695700"/>
            <a:ext cx="2952750" cy="1104900"/>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Elbow Connector 32"/>
          <p:cNvCxnSpPr>
            <a:stCxn id="7" idx="2"/>
            <a:endCxn id="63" idx="0"/>
          </p:cNvCxnSpPr>
          <p:nvPr/>
        </p:nvCxnSpPr>
        <p:spPr>
          <a:xfrm rot="16200000" flipH="1">
            <a:off x="5489575" y="2371725"/>
            <a:ext cx="2057400" cy="2800350"/>
          </a:xfrm>
          <a:prstGeom prst="bentConnector3">
            <a:avLst>
              <a:gd name="adj1" fmla="val 11212"/>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1028" name="Picture 4"/>
          <p:cNvPicPr>
            <a:picLocks noChangeAspect="1" noChangeArrowheads="1"/>
          </p:cNvPicPr>
          <p:nvPr/>
        </p:nvPicPr>
        <p:blipFill>
          <a:blip r:embed="rId3"/>
          <a:srcRect l="7813" t="6250" r="7031" b="38542"/>
          <a:stretch>
            <a:fillRect/>
          </a:stretch>
        </p:blipFill>
        <p:spPr bwMode="auto">
          <a:xfrm>
            <a:off x="401608" y="2438400"/>
            <a:ext cx="9402792"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2050" name="Picture 2"/>
          <p:cNvPicPr>
            <a:picLocks noChangeAspect="1" noChangeArrowheads="1"/>
          </p:cNvPicPr>
          <p:nvPr/>
        </p:nvPicPr>
        <p:blipFill>
          <a:blip r:embed="rId3"/>
          <a:srcRect l="7031" t="6250" r="6250" b="25000"/>
          <a:stretch>
            <a:fillRect/>
          </a:stretch>
        </p:blipFill>
        <p:spPr bwMode="auto">
          <a:xfrm>
            <a:off x="431800" y="1905000"/>
            <a:ext cx="9296400" cy="5527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3074" name="Picture 2"/>
          <p:cNvPicPr>
            <a:picLocks noChangeAspect="1" noChangeArrowheads="1"/>
          </p:cNvPicPr>
          <p:nvPr/>
        </p:nvPicPr>
        <p:blipFill>
          <a:blip r:embed="rId3"/>
          <a:srcRect l="7552" t="6250" r="7973" b="27441"/>
          <a:stretch>
            <a:fillRect/>
          </a:stretch>
        </p:blipFill>
        <p:spPr bwMode="auto">
          <a:xfrm>
            <a:off x="355600" y="1828800"/>
            <a:ext cx="9448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2">
      <a:dk1>
        <a:sysClr val="windowText" lastClr="000000"/>
      </a:dk1>
      <a:lt1>
        <a:sysClr val="window" lastClr="FFFFFF"/>
      </a:lt1>
      <a:dk2>
        <a:srgbClr val="7FD13B"/>
      </a:dk2>
      <a:lt2>
        <a:srgbClr val="D6ECFF"/>
      </a:lt2>
      <a:accent1>
        <a:srgbClr val="7FD13B"/>
      </a:accent1>
      <a:accent2>
        <a:srgbClr val="EA157A"/>
      </a:accent2>
      <a:accent3>
        <a:srgbClr val="FFC000"/>
      </a:accent3>
      <a:accent4>
        <a:srgbClr val="00ADDC"/>
      </a:accent4>
      <a:accent5>
        <a:srgbClr val="738AC8"/>
      </a:accent5>
      <a:accent6>
        <a:srgbClr val="1AB39F"/>
      </a:accent6>
      <a:hlink>
        <a:srgbClr val="EB8803"/>
      </a:hlink>
      <a:folHlink>
        <a:srgbClr val="5F77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861</TotalTime>
  <Words>962</Words>
  <Application>Microsoft PowerPoint</Application>
  <PresentationFormat>Custom</PresentationFormat>
  <Paragraphs>139</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Slide 1</vt:lpstr>
      <vt:lpstr>Overview</vt:lpstr>
      <vt:lpstr>Overview</vt:lpstr>
      <vt:lpstr>What is the Pairgramming app?</vt:lpstr>
      <vt:lpstr>Why Pairgramming?</vt:lpstr>
      <vt:lpstr>Data Flow</vt:lpstr>
      <vt:lpstr>Django</vt:lpstr>
      <vt:lpstr>Django</vt:lpstr>
      <vt:lpstr>Django</vt:lpstr>
      <vt:lpstr>Pyjamas</vt:lpstr>
      <vt:lpstr>Pyjamas</vt:lpstr>
      <vt:lpstr>Demo</vt:lpstr>
      <vt:lpstr>We've come a long way...</vt:lpstr>
      <vt:lpstr>...but we've got a long way to go</vt:lpstr>
      <vt:lpstr>Acknowledgements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ellenkim</cp:lastModifiedBy>
  <cp:revision>117</cp:revision>
  <dcterms:created xsi:type="dcterms:W3CDTF">2004-05-06T09:28:21Z</dcterms:created>
  <dcterms:modified xsi:type="dcterms:W3CDTF">2009-05-08T17:36:44Z</dcterms:modified>
</cp:coreProperties>
</file>