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FC0C5-B81B-4620-9726-1188CFC9E147}" type="doc">
      <dgm:prSet loTypeId="urn:microsoft.com/office/officeart/2008/layout/RadialCluster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02F079D-F817-48A2-9899-52F1B622692C}">
      <dgm:prSet phldrT="[Text]"/>
      <dgm:spPr/>
      <dgm:t>
        <a:bodyPr/>
        <a:lstStyle/>
        <a:p>
          <a:r>
            <a:rPr lang="en-US" dirty="0"/>
            <a:t>Culture, society, and environment</a:t>
          </a:r>
        </a:p>
      </dgm:t>
    </dgm:pt>
    <dgm:pt modelId="{8AB361C4-4E1D-4F7D-B760-D7C51B2DF42F}" type="parTrans" cxnId="{5A0887AC-6802-4599-9D0A-D5692796EF5B}">
      <dgm:prSet/>
      <dgm:spPr/>
      <dgm:t>
        <a:bodyPr/>
        <a:lstStyle/>
        <a:p>
          <a:endParaRPr lang="en-US"/>
        </a:p>
      </dgm:t>
    </dgm:pt>
    <dgm:pt modelId="{49E9B083-E3EA-481F-B69F-B49583CF1C57}" type="sibTrans" cxnId="{5A0887AC-6802-4599-9D0A-D5692796EF5B}">
      <dgm:prSet/>
      <dgm:spPr/>
      <dgm:t>
        <a:bodyPr/>
        <a:lstStyle/>
        <a:p>
          <a:endParaRPr lang="en-US"/>
        </a:p>
      </dgm:t>
    </dgm:pt>
    <dgm:pt modelId="{EC2C66A3-C6F4-4CE5-AABF-F1365FC7E436}">
      <dgm:prSet phldrT="[Text]"/>
      <dgm:spPr/>
      <dgm:t>
        <a:bodyPr/>
        <a:lstStyle/>
        <a:p>
          <a:r>
            <a:rPr lang="en-US" dirty="0"/>
            <a:t>Health</a:t>
          </a:r>
        </a:p>
      </dgm:t>
    </dgm:pt>
    <dgm:pt modelId="{ADC84754-C595-4037-AAAE-CD065AFF873D}" type="parTrans" cxnId="{8E8F5D91-340B-43AF-BBA6-788A2F98090A}">
      <dgm:prSet/>
      <dgm:spPr/>
      <dgm:t>
        <a:bodyPr/>
        <a:lstStyle/>
        <a:p>
          <a:endParaRPr lang="en-US"/>
        </a:p>
      </dgm:t>
    </dgm:pt>
    <dgm:pt modelId="{E2C48F77-6729-4214-966E-E1A8369299D8}" type="sibTrans" cxnId="{8E8F5D91-340B-43AF-BBA6-788A2F98090A}">
      <dgm:prSet/>
      <dgm:spPr/>
      <dgm:t>
        <a:bodyPr/>
        <a:lstStyle/>
        <a:p>
          <a:endParaRPr lang="en-US"/>
        </a:p>
      </dgm:t>
    </dgm:pt>
    <dgm:pt modelId="{3C1BBDCE-24A4-459D-B1A1-D15FA763AFC5}">
      <dgm:prSet phldrT="[Text]"/>
      <dgm:spPr/>
      <dgm:t>
        <a:bodyPr/>
        <a:lstStyle/>
        <a:p>
          <a:r>
            <a:rPr lang="en-US" dirty="0"/>
            <a:t>Illness</a:t>
          </a:r>
        </a:p>
      </dgm:t>
    </dgm:pt>
    <dgm:pt modelId="{7C539E3D-795A-4C11-87E1-54D64590C33F}" type="parTrans" cxnId="{13E6C6C3-2CD9-412A-A78C-60F771B2594A}">
      <dgm:prSet/>
      <dgm:spPr/>
      <dgm:t>
        <a:bodyPr/>
        <a:lstStyle/>
        <a:p>
          <a:endParaRPr lang="en-US"/>
        </a:p>
      </dgm:t>
    </dgm:pt>
    <dgm:pt modelId="{AE4B9835-3EC2-41E9-8DF6-B80997BF89C1}" type="sibTrans" cxnId="{13E6C6C3-2CD9-412A-A78C-60F771B2594A}">
      <dgm:prSet/>
      <dgm:spPr/>
      <dgm:t>
        <a:bodyPr/>
        <a:lstStyle/>
        <a:p>
          <a:endParaRPr lang="en-US"/>
        </a:p>
      </dgm:t>
    </dgm:pt>
    <dgm:pt modelId="{F64D2936-6FD7-495B-87A5-F2E747876B2A}">
      <dgm:prSet phldrT="[Text]"/>
      <dgm:spPr/>
      <dgm:t>
        <a:bodyPr/>
        <a:lstStyle/>
        <a:p>
          <a:r>
            <a:rPr lang="en-US" dirty="0"/>
            <a:t>Healing practice</a:t>
          </a:r>
        </a:p>
      </dgm:t>
    </dgm:pt>
    <dgm:pt modelId="{9E72C16D-4A26-4E6A-9F48-8642A51D2B7F}" type="parTrans" cxnId="{9FBF20EC-41C0-4368-92A7-AFE7D5557A9C}">
      <dgm:prSet/>
      <dgm:spPr/>
      <dgm:t>
        <a:bodyPr/>
        <a:lstStyle/>
        <a:p>
          <a:endParaRPr lang="en-US"/>
        </a:p>
      </dgm:t>
    </dgm:pt>
    <dgm:pt modelId="{55A52EA4-B801-47B6-9A6E-3D8C422BFED7}" type="sibTrans" cxnId="{9FBF20EC-41C0-4368-92A7-AFE7D5557A9C}">
      <dgm:prSet/>
      <dgm:spPr/>
      <dgm:t>
        <a:bodyPr/>
        <a:lstStyle/>
        <a:p>
          <a:endParaRPr lang="en-US"/>
        </a:p>
      </dgm:t>
    </dgm:pt>
    <dgm:pt modelId="{5ED75E4F-1D9A-4013-8E4E-F1A9C43711BE}" type="pres">
      <dgm:prSet presAssocID="{775FC0C5-B81B-4620-9726-1188CFC9E14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3878395-C0F7-40E3-B52C-535EE29B4268}" type="pres">
      <dgm:prSet presAssocID="{A02F079D-F817-48A2-9899-52F1B622692C}" presName="singleCycle" presStyleCnt="0"/>
      <dgm:spPr/>
    </dgm:pt>
    <dgm:pt modelId="{3DA7C665-16A0-4BD9-ABD2-D439CFCDBAA9}" type="pres">
      <dgm:prSet presAssocID="{A02F079D-F817-48A2-9899-52F1B622692C}" presName="singleCenter" presStyleLbl="node1" presStyleIdx="0" presStyleCnt="4">
        <dgm:presLayoutVars>
          <dgm:chMax val="7"/>
          <dgm:chPref val="7"/>
        </dgm:presLayoutVars>
      </dgm:prSet>
      <dgm:spPr/>
    </dgm:pt>
    <dgm:pt modelId="{B2578348-233E-483E-AAFE-B3EF4DA6BB2A}" type="pres">
      <dgm:prSet presAssocID="{ADC84754-C595-4037-AAAE-CD065AFF873D}" presName="Name56" presStyleLbl="parChTrans1D2" presStyleIdx="0" presStyleCnt="3"/>
      <dgm:spPr/>
    </dgm:pt>
    <dgm:pt modelId="{35FAD4D8-A9A9-4BDB-915C-85FC5BD71B50}" type="pres">
      <dgm:prSet presAssocID="{EC2C66A3-C6F4-4CE5-AABF-F1365FC7E436}" presName="text0" presStyleLbl="node1" presStyleIdx="1" presStyleCnt="4">
        <dgm:presLayoutVars>
          <dgm:bulletEnabled val="1"/>
        </dgm:presLayoutVars>
      </dgm:prSet>
      <dgm:spPr/>
    </dgm:pt>
    <dgm:pt modelId="{3A7BEECC-ABC3-4669-9E04-DF4C2B90FA72}" type="pres">
      <dgm:prSet presAssocID="{7C539E3D-795A-4C11-87E1-54D64590C33F}" presName="Name56" presStyleLbl="parChTrans1D2" presStyleIdx="1" presStyleCnt="3"/>
      <dgm:spPr/>
    </dgm:pt>
    <dgm:pt modelId="{A416CA44-4809-4C32-8E99-CA7CA67E8475}" type="pres">
      <dgm:prSet presAssocID="{3C1BBDCE-24A4-459D-B1A1-D15FA763AFC5}" presName="text0" presStyleLbl="node1" presStyleIdx="2" presStyleCnt="4">
        <dgm:presLayoutVars>
          <dgm:bulletEnabled val="1"/>
        </dgm:presLayoutVars>
      </dgm:prSet>
      <dgm:spPr/>
    </dgm:pt>
    <dgm:pt modelId="{DD079601-5B8A-4F57-9B6E-C4CE3A092DBA}" type="pres">
      <dgm:prSet presAssocID="{9E72C16D-4A26-4E6A-9F48-8642A51D2B7F}" presName="Name56" presStyleLbl="parChTrans1D2" presStyleIdx="2" presStyleCnt="3"/>
      <dgm:spPr/>
    </dgm:pt>
    <dgm:pt modelId="{F7C669D9-672B-4E58-93B7-8012EDCE2B5A}" type="pres">
      <dgm:prSet presAssocID="{F64D2936-6FD7-495B-87A5-F2E747876B2A}" presName="text0" presStyleLbl="node1" presStyleIdx="3" presStyleCnt="4">
        <dgm:presLayoutVars>
          <dgm:bulletEnabled val="1"/>
        </dgm:presLayoutVars>
      </dgm:prSet>
      <dgm:spPr/>
    </dgm:pt>
  </dgm:ptLst>
  <dgm:cxnLst>
    <dgm:cxn modelId="{B4566A02-1FB2-463C-9C88-278AF02DD015}" type="presOf" srcId="{775FC0C5-B81B-4620-9726-1188CFC9E147}" destId="{5ED75E4F-1D9A-4013-8E4E-F1A9C43711BE}" srcOrd="0" destOrd="0" presId="urn:microsoft.com/office/officeart/2008/layout/RadialCluster"/>
    <dgm:cxn modelId="{928FDE17-4B25-461A-947A-4470EBF507B6}" type="presOf" srcId="{3C1BBDCE-24A4-459D-B1A1-D15FA763AFC5}" destId="{A416CA44-4809-4C32-8E99-CA7CA67E8475}" srcOrd="0" destOrd="0" presId="urn:microsoft.com/office/officeart/2008/layout/RadialCluster"/>
    <dgm:cxn modelId="{B875C71E-35D4-4F8F-9572-D5BA31075D7F}" type="presOf" srcId="{9E72C16D-4A26-4E6A-9F48-8642A51D2B7F}" destId="{DD079601-5B8A-4F57-9B6E-C4CE3A092DBA}" srcOrd="0" destOrd="0" presId="urn:microsoft.com/office/officeart/2008/layout/RadialCluster"/>
    <dgm:cxn modelId="{CB0B5122-2B59-41A7-8238-BCA8593FF330}" type="presOf" srcId="{7C539E3D-795A-4C11-87E1-54D64590C33F}" destId="{3A7BEECC-ABC3-4669-9E04-DF4C2B90FA72}" srcOrd="0" destOrd="0" presId="urn:microsoft.com/office/officeart/2008/layout/RadialCluster"/>
    <dgm:cxn modelId="{938E2B8A-98A8-4624-9B0C-8B58E76AE2C5}" type="presOf" srcId="{ADC84754-C595-4037-AAAE-CD065AFF873D}" destId="{B2578348-233E-483E-AAFE-B3EF4DA6BB2A}" srcOrd="0" destOrd="0" presId="urn:microsoft.com/office/officeart/2008/layout/RadialCluster"/>
    <dgm:cxn modelId="{8E8F5D91-340B-43AF-BBA6-788A2F98090A}" srcId="{A02F079D-F817-48A2-9899-52F1B622692C}" destId="{EC2C66A3-C6F4-4CE5-AABF-F1365FC7E436}" srcOrd="0" destOrd="0" parTransId="{ADC84754-C595-4037-AAAE-CD065AFF873D}" sibTransId="{E2C48F77-6729-4214-966E-E1A8369299D8}"/>
    <dgm:cxn modelId="{A59F8B97-3945-429E-9A79-1174F40E4202}" type="presOf" srcId="{A02F079D-F817-48A2-9899-52F1B622692C}" destId="{3DA7C665-16A0-4BD9-ABD2-D439CFCDBAA9}" srcOrd="0" destOrd="0" presId="urn:microsoft.com/office/officeart/2008/layout/RadialCluster"/>
    <dgm:cxn modelId="{5A0887AC-6802-4599-9D0A-D5692796EF5B}" srcId="{775FC0C5-B81B-4620-9726-1188CFC9E147}" destId="{A02F079D-F817-48A2-9899-52F1B622692C}" srcOrd="0" destOrd="0" parTransId="{8AB361C4-4E1D-4F7D-B760-D7C51B2DF42F}" sibTransId="{49E9B083-E3EA-481F-B69F-B49583CF1C57}"/>
    <dgm:cxn modelId="{6D6035C1-171B-46AC-9CD3-42CA17555F3B}" type="presOf" srcId="{F64D2936-6FD7-495B-87A5-F2E747876B2A}" destId="{F7C669D9-672B-4E58-93B7-8012EDCE2B5A}" srcOrd="0" destOrd="0" presId="urn:microsoft.com/office/officeart/2008/layout/RadialCluster"/>
    <dgm:cxn modelId="{13E6C6C3-2CD9-412A-A78C-60F771B2594A}" srcId="{A02F079D-F817-48A2-9899-52F1B622692C}" destId="{3C1BBDCE-24A4-459D-B1A1-D15FA763AFC5}" srcOrd="1" destOrd="0" parTransId="{7C539E3D-795A-4C11-87E1-54D64590C33F}" sibTransId="{AE4B9835-3EC2-41E9-8DF6-B80997BF89C1}"/>
    <dgm:cxn modelId="{9FBF20EC-41C0-4368-92A7-AFE7D5557A9C}" srcId="{A02F079D-F817-48A2-9899-52F1B622692C}" destId="{F64D2936-6FD7-495B-87A5-F2E747876B2A}" srcOrd="2" destOrd="0" parTransId="{9E72C16D-4A26-4E6A-9F48-8642A51D2B7F}" sibTransId="{55A52EA4-B801-47B6-9A6E-3D8C422BFED7}"/>
    <dgm:cxn modelId="{4A5988FC-AEB9-492C-A4FA-C558E54691C1}" type="presOf" srcId="{EC2C66A3-C6F4-4CE5-AABF-F1365FC7E436}" destId="{35FAD4D8-A9A9-4BDB-915C-85FC5BD71B50}" srcOrd="0" destOrd="0" presId="urn:microsoft.com/office/officeart/2008/layout/RadialCluster"/>
    <dgm:cxn modelId="{14F8A1C7-E35E-4B51-85C2-E71DF770664D}" type="presParOf" srcId="{5ED75E4F-1D9A-4013-8E4E-F1A9C43711BE}" destId="{43878395-C0F7-40E3-B52C-535EE29B4268}" srcOrd="0" destOrd="0" presId="urn:microsoft.com/office/officeart/2008/layout/RadialCluster"/>
    <dgm:cxn modelId="{106EB953-A754-4EAC-B05E-0B6F6AC1474E}" type="presParOf" srcId="{43878395-C0F7-40E3-B52C-535EE29B4268}" destId="{3DA7C665-16A0-4BD9-ABD2-D439CFCDBAA9}" srcOrd="0" destOrd="0" presId="urn:microsoft.com/office/officeart/2008/layout/RadialCluster"/>
    <dgm:cxn modelId="{6F95B406-B978-4FF4-BE3C-D9C594628561}" type="presParOf" srcId="{43878395-C0F7-40E3-B52C-535EE29B4268}" destId="{B2578348-233E-483E-AAFE-B3EF4DA6BB2A}" srcOrd="1" destOrd="0" presId="urn:microsoft.com/office/officeart/2008/layout/RadialCluster"/>
    <dgm:cxn modelId="{CD24C91D-D22F-4F52-B120-B0145D779FD2}" type="presParOf" srcId="{43878395-C0F7-40E3-B52C-535EE29B4268}" destId="{35FAD4D8-A9A9-4BDB-915C-85FC5BD71B50}" srcOrd="2" destOrd="0" presId="urn:microsoft.com/office/officeart/2008/layout/RadialCluster"/>
    <dgm:cxn modelId="{18ED5EDE-6616-45FE-8F7E-056E8CE5F378}" type="presParOf" srcId="{43878395-C0F7-40E3-B52C-535EE29B4268}" destId="{3A7BEECC-ABC3-4669-9E04-DF4C2B90FA72}" srcOrd="3" destOrd="0" presId="urn:microsoft.com/office/officeart/2008/layout/RadialCluster"/>
    <dgm:cxn modelId="{B1B828D9-8739-4973-8E21-9D0FF6D19042}" type="presParOf" srcId="{43878395-C0F7-40E3-B52C-535EE29B4268}" destId="{A416CA44-4809-4C32-8E99-CA7CA67E8475}" srcOrd="4" destOrd="0" presId="urn:microsoft.com/office/officeart/2008/layout/RadialCluster"/>
    <dgm:cxn modelId="{5BFC2621-6ECB-4470-A6BB-195E23142104}" type="presParOf" srcId="{43878395-C0F7-40E3-B52C-535EE29B4268}" destId="{DD079601-5B8A-4F57-9B6E-C4CE3A092DBA}" srcOrd="5" destOrd="0" presId="urn:microsoft.com/office/officeart/2008/layout/RadialCluster"/>
    <dgm:cxn modelId="{592A30F4-8F7B-4CAD-A907-229339D85A77}" type="presParOf" srcId="{43878395-C0F7-40E3-B52C-535EE29B4268}" destId="{F7C669D9-672B-4E58-93B7-8012EDCE2B5A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7C665-16A0-4BD9-ABD2-D439CFCDBAA9}">
      <dsp:nvSpPr>
        <dsp:cNvPr id="0" name=""/>
        <dsp:cNvSpPr/>
      </dsp:nvSpPr>
      <dsp:spPr>
        <a:xfrm>
          <a:off x="1878063" y="2210596"/>
          <a:ext cx="1425472" cy="142547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Culture, society, and environment</a:t>
          </a:r>
        </a:p>
      </dsp:txBody>
      <dsp:txXfrm>
        <a:off x="1947649" y="2280182"/>
        <a:ext cx="1286300" cy="1286300"/>
      </dsp:txXfrm>
    </dsp:sp>
    <dsp:sp modelId="{B2578348-233E-483E-AAFE-B3EF4DA6BB2A}">
      <dsp:nvSpPr>
        <dsp:cNvPr id="0" name=""/>
        <dsp:cNvSpPr/>
      </dsp:nvSpPr>
      <dsp:spPr>
        <a:xfrm rot="16200000">
          <a:off x="2090845" y="1710641"/>
          <a:ext cx="99990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9909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AD4D8-A9A9-4BDB-915C-85FC5BD71B50}">
      <dsp:nvSpPr>
        <dsp:cNvPr id="0" name=""/>
        <dsp:cNvSpPr/>
      </dsp:nvSpPr>
      <dsp:spPr>
        <a:xfrm>
          <a:off x="2113266" y="255619"/>
          <a:ext cx="955066" cy="955066"/>
        </a:xfrm>
        <a:prstGeom prst="roundRect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Health</a:t>
          </a:r>
        </a:p>
      </dsp:txBody>
      <dsp:txXfrm>
        <a:off x="2159888" y="302241"/>
        <a:ext cx="861822" cy="861822"/>
      </dsp:txXfrm>
    </dsp:sp>
    <dsp:sp modelId="{3A7BEECC-ABC3-4669-9E04-DF4C2B90FA72}">
      <dsp:nvSpPr>
        <dsp:cNvPr id="0" name=""/>
        <dsp:cNvSpPr/>
      </dsp:nvSpPr>
      <dsp:spPr>
        <a:xfrm rot="1800000">
          <a:off x="3248889" y="3538774"/>
          <a:ext cx="8157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5774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6CA44-4809-4C32-8E99-CA7CA67E8475}">
      <dsp:nvSpPr>
        <dsp:cNvPr id="0" name=""/>
        <dsp:cNvSpPr/>
      </dsp:nvSpPr>
      <dsp:spPr>
        <a:xfrm>
          <a:off x="4010017" y="3540888"/>
          <a:ext cx="955066" cy="955066"/>
        </a:xfrm>
        <a:prstGeom prst="roundRect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Illness</a:t>
          </a:r>
        </a:p>
      </dsp:txBody>
      <dsp:txXfrm>
        <a:off x="4056639" y="3587510"/>
        <a:ext cx="861822" cy="861822"/>
      </dsp:txXfrm>
    </dsp:sp>
    <dsp:sp modelId="{DD079601-5B8A-4F57-9B6E-C4CE3A092DBA}">
      <dsp:nvSpPr>
        <dsp:cNvPr id="0" name=""/>
        <dsp:cNvSpPr/>
      </dsp:nvSpPr>
      <dsp:spPr>
        <a:xfrm rot="9000000">
          <a:off x="1116936" y="3538774"/>
          <a:ext cx="8157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5774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C669D9-672B-4E58-93B7-8012EDCE2B5A}">
      <dsp:nvSpPr>
        <dsp:cNvPr id="0" name=""/>
        <dsp:cNvSpPr/>
      </dsp:nvSpPr>
      <dsp:spPr>
        <a:xfrm>
          <a:off x="216515" y="3540888"/>
          <a:ext cx="955066" cy="955066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Healing practice</a:t>
          </a:r>
        </a:p>
      </dsp:txBody>
      <dsp:txXfrm>
        <a:off x="263137" y="3587510"/>
        <a:ext cx="861822" cy="861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E0CE-5EF4-474C-BD79-D02E4F15A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4299F-8427-42DF-B906-5F2E73A98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9B804-85C9-48D7-8A5B-AC9C1D80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4D58-9521-4CAD-95FB-04840FF069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3487D-45BD-4B42-B505-D2EC6101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C789B-AB9C-49F2-840B-6B6F8F04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0DBE-2CB7-40D2-9EA5-BC87427D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753B-5A7A-4616-B895-0631A62B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D8CF1-E75B-4E6A-AE2F-81C22B723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6B328-B6B8-49E4-8E4D-2DB4A8FD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4D58-9521-4CAD-95FB-04840FF069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5E221-3D4B-46A7-BC74-9B81D936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B76E-AFF6-4F53-8DCA-6DF2E333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0DBE-2CB7-40D2-9EA5-BC87427D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9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C8D5D-5A15-4DF5-A02E-274B367B0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03CB2-4E03-45D7-BD75-E99A9F38C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8308A-9513-42C2-A41B-C5CFD688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4D58-9521-4CAD-95FB-04840FF069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5A171-E329-4C69-8533-29A42C83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2E921-6205-4F4A-8A5B-87DBCFAF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0DBE-2CB7-40D2-9EA5-BC87427D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0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90A6-A489-44F3-9ED5-9C98B005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83E78-275F-406D-B32B-073D511DB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8D70F-3DE5-4307-A3C1-BAC54551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4D58-9521-4CAD-95FB-04840FF069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E4BF3-222B-473E-B58C-6BAF1E35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A7D74-C6E7-41BB-AEDE-780212E9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0DBE-2CB7-40D2-9EA5-BC87427D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8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6FD1-CF4D-4A69-ACD5-5C998F9CE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B36A2-296F-4666-B4DC-8219123AA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66F0-FA83-407E-96F8-CB6A5925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4D58-9521-4CAD-95FB-04840FF069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95503-E72A-41B3-9C16-AAF1E995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12176-4470-4208-BBC1-153A72A4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0DBE-2CB7-40D2-9EA5-BC87427D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1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ADC9-4D39-4B55-ADCE-06055F3F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E5DEA-9304-4725-A8B2-CBD82F977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4899D-7AC4-40BB-8DA5-169534EC6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15B5E-8C79-4498-BF34-71BCC8F7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4D58-9521-4CAD-95FB-04840FF069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BDFA1-B481-4B7D-B70F-091E3ADD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31B55-1DE0-460B-AA31-A2330172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0DBE-2CB7-40D2-9EA5-BC87427D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5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29AD-0AD5-43C5-88F7-9CACED32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B4486-7024-4962-BAAE-06664725E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7D4FA-3789-4FFF-837B-27872DC47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67985-4CE6-40A8-B7EC-B1FF1CF3D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0B720-81AF-4A12-9C88-633760DEB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CA767-65BB-44C5-8B75-F5848085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4D58-9521-4CAD-95FB-04840FF069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BF0B9-5E72-4C59-B430-B0960B67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62697-C980-4519-8BE4-EA9C6765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0DBE-2CB7-40D2-9EA5-BC87427D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6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E239-79A3-44DD-8986-5C568570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1055C-C4BC-4C7A-B9E1-96AD64BC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4D58-9521-4CAD-95FB-04840FF069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CE8DB-61AB-4E6B-9342-53C32979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2F6FD-134B-4C68-AC5F-3E42D664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0DBE-2CB7-40D2-9EA5-BC87427D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5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02EF0-5D20-4E7D-989B-EBCB9004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4D58-9521-4CAD-95FB-04840FF069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3ECBC-C8D3-4ECE-9BBC-780BD839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E9DFE-3DFD-4F44-AD88-D8250EA6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0DBE-2CB7-40D2-9EA5-BC87427D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3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F889-115A-4D91-9AA8-A3522353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4522-DC89-4820-82AA-80CAD1E93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F97D4-782A-4D73-86B1-8B36CE66C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11947-424C-4A41-9067-FDF7C7D10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4D58-9521-4CAD-95FB-04840FF069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772DF-40DA-4CB4-BBF6-2A2EEDDC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A92BC-BB4B-4FFD-8230-85868929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0DBE-2CB7-40D2-9EA5-BC87427D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3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8D6D-D964-420E-B30E-E4CCF0690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01422-D5E8-48C5-97DE-290ACAAB3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03134-786E-47D9-9E4B-C074B2DD7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B9309-7B3A-4EBC-A712-B3516607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4D58-9521-4CAD-95FB-04840FF069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258B1-826A-4BC6-BF0E-795C34E9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60E53-B288-4247-A3B1-FEFB9AD4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0DBE-2CB7-40D2-9EA5-BC87427D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4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AC934-33F7-49E9-9CA5-ED1ABCB6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FE5FD-90F7-419F-9583-2CB0A1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9972B-4350-4EA8-8E03-C04F1CA64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24D58-9521-4CAD-95FB-04840FF069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482E1-44DD-4E24-821E-5ADB7FE38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AB929-9339-48EA-9E71-860B65411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B0DBE-2CB7-40D2-9EA5-BC87427D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4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-org.ezproxy.umgc.edu/10.3167/aia.2022.290104" TargetMode="External"/><Relationship Id="rId2" Type="http://schemas.openxmlformats.org/officeDocument/2006/relationships/hyperlink" Target="https://doi-org.ezproxy.umgc.edu/10.1111/maq.1262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-org.ezproxy.umgc.edu/10.1002/hpm.319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8874-F997-4267-9660-A8E9DA27E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4707"/>
            <a:ext cx="9144000" cy="4773706"/>
          </a:xfrm>
        </p:spPr>
        <p:txBody>
          <a:bodyPr>
            <a:no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ANTH 350 Final Research Project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Author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Affiliation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Instructor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Due Date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94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546F-CAB6-4966-9904-BBEBAB8F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9FD68-84B7-4200-9E01-8E17CB7B7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5388"/>
            <a:ext cx="5181600" cy="47515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anthropology-Subfield of anthropology.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Relates culture, social, and environmental factors to health, illness, and healing practices.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work evaluates medical anthropological tenets in the realm of pandemics, such as COVID.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evaluates CDC’s intervention.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02329A1-BF03-4C73-A4FC-FD2FEA8ED8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32071702"/>
              </p:ext>
            </p:extLst>
          </p:nvPr>
        </p:nvGraphicFramePr>
        <p:xfrm>
          <a:off x="6172200" y="1425388"/>
          <a:ext cx="5181600" cy="4751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3773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49C5-612F-4575-BA91-9EBCF7AF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451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Concepts in Medical Anthropology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FE96E-DC63-454B-8609-BF863896A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46545"/>
            <a:ext cx="6167718" cy="3831526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Concept 1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Cultural contraction of illness and health (</a:t>
            </a:r>
            <a:r>
              <a:rPr lang="en-US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Adams &amp; Nading, 2020)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Illness and healing practices relate to culture, value, and practices.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Traditional medicine such as herbs is still pursued by some communities.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4C315F-2EC3-4AA6-99BD-2B3809EA09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788" y="2595281"/>
            <a:ext cx="2971799" cy="2796989"/>
          </a:xfrm>
        </p:spPr>
      </p:pic>
    </p:spTree>
    <p:extLst>
      <p:ext uri="{BB962C8B-B14F-4D97-AF65-F5344CB8AC3E}">
        <p14:creationId xmlns:p14="http://schemas.microsoft.com/office/powerpoint/2010/main" val="3315696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0556-4D80-4B83-88F1-E1761F30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134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Concepts in Medical Anthropology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3981A-58C1-4E36-B7DE-F9EDAAB37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5482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Biocultural Approach to Health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outcomes=culture+ society+ environment (Ann et al., 2019).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holistic input.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Sociocultural and biological health factors; equally significant (Ann et al., 2019).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Societies, for example, indigenous Luos in Kenya associate illness with spiritual imbalance.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9E1963-B0B9-436B-9593-0C7F65241D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Pluralism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health systems, for example, biomedicine, traditional healing practices, and complementary and alternative medicine (CAM).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societal healing customs (Ann et al., 2019).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72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3DB7-0901-4473-8F84-1A534EF2F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346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Problems and Their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26B50-DAB0-489B-B5B0-2104624EA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Stigmatization of affected communities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Manifested variedly, for example, vaccine hoarding and vaccine nationalization.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underprivileged hardly accessed vaccines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culturally sensitive research (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Gravlee &amp; Sweet, 2008)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Cultural resistance to public health measures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Manifested, for example, in vaccine apathy.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Community collaborations.</a:t>
            </a:r>
          </a:p>
        </p:txBody>
      </p:sp>
    </p:spTree>
    <p:extLst>
      <p:ext uri="{BB962C8B-B14F-4D97-AF65-F5344CB8AC3E}">
        <p14:creationId xmlns:p14="http://schemas.microsoft.com/office/powerpoint/2010/main" val="386989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8DE3-9280-4408-ACCB-08F65092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Plan for Future Pandemics: Healthcare Disparities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4DFC6-28C9-4CE7-A474-8BF04CA81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29082" cy="37414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Healthcare disparities in future pandemics (</a:t>
            </a:r>
            <a:r>
              <a:rPr lang="en-US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Lasco, 2022)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Ethnographic methods, including in-depth interviews and participant observations.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of structural violence-Helps understand barriers.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7A9718-0F27-410C-BC73-B45AAF88E3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141" y="3129756"/>
            <a:ext cx="2433918" cy="1743075"/>
          </a:xfrm>
        </p:spPr>
      </p:pic>
    </p:spTree>
    <p:extLst>
      <p:ext uri="{BB962C8B-B14F-4D97-AF65-F5344CB8AC3E}">
        <p14:creationId xmlns:p14="http://schemas.microsoft.com/office/powerpoint/2010/main" val="3394286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D86E-0480-4CD4-82D7-C82751FB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471"/>
            <a:ext cx="10515600" cy="155621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Plan for Future Pandemics: Information Dissemination and Misinformation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EF123-22CA-4A3D-BE09-C5B9640F2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138081"/>
            <a:ext cx="5629835" cy="40388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Dissemination and Misinformation.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during Zika virus (Rocha, 2021).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narrative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95F1F6-C0EC-4E5B-900F-16FFCC08F8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12" y="2756648"/>
            <a:ext cx="2952750" cy="2020934"/>
          </a:xfrm>
        </p:spPr>
      </p:pic>
    </p:spTree>
    <p:extLst>
      <p:ext uri="{BB962C8B-B14F-4D97-AF65-F5344CB8AC3E}">
        <p14:creationId xmlns:p14="http://schemas.microsoft.com/office/powerpoint/2010/main" val="397018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2947-6D41-4DDD-BBD5-A128998C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9EF8E-5742-4662-9AC9-B72514BF9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9518"/>
            <a:ext cx="6584576" cy="465744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anthropology is multifaceted.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unique perspective of addressing challenges of pandemics.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Anthropologists contribute to public health an safety by;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cultural dynamics,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stigma, cultural changes, and conducting targeted studies.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CDC’s collaboration with medical anthropologists better prepares humanity for future pandemics because of shared knowledge.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CB8A8B-3F1C-41E1-ABB9-A3F0D60C6F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88" y="2232211"/>
            <a:ext cx="2864224" cy="2891117"/>
          </a:xfrm>
        </p:spPr>
      </p:pic>
    </p:spTree>
    <p:extLst>
      <p:ext uri="{BB962C8B-B14F-4D97-AF65-F5344CB8AC3E}">
        <p14:creationId xmlns:p14="http://schemas.microsoft.com/office/powerpoint/2010/main" val="1063493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39D6-7E7A-4DC8-B90A-66396199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FE3A2-6F43-476A-A9E7-718D74E99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835"/>
            <a:ext cx="10515600" cy="5054040"/>
          </a:xfrm>
        </p:spPr>
        <p:txBody>
          <a:bodyPr>
            <a:normAutofit fontScale="92500" lnSpcReduction="10000"/>
          </a:bodyPr>
          <a:lstStyle/>
          <a:p>
            <a:pPr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Adams, V., &amp; Nading, A. (2020). Medical Anthropology in the Time of COVID‐19. Medical Anthropology Quarterly, 34(4), 461–466. </a:t>
            </a:r>
            <a:r>
              <a:rPr lang="en-US" sz="1800" u="sng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https://doi-org.ezproxy.umgc.edu/10.1111/maq.12624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Ann H. Kelly, Frédéric Keck, &amp; Christos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Lynteris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(2019). The Anthropology of Epidemics. Routledge.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Gravlee, C. C., &amp; Sweet, E. (2008). Race, ethnicity, and racism in medical anthropology, 1977–2002. 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Medical anthropology quarterly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(1), 27-51.</a:t>
            </a:r>
          </a:p>
          <a:p>
            <a:pPr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Lasco, G. (2022). Anthropological Responses to COVID-19 in the Philippines. Anthropology in Action, 29(1), 23–31. </a:t>
            </a:r>
            <a:r>
              <a:rPr lang="en-US" sz="1800" u="sng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https://doi-org.ezproxy.umgc.edu/10.3167/aia.2022.290104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Rocha, I. C. N. (2021). Employing medical anthropology approach as an additional public health strategy in promoting COVID-19 vaccine acceptance in Bhutan. The International Journal of Health Planning and Management, 36(5), 1943–1946. </a:t>
            </a:r>
            <a:r>
              <a:rPr lang="en-US" sz="1800" u="sng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https://doi-org.ezproxy.umgc.edu/10.1002/hpm.3191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073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607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ANTH 350 Final Research Project     Author Affiliation Course Instructor Due Date</vt:lpstr>
      <vt:lpstr>Introduction</vt:lpstr>
      <vt:lpstr>Key Concepts in Medical Anthropology</vt:lpstr>
      <vt:lpstr>Key Concepts in Medical Anthropology</vt:lpstr>
      <vt:lpstr>Two Problems and Their Solution</vt:lpstr>
      <vt:lpstr>Research Plan for Future Pandemics: Healthcare Disparities</vt:lpstr>
      <vt:lpstr>Research Plan for Future Pandemics: Information Dissemination and Misinformation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Bonface Otieno</dc:creator>
  <cp:lastModifiedBy>Bonface Otieno</cp:lastModifiedBy>
  <cp:revision>26</cp:revision>
  <dcterms:created xsi:type="dcterms:W3CDTF">2024-02-28T18:11:40Z</dcterms:created>
  <dcterms:modified xsi:type="dcterms:W3CDTF">2024-02-28T20:13:51Z</dcterms:modified>
</cp:coreProperties>
</file>