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8"/>
  </p:notesMasterIdLst>
  <p:handoutMasterIdLst>
    <p:handoutMasterId r:id="rId9"/>
  </p:handoutMasterIdLst>
  <p:sldIdLst>
    <p:sldId id="314" r:id="rId2"/>
    <p:sldId id="364" r:id="rId3"/>
    <p:sldId id="372" r:id="rId4"/>
    <p:sldId id="373" r:id="rId5"/>
    <p:sldId id="371" r:id="rId6"/>
    <p:sldId id="313" r:id="rId7"/>
  </p:sldIdLst>
  <p:sldSz cx="12192000" cy="6858000"/>
  <p:notesSz cx="7023100" cy="9309100"/>
  <p:custDataLst>
    <p:tags r:id="rId10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1859A"/>
    <a:srgbClr val="0070C0"/>
    <a:srgbClr val="2D608F"/>
    <a:srgbClr val="F15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2" autoAdjust="0"/>
    <p:restoredTop sz="95044" autoAdjust="0"/>
  </p:normalViewPr>
  <p:slideViewPr>
    <p:cSldViewPr snapToGrid="0">
      <p:cViewPr>
        <p:scale>
          <a:sx n="120" d="100"/>
          <a:sy n="120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604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D093ABF-099A-4EA4-BA20-9BF92BAF3B7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CA7C346-3FF3-4D15-B82C-3F4CA917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4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DE4BB7C-5FBF-4D7F-9E4D-CFC9C4C65C1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D2766A5-23BE-486B-8B47-7ACE1FD7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766A5-23BE-486B-8B47-7ACE1FD79A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5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4790231" y="0"/>
            <a:ext cx="7401770" cy="6858000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A97A45C-D447-4E98-9B2B-0F4C87AAA9C9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" y="377950"/>
            <a:ext cx="3392432" cy="588483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364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7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- WDC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4790231" y="0"/>
            <a:ext cx="740177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212840" y="2755390"/>
            <a:ext cx="7766320" cy="1347219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61633472-B85E-48F2-9A4A-9F0B96746627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2" y="277555"/>
            <a:ext cx="11247119" cy="365760"/>
          </a:xfrm>
        </p:spPr>
        <p:txBody>
          <a:bodyPr lIns="0" tIns="0" rIns="0" bIns="0"/>
          <a:lstStyle>
            <a:lvl1pPr marL="0" marR="0" indent="0">
              <a:spcAft>
                <a:spcPts val="0"/>
              </a:spcAft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2" y="1524000"/>
            <a:ext cx="11247119" cy="4919932"/>
          </a:xfrm>
        </p:spPr>
        <p:txBody>
          <a:bodyPr lIns="0" tIns="0" rIns="0" bIns="0"/>
          <a:lstStyle>
            <a:lvl1pPr marL="173038" marR="0" indent="-173038">
              <a:lnSpc>
                <a:spcPct val="95000"/>
              </a:lnSpc>
              <a:spcBef>
                <a:spcPts val="675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 marL="396875" marR="0" indent="-163513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  <a:lvl3pPr marL="569913" marR="0" indent="-112713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tabLst/>
              <a:defRPr sz="1200">
                <a:solidFill>
                  <a:schemeClr val="tx1"/>
                </a:solidFill>
              </a:defRPr>
            </a:lvl3pPr>
            <a:lvl4pPr marL="741363" marR="0" indent="-111125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 marL="685783" indent="-137156">
              <a:lnSpc>
                <a:spcPct val="95000"/>
              </a:lnSpc>
              <a:spcBef>
                <a:spcPts val="300"/>
              </a:spcBef>
              <a:defRPr sz="11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2" y="751930"/>
            <a:ext cx="11247119" cy="365760"/>
          </a:xfrm>
        </p:spPr>
        <p:txBody>
          <a:bodyPr lIns="0" tIns="0" rIns="0" bIns="0"/>
          <a:lstStyle>
            <a:lvl1pPr marL="0" marR="0" indent="0" algn="l">
              <a:spcBef>
                <a:spcPts val="506"/>
              </a:spcBef>
              <a:spcAft>
                <a:spcPts val="0"/>
              </a:spcAft>
              <a:buNone/>
              <a:defRPr sz="1600" b="0" i="1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19" y="6554274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>
              <a:spcBef>
                <a:spcPts val="0"/>
              </a:spcBef>
              <a:spcAft>
                <a:spcPts val="0"/>
              </a:spcAft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5449E5BB-589F-4C0F-B04A-859D813001DB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1" y="6554274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>
              <a:spcBef>
                <a:spcPts val="0"/>
              </a:spcBef>
              <a:spcAft>
                <a:spcPts val="0"/>
              </a:spcAft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39" y="6554274"/>
            <a:ext cx="54864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©2018 Western Digital Corporation or its affiliates. All rights reserved. Confidential.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778" y="6604806"/>
            <a:ext cx="1346757" cy="1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5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" b="25"/>
          <a:stretch/>
        </p:blipFill>
        <p:spPr bwMode="ltGray">
          <a:xfrm>
            <a:off x="3048" y="0"/>
            <a:ext cx="12188952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white">
          <a:xfrm>
            <a:off x="0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A0C7B3EB-8F99-4F8A-B2C5-936C6C5169B6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5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white">
          <a:xfrm>
            <a:off x="-1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7517671D-8957-4C05-8BA0-3EEFD9D31AEC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8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1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083" y="609"/>
            <a:ext cx="12189835" cy="68567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white">
          <a:xfrm>
            <a:off x="-1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43F79A61-2111-4744-AD18-60B5F93292D4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with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white">
          <a:xfrm>
            <a:off x="-1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B4F10489-8827-4D18-9241-B7A33B27FFE9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with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"/>
          <a:stretch/>
        </p:blipFill>
        <p:spPr bwMode="ltGray"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white">
          <a:xfrm>
            <a:off x="-1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6B3475DD-4EA7-4DC3-AAB9-B80022351627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with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"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white">
          <a:xfrm>
            <a:off x="-1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A401A548-71B7-4CD8-92D9-2A9EDA91A9B1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8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with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ltGray">
          <a:xfrm>
            <a:off x="3048" y="0"/>
            <a:ext cx="12188952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white">
          <a:xfrm>
            <a:off x="-1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85C59A99-1DC9-461E-AE0D-860191212B2D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5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with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"/>
          <a:stretch/>
        </p:blipFill>
        <p:spPr bwMode="ltGray">
          <a:xfrm>
            <a:off x="2076588" y="0"/>
            <a:ext cx="101154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625710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31627D4-877F-4BCF-9441-537CA3D5461C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" y="1600200"/>
            <a:ext cx="1124712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500DFA71-CF58-40C6-BAA5-9F7C5D6A22F7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0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9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769" r:id="rId3"/>
    <p:sldLayoutId id="2147483772" r:id="rId4"/>
    <p:sldLayoutId id="2147483770" r:id="rId5"/>
    <p:sldLayoutId id="2147483701" r:id="rId6"/>
    <p:sldLayoutId id="2147483703" r:id="rId7"/>
    <p:sldLayoutId id="2147483702" r:id="rId8"/>
    <p:sldLayoutId id="2147483773" r:id="rId9"/>
    <p:sldLayoutId id="2147483783" r:id="rId10"/>
    <p:sldLayoutId id="2147483784" r:id="rId11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1219170" rtl="0" eaLnBrk="1" latinLnBrk="0" hangingPunct="1">
        <a:lnSpc>
          <a:spcPct val="95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3838" algn="l" defTabSz="121917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defTabSz="121917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3513" algn="l" defTabSz="121917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33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Optimizing RISCV </a:t>
            </a:r>
            <a:r>
              <a:rPr lang="en-US" dirty="0" smtClean="0">
                <a:solidFill>
                  <a:schemeClr val="accent2"/>
                </a:solidFill>
              </a:rPr>
              <a:t>Loop unroll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Toolchain Team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F79A61-2111-4744-AD18-60B5F93292D4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2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C1A3E-DDCF-44A0-B584-A8643677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1FD51A-AA42-46BA-BBE3-6833B813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2" y="1308350"/>
            <a:ext cx="11247119" cy="4919932"/>
          </a:xfrm>
        </p:spPr>
        <p:txBody>
          <a:bodyPr/>
          <a:lstStyle/>
          <a:p>
            <a:r>
              <a:rPr lang="en-US" dirty="0" smtClean="0"/>
              <a:t>Founding: Loop unroll flag “-</a:t>
            </a:r>
            <a:r>
              <a:rPr lang="en-US" dirty="0" err="1" smtClean="0"/>
              <a:t>fno</a:t>
            </a:r>
            <a:r>
              <a:rPr lang="en-US" dirty="0" smtClean="0"/>
              <a:t>-unroll-loop” does not affect the build and link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Symptom: using a nested loop of two loops, </a:t>
            </a:r>
            <a:r>
              <a:rPr lang="en-US" dirty="0"/>
              <a:t>4</a:t>
            </a:r>
            <a:r>
              <a:rPr lang="en-US" dirty="0" smtClean="0"/>
              <a:t> iteration inside a 2 iteration one, while applying the no unroll loop, still the result came up in peeling all of the loops iterations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Iterations: outer loop 2, inner loop 4</a:t>
            </a:r>
          </a:p>
          <a:p>
            <a:endParaRPr lang="en-US" dirty="0" smtClean="0"/>
          </a:p>
          <a:p>
            <a:r>
              <a:rPr lang="en-US" dirty="0" err="1" smtClean="0"/>
              <a:t>Consclusion</a:t>
            </a:r>
            <a:r>
              <a:rPr lang="en-US" dirty="0" smtClean="0"/>
              <a:t>: -</a:t>
            </a:r>
            <a:r>
              <a:rPr lang="en-US" dirty="0" err="1" smtClean="0"/>
              <a:t>fno</a:t>
            </a:r>
            <a:r>
              <a:rPr lang="en-US" dirty="0" smtClean="0"/>
              <a:t>-unroll-loop does not affect the optimization process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A0F3C897-0E38-402B-B654-3E6A5E54075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2044E0-39F2-4BAB-BEAD-B264A640FA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49E5BB-589F-4C0F-B04A-859D813001DB}" type="datetime1">
              <a:rPr lang="en-US" smtClean="0"/>
              <a:t>11/21/2018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35409B-890E-4DBE-9A5D-64AFBEB21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600B056-9846-476A-8423-17BFED37E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3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C1A3E-DDCF-44A0-B584-A8643677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1FD51A-AA42-46BA-BBE3-6833B813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2" y="1308350"/>
            <a:ext cx="11247119" cy="4919932"/>
          </a:xfrm>
        </p:spPr>
        <p:txBody>
          <a:bodyPr/>
          <a:lstStyle/>
          <a:p>
            <a:r>
              <a:rPr lang="en-US" dirty="0"/>
              <a:t>Test case: </a:t>
            </a:r>
            <a:r>
              <a:rPr lang="en-US" dirty="0" smtClean="0"/>
              <a:t>memory access in loop script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Loop type</a:t>
            </a:r>
            <a:r>
              <a:rPr lang="en-US" dirty="0" smtClean="0"/>
              <a:t>: nested loop level 2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Itterations</a:t>
            </a:r>
            <a:r>
              <a:rPr lang="en-US" dirty="0" smtClean="0"/>
              <a:t>: outer loop 2, inner loop 4</a:t>
            </a:r>
          </a:p>
          <a:p>
            <a:endParaRPr lang="en-US" dirty="0" smtClean="0"/>
          </a:p>
          <a:p>
            <a:r>
              <a:rPr lang="en-US" dirty="0" smtClean="0"/>
              <a:t>Compiler </a:t>
            </a:r>
            <a:r>
              <a:rPr lang="en-US" dirty="0"/>
              <a:t>options: </a:t>
            </a:r>
            <a:r>
              <a:rPr lang="en-US" dirty="0" smtClean="0"/>
              <a:t>-</a:t>
            </a:r>
            <a:r>
              <a:rPr lang="en-US" dirty="0" err="1"/>
              <a:t>mabi</a:t>
            </a:r>
            <a:r>
              <a:rPr lang="en-US" dirty="0"/>
              <a:t>=ilp32 </a:t>
            </a:r>
            <a:r>
              <a:rPr lang="en-US" dirty="0" smtClean="0"/>
              <a:t>-</a:t>
            </a:r>
            <a:r>
              <a:rPr lang="en-US" dirty="0"/>
              <a:t>march=rv32imc </a:t>
            </a:r>
            <a:r>
              <a:rPr lang="en-US" dirty="0" smtClean="0"/>
              <a:t>-</a:t>
            </a:r>
            <a:r>
              <a:rPr lang="en-US" dirty="0" err="1"/>
              <a:t>mcmodel</a:t>
            </a:r>
            <a:r>
              <a:rPr lang="en-US" dirty="0"/>
              <a:t>=</a:t>
            </a:r>
            <a:r>
              <a:rPr lang="en-US" dirty="0" err="1"/>
              <a:t>medany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/>
              <a:t>DNOVSIM </a:t>
            </a:r>
            <a:r>
              <a:rPr lang="en-US" dirty="0" smtClean="0"/>
              <a:t>-</a:t>
            </a:r>
            <a:r>
              <a:rPr lang="en-US" dirty="0" err="1"/>
              <a:t>fdata</a:t>
            </a:r>
            <a:r>
              <a:rPr lang="en-US" dirty="0"/>
              <a:t>-sections </a:t>
            </a:r>
            <a:r>
              <a:rPr lang="en-US" dirty="0" smtClean="0"/>
              <a:t>-</a:t>
            </a:r>
            <a:r>
              <a:rPr lang="en-US" dirty="0" err="1"/>
              <a:t>ffunction</a:t>
            </a:r>
            <a:r>
              <a:rPr lang="en-US" dirty="0"/>
              <a:t>-sections </a:t>
            </a:r>
            <a:r>
              <a:rPr lang="en-US" dirty="0" smtClean="0"/>
              <a:t>-</a:t>
            </a:r>
            <a:r>
              <a:rPr lang="en-US" dirty="0" err="1"/>
              <a:t>Wl</a:t>
            </a:r>
            <a:r>
              <a:rPr lang="en-US" dirty="0"/>
              <a:t>,--</a:t>
            </a:r>
            <a:r>
              <a:rPr lang="en-US" dirty="0" err="1"/>
              <a:t>gc</a:t>
            </a:r>
            <a:r>
              <a:rPr lang="en-US" dirty="0"/>
              <a:t>-sections </a:t>
            </a:r>
            <a:r>
              <a:rPr lang="en-US" dirty="0" smtClean="0"/>
              <a:t>-</a:t>
            </a:r>
            <a:r>
              <a:rPr lang="en-US" dirty="0" err="1"/>
              <a:t>Wl</a:t>
            </a:r>
            <a:r>
              <a:rPr lang="en-US" dirty="0"/>
              <a:t>,--</a:t>
            </a:r>
            <a:r>
              <a:rPr lang="en-US" dirty="0" err="1"/>
              <a:t>gc</a:t>
            </a:r>
            <a:r>
              <a:rPr lang="en-US" dirty="0"/>
              <a:t>-keep-exported </a:t>
            </a:r>
            <a:r>
              <a:rPr lang="en-US" dirty="0" smtClean="0"/>
              <a:t>-</a:t>
            </a:r>
            <a:r>
              <a:rPr lang="en-US" dirty="0" err="1"/>
              <a:t>fno-builtin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/>
              <a:t>nostdlib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fno</a:t>
            </a:r>
            <a:r>
              <a:rPr lang="en-US" dirty="0" smtClean="0"/>
              <a:t>-inline-small-functions -</a:t>
            </a:r>
            <a:r>
              <a:rPr lang="en-US" dirty="0" err="1"/>
              <a:t>Os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/>
              <a:t>unrolling loops: </a:t>
            </a:r>
            <a:r>
              <a:rPr lang="en-US" dirty="0"/>
              <a:t>-</a:t>
            </a:r>
            <a:r>
              <a:rPr lang="en-US" dirty="0" err="1" smtClean="0"/>
              <a:t>fno</a:t>
            </a:r>
            <a:r>
              <a:rPr lang="en-US" dirty="0"/>
              <a:t>-unroll-loops --param </a:t>
            </a:r>
            <a:r>
              <a:rPr lang="en-US" dirty="0" smtClean="0"/>
              <a:t>max-completely-peel-times={x}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A0F3C897-0E38-402B-B654-3E6A5E54075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2044E0-39F2-4BAB-BEAD-B264A640FA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49E5BB-589F-4C0F-B04A-859D813001DB}" type="datetime1">
              <a:rPr lang="en-US" smtClean="0"/>
              <a:t>11/21/2018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35409B-890E-4DBE-9A5D-64AFBEB21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600B056-9846-476A-8423-17BFED37E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C1A3E-DDCF-44A0-B584-A8643677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1FD51A-AA42-46BA-BBE3-6833B813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2" y="1308336"/>
            <a:ext cx="11247119" cy="4919932"/>
          </a:xfrm>
        </p:spPr>
        <p:txBody>
          <a:bodyPr/>
          <a:lstStyle/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A0F3C897-0E38-402B-B654-3E6A5E54075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2044E0-39F2-4BAB-BEAD-B264A640FA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49E5BB-589F-4C0F-B04A-859D813001DB}" type="datetime1">
              <a:rPr lang="en-US" smtClean="0"/>
              <a:t>11/21/2018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35409B-890E-4DBE-9A5D-64AFBEB21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600B056-9846-476A-8423-17BFED37E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Western Digital Corporation or its affiliates. All rights reserved. Confidential.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38938"/>
              </p:ext>
            </p:extLst>
          </p:nvPr>
        </p:nvGraphicFramePr>
        <p:xfrm>
          <a:off x="472442" y="3656681"/>
          <a:ext cx="1120772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007"/>
                <a:gridCol w="1518249"/>
                <a:gridCol w="1768415"/>
                <a:gridCol w="940279"/>
                <a:gridCol w="54777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--param max-completely-peel-times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fno</a:t>
                      </a: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-unroll-loops 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behavior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Code size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Absent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ᶲ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Loops has been peeled completely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0xBE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Peeling has been done completely until it met a threshold decided by the compiler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ᶲ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Peeled up to 0 iterations in each loop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0x56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 peeling at all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ᶲ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Peeled up to 2 iterations in each loop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0x7E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one loop has been peeled completely, the other has 2 iterations peeled and 2 iterations rolled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ᶲ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Peeled up to 4 iterations in each loop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0xBE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all iterations in both loops has been peeled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90756"/>
              </p:ext>
            </p:extLst>
          </p:nvPr>
        </p:nvGraphicFramePr>
        <p:xfrm>
          <a:off x="3331869" y="1420595"/>
          <a:ext cx="5549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154"/>
                <a:gridCol w="1550505"/>
                <a:gridCol w="9220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--param max-completely-peel-times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fno</a:t>
                      </a: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-unroll-loops 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Behavior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Peeled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Peeled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Rolled</a:t>
                      </a:r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Rolled</a:t>
                      </a:r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94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C1A3E-DDCF-44A0-B584-A8643677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1FD51A-AA42-46BA-BBE3-6833B813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2" y="1308336"/>
            <a:ext cx="11247119" cy="491993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A0F3C897-0E38-402B-B654-3E6A5E54075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2044E0-39F2-4BAB-BEAD-B264A640FA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49E5BB-589F-4C0F-B04A-859D813001DB}" type="datetime1">
              <a:rPr lang="en-US" smtClean="0"/>
              <a:t>11/21/2018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35409B-890E-4DBE-9A5D-64AFBEB21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600B056-9846-476A-8423-17BFED37E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Western Digital Corporation or its affiliates. All rights reserved. Confidential.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86459"/>
              </p:ext>
            </p:extLst>
          </p:nvPr>
        </p:nvGraphicFramePr>
        <p:xfrm>
          <a:off x="1950528" y="1904431"/>
          <a:ext cx="8128000" cy="1743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828707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%age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65388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89.94%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9084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KB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50557"/>
              </p:ext>
            </p:extLst>
          </p:nvPr>
        </p:nvGraphicFramePr>
        <p:xfrm>
          <a:off x="2019539" y="4402343"/>
          <a:ext cx="812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%age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65412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71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89.94%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9084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48743" y="1391154"/>
            <a:ext cx="803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WD FW </a:t>
            </a:r>
            <a:r>
              <a:rPr lang="en-US" sz="2000" dirty="0" smtClean="0"/>
              <a:t>build without </a:t>
            </a:r>
            <a:r>
              <a:rPr lang="en-US" sz="2000" dirty="0"/>
              <a:t>--param </a:t>
            </a:r>
            <a:r>
              <a:rPr lang="en-US" sz="2000" dirty="0" smtClean="0"/>
              <a:t>max-completely-peel-times=0</a:t>
            </a:r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19539" y="3919539"/>
            <a:ext cx="7618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WD FW </a:t>
            </a:r>
            <a:r>
              <a:rPr lang="en-US" sz="2000" dirty="0" smtClean="0"/>
              <a:t>build </a:t>
            </a:r>
            <a:r>
              <a:rPr lang="en-US" sz="2000" dirty="0"/>
              <a:t>with --param </a:t>
            </a:r>
            <a:r>
              <a:rPr lang="en-US" sz="2000" dirty="0" smtClean="0"/>
              <a:t>max-completely-peel-times=0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9188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4790231" y="0"/>
            <a:ext cx="7401770" cy="6858000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397BEC-9005-45EA-8F70-C80F9171E736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212840" y="2755390"/>
            <a:ext cx="7766320" cy="13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0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2017 Common to all - White">
  <a:themeElements>
    <a:clrScheme name="2017 WDC Palette">
      <a:dk1>
        <a:sysClr val="windowText" lastClr="000000"/>
      </a:dk1>
      <a:lt1>
        <a:sysClr val="window" lastClr="FFFFFF"/>
      </a:lt1>
      <a:dk2>
        <a:srgbClr val="7E7E7E"/>
      </a:dk2>
      <a:lt2>
        <a:srgbClr val="FFFFFF"/>
      </a:lt2>
      <a:accent1>
        <a:srgbClr val="005EB8"/>
      </a:accent1>
      <a:accent2>
        <a:srgbClr val="F2A900"/>
      </a:accent2>
      <a:accent3>
        <a:srgbClr val="00AB8E"/>
      </a:accent3>
      <a:accent4>
        <a:srgbClr val="00AFD7"/>
      </a:accent4>
      <a:accent5>
        <a:srgbClr val="EE2737"/>
      </a:accent5>
      <a:accent6>
        <a:srgbClr val="3A5DAE"/>
      </a:accent6>
      <a:hlink>
        <a:srgbClr val="7C878E"/>
      </a:hlink>
      <a:folHlink>
        <a:srgbClr val="009681"/>
      </a:folHlink>
    </a:clrScheme>
    <a:fontScheme name="WD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6968709-439E-4F58-8E33-94AF61C7E449}" vid="{44CA599D-19A3-45B4-A0B4-CC3800FE96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Corporate_template_16x9_White_NEW_Conf_OpSc_jn</Template>
  <TotalTime>38627</TotalTime>
  <Words>422</Words>
  <Application>Microsoft Office PowerPoint</Application>
  <PresentationFormat>Widescreen</PresentationFormat>
  <Paragraphs>112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2017 Common to all - White</vt:lpstr>
      <vt:lpstr>Optimizing RISCV Loop unroll</vt:lpstr>
      <vt:lpstr>Issue</vt:lpstr>
      <vt:lpstr>Baseline</vt:lpstr>
      <vt:lpstr>Results</vt:lpstr>
      <vt:lpstr>Results</vt:lpstr>
      <vt:lpstr>PowerPoint Presentation</vt:lpstr>
    </vt:vector>
  </TitlesOfParts>
  <Company>SanDisk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and Delete this Slide</dc:title>
  <dc:creator>Joseph Rahmeh</dc:creator>
  <cp:lastModifiedBy>Nidal Faour</cp:lastModifiedBy>
  <cp:revision>180</cp:revision>
  <cp:lastPrinted>2018-07-26T15:47:00Z</cp:lastPrinted>
  <dcterms:created xsi:type="dcterms:W3CDTF">2017-12-11T05:17:10Z</dcterms:created>
  <dcterms:modified xsi:type="dcterms:W3CDTF">2018-11-21T14:00:09Z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2775239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D6.0.5</vt:lpwstr>
  </property>
</Properties>
</file>