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0" autoAdjust="0"/>
    <p:restoredTop sz="94660"/>
  </p:normalViewPr>
  <p:slideViewPr>
    <p:cSldViewPr snapToGrid="0">
      <p:cViewPr varScale="1">
        <p:scale>
          <a:sx n="111" d="100"/>
          <a:sy n="111"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EE163E-786F-4379-A5A4-0D31BAD0C5E2}"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AA996-444D-4319-8297-3A62F2A381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28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EE163E-786F-4379-A5A4-0D31BAD0C5E2}"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415146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EE163E-786F-4379-A5A4-0D31BAD0C5E2}"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AA996-444D-4319-8297-3A62F2A3813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18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EE163E-786F-4379-A5A4-0D31BAD0C5E2}"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310059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EE163E-786F-4379-A5A4-0D31BAD0C5E2}"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AA996-444D-4319-8297-3A62F2A381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9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EE163E-786F-4379-A5A4-0D31BAD0C5E2}"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70465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EE163E-786F-4379-A5A4-0D31BAD0C5E2}" type="datetimeFigureOut">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205646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EE163E-786F-4379-A5A4-0D31BAD0C5E2}" type="datetimeFigureOut">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370387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E163E-786F-4379-A5A4-0D31BAD0C5E2}" type="datetimeFigureOut">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403318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EE163E-786F-4379-A5A4-0D31BAD0C5E2}"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AA996-444D-4319-8297-3A62F2A38130}" type="slidenum">
              <a:rPr lang="en-US" smtClean="0"/>
              <a:t>‹#›</a:t>
            </a:fld>
            <a:endParaRPr lang="en-US"/>
          </a:p>
        </p:txBody>
      </p:sp>
    </p:spTree>
    <p:extLst>
      <p:ext uri="{BB962C8B-B14F-4D97-AF65-F5344CB8AC3E}">
        <p14:creationId xmlns:p14="http://schemas.microsoft.com/office/powerpoint/2010/main" val="56430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EE163E-786F-4379-A5A4-0D31BAD0C5E2}" type="datetimeFigureOut">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AA996-444D-4319-8297-3A62F2A3813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37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8EE163E-786F-4379-A5A4-0D31BAD0C5E2}" type="datetimeFigureOut">
              <a:rPr lang="en-US" smtClean="0"/>
              <a:t>6/25/2019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6AA996-444D-4319-8297-3A62F2A3813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50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Craft Brewery Location</a:t>
            </a:r>
            <a:endParaRPr lang="en-US" dirty="0"/>
          </a:p>
        </p:txBody>
      </p:sp>
      <p:sp>
        <p:nvSpPr>
          <p:cNvPr id="3" name="Subtitle 2"/>
          <p:cNvSpPr>
            <a:spLocks noGrp="1"/>
          </p:cNvSpPr>
          <p:nvPr>
            <p:ph type="subTitle" idx="1"/>
          </p:nvPr>
        </p:nvSpPr>
        <p:spPr/>
        <p:txBody>
          <a:bodyPr/>
          <a:lstStyle/>
          <a:p>
            <a:r>
              <a:rPr lang="es-EC" dirty="0"/>
              <a:t>Gabriel X. Martinez</a:t>
            </a:r>
            <a:endParaRPr lang="en-US" dirty="0"/>
          </a:p>
          <a:p>
            <a:r>
              <a:rPr lang="es-EC" dirty="0" smtClean="0"/>
              <a:t>gmartinez@avemaria.edu</a:t>
            </a:r>
            <a:endParaRPr lang="en-US" dirty="0"/>
          </a:p>
        </p:txBody>
      </p:sp>
    </p:spTree>
    <p:extLst>
      <p:ext uri="{BB962C8B-B14F-4D97-AF65-F5344CB8AC3E}">
        <p14:creationId xmlns:p14="http://schemas.microsoft.com/office/powerpoint/2010/main" val="226020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Breweries</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14:m>
                  <m:oMath xmlns:m="http://schemas.openxmlformats.org/officeDocument/2006/math">
                    <m:r>
                      <a:rPr lang="en-US" i="1" smtClean="0"/>
                      <m:t>𝑀𝑖𝑠𝑠𝑖𝑛𝑔</m:t>
                    </m:r>
                    <m:r>
                      <a:rPr lang="en-US" i="1" smtClean="0"/>
                      <m:t> </m:t>
                    </m:r>
                    <m:r>
                      <a:rPr lang="en-US" i="1" smtClean="0"/>
                      <m:t>𝐵𝑟𝑒𝑤𝑒𝑟𝑖𝑒𝑠</m:t>
                    </m:r>
                  </m:oMath>
                </a14:m>
                <a:endParaRPr lang="en-US" i="1" dirty="0" smtClean="0"/>
              </a:p>
              <a:p>
                <a14:m>
                  <m:oMath xmlns:m="http://schemas.openxmlformats.org/officeDocument/2006/math">
                    <m:r>
                      <a:rPr lang="en-US" i="1"/>
                      <m:t>=</m:t>
                    </m:r>
                    <m:d>
                      <m:dPr>
                        <m:ctrlPr>
                          <a:rPr lang="en-US" i="1"/>
                        </m:ctrlPr>
                      </m:dPr>
                      <m:e>
                        <m:r>
                          <a:rPr lang="en-US" i="1"/>
                          <m:t>𝑃𝑟𝑒𝑑𝑖𝑐𝑡𝑒𝑑</m:t>
                        </m:r>
                        <m:r>
                          <a:rPr lang="en-US" i="1"/>
                          <m:t> </m:t>
                        </m:r>
                        <m:r>
                          <a:rPr lang="en-US" i="1"/>
                          <m:t>𝐵𝑟𝑒𝑤𝐷𝑒𝑛𝑠𝑖𝑡𝑦𝐿𝑎𝑛𝑑</m:t>
                        </m:r>
                        <m:r>
                          <a:rPr lang="en-US" i="1"/>
                          <m:t>−</m:t>
                        </m:r>
                        <m:r>
                          <a:rPr lang="en-US" i="1"/>
                          <m:t>𝐵𝑟𝑒𝑤𝐷𝑒𝑛𝑠𝑖𝑡𝑦𝐿𝑎𝑛𝑑</m:t>
                        </m:r>
                      </m:e>
                    </m:d>
                    <m:r>
                      <a:rPr lang="en-US" i="1"/>
                      <m:t>∗</m:t>
                    </m:r>
                    <m:f>
                      <m:fPr>
                        <m:ctrlPr>
                          <a:rPr lang="en-US" i="1"/>
                        </m:ctrlPr>
                      </m:fPr>
                      <m:num>
                        <m:r>
                          <a:rPr lang="en-US" i="1"/>
                          <m:t>𝐿𝑎𝑛𝑑𝐴𝑟𝑒𝑎</m:t>
                        </m:r>
                      </m:num>
                      <m:den>
                        <m:r>
                          <a:rPr lang="en-US" i="1"/>
                          <m:t>100</m:t>
                        </m:r>
                      </m:den>
                    </m:f>
                  </m:oMath>
                </a14:m>
                <a:endParaRPr lang="en-US" dirty="0"/>
              </a:p>
              <a:p>
                <a:endParaRPr lang="en-US" dirty="0" smtClean="0"/>
              </a:p>
              <a:p>
                <a:r>
                  <a:rPr lang="en-US" dirty="0" smtClean="0"/>
                  <a:t>The above regression is used to predict the number of breweries a Metropolitan Statistical Area </a:t>
                </a:r>
                <a:r>
                  <a:rPr lang="en-US" i="1" dirty="0" smtClean="0"/>
                  <a:t>should</a:t>
                </a:r>
                <a:r>
                  <a:rPr lang="en-US" dirty="0" smtClean="0"/>
                  <a:t> have.  That number is then compared with the number of breweries the MSA does have in order to come up with an estimate of the number of breweries the MSA would be able to support profitably.</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254" t="-2121" r="-752"/>
                </a:stretch>
              </a:blipFill>
            </p:spPr>
            <p:txBody>
              <a:bodyPr/>
              <a:lstStyle/>
              <a:p>
                <a:r>
                  <a:rPr lang="en-US">
                    <a:noFill/>
                  </a:rPr>
                  <a:t> </a:t>
                </a:r>
              </a:p>
            </p:txBody>
          </p:sp>
        </mc:Fallback>
      </mc:AlternateContent>
    </p:spTree>
    <p:extLst>
      <p:ext uri="{BB962C8B-B14F-4D97-AF65-F5344CB8AC3E}">
        <p14:creationId xmlns:p14="http://schemas.microsoft.com/office/powerpoint/2010/main" val="244411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Content Placeholder 3"/>
          <p:cNvSpPr>
            <a:spLocks noGrp="1"/>
          </p:cNvSpPr>
          <p:nvPr>
            <p:ph sz="half" idx="2"/>
          </p:nvPr>
        </p:nvSpPr>
        <p:spPr>
          <a:xfrm>
            <a:off x="7735650" y="2286000"/>
            <a:ext cx="3008549" cy="4023360"/>
          </a:xfrm>
        </p:spPr>
        <p:txBody>
          <a:bodyPr/>
          <a:lstStyle/>
          <a:p>
            <a:r>
              <a:rPr lang="en-US" dirty="0" smtClean="0"/>
              <a:t>The majority of “missing breweries” are located in the Southeast.</a:t>
            </a:r>
          </a:p>
          <a:p>
            <a:r>
              <a:rPr lang="en-US" dirty="0" smtClean="0"/>
              <a:t>This map identifies the </a:t>
            </a:r>
            <a:r>
              <a:rPr lang="en-US" dirty="0"/>
              <a:t>MSAs that have at least 4 “missing breweries” but fewer than 20 actual breweries.</a:t>
            </a:r>
            <a:endParaRPr lang="en-US" dirty="0"/>
          </a:p>
        </p:txBody>
      </p:sp>
      <p:pic>
        <p:nvPicPr>
          <p:cNvPr id="7" name="Content Placeholder 6"/>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023937" y="2288471"/>
            <a:ext cx="6711714" cy="4020889"/>
          </a:xfrm>
          <a:prstGeom prst="rect">
            <a:avLst/>
          </a:prstGeom>
        </p:spPr>
      </p:pic>
    </p:spTree>
    <p:extLst>
      <p:ext uri="{BB962C8B-B14F-4D97-AF65-F5344CB8AC3E}">
        <p14:creationId xmlns:p14="http://schemas.microsoft.com/office/powerpoint/2010/main" val="281669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4534805"/>
              </p:ext>
            </p:extLst>
          </p:nvPr>
        </p:nvGraphicFramePr>
        <p:xfrm>
          <a:off x="1023938" y="1940940"/>
          <a:ext cx="9720262" cy="4712841"/>
        </p:xfrm>
        <a:graphic>
          <a:graphicData uri="http://schemas.openxmlformats.org/drawingml/2006/table">
            <a:tbl>
              <a:tblPr firstRow="1" firstCol="1" bandRow="1">
                <a:tableStyleId>{21E4AEA4-8DFA-4A89-87EB-49C32662AFE0}</a:tableStyleId>
              </a:tblPr>
              <a:tblGrid>
                <a:gridCol w="4963166">
                  <a:extLst>
                    <a:ext uri="{9D8B030D-6E8A-4147-A177-3AD203B41FA5}">
                      <a16:colId xmlns:a16="http://schemas.microsoft.com/office/drawing/2014/main" val="2651961407"/>
                    </a:ext>
                  </a:extLst>
                </a:gridCol>
                <a:gridCol w="1864346">
                  <a:extLst>
                    <a:ext uri="{9D8B030D-6E8A-4147-A177-3AD203B41FA5}">
                      <a16:colId xmlns:a16="http://schemas.microsoft.com/office/drawing/2014/main" val="152768659"/>
                    </a:ext>
                  </a:extLst>
                </a:gridCol>
                <a:gridCol w="2892750">
                  <a:extLst>
                    <a:ext uri="{9D8B030D-6E8A-4147-A177-3AD203B41FA5}">
                      <a16:colId xmlns:a16="http://schemas.microsoft.com/office/drawing/2014/main" val="297313706"/>
                    </a:ext>
                  </a:extLst>
                </a:gridCol>
              </a:tblGrid>
              <a:tr h="673263">
                <a:tc>
                  <a:txBody>
                    <a:bodyPr/>
                    <a:lstStyle/>
                    <a:p>
                      <a:pPr marL="0" marR="0" algn="l">
                        <a:lnSpc>
                          <a:spcPct val="107000"/>
                        </a:lnSpc>
                        <a:spcBef>
                          <a:spcPts val="0"/>
                        </a:spcBef>
                        <a:spcAft>
                          <a:spcPts val="0"/>
                        </a:spcAft>
                      </a:pPr>
                      <a:r>
                        <a:rPr lang="en-US" sz="1800">
                          <a:effectLst/>
                        </a:rPr>
                        <a:t>GeoName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Missing Breweries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Existing Number of Breweries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2476371"/>
                  </a:ext>
                </a:extLst>
              </a:tr>
              <a:tr h="673263">
                <a:tc>
                  <a:txBody>
                    <a:bodyPr/>
                    <a:lstStyle/>
                    <a:p>
                      <a:pPr marL="0" marR="0" algn="l">
                        <a:lnSpc>
                          <a:spcPct val="107000"/>
                        </a:lnSpc>
                        <a:spcBef>
                          <a:spcPts val="0"/>
                        </a:spcBef>
                        <a:spcAft>
                          <a:spcPts val="0"/>
                        </a:spcAft>
                      </a:pPr>
                      <a:r>
                        <a:rPr lang="en-US" sz="1800">
                          <a:effectLst/>
                        </a:rPr>
                        <a:t>North Port-Sarasota-Bradenton, FL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21.94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90625726"/>
                  </a:ext>
                </a:extLst>
              </a:tr>
              <a:tr h="673263">
                <a:tc>
                  <a:txBody>
                    <a:bodyPr/>
                    <a:lstStyle/>
                    <a:p>
                      <a:pPr marL="0" marR="0" algn="just">
                        <a:lnSpc>
                          <a:spcPct val="107000"/>
                        </a:lnSpc>
                        <a:spcBef>
                          <a:spcPts val="0"/>
                        </a:spcBef>
                        <a:spcAft>
                          <a:spcPts val="0"/>
                        </a:spcAft>
                      </a:pPr>
                      <a:r>
                        <a:rPr lang="en-US" sz="1800" dirty="0">
                          <a:effectLst/>
                        </a:rPr>
                        <a:t>Jackson, 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18.48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5279"/>
                  </a:ext>
                </a:extLst>
              </a:tr>
              <a:tr h="673263">
                <a:tc>
                  <a:txBody>
                    <a:bodyPr/>
                    <a:lstStyle/>
                    <a:p>
                      <a:pPr marL="0" marR="0" algn="just">
                        <a:lnSpc>
                          <a:spcPct val="107000"/>
                        </a:lnSpc>
                        <a:spcBef>
                          <a:spcPts val="0"/>
                        </a:spcBef>
                        <a:spcAft>
                          <a:spcPts val="0"/>
                        </a:spcAft>
                      </a:pPr>
                      <a:r>
                        <a:rPr lang="en-US" sz="1800">
                          <a:effectLst/>
                        </a:rPr>
                        <a:t>Memphis, TN-MS-AR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18.37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4827710"/>
                  </a:ext>
                </a:extLst>
              </a:tr>
              <a:tr h="673263">
                <a:tc>
                  <a:txBody>
                    <a:bodyPr/>
                    <a:lstStyle/>
                    <a:p>
                      <a:pPr marL="0" marR="0" algn="just">
                        <a:lnSpc>
                          <a:spcPct val="107000"/>
                        </a:lnSpc>
                        <a:spcBef>
                          <a:spcPts val="0"/>
                        </a:spcBef>
                        <a:spcAft>
                          <a:spcPts val="0"/>
                        </a:spcAft>
                      </a:pPr>
                      <a:r>
                        <a:rPr lang="en-US" sz="1800">
                          <a:effectLst/>
                        </a:rPr>
                        <a:t>Gainesville, FL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15.48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4977773"/>
                  </a:ext>
                </a:extLst>
              </a:tr>
              <a:tr h="673263">
                <a:tc>
                  <a:txBody>
                    <a:bodyPr/>
                    <a:lstStyle/>
                    <a:p>
                      <a:pPr marL="0" marR="0" algn="just">
                        <a:lnSpc>
                          <a:spcPct val="107000"/>
                        </a:lnSpc>
                        <a:spcBef>
                          <a:spcPts val="0"/>
                        </a:spcBef>
                        <a:spcAft>
                          <a:spcPts val="0"/>
                        </a:spcAft>
                      </a:pPr>
                      <a:r>
                        <a:rPr lang="en-US" sz="1800">
                          <a:effectLst/>
                        </a:rPr>
                        <a:t>Tallahassee, FL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15.16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7765345"/>
                  </a:ext>
                </a:extLst>
              </a:tr>
              <a:tr h="673263">
                <a:tc>
                  <a:txBody>
                    <a:bodyPr/>
                    <a:lstStyle/>
                    <a:p>
                      <a:pPr marL="0" marR="0" algn="just">
                        <a:lnSpc>
                          <a:spcPct val="107000"/>
                        </a:lnSpc>
                        <a:spcBef>
                          <a:spcPts val="0"/>
                        </a:spcBef>
                        <a:spcAft>
                          <a:spcPts val="0"/>
                        </a:spcAft>
                      </a:pPr>
                      <a:r>
                        <a:rPr lang="en-US" sz="1800">
                          <a:effectLst/>
                        </a:rPr>
                        <a:t>Athens-Clarke County, GA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a:effectLst/>
                        </a:rPr>
                        <a:t>14.57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2674417"/>
                  </a:ext>
                </a:extLst>
              </a:tr>
            </a:tbl>
          </a:graphicData>
        </a:graphic>
      </p:graphicFrame>
    </p:spTree>
    <p:extLst>
      <p:ext uri="{BB962C8B-B14F-4D97-AF65-F5344CB8AC3E}">
        <p14:creationId xmlns:p14="http://schemas.microsoft.com/office/powerpoint/2010/main" val="84503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What are the </a:t>
            </a:r>
            <a:r>
              <a:rPr lang="en-US" dirty="0"/>
              <a:t>determinants of craft brewery location in metropolitan statistical areas of the United </a:t>
            </a:r>
            <a:r>
              <a:rPr lang="en-US" dirty="0" smtClean="0"/>
              <a:t>States? Where should you locate your brewery?</a:t>
            </a:r>
          </a:p>
          <a:p>
            <a:r>
              <a:rPr lang="en-US" dirty="0" smtClean="0"/>
              <a:t>Income</a:t>
            </a:r>
            <a:r>
              <a:rPr lang="en-US" dirty="0"/>
              <a:t>, jobs, age, and gender </a:t>
            </a:r>
            <a:r>
              <a:rPr lang="en-US" dirty="0" smtClean="0"/>
              <a:t>are </a:t>
            </a:r>
            <a:r>
              <a:rPr lang="en-US" dirty="0"/>
              <a:t>generally poor predictors, while housing (and population) density and educational attainment </a:t>
            </a:r>
            <a:r>
              <a:rPr lang="en-US" dirty="0" smtClean="0"/>
              <a:t>tend </a:t>
            </a:r>
            <a:r>
              <a:rPr lang="en-US" dirty="0"/>
              <a:t>to predict brewery location fairly well.  </a:t>
            </a:r>
            <a:endParaRPr lang="en-US" dirty="0"/>
          </a:p>
          <a:p>
            <a:r>
              <a:rPr lang="en-US" smtClean="0"/>
              <a:t>We identified </a:t>
            </a:r>
            <a:r>
              <a:rPr lang="en-US" dirty="0"/>
              <a:t>nearly 70 MSAs that would provide fertile ground for new-brewery location.</a:t>
            </a:r>
          </a:p>
          <a:p>
            <a:endParaRPr lang="en-US" dirty="0"/>
          </a:p>
        </p:txBody>
      </p:sp>
    </p:spTree>
    <p:extLst>
      <p:ext uri="{BB962C8B-B14F-4D97-AF65-F5344CB8AC3E}">
        <p14:creationId xmlns:p14="http://schemas.microsoft.com/office/powerpoint/2010/main" val="21112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should you locate your new Brewery?</a:t>
            </a:r>
            <a:endParaRPr lang="en-US" dirty="0"/>
          </a:p>
        </p:txBody>
      </p:sp>
      <p:sp>
        <p:nvSpPr>
          <p:cNvPr id="3" name="Content Placeholder 2"/>
          <p:cNvSpPr>
            <a:spLocks noGrp="1"/>
          </p:cNvSpPr>
          <p:nvPr>
            <p:ph idx="1"/>
          </p:nvPr>
        </p:nvSpPr>
        <p:spPr/>
        <p:txBody>
          <a:bodyPr/>
          <a:lstStyle/>
          <a:p>
            <a:r>
              <a:rPr lang="en-US" dirty="0" smtClean="0"/>
              <a:t>Increasing </a:t>
            </a:r>
            <a:r>
              <a:rPr lang="en-US" dirty="0"/>
              <a:t>interest in craft brewing.  </a:t>
            </a:r>
            <a:endParaRPr lang="en-US" dirty="0" smtClean="0"/>
          </a:p>
          <a:p>
            <a:r>
              <a:rPr lang="en-US" dirty="0" smtClean="0"/>
              <a:t>Do you want to start your own brewery?  How can you raise your chances </a:t>
            </a:r>
            <a:r>
              <a:rPr lang="en-US" dirty="0"/>
              <a:t>of </a:t>
            </a:r>
            <a:r>
              <a:rPr lang="en-US" dirty="0" smtClean="0"/>
              <a:t>success?</a:t>
            </a:r>
          </a:p>
          <a:p>
            <a:r>
              <a:rPr lang="en-US" dirty="0" smtClean="0"/>
              <a:t>Find neighborhoods that </a:t>
            </a:r>
            <a:r>
              <a:rPr lang="en-US" dirty="0"/>
              <a:t>are underserved by breweries: </a:t>
            </a:r>
            <a:r>
              <a:rPr lang="en-US" dirty="0" smtClean="0"/>
              <a:t>given </a:t>
            </a:r>
            <a:r>
              <a:rPr lang="en-US" dirty="0"/>
              <a:t>their market characteristics, </a:t>
            </a:r>
            <a:r>
              <a:rPr lang="en-US" dirty="0" smtClean="0"/>
              <a:t>they should </a:t>
            </a:r>
            <a:r>
              <a:rPr lang="en-US" dirty="0"/>
              <a:t>have more breweries than they currently have.</a:t>
            </a:r>
          </a:p>
        </p:txBody>
      </p:sp>
    </p:spTree>
    <p:extLst>
      <p:ext uri="{BB962C8B-B14F-4D97-AF65-F5344CB8AC3E}">
        <p14:creationId xmlns:p14="http://schemas.microsoft.com/office/powerpoint/2010/main" val="306085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should you locate your new Brewery?</a:t>
            </a:r>
            <a:endParaRPr lang="en-US" dirty="0"/>
          </a:p>
        </p:txBody>
      </p:sp>
      <p:sp>
        <p:nvSpPr>
          <p:cNvPr id="3" name="Content Placeholder 2"/>
          <p:cNvSpPr>
            <a:spLocks noGrp="1"/>
          </p:cNvSpPr>
          <p:nvPr>
            <p:ph idx="1"/>
          </p:nvPr>
        </p:nvSpPr>
        <p:spPr/>
        <p:txBody>
          <a:bodyPr/>
          <a:lstStyle/>
          <a:p>
            <a:r>
              <a:rPr lang="en-US" dirty="0" smtClean="0"/>
              <a:t>To identify which cities “should” have a high number of breweries, focus on </a:t>
            </a:r>
          </a:p>
          <a:p>
            <a:pPr lvl="1"/>
            <a:r>
              <a:rPr lang="en-US" dirty="0" smtClean="0"/>
              <a:t>High average incomes</a:t>
            </a:r>
          </a:p>
          <a:p>
            <a:pPr lvl="1"/>
            <a:r>
              <a:rPr lang="en-US" dirty="0" smtClean="0"/>
              <a:t>Large number of jobs per person</a:t>
            </a:r>
          </a:p>
          <a:p>
            <a:pPr lvl="1"/>
            <a:r>
              <a:rPr lang="en-US" dirty="0" smtClean="0"/>
              <a:t>High levels of education</a:t>
            </a:r>
          </a:p>
          <a:p>
            <a:pPr lvl="1"/>
            <a:r>
              <a:rPr lang="en-US" dirty="0" smtClean="0"/>
              <a:t>High population and housing density</a:t>
            </a:r>
          </a:p>
          <a:p>
            <a:pPr lvl="1"/>
            <a:r>
              <a:rPr lang="en-US" dirty="0" smtClean="0"/>
              <a:t>Enough younger people</a:t>
            </a:r>
          </a:p>
          <a:p>
            <a:pPr lvl="1"/>
            <a:r>
              <a:rPr lang="en-US" dirty="0" smtClean="0"/>
              <a:t>Enough </a:t>
            </a:r>
            <a:r>
              <a:rPr lang="en-US" dirty="0"/>
              <a:t>of a craft-beer culture to generate a critical mass of </a:t>
            </a:r>
            <a:r>
              <a:rPr lang="en-US" dirty="0" smtClean="0"/>
              <a:t>interest</a:t>
            </a:r>
            <a:r>
              <a:rPr lang="en-US" dirty="0"/>
              <a:t>.</a:t>
            </a:r>
            <a:endParaRPr lang="en-US" dirty="0" smtClean="0"/>
          </a:p>
        </p:txBody>
      </p:sp>
    </p:spTree>
    <p:extLst>
      <p:ext uri="{BB962C8B-B14F-4D97-AF65-F5344CB8AC3E}">
        <p14:creationId xmlns:p14="http://schemas.microsoft.com/office/powerpoint/2010/main" val="194295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a:bodyPr>
          <a:lstStyle/>
          <a:p>
            <a:r>
              <a:rPr lang="en-US" dirty="0"/>
              <a:t>Get data from</a:t>
            </a:r>
          </a:p>
          <a:p>
            <a:pPr lvl="1"/>
            <a:r>
              <a:rPr lang="en-US" dirty="0"/>
              <a:t>Foursquare</a:t>
            </a:r>
          </a:p>
          <a:p>
            <a:pPr lvl="1"/>
            <a:r>
              <a:rPr lang="en-US" dirty="0"/>
              <a:t>The Bureau of the Census </a:t>
            </a:r>
            <a:endParaRPr lang="en-US" dirty="0" smtClean="0"/>
          </a:p>
          <a:p>
            <a:pPr lvl="1"/>
            <a:endParaRPr lang="en-US" dirty="0"/>
          </a:p>
          <a:p>
            <a:r>
              <a:rPr lang="en-US" dirty="0" smtClean="0"/>
              <a:t>Limitations</a:t>
            </a:r>
          </a:p>
          <a:p>
            <a:pPr lvl="1"/>
            <a:r>
              <a:rPr lang="en-US" dirty="0"/>
              <a:t>The biggest limitation of this study is that it relied on a free version of Foursquare, which limits to 50 results per search.  In practical terms, this means that we only get 50 breweries per MSA.  </a:t>
            </a:r>
            <a:r>
              <a:rPr lang="en-US" dirty="0" smtClean="0"/>
              <a:t>The obvious solution is to redefine the </a:t>
            </a:r>
            <a:r>
              <a:rPr lang="en-US" dirty="0"/>
              <a:t>geographical area to be a zip-code or a census-tract</a:t>
            </a:r>
            <a:r>
              <a:rPr lang="en-US" dirty="0" smtClean="0"/>
              <a:t>.</a:t>
            </a:r>
            <a:endParaRPr lang="en-US" dirty="0"/>
          </a:p>
          <a:p>
            <a:pPr lvl="1"/>
            <a:endParaRPr lang="en-US" dirty="0"/>
          </a:p>
          <a:p>
            <a:r>
              <a:rPr lang="en-US" dirty="0" smtClean="0"/>
              <a:t>Calculate</a:t>
            </a:r>
          </a:p>
          <a:p>
            <a:pPr lvl="1"/>
            <a:r>
              <a:rPr lang="en-US" dirty="0" smtClean="0"/>
              <a:t>Brewery Density, as a proportion of the number of people (breweries per 100,000 people) and of the size of the city (breweries per 100 square miles).</a:t>
            </a:r>
            <a:endParaRPr lang="en-US" dirty="0"/>
          </a:p>
        </p:txBody>
      </p:sp>
    </p:spTree>
    <p:extLst>
      <p:ext uri="{BB962C8B-B14F-4D97-AF65-F5344CB8AC3E}">
        <p14:creationId xmlns:p14="http://schemas.microsoft.com/office/powerpoint/2010/main" val="415740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Density of Breweries per 100 square Miles</a:t>
            </a:r>
            <a:endParaRPr lang="en-US" dirty="0"/>
          </a:p>
        </p:txBody>
      </p:sp>
      <p:pic>
        <p:nvPicPr>
          <p:cNvPr id="7"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27528" y="2286000"/>
            <a:ext cx="6713082" cy="4022725"/>
          </a:xfrm>
          <a:prstGeom prst="rect">
            <a:avLst/>
          </a:prstGeom>
        </p:spPr>
      </p:pic>
    </p:spTree>
    <p:extLst>
      <p:ext uri="{BB962C8B-B14F-4D97-AF65-F5344CB8AC3E}">
        <p14:creationId xmlns:p14="http://schemas.microsoft.com/office/powerpoint/2010/main" val="247482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Housing Density</a:t>
            </a:r>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8198" y="2286000"/>
            <a:ext cx="6726776" cy="402272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197593" y="2286000"/>
            <a:ext cx="4551584" cy="2870328"/>
          </a:xfrm>
          <a:prstGeom prst="rect">
            <a:avLst/>
          </a:prstGeom>
        </p:spPr>
      </p:pic>
    </p:spTree>
    <p:extLst>
      <p:ext uri="{BB962C8B-B14F-4D97-AF65-F5344CB8AC3E}">
        <p14:creationId xmlns:p14="http://schemas.microsoft.com/office/powerpoint/2010/main" val="207800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Proportion of 25+ year olds with at least a Bachelor’s</a:t>
            </a:r>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941" y="2286000"/>
            <a:ext cx="6704541" cy="402272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171712" y="2286000"/>
            <a:ext cx="4572000" cy="2834640"/>
          </a:xfrm>
          <a:prstGeom prst="rect">
            <a:avLst/>
          </a:prstGeom>
        </p:spPr>
      </p:pic>
    </p:spTree>
    <p:extLst>
      <p:ext uri="{BB962C8B-B14F-4D97-AF65-F5344CB8AC3E}">
        <p14:creationId xmlns:p14="http://schemas.microsoft.com/office/powerpoint/2010/main" val="152614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to be estimated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3484563" indent="-3484563">
                  <a:buNone/>
                </a:pPr>
                <a14:m>
                  <m:oMathPara xmlns:m="http://schemas.openxmlformats.org/officeDocument/2006/math">
                    <m:oMathParaPr>
                      <m:jc m:val="left"/>
                    </m:oMathParaPr>
                    <m:oMath xmlns:m="http://schemas.openxmlformats.org/officeDocument/2006/math">
                      <m:r>
                        <a:rPr lang="en-US" i="1" smtClean="0"/>
                        <m:t>𝐿𝑜𝑔</m:t>
                      </m:r>
                      <m:r>
                        <a:rPr lang="en-US" i="1" smtClean="0"/>
                        <m:t> </m:t>
                      </m:r>
                      <m:r>
                        <a:rPr lang="en-US" i="1" smtClean="0"/>
                        <m:t>𝑜𝑓</m:t>
                      </m:r>
                      <m:r>
                        <a:rPr lang="en-US" i="1" smtClean="0"/>
                        <m:t> </m:t>
                      </m:r>
                      <m:r>
                        <a:rPr lang="en-US" i="1" smtClean="0"/>
                        <m:t>𝐵𝑟𝑒𝑤𝐷𝑒𝑛𝑠𝑖𝑡𝑦𝐿𝑎𝑛𝑑</m:t>
                      </m:r>
                      <m:r>
                        <a:rPr lang="en-US" i="1" smtClean="0"/>
                        <m:t>=</m:t>
                      </m:r>
                    </m:oMath>
                    <m:oMath xmlns:m="http://schemas.openxmlformats.org/officeDocument/2006/math">
                      <m:sSub>
                        <m:sSubPr>
                          <m:ctrlPr>
                            <a:rPr lang="en-US" i="1"/>
                          </m:ctrlPr>
                        </m:sSubPr>
                        <m:e>
                          <m:r>
                            <a:rPr lang="en-US" i="1"/>
                            <m:t>𝛽</m:t>
                          </m:r>
                        </m:e>
                        <m:sub>
                          <m:r>
                            <a:rPr lang="en-US" i="1"/>
                            <m:t>0</m:t>
                          </m:r>
                        </m:sub>
                      </m:sSub>
                    </m:oMath>
                    <m:oMath xmlns:m="http://schemas.openxmlformats.org/officeDocument/2006/math">
                      <m:r>
                        <a:rPr lang="en-US" i="1"/>
                        <m:t>+</m:t>
                      </m:r>
                      <m:sSub>
                        <m:sSubPr>
                          <m:ctrlPr>
                            <a:rPr lang="en-US" i="1"/>
                          </m:ctrlPr>
                        </m:sSubPr>
                        <m:e>
                          <m:r>
                            <a:rPr lang="en-US" i="1"/>
                            <m:t>𝛽</m:t>
                          </m:r>
                        </m:e>
                        <m:sub>
                          <m:r>
                            <a:rPr lang="en-US" i="1"/>
                            <m:t>1</m:t>
                          </m:r>
                        </m:sub>
                      </m:sSub>
                      <m:r>
                        <a:rPr lang="en-US" i="1"/>
                        <m:t>𝐽𝑜𝑏𝑠𝑃𝑜𝑝𝑢𝑙𝑎𝑡𝑖𝑜𝑛</m:t>
                      </m:r>
                      <m:r>
                        <a:rPr lang="en-US" i="1"/>
                        <m:t> </m:t>
                      </m:r>
                      <m:r>
                        <a:rPr lang="en-US" i="1"/>
                        <m:t>𝑅𝑎𝑡𝑖𝑜</m:t>
                      </m:r>
                    </m:oMath>
                    <m:oMath xmlns:m="http://schemas.openxmlformats.org/officeDocument/2006/math">
                      <m:r>
                        <a:rPr lang="en-US" i="1"/>
                        <m:t>+</m:t>
                      </m:r>
                      <m:sSub>
                        <m:sSubPr>
                          <m:ctrlPr>
                            <a:rPr lang="en-US" i="1"/>
                          </m:ctrlPr>
                        </m:sSubPr>
                        <m:e>
                          <m:r>
                            <a:rPr lang="en-US" i="1"/>
                            <m:t>𝛽</m:t>
                          </m:r>
                        </m:e>
                        <m:sub>
                          <m:r>
                            <a:rPr lang="en-US" b="0" i="1" smtClean="0">
                              <a:latin typeface="Cambria Math" panose="02040503050406030204" pitchFamily="18" charset="0"/>
                            </a:rPr>
                            <m:t>2</m:t>
                          </m:r>
                        </m:sub>
                      </m:sSub>
                      <m:r>
                        <a:rPr lang="en-US" i="1"/>
                        <m:t>% </m:t>
                      </m:r>
                      <m:r>
                        <a:rPr lang="en-US" i="1"/>
                        <m:t>𝑜𝑓</m:t>
                      </m:r>
                      <m:r>
                        <a:rPr lang="en-US" i="1"/>
                        <m:t> </m:t>
                      </m:r>
                      <m:r>
                        <a:rPr lang="en-US" i="1"/>
                        <m:t>𝑜𝑣𝑒𝑟</m:t>
                      </m:r>
                      <m:r>
                        <a:rPr lang="en-US" i="1"/>
                        <m:t>25 </m:t>
                      </m:r>
                      <m:r>
                        <a:rPr lang="en-US" i="1"/>
                        <m:t>𝑤𝑖𝑡h</m:t>
                      </m:r>
                      <m:r>
                        <a:rPr lang="en-US" i="1"/>
                        <m:t> </m:t>
                      </m:r>
                      <m:r>
                        <a:rPr lang="en-US" i="1"/>
                        <m:t>𝑚𝑜𝑟𝑒</m:t>
                      </m:r>
                      <m:r>
                        <a:rPr lang="en-US" i="1"/>
                        <m:t> </m:t>
                      </m:r>
                      <m:r>
                        <a:rPr lang="en-US" i="1"/>
                        <m:t>𝑡h𝑎𝑛</m:t>
                      </m:r>
                      <m:r>
                        <a:rPr lang="en-US" i="1"/>
                        <m:t> </m:t>
                      </m:r>
                      <m:r>
                        <a:rPr lang="en-US" i="1"/>
                        <m:t>𝐵𝑎𝑐h𝑒𝑙𝑜</m:t>
                      </m:r>
                      <m:sSup>
                        <m:sSupPr>
                          <m:ctrlPr>
                            <a:rPr lang="en-US" i="1"/>
                          </m:ctrlPr>
                        </m:sSupPr>
                        <m:e>
                          <m:r>
                            <a:rPr lang="en-US" i="1"/>
                            <m:t>𝑟</m:t>
                          </m:r>
                        </m:e>
                        <m:sup>
                          <m:r>
                            <a:rPr lang="en-US" i="1"/>
                            <m:t>′</m:t>
                          </m:r>
                        </m:sup>
                      </m:sSup>
                      <m:r>
                        <a:rPr lang="en-US" i="1"/>
                        <m:t>𝑠</m:t>
                      </m:r>
                    </m:oMath>
                    <m:oMath xmlns:m="http://schemas.openxmlformats.org/officeDocument/2006/math">
                      <m:r>
                        <a:rPr lang="en-US" i="1"/>
                        <m:t>+</m:t>
                      </m:r>
                      <m:sSub>
                        <m:sSubPr>
                          <m:ctrlPr>
                            <a:rPr lang="en-US" i="1"/>
                          </m:ctrlPr>
                        </m:sSubPr>
                        <m:e>
                          <m:r>
                            <a:rPr lang="en-US" i="1"/>
                            <m:t>𝛽</m:t>
                          </m:r>
                        </m:e>
                        <m:sub>
                          <m:r>
                            <a:rPr lang="en-US" b="0" i="1" smtClean="0">
                              <a:latin typeface="Cambria Math" panose="02040503050406030204" pitchFamily="18" charset="0"/>
                            </a:rPr>
                            <m:t>3</m:t>
                          </m:r>
                        </m:sub>
                      </m:sSub>
                      <m:r>
                        <a:rPr lang="en-US" i="1"/>
                        <m:t>𝐻𝑜𝑢𝑠𝑖𝑛𝑔𝐷𝑒𝑛𝑠𝑖𝑡𝑦</m:t>
                      </m:r>
                    </m:oMath>
                    <m:oMath xmlns:m="http://schemas.openxmlformats.org/officeDocument/2006/math">
                      <m:r>
                        <a:rPr lang="en-US" i="1"/>
                        <m:t>+</m:t>
                      </m:r>
                      <m:sSub>
                        <m:sSubPr>
                          <m:ctrlPr>
                            <a:rPr lang="en-US" i="1"/>
                          </m:ctrlPr>
                        </m:sSubPr>
                        <m:e>
                          <m:r>
                            <a:rPr lang="en-US" i="1"/>
                            <m:t>𝛽</m:t>
                          </m:r>
                        </m:e>
                        <m:sub>
                          <m:r>
                            <a:rPr lang="en-US" b="0" i="1" smtClean="0">
                              <a:latin typeface="Cambria Math" panose="02040503050406030204" pitchFamily="18" charset="0"/>
                            </a:rPr>
                            <m:t>4</m:t>
                          </m:r>
                        </m:sub>
                      </m:sSub>
                      <m:r>
                        <a:rPr lang="en-US" i="1"/>
                        <m:t>𝐵𝑎𝑟𝑠𝐷𝑒𝑛𝑠𝑖𝑡𝑦𝐿𝑎𝑛𝑑</m:t>
                      </m:r>
                    </m:oMath>
                    <m:oMath xmlns:m="http://schemas.openxmlformats.org/officeDocument/2006/math">
                      <m:r>
                        <a:rPr lang="en-US" i="1"/>
                        <m:t>+</m:t>
                      </m:r>
                      <m:r>
                        <a:rPr lang="en-US" i="1"/>
                        <m:t>𝜖</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val="77276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a:t>
            </a:r>
            <a:endParaRPr lang="en-US" dirty="0"/>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023938" y="2558862"/>
            <a:ext cx="4754562" cy="3477000"/>
          </a:xfrm>
          <a:prstGeom prst="rect">
            <a:avLst/>
          </a:prstGeom>
        </p:spPr>
      </p:pic>
      <p:sp>
        <p:nvSpPr>
          <p:cNvPr id="6" name="Content Placeholder 5"/>
          <p:cNvSpPr>
            <a:spLocks noGrp="1"/>
          </p:cNvSpPr>
          <p:nvPr>
            <p:ph sz="half" idx="2"/>
          </p:nvPr>
        </p:nvSpPr>
        <p:spPr/>
        <p:txBody>
          <a:bodyPr/>
          <a:lstStyle/>
          <a:p>
            <a:r>
              <a:rPr lang="en-US" dirty="0" smtClean="0"/>
              <a:t>Education, housing density, and the existence of other night-life establishments are strong predictors of the presence of craft breweries.</a:t>
            </a:r>
            <a:endParaRPr lang="en-US" dirty="0"/>
          </a:p>
        </p:txBody>
      </p:sp>
    </p:spTree>
    <p:extLst>
      <p:ext uri="{BB962C8B-B14F-4D97-AF65-F5344CB8AC3E}">
        <p14:creationId xmlns:p14="http://schemas.microsoft.com/office/powerpoint/2010/main" val="500428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TotalTime>
  <Words>427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Cambria Math</vt:lpstr>
      <vt:lpstr>Times New Roman</vt:lpstr>
      <vt:lpstr>Tw Cen MT</vt:lpstr>
      <vt:lpstr>Tw Cen MT Condensed</vt:lpstr>
      <vt:lpstr>Wingdings 3</vt:lpstr>
      <vt:lpstr>Integral</vt:lpstr>
      <vt:lpstr>Craft Brewery Location</vt:lpstr>
      <vt:lpstr>Where should you locate your new Brewery?</vt:lpstr>
      <vt:lpstr>Where should you locate your new Brewery?</vt:lpstr>
      <vt:lpstr>Data</vt:lpstr>
      <vt:lpstr>Density of Breweries per 100 square Miles</vt:lpstr>
      <vt:lpstr>Housing Density</vt:lpstr>
      <vt:lpstr>Proportion of 25+ year olds with at least a Bachelor’s</vt:lpstr>
      <vt:lpstr>Model to be estimated</vt:lpstr>
      <vt:lpstr>Results</vt:lpstr>
      <vt:lpstr>Missing Breweries</vt:lpstr>
      <vt:lpstr>Results</vt:lpstr>
      <vt:lpstr>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 Brewery Location</dc:title>
  <dc:creator>Gabriel Martinez</dc:creator>
  <cp:lastModifiedBy>Gabriel Martinez</cp:lastModifiedBy>
  <cp:revision>5</cp:revision>
  <dcterms:created xsi:type="dcterms:W3CDTF">2019-06-25T18:42:23Z</dcterms:created>
  <dcterms:modified xsi:type="dcterms:W3CDTF">2019-06-25T19:01:39Z</dcterms:modified>
</cp:coreProperties>
</file>