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8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9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0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1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12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  <p:sldMasterId id="2147483721" r:id="rId2"/>
    <p:sldMasterId id="2147483674" r:id="rId3"/>
    <p:sldMasterId id="2147483676" r:id="rId4"/>
    <p:sldMasterId id="2147483678" r:id="rId5"/>
    <p:sldMasterId id="2147483680" r:id="rId6"/>
    <p:sldMasterId id="2147483682" r:id="rId7"/>
    <p:sldMasterId id="2147483713" r:id="rId8"/>
    <p:sldMasterId id="2147483684" r:id="rId9"/>
    <p:sldMasterId id="2147483687" r:id="rId10"/>
    <p:sldMasterId id="2147483695" r:id="rId11"/>
    <p:sldMasterId id="2147483689" r:id="rId12"/>
    <p:sldMasterId id="2147483693" r:id="rId13"/>
  </p:sldMasterIdLst>
  <p:notesMasterIdLst>
    <p:notesMasterId r:id="rId65"/>
  </p:notesMasterIdLst>
  <p:handoutMasterIdLst>
    <p:handoutMasterId r:id="rId66"/>
  </p:handoutMasterIdLst>
  <p:sldIdLst>
    <p:sldId id="276" r:id="rId14"/>
    <p:sldId id="277" r:id="rId15"/>
    <p:sldId id="337" r:id="rId16"/>
    <p:sldId id="291" r:id="rId17"/>
    <p:sldId id="278" r:id="rId18"/>
    <p:sldId id="292" r:id="rId19"/>
    <p:sldId id="294" r:id="rId20"/>
    <p:sldId id="295" r:id="rId21"/>
    <p:sldId id="304" r:id="rId22"/>
    <p:sldId id="305" r:id="rId23"/>
    <p:sldId id="306" r:id="rId24"/>
    <p:sldId id="307" r:id="rId25"/>
    <p:sldId id="302" r:id="rId26"/>
    <p:sldId id="303" r:id="rId27"/>
    <p:sldId id="297" r:id="rId28"/>
    <p:sldId id="298" r:id="rId29"/>
    <p:sldId id="299" r:id="rId30"/>
    <p:sldId id="308" r:id="rId31"/>
    <p:sldId id="309" r:id="rId32"/>
    <p:sldId id="300" r:id="rId33"/>
    <p:sldId id="301" r:id="rId34"/>
    <p:sldId id="318" r:id="rId35"/>
    <p:sldId id="310" r:id="rId36"/>
    <p:sldId id="311" r:id="rId37"/>
    <p:sldId id="338" r:id="rId38"/>
    <p:sldId id="339" r:id="rId39"/>
    <p:sldId id="312" r:id="rId40"/>
    <p:sldId id="313" r:id="rId41"/>
    <p:sldId id="314" r:id="rId42"/>
    <p:sldId id="315" r:id="rId43"/>
    <p:sldId id="316" r:id="rId44"/>
    <p:sldId id="317" r:id="rId45"/>
    <p:sldId id="319" r:id="rId46"/>
    <p:sldId id="320" r:id="rId47"/>
    <p:sldId id="321" r:id="rId48"/>
    <p:sldId id="322" r:id="rId49"/>
    <p:sldId id="325" r:id="rId50"/>
    <p:sldId id="323" r:id="rId51"/>
    <p:sldId id="324" r:id="rId52"/>
    <p:sldId id="329" r:id="rId53"/>
    <p:sldId id="326" r:id="rId54"/>
    <p:sldId id="327" r:id="rId55"/>
    <p:sldId id="328" r:id="rId56"/>
    <p:sldId id="330" r:id="rId57"/>
    <p:sldId id="331" r:id="rId58"/>
    <p:sldId id="334" r:id="rId59"/>
    <p:sldId id="332" r:id="rId60"/>
    <p:sldId id="333" r:id="rId61"/>
    <p:sldId id="336" r:id="rId62"/>
    <p:sldId id="335" r:id="rId63"/>
    <p:sldId id="268" r:id="rId64"/>
  </p:sldIdLst>
  <p:sldSz cx="16249650" cy="9144000"/>
  <p:notesSz cx="6858000" cy="9144000"/>
  <p:defaultTextStyle>
    <a:defPPr>
      <a:defRPr lang="en-US"/>
    </a:defPPr>
    <a:lvl1pPr marL="0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1pPr>
    <a:lvl2pPr marL="609448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2pPr>
    <a:lvl3pPr marL="1218895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3pPr>
    <a:lvl4pPr marL="1828343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4pPr>
    <a:lvl5pPr marL="2437790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5pPr>
    <a:lvl6pPr marL="3047238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6pPr>
    <a:lvl7pPr marL="3656686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7pPr>
    <a:lvl8pPr marL="4266133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8pPr>
    <a:lvl9pPr marL="4875581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9C2E"/>
    <a:srgbClr val="ACCAD2"/>
    <a:srgbClr val="7C8993"/>
    <a:srgbClr val="4A5C61"/>
    <a:srgbClr val="56E1DE"/>
    <a:srgbClr val="00B5C7"/>
    <a:srgbClr val="0C9ABE"/>
    <a:srgbClr val="00749B"/>
    <a:srgbClr val="27205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44" autoAdjust="0"/>
    <p:restoredTop sz="95515"/>
  </p:normalViewPr>
  <p:slideViewPr>
    <p:cSldViewPr snapToGrid="0" snapToObjects="1">
      <p:cViewPr varScale="1">
        <p:scale>
          <a:sx n="57" d="100"/>
          <a:sy n="57" d="100"/>
        </p:scale>
        <p:origin x="25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65" d="100"/>
          <a:sy n="165" d="100"/>
        </p:scale>
        <p:origin x="543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slide" Target="slides/slide42.xml"/><Relationship Id="rId63" Type="http://schemas.openxmlformats.org/officeDocument/2006/relationships/slide" Target="slides/slide50.xml"/><Relationship Id="rId68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slide" Target="slides/slide40.xml"/><Relationship Id="rId58" Type="http://schemas.openxmlformats.org/officeDocument/2006/relationships/slide" Target="slides/slide45.xml"/><Relationship Id="rId66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slide" Target="slides/slide44.xml"/><Relationship Id="rId61" Type="http://schemas.openxmlformats.org/officeDocument/2006/relationships/slide" Target="slides/slide48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60" Type="http://schemas.openxmlformats.org/officeDocument/2006/relationships/slide" Target="slides/slide47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slide" Target="slides/slide43.xml"/><Relationship Id="rId64" Type="http://schemas.openxmlformats.org/officeDocument/2006/relationships/slide" Target="slides/slide51.xml"/><Relationship Id="rId69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openxmlformats.org/officeDocument/2006/relationships/slide" Target="slides/slide46.xml"/><Relationship Id="rId67" Type="http://schemas.openxmlformats.org/officeDocument/2006/relationships/presProps" Target="presProps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54" Type="http://schemas.openxmlformats.org/officeDocument/2006/relationships/slide" Target="slides/slide41.xml"/><Relationship Id="rId62" Type="http://schemas.openxmlformats.org/officeDocument/2006/relationships/slide" Target="slides/slide49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B1A83-C0FB-AE4A-BF31-03FE2D1F7F62}" type="datetimeFigureOut">
              <a:t>27/09/2017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872F7-59CA-CD43-8FE5-77209F9DEF8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6DF90-0EDF-9541-B214-FA055FBBEF5F}" type="datetimeFigureOut">
              <a:t>27/09/2017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4F141-BCD2-1644-B852-0FE7DA1B820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4F141-BCD2-1644-B852-0FE7DA1B8202}" type="slidenum">
              <a:rPr lang="uk-UA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4917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4F141-BCD2-1644-B852-0FE7DA1B8202}" type="slidenum">
              <a:rPr lang="uk-UA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9876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4F141-BCD2-1644-B852-0FE7DA1B8202}" type="slidenum">
              <a:rPr lang="uk-UA"/>
              <a:t>33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311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4F141-BCD2-1644-B852-0FE7DA1B8202}" type="slidenum">
              <a:rPr lang="uk-UA"/>
              <a:t>37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4025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4F141-BCD2-1644-B852-0FE7DA1B8202}" type="slidenum">
              <a:rPr lang="uk-UA"/>
              <a:t>41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825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12" Type="http://schemas.openxmlformats.org/officeDocument/2006/relationships/image" Target="../media/image20.em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1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microsoft.com/office/2007/relationships/hdphoto" Target="../media/hdphoto3.wdp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12" Type="http://schemas.openxmlformats.org/officeDocument/2006/relationships/image" Target="../media/image20.em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1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microsoft.com/office/2007/relationships/hdphoto" Target="../media/hdphoto3.wdp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12" Type="http://schemas.openxmlformats.org/officeDocument/2006/relationships/image" Target="../media/image20.em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1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microsoft.com/office/2007/relationships/hdphoto" Target="../media/hdphoto3.wdp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12" Type="http://schemas.openxmlformats.org/officeDocument/2006/relationships/image" Target="../media/image20.em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1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microsoft.com/office/2007/relationships/hdphoto" Target="../media/hdphoto3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1704443" cy="9144000"/>
          </a:xfrm>
          <a:prstGeom prst="rect">
            <a:avLst/>
          </a:prstGeom>
          <a:solidFill>
            <a:srgbClr val="EFF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709" y="358818"/>
            <a:ext cx="1780666" cy="714305"/>
          </a:xfrm>
          <a:prstGeom prst="rect">
            <a:avLst/>
          </a:prstGeom>
        </p:spPr>
      </p:pic>
      <p:sp>
        <p:nvSpPr>
          <p:cNvPr id="3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843803" y="1618037"/>
            <a:ext cx="7162085" cy="581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95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OBJETIVOS</a:t>
            </a:r>
            <a:endParaRPr lang="pt-BR"/>
          </a:p>
        </p:txBody>
      </p:sp>
      <p:sp>
        <p:nvSpPr>
          <p:cNvPr id="6" name="TextBox 5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1843803" y="2451905"/>
            <a:ext cx="7162085" cy="3411014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_restri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1704443" cy="9144000"/>
          </a:xfrm>
          <a:prstGeom prst="rect">
            <a:avLst/>
          </a:prstGeom>
          <a:solidFill>
            <a:srgbClr val="EFF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709" y="358818"/>
            <a:ext cx="1780666" cy="714305"/>
          </a:xfrm>
          <a:prstGeom prst="rect">
            <a:avLst/>
          </a:prstGeom>
        </p:spPr>
      </p:pic>
      <p:sp>
        <p:nvSpPr>
          <p:cNvPr id="3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843803" y="1618037"/>
            <a:ext cx="7162085" cy="581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95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OBJETIVOS</a:t>
            </a:r>
            <a:endParaRPr lang="pt-BR"/>
          </a:p>
        </p:txBody>
      </p:sp>
      <p:sp>
        <p:nvSpPr>
          <p:cNvPr id="6" name="TextBox 5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1843803" y="2451905"/>
            <a:ext cx="7162085" cy="3411014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040091" y="8377518"/>
            <a:ext cx="2209559" cy="538407"/>
            <a:chOff x="13828485" y="8377518"/>
            <a:chExt cx="2421165" cy="538407"/>
          </a:xfrm>
        </p:grpSpPr>
        <p:sp>
          <p:nvSpPr>
            <p:cNvPr id="10" name="Snip Diagonal Corner Rectangle 9"/>
            <p:cNvSpPr/>
            <p:nvPr userDrawn="1"/>
          </p:nvSpPr>
          <p:spPr>
            <a:xfrm>
              <a:off x="13828485" y="8435392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1" name="Snip Diagonal Corner Rectangle 10"/>
            <p:cNvSpPr/>
            <p:nvPr userDrawn="1"/>
          </p:nvSpPr>
          <p:spPr>
            <a:xfrm>
              <a:off x="13955806" y="8377518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RESTRITO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_confidenc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1704443" cy="9144000"/>
          </a:xfrm>
          <a:prstGeom prst="rect">
            <a:avLst/>
          </a:prstGeom>
          <a:solidFill>
            <a:srgbClr val="EFF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709" y="358818"/>
            <a:ext cx="1780666" cy="714305"/>
          </a:xfrm>
          <a:prstGeom prst="rect">
            <a:avLst/>
          </a:prstGeom>
        </p:spPr>
      </p:pic>
      <p:sp>
        <p:nvSpPr>
          <p:cNvPr id="3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843803" y="1618037"/>
            <a:ext cx="7162085" cy="581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95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OBJETIVOS</a:t>
            </a:r>
            <a:endParaRPr lang="pt-BR"/>
          </a:p>
        </p:txBody>
      </p:sp>
      <p:sp>
        <p:nvSpPr>
          <p:cNvPr id="6" name="TextBox 5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1843803" y="2451905"/>
            <a:ext cx="7162085" cy="3411014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3581589" y="8377518"/>
            <a:ext cx="2668061" cy="538407"/>
            <a:chOff x="13581589" y="625438"/>
            <a:chExt cx="2668061" cy="538407"/>
          </a:xfrm>
        </p:grpSpPr>
        <p:sp>
          <p:nvSpPr>
            <p:cNvPr id="10" name="Snip Diagonal Corner Rectangle 9"/>
            <p:cNvSpPr/>
            <p:nvPr userDrawn="1"/>
          </p:nvSpPr>
          <p:spPr>
            <a:xfrm>
              <a:off x="13581589" y="683312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1" name="Snip Diagonal Corner Rectangle 10"/>
            <p:cNvSpPr/>
            <p:nvPr userDrawn="1"/>
          </p:nvSpPr>
          <p:spPr>
            <a:xfrm>
              <a:off x="13697782" y="625438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CONFIDENCIAL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_intern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1704443" cy="9144000"/>
          </a:xfrm>
          <a:prstGeom prst="rect">
            <a:avLst/>
          </a:prstGeom>
          <a:solidFill>
            <a:srgbClr val="EFF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709" y="358818"/>
            <a:ext cx="1780666" cy="714305"/>
          </a:xfrm>
          <a:prstGeom prst="rect">
            <a:avLst/>
          </a:prstGeom>
        </p:spPr>
      </p:pic>
      <p:sp>
        <p:nvSpPr>
          <p:cNvPr id="3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843803" y="1618037"/>
            <a:ext cx="7162085" cy="581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95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OBJETIVOS</a:t>
            </a:r>
            <a:endParaRPr lang="pt-BR"/>
          </a:p>
        </p:txBody>
      </p:sp>
      <p:sp>
        <p:nvSpPr>
          <p:cNvPr id="6" name="TextBox 5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1843803" y="2451905"/>
            <a:ext cx="7162085" cy="3411014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4040091" y="8377518"/>
            <a:ext cx="2209559" cy="538407"/>
            <a:chOff x="14040091" y="625438"/>
            <a:chExt cx="2209559" cy="538407"/>
          </a:xfrm>
        </p:grpSpPr>
        <p:sp>
          <p:nvSpPr>
            <p:cNvPr id="13" name="Snip Diagonal Corner Rectangle 12"/>
            <p:cNvSpPr/>
            <p:nvPr userDrawn="1"/>
          </p:nvSpPr>
          <p:spPr>
            <a:xfrm>
              <a:off x="14040091" y="683312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4" name="Snip Diagonal Corner Rectangle 13"/>
            <p:cNvSpPr/>
            <p:nvPr userDrawn="1"/>
          </p:nvSpPr>
          <p:spPr>
            <a:xfrm>
              <a:off x="14156284" y="625438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INTERNO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855" y="358818"/>
            <a:ext cx="1778373" cy="71430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4786184" y="2986960"/>
            <a:ext cx="339771" cy="0"/>
          </a:xfrm>
          <a:prstGeom prst="line">
            <a:avLst/>
          </a:prstGeom>
          <a:ln w="57150">
            <a:solidFill>
              <a:srgbClr val="ED9C2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13446" y="1263650"/>
            <a:ext cx="5257800" cy="172293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5650" b="1" baseline="0">
                <a:solidFill>
                  <a:srgbClr val="D0D2D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HOJE VAMOS FALAR SOBRE</a:t>
            </a:r>
            <a:endParaRPr lang="pt-BR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696634" y="1209862"/>
            <a:ext cx="8818937" cy="7705538"/>
          </a:xfrm>
          <a:prstGeom prst="rect">
            <a:avLst/>
          </a:prstGeom>
        </p:spPr>
        <p:txBody>
          <a:bodyPr/>
          <a:lstStyle>
            <a:lvl1pPr marL="306388" indent="-306388">
              <a:lnSpc>
                <a:spcPct val="100000"/>
              </a:lnSpc>
              <a:buFont typeface="+mj-lt"/>
              <a:buAutoNum type="arabicPeriod"/>
              <a:tabLst/>
              <a:defRPr sz="28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27063" indent="-169863">
              <a:buFont typeface="Arial" charset="0"/>
              <a:buChar char="•"/>
              <a:tabLst/>
              <a:defRPr sz="2400" b="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>
              <a:defRPr sz="2000" b="1">
                <a:latin typeface="Arial Narrow" charset="0"/>
                <a:ea typeface="Arial Narrow" charset="0"/>
                <a:cs typeface="Arial Narrow" charset="0"/>
              </a:defRPr>
            </a:lvl3pPr>
            <a:lvl4pPr>
              <a:defRPr sz="1800" b="1">
                <a:latin typeface="Arial Narrow" charset="0"/>
                <a:ea typeface="Arial Narrow" charset="0"/>
                <a:cs typeface="Arial Narrow" charset="0"/>
              </a:defRPr>
            </a:lvl4pPr>
            <a:lvl5pPr>
              <a:defRPr sz="1800" b="1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56E1D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56E1D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76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restri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855" y="358818"/>
            <a:ext cx="1778373" cy="71430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4786184" y="2986960"/>
            <a:ext cx="339771" cy="0"/>
          </a:xfrm>
          <a:prstGeom prst="line">
            <a:avLst/>
          </a:prstGeom>
          <a:ln w="57150">
            <a:solidFill>
              <a:srgbClr val="ED9C2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13446" y="1263650"/>
            <a:ext cx="5257800" cy="172293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5650" b="1" baseline="0">
                <a:solidFill>
                  <a:srgbClr val="D0D2D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HOJE VAMOS FALAR SOBRE</a:t>
            </a:r>
            <a:endParaRPr lang="pt-BR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696634" y="1209862"/>
            <a:ext cx="8818937" cy="7705538"/>
          </a:xfrm>
          <a:prstGeom prst="rect">
            <a:avLst/>
          </a:prstGeom>
        </p:spPr>
        <p:txBody>
          <a:bodyPr/>
          <a:lstStyle>
            <a:lvl1pPr marL="306388" indent="-306388">
              <a:lnSpc>
                <a:spcPct val="100000"/>
              </a:lnSpc>
              <a:buFont typeface="+mj-lt"/>
              <a:buAutoNum type="arabicPeriod"/>
              <a:tabLst/>
              <a:defRPr sz="28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27063" indent="-169863">
              <a:buFont typeface="Arial" charset="0"/>
              <a:buChar char="•"/>
              <a:tabLst/>
              <a:defRPr sz="2400" b="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>
              <a:defRPr sz="2000" b="1">
                <a:latin typeface="Arial Narrow" charset="0"/>
                <a:ea typeface="Arial Narrow" charset="0"/>
                <a:cs typeface="Arial Narrow" charset="0"/>
              </a:defRPr>
            </a:lvl3pPr>
            <a:lvl4pPr>
              <a:defRPr sz="1800" b="1">
                <a:latin typeface="Arial Narrow" charset="0"/>
                <a:ea typeface="Arial Narrow" charset="0"/>
                <a:cs typeface="Arial Narrow" charset="0"/>
              </a:defRPr>
            </a:lvl4pPr>
            <a:lvl5pPr>
              <a:defRPr sz="1800" b="1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4040091" y="8377518"/>
            <a:ext cx="2209559" cy="538407"/>
            <a:chOff x="13828485" y="8377518"/>
            <a:chExt cx="2421165" cy="538407"/>
          </a:xfrm>
        </p:grpSpPr>
        <p:sp>
          <p:nvSpPr>
            <p:cNvPr id="11" name="Snip Diagonal Corner Rectangle 10"/>
            <p:cNvSpPr/>
            <p:nvPr userDrawn="1"/>
          </p:nvSpPr>
          <p:spPr>
            <a:xfrm>
              <a:off x="13828485" y="8435392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2" name="Snip Diagonal Corner Rectangle 11"/>
            <p:cNvSpPr/>
            <p:nvPr userDrawn="1"/>
          </p:nvSpPr>
          <p:spPr>
            <a:xfrm>
              <a:off x="13955806" y="8377518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RESTRITO</a:t>
              </a: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56E1D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56E1D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03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confidenc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855" y="358818"/>
            <a:ext cx="1778373" cy="71430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4786184" y="2986960"/>
            <a:ext cx="339771" cy="0"/>
          </a:xfrm>
          <a:prstGeom prst="line">
            <a:avLst/>
          </a:prstGeom>
          <a:ln w="57150">
            <a:solidFill>
              <a:srgbClr val="ED9C2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13446" y="1263650"/>
            <a:ext cx="5257800" cy="172293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5650" b="1" baseline="0">
                <a:solidFill>
                  <a:srgbClr val="D0D2D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HOJE VAMOS FALAR SOBRE</a:t>
            </a:r>
            <a:endParaRPr lang="pt-BR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696634" y="1209862"/>
            <a:ext cx="8818937" cy="7705538"/>
          </a:xfrm>
          <a:prstGeom prst="rect">
            <a:avLst/>
          </a:prstGeom>
        </p:spPr>
        <p:txBody>
          <a:bodyPr/>
          <a:lstStyle>
            <a:lvl1pPr marL="306388" indent="-306388">
              <a:lnSpc>
                <a:spcPct val="100000"/>
              </a:lnSpc>
              <a:buFont typeface="+mj-lt"/>
              <a:buAutoNum type="arabicPeriod"/>
              <a:tabLst/>
              <a:defRPr sz="28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27063" indent="-169863">
              <a:buFont typeface="Arial" charset="0"/>
              <a:buChar char="•"/>
              <a:tabLst/>
              <a:defRPr sz="2400" b="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>
              <a:defRPr sz="2000" b="1">
                <a:latin typeface="Arial Narrow" charset="0"/>
                <a:ea typeface="Arial Narrow" charset="0"/>
                <a:cs typeface="Arial Narrow" charset="0"/>
              </a:defRPr>
            </a:lvl3pPr>
            <a:lvl4pPr>
              <a:defRPr sz="1800" b="1">
                <a:latin typeface="Arial Narrow" charset="0"/>
                <a:ea typeface="Arial Narrow" charset="0"/>
                <a:cs typeface="Arial Narrow" charset="0"/>
              </a:defRPr>
            </a:lvl4pPr>
            <a:lvl5pPr>
              <a:defRPr sz="1800" b="1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3581589" y="8377518"/>
            <a:ext cx="2668061" cy="538407"/>
            <a:chOff x="13581589" y="8377518"/>
            <a:chExt cx="2668061" cy="538407"/>
          </a:xfrm>
        </p:grpSpPr>
        <p:sp>
          <p:nvSpPr>
            <p:cNvPr id="11" name="Snip Diagonal Corner Rectangle 10"/>
            <p:cNvSpPr/>
            <p:nvPr userDrawn="1"/>
          </p:nvSpPr>
          <p:spPr>
            <a:xfrm>
              <a:off x="13581589" y="8435392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2" name="Snip Diagonal Corner Rectangle 11"/>
            <p:cNvSpPr/>
            <p:nvPr userDrawn="1"/>
          </p:nvSpPr>
          <p:spPr>
            <a:xfrm>
              <a:off x="13697782" y="8377518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CONFIDENCIAL</a:t>
              </a: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56E1D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56E1D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intern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855" y="358818"/>
            <a:ext cx="1778373" cy="71430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4786184" y="2986960"/>
            <a:ext cx="339771" cy="0"/>
          </a:xfrm>
          <a:prstGeom prst="line">
            <a:avLst/>
          </a:prstGeom>
          <a:ln w="57150">
            <a:solidFill>
              <a:srgbClr val="ED9C2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13446" y="1263650"/>
            <a:ext cx="5257800" cy="172293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5650" b="1" baseline="0">
                <a:solidFill>
                  <a:srgbClr val="D0D2D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HOJE VAMOS FALAR SOBRE</a:t>
            </a:r>
            <a:endParaRPr lang="pt-BR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696634" y="1209862"/>
            <a:ext cx="8818937" cy="7705538"/>
          </a:xfrm>
          <a:prstGeom prst="rect">
            <a:avLst/>
          </a:prstGeom>
        </p:spPr>
        <p:txBody>
          <a:bodyPr/>
          <a:lstStyle>
            <a:lvl1pPr marL="306388" indent="-306388">
              <a:lnSpc>
                <a:spcPct val="100000"/>
              </a:lnSpc>
              <a:buFont typeface="+mj-lt"/>
              <a:buAutoNum type="arabicPeriod"/>
              <a:tabLst/>
              <a:defRPr sz="28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27063" indent="-169863">
              <a:buFont typeface="Arial" charset="0"/>
              <a:buChar char="•"/>
              <a:tabLst/>
              <a:defRPr sz="2400" b="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>
              <a:defRPr sz="2000" b="1">
                <a:latin typeface="Arial Narrow" charset="0"/>
                <a:ea typeface="Arial Narrow" charset="0"/>
                <a:cs typeface="Arial Narrow" charset="0"/>
              </a:defRPr>
            </a:lvl3pPr>
            <a:lvl4pPr>
              <a:defRPr sz="1800" b="1">
                <a:latin typeface="Arial Narrow" charset="0"/>
                <a:ea typeface="Arial Narrow" charset="0"/>
                <a:cs typeface="Arial Narrow" charset="0"/>
              </a:defRPr>
            </a:lvl4pPr>
            <a:lvl5pPr>
              <a:defRPr sz="1800" b="1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4040091" y="8377518"/>
            <a:ext cx="2209559" cy="538407"/>
            <a:chOff x="14040091" y="8377518"/>
            <a:chExt cx="2209559" cy="538407"/>
          </a:xfrm>
        </p:grpSpPr>
        <p:sp>
          <p:nvSpPr>
            <p:cNvPr id="11" name="Snip Diagonal Corner Rectangle 10"/>
            <p:cNvSpPr/>
            <p:nvPr userDrawn="1"/>
          </p:nvSpPr>
          <p:spPr>
            <a:xfrm>
              <a:off x="14040091" y="8435392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2" name="Snip Diagonal Corner Rectangle 11"/>
            <p:cNvSpPr/>
            <p:nvPr userDrawn="1"/>
          </p:nvSpPr>
          <p:spPr>
            <a:xfrm>
              <a:off x="14156284" y="8377518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INTERNO</a:t>
              </a: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56E1D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56E1D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6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rgbClr val="00B5C7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01</a:t>
            </a:r>
            <a:endParaRPr lang="pt-BR"/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321" y="403294"/>
            <a:ext cx="1759351" cy="64177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ln w="69850">
            <a:solidFill>
              <a:srgbClr val="ED9C2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ross 6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accent4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accent4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7" grpId="0" animBg="1"/>
      <p:bldP spid="8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1_restri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rgbClr val="00B5C7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01</a:t>
            </a:r>
            <a:endParaRPr lang="pt-BR"/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321" y="403294"/>
            <a:ext cx="1759351" cy="64177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ln w="69850">
            <a:solidFill>
              <a:srgbClr val="ED9C2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ross 6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14040091" y="8377518"/>
            <a:ext cx="2209559" cy="538407"/>
            <a:chOff x="13828485" y="8377518"/>
            <a:chExt cx="2421165" cy="538407"/>
          </a:xfrm>
        </p:grpSpPr>
        <p:sp>
          <p:nvSpPr>
            <p:cNvPr id="11" name="Snip Diagonal Corner Rectangle 10"/>
            <p:cNvSpPr/>
            <p:nvPr userDrawn="1"/>
          </p:nvSpPr>
          <p:spPr>
            <a:xfrm>
              <a:off x="13828485" y="8435392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2" name="Snip Diagonal Corner Rectangle 11"/>
            <p:cNvSpPr/>
            <p:nvPr userDrawn="1"/>
          </p:nvSpPr>
          <p:spPr>
            <a:xfrm>
              <a:off x="13955806" y="8377518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RESTRITO</a:t>
              </a: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accent4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accent4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7" grpId="0" animBg="1"/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_restr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4040091" y="8377518"/>
            <a:ext cx="2209559" cy="538407"/>
            <a:chOff x="13828485" y="8377518"/>
            <a:chExt cx="2421165" cy="538407"/>
          </a:xfrm>
        </p:grpSpPr>
        <p:sp>
          <p:nvSpPr>
            <p:cNvPr id="3" name="Snip Diagonal Corner Rectangle 2"/>
            <p:cNvSpPr/>
            <p:nvPr userDrawn="1"/>
          </p:nvSpPr>
          <p:spPr>
            <a:xfrm>
              <a:off x="13828485" y="8435392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4" name="Snip Diagonal Corner Rectangle 3"/>
            <p:cNvSpPr/>
            <p:nvPr userDrawn="1"/>
          </p:nvSpPr>
          <p:spPr>
            <a:xfrm>
              <a:off x="13955806" y="8377518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RESTRITO</a:t>
              </a:r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1_confidenc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rgbClr val="00B5C7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01</a:t>
            </a:r>
            <a:endParaRPr lang="pt-BR"/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321" y="403294"/>
            <a:ext cx="1759351" cy="64177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ln w="69850">
            <a:solidFill>
              <a:srgbClr val="ED9C2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ross 6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13581589" y="8377518"/>
            <a:ext cx="2668061" cy="538407"/>
            <a:chOff x="13581589" y="625438"/>
            <a:chExt cx="2668061" cy="538407"/>
          </a:xfrm>
        </p:grpSpPr>
        <p:sp>
          <p:nvSpPr>
            <p:cNvPr id="11" name="Snip Diagonal Corner Rectangle 10"/>
            <p:cNvSpPr/>
            <p:nvPr userDrawn="1"/>
          </p:nvSpPr>
          <p:spPr>
            <a:xfrm>
              <a:off x="13581589" y="683312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2" name="Snip Diagonal Corner Rectangle 11"/>
            <p:cNvSpPr/>
            <p:nvPr userDrawn="1"/>
          </p:nvSpPr>
          <p:spPr>
            <a:xfrm>
              <a:off x="13697782" y="625438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CONFIDENCIAL</a:t>
              </a: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accent4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accent4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1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7" grpId="0" animBg="1"/>
      <p:bldP spid="8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1_intern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rgbClr val="00B5C7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01</a:t>
            </a:r>
            <a:endParaRPr lang="pt-BR"/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321" y="403294"/>
            <a:ext cx="1759351" cy="64177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ln w="69850">
            <a:solidFill>
              <a:srgbClr val="ED9C2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ross 6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14040091" y="8377518"/>
            <a:ext cx="2209559" cy="538407"/>
            <a:chOff x="14040091" y="625438"/>
            <a:chExt cx="2209559" cy="538407"/>
          </a:xfrm>
        </p:grpSpPr>
        <p:sp>
          <p:nvSpPr>
            <p:cNvPr id="11" name="Snip Diagonal Corner Rectangle 10"/>
            <p:cNvSpPr/>
            <p:nvPr userDrawn="1"/>
          </p:nvSpPr>
          <p:spPr>
            <a:xfrm>
              <a:off x="14040091" y="683312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2" name="Snip Diagonal Corner Rectangle 11"/>
            <p:cNvSpPr/>
            <p:nvPr userDrawn="1"/>
          </p:nvSpPr>
          <p:spPr>
            <a:xfrm>
              <a:off x="14156284" y="625438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INTERNO</a:t>
              </a: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accent4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accent4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1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7" grpId="0" animBg="1"/>
      <p:bldP spid="8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noFill/>
          <a:ln w="6350" cap="flat" cmpd="sng" algn="ctr">
            <a:solidFill>
              <a:schemeClr val="accent6">
                <a:alpha val="75000"/>
              </a:schemeClr>
            </a:solidFill>
            <a:prstDash val="solid"/>
            <a:miter lim="800000"/>
          </a:ln>
          <a:effectLst/>
        </p:spPr>
      </p:cxnSp>
      <p:sp>
        <p:nvSpPr>
          <p:cNvPr id="2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02</a:t>
            </a:r>
            <a:endParaRPr lang="pt-BR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321" y="403633"/>
            <a:ext cx="1759351" cy="64109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5" name="Cross 14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rgbClr val="FFFFFF"/>
          </a:soli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accent6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accent6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3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5" grpId="0" animBg="1"/>
      <p:bldP spid="16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2_restri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noFill/>
          <a:ln w="6350" cap="flat" cmpd="sng" algn="ctr">
            <a:solidFill>
              <a:schemeClr val="accent6">
                <a:alpha val="75000"/>
              </a:schemeClr>
            </a:solidFill>
            <a:prstDash val="solid"/>
            <a:miter lim="800000"/>
          </a:ln>
          <a:effectLst/>
        </p:spPr>
      </p:cxnSp>
      <p:sp>
        <p:nvSpPr>
          <p:cNvPr id="2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02</a:t>
            </a:r>
            <a:endParaRPr lang="pt-BR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321" y="403633"/>
            <a:ext cx="1759351" cy="64109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5" name="Cross 14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rgbClr val="FFFFFF"/>
          </a:soli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4040091" y="8377518"/>
            <a:ext cx="2209559" cy="538407"/>
            <a:chOff x="13828485" y="8377518"/>
            <a:chExt cx="2421165" cy="538407"/>
          </a:xfrm>
        </p:grpSpPr>
        <p:sp>
          <p:nvSpPr>
            <p:cNvPr id="11" name="Snip Diagonal Corner Rectangle 10"/>
            <p:cNvSpPr/>
            <p:nvPr userDrawn="1"/>
          </p:nvSpPr>
          <p:spPr>
            <a:xfrm>
              <a:off x="13828485" y="8435392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7" name="Snip Diagonal Corner Rectangle 16"/>
            <p:cNvSpPr/>
            <p:nvPr userDrawn="1"/>
          </p:nvSpPr>
          <p:spPr>
            <a:xfrm>
              <a:off x="13955806" y="8377518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RESTRITO</a:t>
              </a: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accent6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accent6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56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5" grpId="0" animBg="1"/>
      <p:bldP spid="16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2_confidenc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noFill/>
          <a:ln w="6350" cap="flat" cmpd="sng" algn="ctr">
            <a:solidFill>
              <a:schemeClr val="accent6">
                <a:alpha val="75000"/>
              </a:schemeClr>
            </a:solidFill>
            <a:prstDash val="solid"/>
            <a:miter lim="800000"/>
          </a:ln>
          <a:effectLst/>
        </p:spPr>
      </p:cxnSp>
      <p:sp>
        <p:nvSpPr>
          <p:cNvPr id="2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02</a:t>
            </a:r>
            <a:endParaRPr lang="pt-BR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321" y="403633"/>
            <a:ext cx="1759351" cy="64109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5" name="Cross 14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rgbClr val="FFFFFF"/>
          </a:soli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3581589" y="8377518"/>
            <a:ext cx="2668061" cy="538407"/>
            <a:chOff x="13581589" y="625438"/>
            <a:chExt cx="2668061" cy="538407"/>
          </a:xfrm>
        </p:grpSpPr>
        <p:sp>
          <p:nvSpPr>
            <p:cNvPr id="11" name="Snip Diagonal Corner Rectangle 10"/>
            <p:cNvSpPr/>
            <p:nvPr userDrawn="1"/>
          </p:nvSpPr>
          <p:spPr>
            <a:xfrm>
              <a:off x="13581589" y="683312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7" name="Snip Diagonal Corner Rectangle 16"/>
            <p:cNvSpPr/>
            <p:nvPr userDrawn="1"/>
          </p:nvSpPr>
          <p:spPr>
            <a:xfrm>
              <a:off x="13697782" y="625438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CONFIDENCIAL</a:t>
              </a: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accent6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accent6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5" grpId="0" animBg="1"/>
      <p:bldP spid="16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2_intern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noFill/>
          <a:ln w="6350" cap="flat" cmpd="sng" algn="ctr">
            <a:solidFill>
              <a:schemeClr val="accent6">
                <a:alpha val="75000"/>
              </a:schemeClr>
            </a:solidFill>
            <a:prstDash val="solid"/>
            <a:miter lim="800000"/>
          </a:ln>
          <a:effectLst/>
        </p:spPr>
      </p:cxnSp>
      <p:sp>
        <p:nvSpPr>
          <p:cNvPr id="2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02</a:t>
            </a:r>
            <a:endParaRPr lang="pt-BR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321" y="403633"/>
            <a:ext cx="1759351" cy="64109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5" name="Cross 14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rgbClr val="FFFFFF"/>
          </a:soli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4040091" y="8377518"/>
            <a:ext cx="2209559" cy="538407"/>
            <a:chOff x="14040091" y="625438"/>
            <a:chExt cx="2209559" cy="538407"/>
          </a:xfrm>
        </p:grpSpPr>
        <p:sp>
          <p:nvSpPr>
            <p:cNvPr id="11" name="Snip Diagonal Corner Rectangle 10"/>
            <p:cNvSpPr/>
            <p:nvPr userDrawn="1"/>
          </p:nvSpPr>
          <p:spPr>
            <a:xfrm>
              <a:off x="14040091" y="683312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7" name="Snip Diagonal Corner Rectangle 16"/>
            <p:cNvSpPr/>
            <p:nvPr userDrawn="1"/>
          </p:nvSpPr>
          <p:spPr>
            <a:xfrm>
              <a:off x="14156284" y="625438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INTERNO</a:t>
              </a: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accent6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accent6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5" grpId="0" animBg="1"/>
      <p:bldP spid="16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03</a:t>
            </a:r>
            <a:endParaRPr lang="pt-BR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chemeClr val="accent4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321" y="403294"/>
            <a:ext cx="1759351" cy="64177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7" name="Cross 6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chemeClr val="accent4"/>
          </a:solidFill>
          <a:ln w="6350" cap="flat" cmpd="sng" algn="ctr">
            <a:solidFill>
              <a:schemeClr val="accent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noFill/>
          <a:ln w="6350" cap="flat" cmpd="sng" algn="ctr">
            <a:solidFill>
              <a:schemeClr val="accent4">
                <a:alpha val="75000"/>
              </a:schemeClr>
            </a:solidFill>
            <a:prstDash val="solid"/>
            <a:miter lim="800000"/>
          </a:ln>
          <a:effectLst/>
        </p:spPr>
      </p:cxnSp>
      <p:sp>
        <p:nvSpPr>
          <p:cNvPr id="10" name="TextBox 9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bg1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bg1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7" grpId="0" animBg="1"/>
      <p:bldP spid="8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3_restri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03</a:t>
            </a:r>
            <a:endParaRPr lang="pt-BR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chemeClr val="accent4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321" y="403294"/>
            <a:ext cx="1759351" cy="64177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7" name="Cross 6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chemeClr val="accent4"/>
          </a:solidFill>
          <a:ln w="6350" cap="flat" cmpd="sng" algn="ctr">
            <a:solidFill>
              <a:schemeClr val="accent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noFill/>
          <a:ln w="6350" cap="flat" cmpd="sng" algn="ctr">
            <a:solidFill>
              <a:schemeClr val="accent4">
                <a:alpha val="75000"/>
              </a:schemeClr>
            </a:solidFill>
            <a:prstDash val="solid"/>
            <a:miter lim="800000"/>
          </a:ln>
          <a:effectLst/>
        </p:spPr>
      </p:cxnSp>
      <p:grpSp>
        <p:nvGrpSpPr>
          <p:cNvPr id="10" name="Group 9"/>
          <p:cNvGrpSpPr/>
          <p:nvPr userDrawn="1"/>
        </p:nvGrpSpPr>
        <p:grpSpPr>
          <a:xfrm>
            <a:off x="14040091" y="8377518"/>
            <a:ext cx="2209559" cy="538407"/>
            <a:chOff x="13828485" y="8377518"/>
            <a:chExt cx="2421165" cy="538407"/>
          </a:xfrm>
        </p:grpSpPr>
        <p:sp>
          <p:nvSpPr>
            <p:cNvPr id="11" name="Snip Diagonal Corner Rectangle 10"/>
            <p:cNvSpPr/>
            <p:nvPr userDrawn="1"/>
          </p:nvSpPr>
          <p:spPr>
            <a:xfrm>
              <a:off x="13828485" y="8435392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2" name="Snip Diagonal Corner Rectangle 11"/>
            <p:cNvSpPr/>
            <p:nvPr userDrawn="1"/>
          </p:nvSpPr>
          <p:spPr>
            <a:xfrm>
              <a:off x="13955806" y="8377518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RESTRITO</a:t>
              </a: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bg1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bg1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61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7" grpId="0" animBg="1"/>
      <p:bldP spid="8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3_confidenc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03</a:t>
            </a:r>
            <a:endParaRPr lang="pt-BR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chemeClr val="accent4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321" y="403294"/>
            <a:ext cx="1759351" cy="64177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7" name="Cross 6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chemeClr val="accent4"/>
          </a:solidFill>
          <a:ln w="6350" cap="flat" cmpd="sng" algn="ctr">
            <a:solidFill>
              <a:schemeClr val="accent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noFill/>
          <a:ln w="6350" cap="flat" cmpd="sng" algn="ctr">
            <a:solidFill>
              <a:schemeClr val="accent4">
                <a:alpha val="75000"/>
              </a:schemeClr>
            </a:solidFill>
            <a:prstDash val="solid"/>
            <a:miter lim="800000"/>
          </a:ln>
          <a:effectLst/>
        </p:spPr>
      </p:cxnSp>
      <p:grpSp>
        <p:nvGrpSpPr>
          <p:cNvPr id="10" name="Group 9"/>
          <p:cNvGrpSpPr/>
          <p:nvPr userDrawn="1"/>
        </p:nvGrpSpPr>
        <p:grpSpPr>
          <a:xfrm>
            <a:off x="13581589" y="8377518"/>
            <a:ext cx="2668061" cy="538407"/>
            <a:chOff x="13581589" y="625438"/>
            <a:chExt cx="2668061" cy="538407"/>
          </a:xfrm>
        </p:grpSpPr>
        <p:sp>
          <p:nvSpPr>
            <p:cNvPr id="11" name="Snip Diagonal Corner Rectangle 10"/>
            <p:cNvSpPr/>
            <p:nvPr userDrawn="1"/>
          </p:nvSpPr>
          <p:spPr>
            <a:xfrm>
              <a:off x="13581589" y="683312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2" name="Snip Diagonal Corner Rectangle 11"/>
            <p:cNvSpPr/>
            <p:nvPr userDrawn="1"/>
          </p:nvSpPr>
          <p:spPr>
            <a:xfrm>
              <a:off x="13697782" y="625438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CONFIDENCIAL</a:t>
              </a: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bg1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bg1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7" grpId="0" animBg="1"/>
      <p:bldP spid="8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3_intern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03</a:t>
            </a:r>
            <a:endParaRPr lang="pt-BR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chemeClr val="accent4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321" y="403294"/>
            <a:ext cx="1759351" cy="64177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7" name="Cross 6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chemeClr val="accent4"/>
          </a:solidFill>
          <a:ln w="6350" cap="flat" cmpd="sng" algn="ctr">
            <a:solidFill>
              <a:schemeClr val="accent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noFill/>
          <a:ln w="6350" cap="flat" cmpd="sng" algn="ctr">
            <a:solidFill>
              <a:schemeClr val="accent4">
                <a:alpha val="75000"/>
              </a:schemeClr>
            </a:solidFill>
            <a:prstDash val="solid"/>
            <a:miter lim="800000"/>
          </a:ln>
          <a:effectLst/>
        </p:spPr>
      </p:cxnSp>
      <p:grpSp>
        <p:nvGrpSpPr>
          <p:cNvPr id="10" name="Group 9"/>
          <p:cNvGrpSpPr/>
          <p:nvPr userDrawn="1"/>
        </p:nvGrpSpPr>
        <p:grpSpPr>
          <a:xfrm>
            <a:off x="14040091" y="8377518"/>
            <a:ext cx="2209559" cy="538407"/>
            <a:chOff x="14040091" y="625438"/>
            <a:chExt cx="2209559" cy="538407"/>
          </a:xfrm>
        </p:grpSpPr>
        <p:sp>
          <p:nvSpPr>
            <p:cNvPr id="11" name="Snip Diagonal Corner Rectangle 10"/>
            <p:cNvSpPr/>
            <p:nvPr userDrawn="1"/>
          </p:nvSpPr>
          <p:spPr>
            <a:xfrm>
              <a:off x="14040091" y="683312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2" name="Snip Diagonal Corner Rectangle 11"/>
            <p:cNvSpPr/>
            <p:nvPr userDrawn="1"/>
          </p:nvSpPr>
          <p:spPr>
            <a:xfrm>
              <a:off x="14156284" y="625438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INTERNO</a:t>
              </a: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bg1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bg1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7" grpId="0" animBg="1"/>
      <p:bldP spid="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_confiden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3581589" y="8377518"/>
            <a:ext cx="2668061" cy="538407"/>
            <a:chOff x="13581589" y="8377518"/>
            <a:chExt cx="2668061" cy="538407"/>
          </a:xfrm>
        </p:grpSpPr>
        <p:sp>
          <p:nvSpPr>
            <p:cNvPr id="2" name="Snip Diagonal Corner Rectangle 1"/>
            <p:cNvSpPr/>
            <p:nvPr userDrawn="1"/>
          </p:nvSpPr>
          <p:spPr>
            <a:xfrm>
              <a:off x="13581589" y="8435392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3" name="Snip Diagonal Corner Rectangle 2"/>
            <p:cNvSpPr/>
            <p:nvPr userDrawn="1"/>
          </p:nvSpPr>
          <p:spPr>
            <a:xfrm>
              <a:off x="13697782" y="8377518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CONFIDENCIAL</a:t>
              </a:r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noFill/>
          <a:ln w="6350" cap="flat" cmpd="sng" algn="ctr">
            <a:solidFill>
              <a:schemeClr val="accent6">
                <a:alpha val="75000"/>
              </a:schemeClr>
            </a:solidFill>
            <a:prstDash val="solid"/>
            <a:miter lim="800000"/>
          </a:ln>
          <a:effectLst/>
        </p:spPr>
      </p:cxnSp>
      <p:sp>
        <p:nvSpPr>
          <p:cNvPr id="10" name="Rectangle 9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 cap="flat" cmpd="sng" algn="ctr">
            <a:solidFill>
              <a:schemeClr val="accent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2" name="Cross 11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chemeClr val="accent5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rgbClr val="00B5C7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04</a:t>
            </a:r>
            <a:endParaRPr lang="pt-BR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accent4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accent4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4_restri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noFill/>
          <a:ln w="6350" cap="flat" cmpd="sng" algn="ctr">
            <a:solidFill>
              <a:schemeClr val="accent6">
                <a:alpha val="75000"/>
              </a:schemeClr>
            </a:solidFill>
            <a:prstDash val="solid"/>
            <a:miter lim="800000"/>
          </a:ln>
          <a:effectLst/>
        </p:spPr>
      </p:cxnSp>
      <p:sp>
        <p:nvSpPr>
          <p:cNvPr id="10" name="Rectangle 9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 cap="flat" cmpd="sng" algn="ctr">
            <a:solidFill>
              <a:schemeClr val="accent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2" name="Cross 11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chemeClr val="accent5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4040091" y="8377518"/>
            <a:ext cx="2209559" cy="538407"/>
            <a:chOff x="13828485" y="8377518"/>
            <a:chExt cx="2421165" cy="538407"/>
          </a:xfrm>
        </p:grpSpPr>
        <p:sp>
          <p:nvSpPr>
            <p:cNvPr id="15" name="Snip Diagonal Corner Rectangle 14"/>
            <p:cNvSpPr/>
            <p:nvPr userDrawn="1"/>
          </p:nvSpPr>
          <p:spPr>
            <a:xfrm>
              <a:off x="13828485" y="8435392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6" name="Snip Diagonal Corner Rectangle 15"/>
            <p:cNvSpPr/>
            <p:nvPr userDrawn="1"/>
          </p:nvSpPr>
          <p:spPr>
            <a:xfrm>
              <a:off x="13955806" y="8377518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RESTRITO</a:t>
              </a:r>
            </a:p>
          </p:txBody>
        </p:sp>
      </p:grpSp>
      <p:sp>
        <p:nvSpPr>
          <p:cNvPr id="1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rgbClr val="00B5C7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04</a:t>
            </a:r>
            <a:endParaRPr lang="pt-BR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accent4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accent4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4_confidenc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noFill/>
          <a:ln w="6350" cap="flat" cmpd="sng" algn="ctr">
            <a:solidFill>
              <a:schemeClr val="accent6">
                <a:alpha val="75000"/>
              </a:schemeClr>
            </a:solidFill>
            <a:prstDash val="solid"/>
            <a:miter lim="800000"/>
          </a:ln>
          <a:effectLst/>
        </p:spPr>
      </p:cxnSp>
      <p:sp>
        <p:nvSpPr>
          <p:cNvPr id="10" name="Rectangle 9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 cap="flat" cmpd="sng" algn="ctr">
            <a:solidFill>
              <a:schemeClr val="accent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2" name="Cross 11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chemeClr val="accent5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3581589" y="8377518"/>
            <a:ext cx="2668061" cy="538407"/>
            <a:chOff x="13581589" y="625438"/>
            <a:chExt cx="2668061" cy="538407"/>
          </a:xfrm>
        </p:grpSpPr>
        <p:sp>
          <p:nvSpPr>
            <p:cNvPr id="15" name="Snip Diagonal Corner Rectangle 14"/>
            <p:cNvSpPr/>
            <p:nvPr userDrawn="1"/>
          </p:nvSpPr>
          <p:spPr>
            <a:xfrm>
              <a:off x="13581589" y="683312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6" name="Snip Diagonal Corner Rectangle 15"/>
            <p:cNvSpPr/>
            <p:nvPr userDrawn="1"/>
          </p:nvSpPr>
          <p:spPr>
            <a:xfrm>
              <a:off x="13697782" y="625438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CONFIDENCIAL</a:t>
              </a:r>
            </a:p>
          </p:txBody>
        </p:sp>
      </p:grpSp>
      <p:sp>
        <p:nvSpPr>
          <p:cNvPr id="1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rgbClr val="00B5C7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04</a:t>
            </a:r>
            <a:endParaRPr lang="pt-BR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accent4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accent4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4_intern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noFill/>
          <a:ln w="6350" cap="flat" cmpd="sng" algn="ctr">
            <a:solidFill>
              <a:schemeClr val="accent6">
                <a:alpha val="75000"/>
              </a:schemeClr>
            </a:solidFill>
            <a:prstDash val="solid"/>
            <a:miter lim="800000"/>
          </a:ln>
          <a:effectLst/>
        </p:spPr>
      </p:cxnSp>
      <p:sp>
        <p:nvSpPr>
          <p:cNvPr id="10" name="Rectangle 9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 cap="flat" cmpd="sng" algn="ctr">
            <a:solidFill>
              <a:schemeClr val="accent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2" name="Cross 11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chemeClr val="accent5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4040091" y="8377518"/>
            <a:ext cx="2209559" cy="538407"/>
            <a:chOff x="14040091" y="625438"/>
            <a:chExt cx="2209559" cy="538407"/>
          </a:xfrm>
        </p:grpSpPr>
        <p:sp>
          <p:nvSpPr>
            <p:cNvPr id="15" name="Snip Diagonal Corner Rectangle 14"/>
            <p:cNvSpPr/>
            <p:nvPr userDrawn="1"/>
          </p:nvSpPr>
          <p:spPr>
            <a:xfrm>
              <a:off x="14040091" y="683312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6" name="Snip Diagonal Corner Rectangle 15"/>
            <p:cNvSpPr/>
            <p:nvPr userDrawn="1"/>
          </p:nvSpPr>
          <p:spPr>
            <a:xfrm>
              <a:off x="14156284" y="625438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INTERNO</a:t>
              </a:r>
            </a:p>
          </p:txBody>
        </p:sp>
      </p:grpSp>
      <p:sp>
        <p:nvSpPr>
          <p:cNvPr id="1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rgbClr val="00B5C7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04</a:t>
            </a:r>
            <a:endParaRPr lang="pt-BR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accent4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accent4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081" y="302856"/>
            <a:ext cx="1320810" cy="530519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455280" y="711797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35264" y="279706"/>
            <a:ext cx="12047359" cy="77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8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SEU TÍTULO NESTE ESPAÇO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492623" y="1371600"/>
            <a:ext cx="11389939" cy="6575425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TextBox 5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95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1_restri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081" y="302856"/>
            <a:ext cx="1320810" cy="530519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455280" y="711797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35264" y="279706"/>
            <a:ext cx="12047359" cy="77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8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SEU TÍTULO NESTE ESPAÇO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492623" y="1371600"/>
            <a:ext cx="11389939" cy="6575425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4040091" y="8377518"/>
            <a:ext cx="2209559" cy="538407"/>
            <a:chOff x="13828485" y="8377518"/>
            <a:chExt cx="2421165" cy="538407"/>
          </a:xfrm>
        </p:grpSpPr>
        <p:sp>
          <p:nvSpPr>
            <p:cNvPr id="8" name="Snip Diagonal Corner Rectangle 7"/>
            <p:cNvSpPr/>
            <p:nvPr userDrawn="1"/>
          </p:nvSpPr>
          <p:spPr>
            <a:xfrm>
              <a:off x="13828485" y="8435392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1" name="Snip Diagonal Corner Rectangle 10"/>
            <p:cNvSpPr/>
            <p:nvPr userDrawn="1"/>
          </p:nvSpPr>
          <p:spPr>
            <a:xfrm>
              <a:off x="13955806" y="8377518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RESTRITO</a:t>
              </a:r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1_confidenc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081" y="302856"/>
            <a:ext cx="1320810" cy="530519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455280" y="711797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35264" y="279706"/>
            <a:ext cx="12047359" cy="77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8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SEU TÍTULO NESTE ESPAÇO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492623" y="1371600"/>
            <a:ext cx="11389939" cy="6575425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3581589" y="8377518"/>
            <a:ext cx="2668061" cy="538407"/>
            <a:chOff x="13581589" y="8377518"/>
            <a:chExt cx="2668061" cy="538407"/>
          </a:xfrm>
        </p:grpSpPr>
        <p:sp>
          <p:nvSpPr>
            <p:cNvPr id="8" name="Snip Diagonal Corner Rectangle 7"/>
            <p:cNvSpPr/>
            <p:nvPr userDrawn="1"/>
          </p:nvSpPr>
          <p:spPr>
            <a:xfrm>
              <a:off x="13581589" y="8435392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1" name="Snip Diagonal Corner Rectangle 10"/>
            <p:cNvSpPr/>
            <p:nvPr userDrawn="1"/>
          </p:nvSpPr>
          <p:spPr>
            <a:xfrm>
              <a:off x="13697782" y="8377518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CONFIDENCIAL</a:t>
              </a:r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1_intern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081" y="302856"/>
            <a:ext cx="1320810" cy="530519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455280" y="711797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35264" y="279706"/>
            <a:ext cx="12047359" cy="77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8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SEU TÍTULO NESTE ESPAÇO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492623" y="1371600"/>
            <a:ext cx="11389939" cy="6575425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4040091" y="8377518"/>
            <a:ext cx="2209559" cy="538407"/>
            <a:chOff x="14040091" y="8377518"/>
            <a:chExt cx="2209559" cy="538407"/>
          </a:xfrm>
        </p:grpSpPr>
        <p:sp>
          <p:nvSpPr>
            <p:cNvPr id="8" name="Snip Diagonal Corner Rectangle 7"/>
            <p:cNvSpPr/>
            <p:nvPr userDrawn="1"/>
          </p:nvSpPr>
          <p:spPr>
            <a:xfrm>
              <a:off x="14040091" y="8435392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1" name="Snip Diagonal Corner Rectangle 10"/>
            <p:cNvSpPr/>
            <p:nvPr userDrawn="1"/>
          </p:nvSpPr>
          <p:spPr>
            <a:xfrm>
              <a:off x="14156284" y="8377518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INTERNO</a:t>
              </a:r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855" y="358818"/>
            <a:ext cx="1778373" cy="71430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4786184" y="2986960"/>
            <a:ext cx="339771" cy="0"/>
          </a:xfrm>
          <a:prstGeom prst="line">
            <a:avLst/>
          </a:prstGeom>
          <a:ln w="57150">
            <a:solidFill>
              <a:srgbClr val="ED9C2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13446" y="1263650"/>
            <a:ext cx="5257800" cy="172293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5650" b="1" baseline="0">
                <a:solidFill>
                  <a:srgbClr val="D0D2D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HOJE VAMOS FALAR SOBRE</a:t>
            </a:r>
            <a:endParaRPr lang="pt-BR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696634" y="1209862"/>
            <a:ext cx="8818937" cy="7705538"/>
          </a:xfrm>
          <a:prstGeom prst="rect">
            <a:avLst/>
          </a:prstGeom>
        </p:spPr>
        <p:txBody>
          <a:bodyPr/>
          <a:lstStyle>
            <a:lvl1pPr marL="306388" indent="-306388">
              <a:lnSpc>
                <a:spcPct val="100000"/>
              </a:lnSpc>
              <a:buFont typeface="+mj-lt"/>
              <a:buAutoNum type="arabicPeriod"/>
              <a:tabLst/>
              <a:defRPr sz="28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27063" indent="-169863">
              <a:buFont typeface="Arial" charset="0"/>
              <a:buChar char="•"/>
              <a:tabLst/>
              <a:defRPr sz="2400" b="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>
              <a:defRPr sz="2000" b="1">
                <a:latin typeface="Arial Narrow" charset="0"/>
                <a:ea typeface="Arial Narrow" charset="0"/>
                <a:cs typeface="Arial Narrow" charset="0"/>
              </a:defRPr>
            </a:lvl3pPr>
            <a:lvl4pPr>
              <a:defRPr sz="1800" b="1">
                <a:latin typeface="Arial Narrow" charset="0"/>
                <a:ea typeface="Arial Narrow" charset="0"/>
                <a:cs typeface="Arial Narrow" charset="0"/>
              </a:defRPr>
            </a:lvl4pPr>
            <a:lvl5pPr>
              <a:defRPr sz="1800" b="1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56E1D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56E1D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62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ta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noFill/>
          <a:ln w="6350" cap="flat" cmpd="sng" algn="ctr">
            <a:solidFill>
              <a:schemeClr val="accent6">
                <a:alpha val="75000"/>
              </a:schemeClr>
            </a:solidFill>
            <a:prstDash val="solid"/>
            <a:miter lim="800000"/>
          </a:ln>
          <a:effectLst/>
        </p:spPr>
      </p:cxnSp>
      <p:sp>
        <p:nvSpPr>
          <p:cNvPr id="10" name="Rectangle 9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 cap="flat" cmpd="sng" algn="ctr">
            <a:solidFill>
              <a:schemeClr val="accent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2" name="Cross 11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chemeClr val="accent5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rgbClr val="00B5C7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04</a:t>
            </a:r>
            <a:endParaRPr lang="pt-BR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accent4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accent4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68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_inte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4040091" y="8377518"/>
            <a:ext cx="2209559" cy="538407"/>
            <a:chOff x="14040091" y="8377518"/>
            <a:chExt cx="2209559" cy="538407"/>
          </a:xfrm>
        </p:grpSpPr>
        <p:sp>
          <p:nvSpPr>
            <p:cNvPr id="3" name="Snip Diagonal Corner Rectangle 2"/>
            <p:cNvSpPr/>
            <p:nvPr userDrawn="1"/>
          </p:nvSpPr>
          <p:spPr>
            <a:xfrm>
              <a:off x="14040091" y="8435392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4" name="Snip Diagonal Corner Rectangle 3"/>
            <p:cNvSpPr/>
            <p:nvPr userDrawn="1"/>
          </p:nvSpPr>
          <p:spPr>
            <a:xfrm>
              <a:off x="14156284" y="8377518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INTERNO</a:t>
              </a:r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úd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262718" cy="9144000"/>
          </a:xfrm>
          <a:prstGeom prst="rect">
            <a:avLst/>
          </a:prstGeom>
          <a:solidFill>
            <a:srgbClr val="395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9596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123765" y="0"/>
            <a:ext cx="152400" cy="9144000"/>
          </a:xfrm>
          <a:prstGeom prst="rect">
            <a:avLst/>
          </a:prstGeom>
          <a:solidFill>
            <a:srgbClr val="ED9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9596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081" y="302856"/>
            <a:ext cx="1320810" cy="53051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797482" y="279706"/>
            <a:ext cx="9238130" cy="77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8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SEU TÍTULO NESTE ESPAÇO</a:t>
            </a:r>
            <a:endParaRPr lang="pt-BR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4427200" y="711797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5139565" y="1371600"/>
            <a:ext cx="8896047" cy="6575425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bg1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bg1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4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ta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03</a:t>
            </a:r>
            <a:endParaRPr lang="pt-BR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chemeClr val="accent4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321" y="403294"/>
            <a:ext cx="1759351" cy="64177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7" name="Cross 6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chemeClr val="accent4"/>
          </a:solidFill>
          <a:ln w="6350" cap="flat" cmpd="sng" algn="ctr">
            <a:solidFill>
              <a:schemeClr val="accent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rgbClr val="4A5C61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noFill/>
          <a:ln w="6350" cap="flat" cmpd="sng" algn="ctr">
            <a:solidFill>
              <a:schemeClr val="accent4">
                <a:alpha val="75000"/>
              </a:schemeClr>
            </a:solidFill>
            <a:prstDash val="solid"/>
            <a:miter lim="800000"/>
          </a:ln>
          <a:effectLst/>
        </p:spPr>
      </p:cxnSp>
      <p:sp>
        <p:nvSpPr>
          <p:cNvPr id="10" name="TextBox 9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bg1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bg1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5" grpId="1" animBg="1"/>
      <p:bldP spid="5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ta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185456" y="2549774"/>
            <a:ext cx="216446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rgbClr val="00B5C7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01</a:t>
            </a:r>
            <a:endParaRPr lang="pt-BR"/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41986" y="4226689"/>
            <a:ext cx="6944811" cy="28435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</a:t>
            </a:r>
            <a:r>
              <a:rPr lang="pt-BR"/>
              <a:t> da abertura de cap</a:t>
            </a:r>
            <a:r>
              <a:rPr lang="en-US"/>
              <a:t>ítulo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321" y="403294"/>
            <a:ext cx="1759351" cy="64177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950838" y="2118166"/>
            <a:ext cx="9387068" cy="5463251"/>
          </a:xfrm>
          <a:prstGeom prst="rect">
            <a:avLst/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3892963" y="1846116"/>
            <a:ext cx="356835" cy="0"/>
          </a:xfrm>
          <a:prstGeom prst="line">
            <a:avLst/>
          </a:prstGeom>
          <a:ln w="69850">
            <a:solidFill>
              <a:srgbClr val="ED9C2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ross 6"/>
          <p:cNvSpPr/>
          <p:nvPr userDrawn="1"/>
        </p:nvSpPr>
        <p:spPr>
          <a:xfrm>
            <a:off x="13126664" y="7371995"/>
            <a:ext cx="412858" cy="409217"/>
          </a:xfrm>
          <a:prstGeom prst="plus">
            <a:avLst>
              <a:gd name="adj" fmla="val 3561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 userDrawn="1"/>
        </p:nvSpPr>
        <p:spPr>
          <a:xfrm>
            <a:off x="5278055" y="3796496"/>
            <a:ext cx="9745883" cy="5509550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3716000" y="7583631"/>
            <a:ext cx="2533651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05220" y="87425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accent4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accent4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80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5" grpId="1" animBg="1"/>
      <p:bldP spid="5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262718" cy="9144000"/>
          </a:xfrm>
          <a:prstGeom prst="rect">
            <a:avLst/>
          </a:prstGeom>
          <a:solidFill>
            <a:srgbClr val="395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9596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123765" y="0"/>
            <a:ext cx="152400" cy="9144000"/>
          </a:xfrm>
          <a:prstGeom prst="rect">
            <a:avLst/>
          </a:prstGeom>
          <a:solidFill>
            <a:srgbClr val="ED9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9596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081" y="302856"/>
            <a:ext cx="1320810" cy="53051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797482" y="279706"/>
            <a:ext cx="9238130" cy="77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8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SEU TÍTULO NESTE ESPAÇO</a:t>
            </a:r>
            <a:endParaRPr lang="pt-BR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4427200" y="711797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5139565" y="1371600"/>
            <a:ext cx="8896047" cy="6575425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bg1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bg1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63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2_restr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4262718" cy="9144000"/>
          </a:xfrm>
          <a:prstGeom prst="rect">
            <a:avLst/>
          </a:prstGeom>
          <a:solidFill>
            <a:srgbClr val="395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95966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23765" y="0"/>
            <a:ext cx="152400" cy="9144000"/>
          </a:xfrm>
          <a:prstGeom prst="rect">
            <a:avLst/>
          </a:prstGeom>
          <a:solidFill>
            <a:srgbClr val="ED9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9596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081" y="302856"/>
            <a:ext cx="1320810" cy="53051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797482" y="279706"/>
            <a:ext cx="9238130" cy="77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8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SEU TÍTULO NESTE ESPAÇO</a:t>
            </a:r>
            <a:endParaRPr lang="pt-BR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4427200" y="711797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5139565" y="1371600"/>
            <a:ext cx="8896047" cy="6575425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4040091" y="8377518"/>
            <a:ext cx="2209559" cy="538407"/>
            <a:chOff x="13828485" y="8377518"/>
            <a:chExt cx="2421165" cy="538407"/>
          </a:xfrm>
        </p:grpSpPr>
        <p:sp>
          <p:nvSpPr>
            <p:cNvPr id="11" name="Snip Diagonal Corner Rectangle 10"/>
            <p:cNvSpPr/>
            <p:nvPr userDrawn="1"/>
          </p:nvSpPr>
          <p:spPr>
            <a:xfrm>
              <a:off x="13828485" y="8435392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2" name="Snip Diagonal Corner Rectangle 11"/>
            <p:cNvSpPr/>
            <p:nvPr userDrawn="1"/>
          </p:nvSpPr>
          <p:spPr>
            <a:xfrm>
              <a:off x="13955806" y="8377518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RESTRITO</a:t>
              </a: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bg1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bg1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8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2_confiden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4262718" cy="9144000"/>
          </a:xfrm>
          <a:prstGeom prst="rect">
            <a:avLst/>
          </a:prstGeom>
          <a:solidFill>
            <a:srgbClr val="395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95966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23765" y="0"/>
            <a:ext cx="152400" cy="9144000"/>
          </a:xfrm>
          <a:prstGeom prst="rect">
            <a:avLst/>
          </a:prstGeom>
          <a:solidFill>
            <a:srgbClr val="ED9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9596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081" y="302856"/>
            <a:ext cx="1320810" cy="53051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797482" y="279706"/>
            <a:ext cx="9238130" cy="77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8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SEU TÍTULO NESTE ESPAÇO</a:t>
            </a:r>
            <a:endParaRPr lang="pt-BR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4427200" y="711797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5139565" y="1371600"/>
            <a:ext cx="8896047" cy="6575425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3581589" y="8377518"/>
            <a:ext cx="2668061" cy="538407"/>
            <a:chOff x="13581589" y="8377518"/>
            <a:chExt cx="2668061" cy="538407"/>
          </a:xfrm>
        </p:grpSpPr>
        <p:sp>
          <p:nvSpPr>
            <p:cNvPr id="11" name="Snip Diagonal Corner Rectangle 10"/>
            <p:cNvSpPr/>
            <p:nvPr userDrawn="1"/>
          </p:nvSpPr>
          <p:spPr>
            <a:xfrm>
              <a:off x="13581589" y="8435392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2" name="Snip Diagonal Corner Rectangle 11"/>
            <p:cNvSpPr/>
            <p:nvPr userDrawn="1"/>
          </p:nvSpPr>
          <p:spPr>
            <a:xfrm>
              <a:off x="13697782" y="8377518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CONFIDENCIAL</a:t>
              </a: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bg1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bg1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40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2_inte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4262718" cy="9144000"/>
          </a:xfrm>
          <a:prstGeom prst="rect">
            <a:avLst/>
          </a:prstGeom>
          <a:solidFill>
            <a:srgbClr val="395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95966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123765" y="0"/>
            <a:ext cx="152400" cy="9144000"/>
          </a:xfrm>
          <a:prstGeom prst="rect">
            <a:avLst/>
          </a:prstGeom>
          <a:solidFill>
            <a:srgbClr val="ED9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9596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081" y="302856"/>
            <a:ext cx="1320810" cy="53051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797482" y="279706"/>
            <a:ext cx="9238130" cy="77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8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SEU TÍTULO NESTE ESPAÇO</a:t>
            </a:r>
            <a:endParaRPr lang="pt-BR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4427200" y="711797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5139565" y="1371600"/>
            <a:ext cx="8896047" cy="6575425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4040091" y="8377518"/>
            <a:ext cx="2209559" cy="538407"/>
            <a:chOff x="14040091" y="8377518"/>
            <a:chExt cx="2209559" cy="538407"/>
          </a:xfrm>
        </p:grpSpPr>
        <p:sp>
          <p:nvSpPr>
            <p:cNvPr id="11" name="Snip Diagonal Corner Rectangle 10"/>
            <p:cNvSpPr/>
            <p:nvPr userDrawn="1"/>
          </p:nvSpPr>
          <p:spPr>
            <a:xfrm>
              <a:off x="14040091" y="8435392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2" name="Snip Diagonal Corner Rectangle 11"/>
            <p:cNvSpPr/>
            <p:nvPr userDrawn="1"/>
          </p:nvSpPr>
          <p:spPr>
            <a:xfrm>
              <a:off x="14156284" y="8377518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INTERNO</a:t>
              </a: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bg1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bg1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1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073" y="323094"/>
            <a:ext cx="1333337" cy="4863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H="1">
            <a:off x="455280" y="711797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1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35264" y="279706"/>
            <a:ext cx="12047359" cy="77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8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SEU TÍTULO NESTE ESPAÇO</a:t>
            </a:r>
            <a:endParaRPr lang="pt-BR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1492623" y="1371600"/>
            <a:ext cx="11389939" cy="6575425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EFF0F4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EFF0F4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TextBox 6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56E1D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56E1D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3_restri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073" y="323094"/>
            <a:ext cx="1333337" cy="4863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H="1">
            <a:off x="455280" y="711797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1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35264" y="279706"/>
            <a:ext cx="12047359" cy="77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8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SEU TÍTULO NESTE ESPAÇO</a:t>
            </a:r>
            <a:endParaRPr lang="pt-BR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1492623" y="1371600"/>
            <a:ext cx="11389939" cy="6575425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EFF0F4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EFF0F4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4040091" y="8377518"/>
            <a:ext cx="2209559" cy="538407"/>
            <a:chOff x="13828485" y="8377518"/>
            <a:chExt cx="2421165" cy="538407"/>
          </a:xfrm>
        </p:grpSpPr>
        <p:sp>
          <p:nvSpPr>
            <p:cNvPr id="8" name="Snip Diagonal Corner Rectangle 7"/>
            <p:cNvSpPr/>
            <p:nvPr userDrawn="1"/>
          </p:nvSpPr>
          <p:spPr>
            <a:xfrm>
              <a:off x="13828485" y="8435392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2" name="Snip Diagonal Corner Rectangle 11"/>
            <p:cNvSpPr/>
            <p:nvPr userDrawn="1"/>
          </p:nvSpPr>
          <p:spPr>
            <a:xfrm>
              <a:off x="13955806" y="8377518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RESTRITO</a:t>
              </a: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56E1D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56E1D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3_confidenc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073" y="323094"/>
            <a:ext cx="1333337" cy="4863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H="1">
            <a:off x="455280" y="711797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1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35264" y="279706"/>
            <a:ext cx="12047359" cy="77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8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SEU TÍTULO NESTE ESPAÇO</a:t>
            </a:r>
            <a:endParaRPr lang="pt-BR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1492623" y="1371600"/>
            <a:ext cx="11389939" cy="6575425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EFF0F4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EFF0F4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3581589" y="8377518"/>
            <a:ext cx="2668061" cy="538407"/>
            <a:chOff x="13581589" y="8377518"/>
            <a:chExt cx="2668061" cy="538407"/>
          </a:xfrm>
        </p:grpSpPr>
        <p:sp>
          <p:nvSpPr>
            <p:cNvPr id="8" name="Snip Diagonal Corner Rectangle 7"/>
            <p:cNvSpPr/>
            <p:nvPr userDrawn="1"/>
          </p:nvSpPr>
          <p:spPr>
            <a:xfrm>
              <a:off x="13581589" y="8435392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2" name="Snip Diagonal Corner Rectangle 11"/>
            <p:cNvSpPr/>
            <p:nvPr userDrawn="1"/>
          </p:nvSpPr>
          <p:spPr>
            <a:xfrm>
              <a:off x="13697782" y="8377518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CONFIDENCIAL</a:t>
              </a: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56E1D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56E1D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1144" y="5448770"/>
            <a:ext cx="16251938" cy="7736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450" b="0" baseline="0">
                <a:solidFill>
                  <a:schemeClr val="accent4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O TÍTULO DA APRESENTAÇÃO AQUI</a:t>
            </a:r>
            <a:endParaRPr lang="pt-BR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-1144" y="6675404"/>
            <a:ext cx="16251938" cy="5171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0" baseline="0">
                <a:solidFill>
                  <a:srgbClr val="2E5B72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Insira aqui o subtítulo da apresentação (se houver)</a:t>
            </a:r>
            <a:endParaRPr lang="pt-BR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15422137" y="8509605"/>
            <a:ext cx="827513" cy="0"/>
          </a:xfrm>
          <a:prstGeom prst="line">
            <a:avLst/>
          </a:prstGeom>
          <a:ln>
            <a:solidFill>
              <a:schemeClr val="accent6">
                <a:alpha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5341434" y="2475571"/>
            <a:ext cx="5542156" cy="191800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/>
          <p:cNvSpPr/>
          <p:nvPr userDrawn="1"/>
        </p:nvSpPr>
        <p:spPr>
          <a:xfrm>
            <a:off x="5341434" y="2475571"/>
            <a:ext cx="5542156" cy="191800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10537906" y="2320678"/>
            <a:ext cx="35683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5319132" y="4562497"/>
            <a:ext cx="35683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644994" y="8254906"/>
            <a:ext cx="3155795" cy="41549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100" b="0" baseline="0">
                <a:solidFill>
                  <a:schemeClr val="accent3">
                    <a:alpha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Mês</a:t>
            </a:r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717" y="2859211"/>
            <a:ext cx="2970166" cy="1191466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4610393" y="8254906"/>
            <a:ext cx="880946" cy="4192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100" baseline="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indent="0" algn="r">
              <a:buNone/>
              <a:defRPr sz="2100">
                <a:latin typeface="Arial Narrow" charset="0"/>
                <a:ea typeface="Arial Narrow" charset="0"/>
                <a:cs typeface="Arial Narrow" charset="0"/>
              </a:defRPr>
            </a:lvl2pPr>
            <a:lvl3pPr marL="914400" indent="0" algn="r">
              <a:buNone/>
              <a:defRPr sz="2100">
                <a:latin typeface="Arial Narrow" charset="0"/>
                <a:ea typeface="Arial Narrow" charset="0"/>
                <a:cs typeface="Arial Narrow" charset="0"/>
              </a:defRPr>
            </a:lvl3pPr>
            <a:lvl4pPr marL="1371600" indent="0" algn="r">
              <a:buNone/>
              <a:defRPr sz="2100">
                <a:latin typeface="Arial Narrow" charset="0"/>
                <a:ea typeface="Arial Narrow" charset="0"/>
                <a:cs typeface="Arial Narrow" charset="0"/>
              </a:defRPr>
            </a:lvl4pPr>
            <a:lvl5pPr marL="1828800" indent="0" algn="r">
              <a:buNone/>
              <a:defRPr sz="2100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pt-BR"/>
              <a:t>• 2017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322779" y="8329958"/>
            <a:ext cx="36018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>
                <a:solidFill>
                  <a:srgbClr val="4A5C61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t>TOTVS – Todos os direitos reservados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5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5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6" grpId="1" animBg="1"/>
      <p:bldP spid="17" grpId="0" animBg="1"/>
      <p:bldP spid="17" grpId="1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3_intern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073" y="323094"/>
            <a:ext cx="1333337" cy="4863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H="1">
            <a:off x="455280" y="711797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1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35264" y="279706"/>
            <a:ext cx="12047359" cy="77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8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SEU TÍTULO NESTE ESPAÇO</a:t>
            </a:r>
            <a:endParaRPr lang="pt-BR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1492623" y="1371600"/>
            <a:ext cx="11389939" cy="6575425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EFF0F4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EFF0F4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4040091" y="8377518"/>
            <a:ext cx="2209559" cy="538407"/>
            <a:chOff x="14040091" y="8377518"/>
            <a:chExt cx="2209559" cy="538407"/>
          </a:xfrm>
        </p:grpSpPr>
        <p:sp>
          <p:nvSpPr>
            <p:cNvPr id="8" name="Snip Diagonal Corner Rectangle 7"/>
            <p:cNvSpPr/>
            <p:nvPr userDrawn="1"/>
          </p:nvSpPr>
          <p:spPr>
            <a:xfrm>
              <a:off x="14040091" y="8435392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2" name="Snip Diagonal Corner Rectangle 11"/>
            <p:cNvSpPr/>
            <p:nvPr userDrawn="1"/>
          </p:nvSpPr>
          <p:spPr>
            <a:xfrm>
              <a:off x="14156284" y="8377518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INTERNO</a:t>
              </a:r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56E1D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56E1D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90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048719" y="2118169"/>
            <a:ext cx="11933499" cy="5451674"/>
          </a:xfrm>
          <a:prstGeom prst="rect">
            <a:avLst/>
          </a:prstGeom>
          <a:noFill/>
          <a:ln w="127000">
            <a:solidFill>
              <a:srgbClr val="56E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2002424" y="1846115"/>
            <a:ext cx="356835" cy="0"/>
          </a:xfrm>
          <a:prstGeom prst="line">
            <a:avLst/>
          </a:prstGeom>
          <a:ln w="698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ross 9"/>
          <p:cNvSpPr/>
          <p:nvPr userDrawn="1"/>
        </p:nvSpPr>
        <p:spPr>
          <a:xfrm>
            <a:off x="13773876" y="7365234"/>
            <a:ext cx="412858" cy="409217"/>
          </a:xfrm>
          <a:prstGeom prst="plus">
            <a:avLst>
              <a:gd name="adj" fmla="val 3561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 userDrawn="1"/>
        </p:nvSpPr>
        <p:spPr>
          <a:xfrm>
            <a:off x="6782766" y="3981686"/>
            <a:ext cx="7801336" cy="532435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4329458" y="7569842"/>
            <a:ext cx="1920194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469646" y="2650599"/>
            <a:ext cx="557899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VÍDEO</a:t>
            </a:r>
            <a:endParaRPr lang="pt-BR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41580" y="4354565"/>
            <a:ext cx="6458676" cy="26329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 do vídeo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bg1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bg1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88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_restri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048719" y="2118169"/>
            <a:ext cx="11933499" cy="5451674"/>
          </a:xfrm>
          <a:prstGeom prst="rect">
            <a:avLst/>
          </a:prstGeom>
          <a:noFill/>
          <a:ln w="127000">
            <a:solidFill>
              <a:srgbClr val="56E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2002424" y="1846115"/>
            <a:ext cx="356835" cy="0"/>
          </a:xfrm>
          <a:prstGeom prst="line">
            <a:avLst/>
          </a:prstGeom>
          <a:ln w="698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ross 9"/>
          <p:cNvSpPr/>
          <p:nvPr userDrawn="1"/>
        </p:nvSpPr>
        <p:spPr>
          <a:xfrm>
            <a:off x="13773876" y="7365234"/>
            <a:ext cx="412858" cy="409217"/>
          </a:xfrm>
          <a:prstGeom prst="plus">
            <a:avLst>
              <a:gd name="adj" fmla="val 3561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 userDrawn="1"/>
        </p:nvSpPr>
        <p:spPr>
          <a:xfrm>
            <a:off x="6782766" y="3981686"/>
            <a:ext cx="7801336" cy="532435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4329458" y="7569842"/>
            <a:ext cx="1920194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469646" y="2650599"/>
            <a:ext cx="557899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VÍDEO</a:t>
            </a:r>
            <a:endParaRPr lang="pt-BR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41580" y="4354565"/>
            <a:ext cx="6458676" cy="26329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 do vídeo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4040091" y="8377518"/>
            <a:ext cx="2209559" cy="538407"/>
            <a:chOff x="13828485" y="8377518"/>
            <a:chExt cx="2421165" cy="538407"/>
          </a:xfrm>
        </p:grpSpPr>
        <p:sp>
          <p:nvSpPr>
            <p:cNvPr id="16" name="Snip Diagonal Corner Rectangle 15"/>
            <p:cNvSpPr/>
            <p:nvPr userDrawn="1"/>
          </p:nvSpPr>
          <p:spPr>
            <a:xfrm>
              <a:off x="13828485" y="8435392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7" name="Snip Diagonal Corner Rectangle 16"/>
            <p:cNvSpPr/>
            <p:nvPr userDrawn="1"/>
          </p:nvSpPr>
          <p:spPr>
            <a:xfrm>
              <a:off x="13955806" y="8377518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RESTRITO</a:t>
              </a: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bg1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bg1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_confidenc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048719" y="2118169"/>
            <a:ext cx="11933499" cy="5451674"/>
          </a:xfrm>
          <a:prstGeom prst="rect">
            <a:avLst/>
          </a:prstGeom>
          <a:noFill/>
          <a:ln w="127000">
            <a:solidFill>
              <a:srgbClr val="56E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2002424" y="1846115"/>
            <a:ext cx="356835" cy="0"/>
          </a:xfrm>
          <a:prstGeom prst="line">
            <a:avLst/>
          </a:prstGeom>
          <a:ln w="698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ross 9"/>
          <p:cNvSpPr/>
          <p:nvPr userDrawn="1"/>
        </p:nvSpPr>
        <p:spPr>
          <a:xfrm>
            <a:off x="13773876" y="7365234"/>
            <a:ext cx="412858" cy="409217"/>
          </a:xfrm>
          <a:prstGeom prst="plus">
            <a:avLst>
              <a:gd name="adj" fmla="val 3561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 userDrawn="1"/>
        </p:nvSpPr>
        <p:spPr>
          <a:xfrm>
            <a:off x="6782766" y="3981686"/>
            <a:ext cx="7801336" cy="532435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4329458" y="7569842"/>
            <a:ext cx="1920194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469646" y="2650599"/>
            <a:ext cx="557899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VÍDEO</a:t>
            </a:r>
            <a:endParaRPr lang="pt-BR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41580" y="4354565"/>
            <a:ext cx="6458676" cy="26329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 do vídeo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3581589" y="8377518"/>
            <a:ext cx="2668061" cy="538407"/>
            <a:chOff x="13581589" y="625438"/>
            <a:chExt cx="2668061" cy="538407"/>
          </a:xfrm>
        </p:grpSpPr>
        <p:sp>
          <p:nvSpPr>
            <p:cNvPr id="16" name="Snip Diagonal Corner Rectangle 15"/>
            <p:cNvSpPr/>
            <p:nvPr userDrawn="1"/>
          </p:nvSpPr>
          <p:spPr>
            <a:xfrm>
              <a:off x="13581589" y="683312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7" name="Snip Diagonal Corner Rectangle 16"/>
            <p:cNvSpPr/>
            <p:nvPr userDrawn="1"/>
          </p:nvSpPr>
          <p:spPr>
            <a:xfrm>
              <a:off x="13697782" y="625438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CONFIDENCIAL</a:t>
              </a: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bg1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bg1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4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_intern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048719" y="2118169"/>
            <a:ext cx="11933499" cy="5451674"/>
          </a:xfrm>
          <a:prstGeom prst="rect">
            <a:avLst/>
          </a:prstGeom>
          <a:noFill/>
          <a:ln w="127000">
            <a:solidFill>
              <a:srgbClr val="56E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2002424" y="1846115"/>
            <a:ext cx="356835" cy="0"/>
          </a:xfrm>
          <a:prstGeom prst="line">
            <a:avLst/>
          </a:prstGeom>
          <a:ln w="698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ross 9"/>
          <p:cNvSpPr/>
          <p:nvPr userDrawn="1"/>
        </p:nvSpPr>
        <p:spPr>
          <a:xfrm>
            <a:off x="13773876" y="7365234"/>
            <a:ext cx="412858" cy="409217"/>
          </a:xfrm>
          <a:prstGeom prst="plus">
            <a:avLst>
              <a:gd name="adj" fmla="val 3561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 userDrawn="1"/>
        </p:nvSpPr>
        <p:spPr>
          <a:xfrm>
            <a:off x="6782766" y="3981686"/>
            <a:ext cx="7801336" cy="532435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4329458" y="7569842"/>
            <a:ext cx="1920194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469646" y="2650599"/>
            <a:ext cx="5578998" cy="143191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8800" b="1" baseline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VÍDEO</a:t>
            </a:r>
            <a:endParaRPr lang="pt-BR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41580" y="4354565"/>
            <a:ext cx="6458676" cy="26329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6300"/>
              </a:lnSpc>
              <a:buNone/>
              <a:defRPr sz="6000" b="1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aqui o título do vídeo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4040091" y="8377518"/>
            <a:ext cx="2209559" cy="538407"/>
            <a:chOff x="14040091" y="625438"/>
            <a:chExt cx="2209559" cy="538407"/>
          </a:xfrm>
        </p:grpSpPr>
        <p:sp>
          <p:nvSpPr>
            <p:cNvPr id="16" name="Snip Diagonal Corner Rectangle 15"/>
            <p:cNvSpPr/>
            <p:nvPr userDrawn="1"/>
          </p:nvSpPr>
          <p:spPr>
            <a:xfrm>
              <a:off x="14040091" y="683312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7" name="Snip Diagonal Corner Rectangle 16"/>
            <p:cNvSpPr/>
            <p:nvPr userDrawn="1"/>
          </p:nvSpPr>
          <p:spPr>
            <a:xfrm>
              <a:off x="14156284" y="625438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INTERNO</a:t>
              </a: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chemeClr val="bg1">
                    <a:alpha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chemeClr val="bg1">
                  <a:alpha val="6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794077" y="729204"/>
            <a:ext cx="8560158" cy="570794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10172211" y="6436593"/>
            <a:ext cx="356835" cy="0"/>
          </a:xfrm>
          <a:prstGeom prst="line">
            <a:avLst/>
          </a:prstGeom>
          <a:ln w="698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1794077" y="729204"/>
            <a:ext cx="114375" cy="775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158" y="1095454"/>
            <a:ext cx="2844615" cy="1142574"/>
          </a:xfrm>
          <a:prstGeom prst="rect">
            <a:avLst/>
          </a:prstGeom>
        </p:spPr>
      </p:pic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248763" y="1171351"/>
            <a:ext cx="4811794" cy="895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6300"/>
              </a:lnSpc>
              <a:buNone/>
              <a:defRPr sz="5400" b="1" baseline="0">
                <a:solidFill>
                  <a:schemeClr val="accent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OBRIGADO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2248763" y="7145854"/>
            <a:ext cx="4949195" cy="1089835"/>
            <a:chOff x="1786771" y="6857118"/>
            <a:chExt cx="4760989" cy="1048391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786771" y="6865413"/>
              <a:ext cx="1507385" cy="523073"/>
              <a:chOff x="1786771" y="6761198"/>
              <a:chExt cx="1507385" cy="523073"/>
            </a:xfrm>
          </p:grpSpPr>
          <p:pic>
            <p:nvPicPr>
              <p:cNvPr id="31" name="Picture 30" descr="icone_face.png"/>
              <p:cNvPicPr>
                <a:picLocks noChangeAspect="1"/>
              </p:cNvPicPr>
              <p:nvPr userDrawn="1"/>
            </p:nvPicPr>
            <p:blipFill>
              <a:blip r:embed="rId4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7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235000"/>
                        </a14:imgEffect>
                        <a14:imgEffect>
                          <a14:brightnessContrast bright="11000" contrast="-6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6771" y="6841880"/>
                <a:ext cx="297150" cy="297150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 userDrawn="1"/>
            </p:nvSpPr>
            <p:spPr>
              <a:xfrm>
                <a:off x="2097368" y="6761198"/>
                <a:ext cx="1196788" cy="523073"/>
              </a:xfrm>
              <a:prstGeom prst="rect">
                <a:avLst/>
              </a:prstGeom>
            </p:spPr>
            <p:txBody>
              <a:bodyPr wrap="square" rtlCol="0"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sz="2400" b="0" smtClean="0">
                    <a:solidFill>
                      <a:srgbClr val="7C8993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totvs.com</a:t>
                </a:r>
              </a:p>
            </p:txBody>
          </p:sp>
        </p:grpSp>
        <p:grpSp>
          <p:nvGrpSpPr>
            <p:cNvPr id="19" name="Group 18"/>
            <p:cNvGrpSpPr/>
            <p:nvPr userDrawn="1"/>
          </p:nvGrpSpPr>
          <p:grpSpPr>
            <a:xfrm>
              <a:off x="1794077" y="7382436"/>
              <a:ext cx="1507385" cy="523073"/>
              <a:chOff x="3443257" y="6761198"/>
              <a:chExt cx="1507385" cy="523073"/>
            </a:xfrm>
          </p:grpSpPr>
          <p:pic>
            <p:nvPicPr>
              <p:cNvPr id="29" name="Picture 28"/>
              <p:cNvPicPr>
                <a:picLocks noChangeAspect="1"/>
              </p:cNvPicPr>
              <p:nvPr userDrawn="1"/>
            </p:nvPicPr>
            <p:blipFill>
              <a:blip r:embed="rId6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7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235000"/>
                        </a14:imgEffect>
                        <a14:imgEffect>
                          <a14:brightnessContrast bright="11000" contrast="-6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3257" y="6841880"/>
                <a:ext cx="297150" cy="297150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 userDrawn="1"/>
            </p:nvSpPr>
            <p:spPr>
              <a:xfrm>
                <a:off x="3753854" y="6761198"/>
                <a:ext cx="1196788" cy="523073"/>
              </a:xfrm>
              <a:prstGeom prst="rect">
                <a:avLst/>
              </a:prstGeom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sz="2400" b="0" smtClean="0">
                    <a:solidFill>
                      <a:srgbClr val="7C8993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@totvs</a:t>
                </a:r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3816320" y="6857118"/>
              <a:ext cx="2731440" cy="523073"/>
              <a:chOff x="1786771" y="7777125"/>
              <a:chExt cx="2731440" cy="523073"/>
            </a:xfrm>
          </p:grpSpPr>
          <p:pic>
            <p:nvPicPr>
              <p:cNvPr id="25" name="Picture 24"/>
              <p:cNvPicPr>
                <a:picLocks noChangeAspect="1"/>
              </p:cNvPicPr>
              <p:nvPr userDrawn="1"/>
            </p:nvPicPr>
            <p:blipFill>
              <a:blip r:embed="rId8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harpenSoften amount="7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235000"/>
                        </a14:imgEffect>
                        <a14:imgEffect>
                          <a14:brightnessContrast bright="11000" contrast="-6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6771" y="7878104"/>
                <a:ext cx="297150" cy="297150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 userDrawn="1"/>
            </p:nvSpPr>
            <p:spPr>
              <a:xfrm>
                <a:off x="2102802" y="7777125"/>
                <a:ext cx="2415409" cy="523073"/>
              </a:xfrm>
              <a:prstGeom prst="rect">
                <a:avLst/>
              </a:prstGeom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sz="2400" b="0" smtClean="0">
                    <a:solidFill>
                      <a:srgbClr val="7C8993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company/totvs</a:t>
                </a:r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3835201" y="7374141"/>
              <a:ext cx="2712559" cy="523073"/>
              <a:chOff x="1805652" y="8294148"/>
              <a:chExt cx="2712559" cy="523073"/>
            </a:xfrm>
          </p:grpSpPr>
          <p:pic>
            <p:nvPicPr>
              <p:cNvPr id="23" name="Picture 22"/>
              <p:cNvPicPr>
                <a:picLocks noChangeAspect="1"/>
              </p:cNvPicPr>
              <p:nvPr userDrawn="1"/>
            </p:nvPicPr>
            <p:blipFill rotWithShape="1">
              <a:blip r:embed="rId10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harpenSoften amount="7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235000"/>
                        </a14:imgEffect>
                        <a14:imgEffect>
                          <a14:brightnessContrast bright="11000" contrast="-6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82" t="17082" r="17082" b="17082"/>
              <a:stretch/>
            </p:blipFill>
            <p:spPr>
              <a:xfrm>
                <a:off x="1805652" y="8395127"/>
                <a:ext cx="297150" cy="297150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 userDrawn="1"/>
            </p:nvSpPr>
            <p:spPr>
              <a:xfrm>
                <a:off x="2102802" y="8294148"/>
                <a:ext cx="2415409" cy="523073"/>
              </a:xfrm>
              <a:prstGeom prst="rect">
                <a:avLst/>
              </a:prstGeom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sz="2400" b="0" smtClean="0">
                    <a:solidFill>
                      <a:srgbClr val="7C8993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fluig.com</a:t>
                </a:r>
              </a:p>
            </p:txBody>
          </p:sp>
        </p:grpSp>
      </p:grpSp>
      <p:pic>
        <p:nvPicPr>
          <p:cNvPr id="36" name="Picture 7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248763" y="2365884"/>
            <a:ext cx="1059690" cy="105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501468" y="2648330"/>
            <a:ext cx="6287991" cy="44052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NOME E ÚLTIMO SOBRENOME</a:t>
            </a:r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01468" y="3223456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400" b="0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 err="1" smtClean="0"/>
              <a:t>Área</a:t>
            </a:r>
            <a:r>
              <a:rPr lang="en-US" dirty="0" smtClean="0"/>
              <a:t> de </a:t>
            </a:r>
            <a:r>
              <a:rPr lang="en-US" dirty="0" err="1" smtClean="0"/>
              <a:t>atuação</a:t>
            </a:r>
            <a:endParaRPr lang="en-US" dirty="0" smtClean="0"/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501468" y="3842021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400" b="0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 smtClean="0"/>
              <a:t>Contato telefônico</a:t>
            </a:r>
          </a:p>
        </p:txBody>
      </p:sp>
      <p:sp>
        <p:nvSpPr>
          <p:cNvPr id="4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501468" y="4460586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400" b="0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 smtClean="0"/>
              <a:t>e-mail@totvs.com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538887" y="5290560"/>
            <a:ext cx="5207620" cy="3975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 b="1">
                <a:solidFill>
                  <a:schemeClr val="accent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pt-BR"/>
              <a:t>Tecnologia + Conhecimento são nosso DNA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0538888" y="7191603"/>
            <a:ext cx="1442442" cy="435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pt-BR"/>
              <a:t>#SOMOS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1806518" y="7191603"/>
            <a:ext cx="3939988" cy="435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BR"/>
              <a:t>TOTVERS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10538887" y="5731380"/>
            <a:ext cx="5207620" cy="3975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 b="1">
                <a:solidFill>
                  <a:schemeClr val="accent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pt-BR"/>
              <a:t>O sucesso do cliente é o nosso sucesso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0538887" y="6172200"/>
            <a:ext cx="5207620" cy="3975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 b="1">
                <a:solidFill>
                  <a:schemeClr val="accent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pt-BR"/>
              <a:t>Valorizamos gente boa que é boa gente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40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3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3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2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35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2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_restri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794077" y="729204"/>
            <a:ext cx="8560158" cy="570794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10172211" y="6436593"/>
            <a:ext cx="356835" cy="0"/>
          </a:xfrm>
          <a:prstGeom prst="line">
            <a:avLst/>
          </a:prstGeom>
          <a:ln w="698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1794077" y="729204"/>
            <a:ext cx="114375" cy="775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158" y="1095454"/>
            <a:ext cx="2844615" cy="1142574"/>
          </a:xfrm>
          <a:prstGeom prst="rect">
            <a:avLst/>
          </a:prstGeom>
        </p:spPr>
      </p:pic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248763" y="1171351"/>
            <a:ext cx="4811794" cy="895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6300"/>
              </a:lnSpc>
              <a:buNone/>
              <a:defRPr sz="5400" b="1" baseline="0">
                <a:solidFill>
                  <a:schemeClr val="accent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OBRIGADO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2248763" y="7145854"/>
            <a:ext cx="4949195" cy="1089835"/>
            <a:chOff x="1786771" y="6857118"/>
            <a:chExt cx="4760989" cy="1048391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786771" y="6865413"/>
              <a:ext cx="1507385" cy="523073"/>
              <a:chOff x="1786771" y="6761198"/>
              <a:chExt cx="1507385" cy="523073"/>
            </a:xfrm>
          </p:grpSpPr>
          <p:pic>
            <p:nvPicPr>
              <p:cNvPr id="31" name="Picture 30" descr="icone_face.png"/>
              <p:cNvPicPr>
                <a:picLocks noChangeAspect="1"/>
              </p:cNvPicPr>
              <p:nvPr userDrawn="1"/>
            </p:nvPicPr>
            <p:blipFill>
              <a:blip r:embed="rId4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7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235000"/>
                        </a14:imgEffect>
                        <a14:imgEffect>
                          <a14:brightnessContrast bright="11000" contrast="-6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6771" y="6841880"/>
                <a:ext cx="297150" cy="297150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 userDrawn="1"/>
            </p:nvSpPr>
            <p:spPr>
              <a:xfrm>
                <a:off x="2097368" y="6761198"/>
                <a:ext cx="1196788" cy="523073"/>
              </a:xfrm>
              <a:prstGeom prst="rect">
                <a:avLst/>
              </a:prstGeom>
            </p:spPr>
            <p:txBody>
              <a:bodyPr wrap="square" rtlCol="0"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sz="2400" b="0" smtClean="0">
                    <a:solidFill>
                      <a:srgbClr val="7C8993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totvs.com</a:t>
                </a:r>
              </a:p>
            </p:txBody>
          </p:sp>
        </p:grpSp>
        <p:grpSp>
          <p:nvGrpSpPr>
            <p:cNvPr id="19" name="Group 18"/>
            <p:cNvGrpSpPr/>
            <p:nvPr userDrawn="1"/>
          </p:nvGrpSpPr>
          <p:grpSpPr>
            <a:xfrm>
              <a:off x="1794077" y="7382436"/>
              <a:ext cx="1507385" cy="523073"/>
              <a:chOff x="3443257" y="6761198"/>
              <a:chExt cx="1507385" cy="523073"/>
            </a:xfrm>
          </p:grpSpPr>
          <p:pic>
            <p:nvPicPr>
              <p:cNvPr id="29" name="Picture 28"/>
              <p:cNvPicPr>
                <a:picLocks noChangeAspect="1"/>
              </p:cNvPicPr>
              <p:nvPr userDrawn="1"/>
            </p:nvPicPr>
            <p:blipFill>
              <a:blip r:embed="rId6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7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235000"/>
                        </a14:imgEffect>
                        <a14:imgEffect>
                          <a14:brightnessContrast bright="11000" contrast="-6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3257" y="6841880"/>
                <a:ext cx="297150" cy="297150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 userDrawn="1"/>
            </p:nvSpPr>
            <p:spPr>
              <a:xfrm>
                <a:off x="3753854" y="6761198"/>
                <a:ext cx="1196788" cy="523073"/>
              </a:xfrm>
              <a:prstGeom prst="rect">
                <a:avLst/>
              </a:prstGeom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sz="2400" b="0" smtClean="0">
                    <a:solidFill>
                      <a:srgbClr val="7C8993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@totvs</a:t>
                </a:r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3816320" y="6857118"/>
              <a:ext cx="2731440" cy="523073"/>
              <a:chOff x="1786771" y="7777125"/>
              <a:chExt cx="2731440" cy="523073"/>
            </a:xfrm>
          </p:grpSpPr>
          <p:pic>
            <p:nvPicPr>
              <p:cNvPr id="25" name="Picture 24"/>
              <p:cNvPicPr>
                <a:picLocks noChangeAspect="1"/>
              </p:cNvPicPr>
              <p:nvPr userDrawn="1"/>
            </p:nvPicPr>
            <p:blipFill>
              <a:blip r:embed="rId8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harpenSoften amount="7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235000"/>
                        </a14:imgEffect>
                        <a14:imgEffect>
                          <a14:brightnessContrast bright="11000" contrast="-6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6771" y="7878104"/>
                <a:ext cx="297150" cy="297150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 userDrawn="1"/>
            </p:nvSpPr>
            <p:spPr>
              <a:xfrm>
                <a:off x="2102802" y="7777125"/>
                <a:ext cx="2415409" cy="523073"/>
              </a:xfrm>
              <a:prstGeom prst="rect">
                <a:avLst/>
              </a:prstGeom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sz="2400" b="0" smtClean="0">
                    <a:solidFill>
                      <a:srgbClr val="7C8993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company/totvs</a:t>
                </a:r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3835201" y="7374141"/>
              <a:ext cx="2712559" cy="523073"/>
              <a:chOff x="1805652" y="8294148"/>
              <a:chExt cx="2712559" cy="523073"/>
            </a:xfrm>
          </p:grpSpPr>
          <p:pic>
            <p:nvPicPr>
              <p:cNvPr id="23" name="Picture 22"/>
              <p:cNvPicPr>
                <a:picLocks noChangeAspect="1"/>
              </p:cNvPicPr>
              <p:nvPr userDrawn="1"/>
            </p:nvPicPr>
            <p:blipFill rotWithShape="1">
              <a:blip r:embed="rId10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harpenSoften amount="7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235000"/>
                        </a14:imgEffect>
                        <a14:imgEffect>
                          <a14:brightnessContrast bright="11000" contrast="-6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82" t="17082" r="17082" b="17082"/>
              <a:stretch/>
            </p:blipFill>
            <p:spPr>
              <a:xfrm>
                <a:off x="1805652" y="8395127"/>
                <a:ext cx="297150" cy="297150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 userDrawn="1"/>
            </p:nvSpPr>
            <p:spPr>
              <a:xfrm>
                <a:off x="2102802" y="8294148"/>
                <a:ext cx="2415409" cy="523073"/>
              </a:xfrm>
              <a:prstGeom prst="rect">
                <a:avLst/>
              </a:prstGeom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sz="2400" b="0" smtClean="0">
                    <a:solidFill>
                      <a:srgbClr val="7C8993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fluig.com</a:t>
                </a:r>
              </a:p>
            </p:txBody>
          </p:sp>
        </p:grpSp>
      </p:grpSp>
      <p:pic>
        <p:nvPicPr>
          <p:cNvPr id="36" name="Picture 7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248763" y="2365884"/>
            <a:ext cx="1059690" cy="105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501468" y="2648330"/>
            <a:ext cx="6287991" cy="44052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NOME E ÚLTIMO SOBRENOME</a:t>
            </a:r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01468" y="3223456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400" b="0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 err="1" smtClean="0"/>
              <a:t>Área</a:t>
            </a:r>
            <a:r>
              <a:rPr lang="en-US" dirty="0" smtClean="0"/>
              <a:t> de </a:t>
            </a:r>
            <a:r>
              <a:rPr lang="en-US" dirty="0" err="1" smtClean="0"/>
              <a:t>atuação</a:t>
            </a:r>
            <a:endParaRPr lang="en-US" dirty="0" smtClean="0"/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501468" y="3842021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400" b="0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 smtClean="0"/>
              <a:t>Contato telefônico</a:t>
            </a:r>
          </a:p>
        </p:txBody>
      </p:sp>
      <p:sp>
        <p:nvSpPr>
          <p:cNvPr id="4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501468" y="4460586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400" b="0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 smtClean="0"/>
              <a:t>e-mail@totvs.com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4040091" y="8377518"/>
            <a:ext cx="2209559" cy="538407"/>
            <a:chOff x="13828485" y="8377518"/>
            <a:chExt cx="2421165" cy="538407"/>
          </a:xfrm>
        </p:grpSpPr>
        <p:sp>
          <p:nvSpPr>
            <p:cNvPr id="34" name="Snip Diagonal Corner Rectangle 33"/>
            <p:cNvSpPr/>
            <p:nvPr userDrawn="1"/>
          </p:nvSpPr>
          <p:spPr>
            <a:xfrm>
              <a:off x="13828485" y="8435392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35" name="Snip Diagonal Corner Rectangle 34"/>
            <p:cNvSpPr/>
            <p:nvPr userDrawn="1"/>
          </p:nvSpPr>
          <p:spPr>
            <a:xfrm>
              <a:off x="13955806" y="8377518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RESTRITO</a:t>
              </a:r>
            </a:p>
          </p:txBody>
        </p:sp>
      </p:grpSp>
      <p:sp>
        <p:nvSpPr>
          <p:cNvPr id="4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538887" y="5290560"/>
            <a:ext cx="5207620" cy="3975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 b="1">
                <a:solidFill>
                  <a:schemeClr val="accent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pt-BR"/>
              <a:t>Tecnologia + Conhecimento são nosso DNA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0538888" y="7191603"/>
            <a:ext cx="1442442" cy="435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pt-BR"/>
              <a:t>#SOMOS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1806518" y="7191603"/>
            <a:ext cx="3939988" cy="435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BR"/>
              <a:t>TOTVERS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10538887" y="5731380"/>
            <a:ext cx="5207620" cy="3975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 b="1">
                <a:solidFill>
                  <a:schemeClr val="accent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pt-BR"/>
              <a:t>O sucesso do cliente é o nosso sucesso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0538887" y="6172200"/>
            <a:ext cx="5207620" cy="3975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 b="1">
                <a:solidFill>
                  <a:schemeClr val="accent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pt-BR"/>
              <a:t>Valorizamos gente boa que é boa gente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36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3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3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2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35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2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_confidenc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794077" y="729204"/>
            <a:ext cx="8560158" cy="570794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10172211" y="6436593"/>
            <a:ext cx="356835" cy="0"/>
          </a:xfrm>
          <a:prstGeom prst="line">
            <a:avLst/>
          </a:prstGeom>
          <a:ln w="698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1794077" y="729204"/>
            <a:ext cx="114375" cy="775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158" y="1095454"/>
            <a:ext cx="2844615" cy="1142574"/>
          </a:xfrm>
          <a:prstGeom prst="rect">
            <a:avLst/>
          </a:prstGeom>
        </p:spPr>
      </p:pic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248763" y="1171351"/>
            <a:ext cx="4811794" cy="895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6300"/>
              </a:lnSpc>
              <a:buNone/>
              <a:defRPr sz="5400" b="1" baseline="0">
                <a:solidFill>
                  <a:schemeClr val="accent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OBRIGADO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2248763" y="7145854"/>
            <a:ext cx="4949195" cy="1089835"/>
            <a:chOff x="1786771" y="6857118"/>
            <a:chExt cx="4760989" cy="1048391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786771" y="6865413"/>
              <a:ext cx="1507385" cy="523073"/>
              <a:chOff x="1786771" y="6761198"/>
              <a:chExt cx="1507385" cy="523073"/>
            </a:xfrm>
          </p:grpSpPr>
          <p:pic>
            <p:nvPicPr>
              <p:cNvPr id="31" name="Picture 30" descr="icone_face.png"/>
              <p:cNvPicPr>
                <a:picLocks noChangeAspect="1"/>
              </p:cNvPicPr>
              <p:nvPr userDrawn="1"/>
            </p:nvPicPr>
            <p:blipFill>
              <a:blip r:embed="rId4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7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235000"/>
                        </a14:imgEffect>
                        <a14:imgEffect>
                          <a14:brightnessContrast bright="11000" contrast="-6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6771" y="6841880"/>
                <a:ext cx="297150" cy="297150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 userDrawn="1"/>
            </p:nvSpPr>
            <p:spPr>
              <a:xfrm>
                <a:off x="2097368" y="6761198"/>
                <a:ext cx="1196788" cy="523073"/>
              </a:xfrm>
              <a:prstGeom prst="rect">
                <a:avLst/>
              </a:prstGeom>
            </p:spPr>
            <p:txBody>
              <a:bodyPr wrap="square" rtlCol="0"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sz="2400" b="0" smtClean="0">
                    <a:solidFill>
                      <a:srgbClr val="7C8993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totvs.com</a:t>
                </a:r>
              </a:p>
            </p:txBody>
          </p:sp>
        </p:grpSp>
        <p:grpSp>
          <p:nvGrpSpPr>
            <p:cNvPr id="19" name="Group 18"/>
            <p:cNvGrpSpPr/>
            <p:nvPr userDrawn="1"/>
          </p:nvGrpSpPr>
          <p:grpSpPr>
            <a:xfrm>
              <a:off x="1794077" y="7382436"/>
              <a:ext cx="1507385" cy="523073"/>
              <a:chOff x="3443257" y="6761198"/>
              <a:chExt cx="1507385" cy="523073"/>
            </a:xfrm>
          </p:grpSpPr>
          <p:pic>
            <p:nvPicPr>
              <p:cNvPr id="29" name="Picture 28"/>
              <p:cNvPicPr>
                <a:picLocks noChangeAspect="1"/>
              </p:cNvPicPr>
              <p:nvPr userDrawn="1"/>
            </p:nvPicPr>
            <p:blipFill>
              <a:blip r:embed="rId6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7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235000"/>
                        </a14:imgEffect>
                        <a14:imgEffect>
                          <a14:brightnessContrast bright="11000" contrast="-6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3257" y="6841880"/>
                <a:ext cx="297150" cy="297150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 userDrawn="1"/>
            </p:nvSpPr>
            <p:spPr>
              <a:xfrm>
                <a:off x="3753854" y="6761198"/>
                <a:ext cx="1196788" cy="523073"/>
              </a:xfrm>
              <a:prstGeom prst="rect">
                <a:avLst/>
              </a:prstGeom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sz="2400" b="0" smtClean="0">
                    <a:solidFill>
                      <a:srgbClr val="7C8993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@totvs</a:t>
                </a:r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3816320" y="6857118"/>
              <a:ext cx="2731440" cy="523073"/>
              <a:chOff x="1786771" y="7777125"/>
              <a:chExt cx="2731440" cy="523073"/>
            </a:xfrm>
          </p:grpSpPr>
          <p:pic>
            <p:nvPicPr>
              <p:cNvPr id="25" name="Picture 24"/>
              <p:cNvPicPr>
                <a:picLocks noChangeAspect="1"/>
              </p:cNvPicPr>
              <p:nvPr userDrawn="1"/>
            </p:nvPicPr>
            <p:blipFill>
              <a:blip r:embed="rId8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harpenSoften amount="7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235000"/>
                        </a14:imgEffect>
                        <a14:imgEffect>
                          <a14:brightnessContrast bright="11000" contrast="-6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6771" y="7878104"/>
                <a:ext cx="297150" cy="297150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 userDrawn="1"/>
            </p:nvSpPr>
            <p:spPr>
              <a:xfrm>
                <a:off x="2102802" y="7777125"/>
                <a:ext cx="2415409" cy="523073"/>
              </a:xfrm>
              <a:prstGeom prst="rect">
                <a:avLst/>
              </a:prstGeom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sz="2400" b="0" smtClean="0">
                    <a:solidFill>
                      <a:srgbClr val="7C8993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company/totvs</a:t>
                </a:r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3835201" y="7374141"/>
              <a:ext cx="2712559" cy="523073"/>
              <a:chOff x="1805652" y="8294148"/>
              <a:chExt cx="2712559" cy="523073"/>
            </a:xfrm>
          </p:grpSpPr>
          <p:pic>
            <p:nvPicPr>
              <p:cNvPr id="23" name="Picture 22"/>
              <p:cNvPicPr>
                <a:picLocks noChangeAspect="1"/>
              </p:cNvPicPr>
              <p:nvPr userDrawn="1"/>
            </p:nvPicPr>
            <p:blipFill rotWithShape="1">
              <a:blip r:embed="rId10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harpenSoften amount="7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235000"/>
                        </a14:imgEffect>
                        <a14:imgEffect>
                          <a14:brightnessContrast bright="11000" contrast="-6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82" t="17082" r="17082" b="17082"/>
              <a:stretch/>
            </p:blipFill>
            <p:spPr>
              <a:xfrm>
                <a:off x="1805652" y="8395127"/>
                <a:ext cx="297150" cy="297150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 userDrawn="1"/>
            </p:nvSpPr>
            <p:spPr>
              <a:xfrm>
                <a:off x="2102802" y="8294148"/>
                <a:ext cx="2415409" cy="523073"/>
              </a:xfrm>
              <a:prstGeom prst="rect">
                <a:avLst/>
              </a:prstGeom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sz="2400" b="0" smtClean="0">
                    <a:solidFill>
                      <a:srgbClr val="7C8993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fluig.com</a:t>
                </a:r>
              </a:p>
            </p:txBody>
          </p:sp>
        </p:grpSp>
      </p:grpSp>
      <p:pic>
        <p:nvPicPr>
          <p:cNvPr id="36" name="Picture 7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248763" y="2365884"/>
            <a:ext cx="1059690" cy="105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501468" y="2648330"/>
            <a:ext cx="6287991" cy="44052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NOME E ÚLTIMO SOBRENOME</a:t>
            </a:r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01468" y="3223456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400" b="0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 err="1" smtClean="0"/>
              <a:t>Área</a:t>
            </a:r>
            <a:r>
              <a:rPr lang="en-US" dirty="0" smtClean="0"/>
              <a:t> de </a:t>
            </a:r>
            <a:r>
              <a:rPr lang="en-US" dirty="0" err="1" smtClean="0"/>
              <a:t>atuação</a:t>
            </a:r>
            <a:endParaRPr lang="en-US" dirty="0" smtClean="0"/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501468" y="3842021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400" b="0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 smtClean="0"/>
              <a:t>Contato telefônico</a:t>
            </a:r>
          </a:p>
        </p:txBody>
      </p:sp>
      <p:sp>
        <p:nvSpPr>
          <p:cNvPr id="4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501468" y="4460586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400" b="0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 smtClean="0"/>
              <a:t>e-mail@totvs.com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3581589" y="8377518"/>
            <a:ext cx="2668061" cy="538407"/>
            <a:chOff x="13581589" y="625438"/>
            <a:chExt cx="2668061" cy="538407"/>
          </a:xfrm>
        </p:grpSpPr>
        <p:sp>
          <p:nvSpPr>
            <p:cNvPr id="34" name="Snip Diagonal Corner Rectangle 33"/>
            <p:cNvSpPr/>
            <p:nvPr userDrawn="1"/>
          </p:nvSpPr>
          <p:spPr>
            <a:xfrm>
              <a:off x="13581589" y="683312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35" name="Snip Diagonal Corner Rectangle 34"/>
            <p:cNvSpPr/>
            <p:nvPr userDrawn="1"/>
          </p:nvSpPr>
          <p:spPr>
            <a:xfrm>
              <a:off x="13697782" y="625438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CONFIDENCIAL</a:t>
              </a:r>
            </a:p>
          </p:txBody>
        </p:sp>
      </p:grpSp>
      <p:sp>
        <p:nvSpPr>
          <p:cNvPr id="4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538887" y="5290560"/>
            <a:ext cx="5207620" cy="3975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 b="1">
                <a:solidFill>
                  <a:schemeClr val="accent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pt-BR"/>
              <a:t>Tecnologia + Conhecimento são nosso DNA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0538888" y="7191603"/>
            <a:ext cx="1442442" cy="435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pt-BR"/>
              <a:t>#SOMOS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1806518" y="7191603"/>
            <a:ext cx="3939988" cy="435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BR"/>
              <a:t>TOTVERS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10538887" y="5731380"/>
            <a:ext cx="5207620" cy="3975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 b="1">
                <a:solidFill>
                  <a:schemeClr val="accent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pt-BR"/>
              <a:t>O sucesso do cliente é o nosso sucesso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0538887" y="6172200"/>
            <a:ext cx="5207620" cy="3975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 b="1">
                <a:solidFill>
                  <a:schemeClr val="accent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pt-BR"/>
              <a:t>Valorizamos gente boa que é boa gente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42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3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3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2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35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2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_intern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794077" y="729204"/>
            <a:ext cx="8560158" cy="570794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10172211" y="6436593"/>
            <a:ext cx="356835" cy="0"/>
          </a:xfrm>
          <a:prstGeom prst="line">
            <a:avLst/>
          </a:prstGeom>
          <a:ln w="698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1794077" y="729204"/>
            <a:ext cx="114375" cy="775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158" y="1095454"/>
            <a:ext cx="2844615" cy="1142574"/>
          </a:xfrm>
          <a:prstGeom prst="rect">
            <a:avLst/>
          </a:prstGeom>
        </p:spPr>
      </p:pic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248763" y="1171351"/>
            <a:ext cx="4811794" cy="895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6300"/>
              </a:lnSpc>
              <a:buNone/>
              <a:defRPr sz="5400" b="1" baseline="0">
                <a:solidFill>
                  <a:schemeClr val="accent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OBRIGADO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2248763" y="7145854"/>
            <a:ext cx="4949195" cy="1089835"/>
            <a:chOff x="1786771" y="6857118"/>
            <a:chExt cx="4760989" cy="1048391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786771" y="6865413"/>
              <a:ext cx="1507385" cy="523073"/>
              <a:chOff x="1786771" y="6761198"/>
              <a:chExt cx="1507385" cy="523073"/>
            </a:xfrm>
          </p:grpSpPr>
          <p:pic>
            <p:nvPicPr>
              <p:cNvPr id="31" name="Picture 30" descr="icone_face.png"/>
              <p:cNvPicPr>
                <a:picLocks noChangeAspect="1"/>
              </p:cNvPicPr>
              <p:nvPr userDrawn="1"/>
            </p:nvPicPr>
            <p:blipFill>
              <a:blip r:embed="rId4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7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235000"/>
                        </a14:imgEffect>
                        <a14:imgEffect>
                          <a14:brightnessContrast bright="11000" contrast="-6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6771" y="6841880"/>
                <a:ext cx="297150" cy="297150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 userDrawn="1"/>
            </p:nvSpPr>
            <p:spPr>
              <a:xfrm>
                <a:off x="2097368" y="6761198"/>
                <a:ext cx="1196788" cy="523073"/>
              </a:xfrm>
              <a:prstGeom prst="rect">
                <a:avLst/>
              </a:prstGeom>
            </p:spPr>
            <p:txBody>
              <a:bodyPr wrap="square" rtlCol="0"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sz="2400" b="0" smtClean="0">
                    <a:solidFill>
                      <a:srgbClr val="7C8993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totvs.com</a:t>
                </a:r>
              </a:p>
            </p:txBody>
          </p:sp>
        </p:grpSp>
        <p:grpSp>
          <p:nvGrpSpPr>
            <p:cNvPr id="19" name="Group 18"/>
            <p:cNvGrpSpPr/>
            <p:nvPr userDrawn="1"/>
          </p:nvGrpSpPr>
          <p:grpSpPr>
            <a:xfrm>
              <a:off x="1794077" y="7382436"/>
              <a:ext cx="1507385" cy="523073"/>
              <a:chOff x="3443257" y="6761198"/>
              <a:chExt cx="1507385" cy="523073"/>
            </a:xfrm>
          </p:grpSpPr>
          <p:pic>
            <p:nvPicPr>
              <p:cNvPr id="29" name="Picture 28"/>
              <p:cNvPicPr>
                <a:picLocks noChangeAspect="1"/>
              </p:cNvPicPr>
              <p:nvPr userDrawn="1"/>
            </p:nvPicPr>
            <p:blipFill>
              <a:blip r:embed="rId6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7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235000"/>
                        </a14:imgEffect>
                        <a14:imgEffect>
                          <a14:brightnessContrast bright="11000" contrast="-6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3257" y="6841880"/>
                <a:ext cx="297150" cy="297150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 userDrawn="1"/>
            </p:nvSpPr>
            <p:spPr>
              <a:xfrm>
                <a:off x="3753854" y="6761198"/>
                <a:ext cx="1196788" cy="523073"/>
              </a:xfrm>
              <a:prstGeom prst="rect">
                <a:avLst/>
              </a:prstGeom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sz="2400" b="0" smtClean="0">
                    <a:solidFill>
                      <a:srgbClr val="7C8993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@totvs</a:t>
                </a:r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3816320" y="6857118"/>
              <a:ext cx="2731440" cy="523073"/>
              <a:chOff x="1786771" y="7777125"/>
              <a:chExt cx="2731440" cy="523073"/>
            </a:xfrm>
          </p:grpSpPr>
          <p:pic>
            <p:nvPicPr>
              <p:cNvPr id="25" name="Picture 24"/>
              <p:cNvPicPr>
                <a:picLocks noChangeAspect="1"/>
              </p:cNvPicPr>
              <p:nvPr userDrawn="1"/>
            </p:nvPicPr>
            <p:blipFill>
              <a:blip r:embed="rId8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harpenSoften amount="7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235000"/>
                        </a14:imgEffect>
                        <a14:imgEffect>
                          <a14:brightnessContrast bright="11000" contrast="-6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6771" y="7878104"/>
                <a:ext cx="297150" cy="297150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 userDrawn="1"/>
            </p:nvSpPr>
            <p:spPr>
              <a:xfrm>
                <a:off x="2102802" y="7777125"/>
                <a:ext cx="2415409" cy="523073"/>
              </a:xfrm>
              <a:prstGeom prst="rect">
                <a:avLst/>
              </a:prstGeom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sz="2400" b="0" smtClean="0">
                    <a:solidFill>
                      <a:srgbClr val="7C8993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company/totvs</a:t>
                </a:r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3835201" y="7374141"/>
              <a:ext cx="2712559" cy="523073"/>
              <a:chOff x="1805652" y="8294148"/>
              <a:chExt cx="2712559" cy="523073"/>
            </a:xfrm>
          </p:grpSpPr>
          <p:pic>
            <p:nvPicPr>
              <p:cNvPr id="23" name="Picture 22"/>
              <p:cNvPicPr>
                <a:picLocks noChangeAspect="1"/>
              </p:cNvPicPr>
              <p:nvPr userDrawn="1"/>
            </p:nvPicPr>
            <p:blipFill rotWithShape="1">
              <a:blip r:embed="rId10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harpenSoften amount="78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235000"/>
                        </a14:imgEffect>
                        <a14:imgEffect>
                          <a14:brightnessContrast bright="11000" contrast="-6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82" t="17082" r="17082" b="17082"/>
              <a:stretch/>
            </p:blipFill>
            <p:spPr>
              <a:xfrm>
                <a:off x="1805652" y="8395127"/>
                <a:ext cx="297150" cy="297150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 userDrawn="1"/>
            </p:nvSpPr>
            <p:spPr>
              <a:xfrm>
                <a:off x="2102802" y="8294148"/>
                <a:ext cx="2415409" cy="523073"/>
              </a:xfrm>
              <a:prstGeom prst="rect">
                <a:avLst/>
              </a:prstGeom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BR" sz="2400" b="0" smtClean="0">
                    <a:solidFill>
                      <a:srgbClr val="7C8993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fluig.com</a:t>
                </a:r>
              </a:p>
            </p:txBody>
          </p:sp>
        </p:grpSp>
      </p:grpSp>
      <p:pic>
        <p:nvPicPr>
          <p:cNvPr id="36" name="Picture 7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248763" y="2365884"/>
            <a:ext cx="1059690" cy="105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501468" y="2648330"/>
            <a:ext cx="6287991" cy="44052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NOME E ÚLTIMO SOBRENOME</a:t>
            </a:r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01468" y="3223456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400" b="0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 err="1" smtClean="0"/>
              <a:t>Área</a:t>
            </a:r>
            <a:r>
              <a:rPr lang="en-US" dirty="0" smtClean="0"/>
              <a:t> de </a:t>
            </a:r>
            <a:r>
              <a:rPr lang="en-US" dirty="0" err="1" smtClean="0"/>
              <a:t>atuação</a:t>
            </a:r>
            <a:endParaRPr lang="en-US" dirty="0" smtClean="0"/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501468" y="3842021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400" b="0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 smtClean="0"/>
              <a:t>Contato telefônico</a:t>
            </a:r>
          </a:p>
        </p:txBody>
      </p:sp>
      <p:sp>
        <p:nvSpPr>
          <p:cNvPr id="4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501468" y="4460586"/>
            <a:ext cx="6287991" cy="4839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725531" rtl="0" eaLnBrk="1" fontAlgn="auto" latinLnBrk="0" hangingPunct="1">
              <a:lnSpc>
                <a:spcPct val="100000"/>
              </a:lnSpc>
              <a:spcBef>
                <a:spcPts val="52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2400" b="0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 smtClean="0"/>
              <a:t>e-mail@totvs.com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4040091" y="8377518"/>
            <a:ext cx="2209559" cy="538407"/>
            <a:chOff x="14040091" y="625438"/>
            <a:chExt cx="2209559" cy="538407"/>
          </a:xfrm>
        </p:grpSpPr>
        <p:sp>
          <p:nvSpPr>
            <p:cNvPr id="34" name="Snip Diagonal Corner Rectangle 33"/>
            <p:cNvSpPr/>
            <p:nvPr userDrawn="1"/>
          </p:nvSpPr>
          <p:spPr>
            <a:xfrm>
              <a:off x="14040091" y="683312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35" name="Snip Diagonal Corner Rectangle 34"/>
            <p:cNvSpPr/>
            <p:nvPr userDrawn="1"/>
          </p:nvSpPr>
          <p:spPr>
            <a:xfrm>
              <a:off x="14156284" y="625438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INTERNO</a:t>
              </a:r>
            </a:p>
          </p:txBody>
        </p:sp>
      </p:grpSp>
      <p:sp>
        <p:nvSpPr>
          <p:cNvPr id="4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538887" y="5290560"/>
            <a:ext cx="5207620" cy="3975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 b="1">
                <a:solidFill>
                  <a:schemeClr val="accent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pt-BR"/>
              <a:t>Tecnologia + Conhecimento são nosso DNA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0538888" y="7191603"/>
            <a:ext cx="1442442" cy="435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pt-BR"/>
              <a:t>#SOMOS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1806518" y="7191603"/>
            <a:ext cx="3939988" cy="435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BR"/>
              <a:t>TOTVERS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10538887" y="5731380"/>
            <a:ext cx="5207620" cy="3975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 b="1">
                <a:solidFill>
                  <a:schemeClr val="accent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pt-BR"/>
              <a:t>O sucesso do cliente é o nosso sucesso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0538887" y="6172200"/>
            <a:ext cx="5207620" cy="3975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 b="1">
                <a:solidFill>
                  <a:schemeClr val="accent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pt-BR"/>
              <a:t>Valorizamos gente boa que é boa gente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4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3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3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2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35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2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restri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1144" y="5448770"/>
            <a:ext cx="16251938" cy="7736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450" b="0" baseline="0">
                <a:solidFill>
                  <a:schemeClr val="accent4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O TÍTULO DA APRESENTAÇÃO AQUI</a:t>
            </a:r>
            <a:endParaRPr lang="pt-BR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-1144" y="6675404"/>
            <a:ext cx="16251938" cy="5171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0" baseline="0">
                <a:solidFill>
                  <a:srgbClr val="2E5B72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Insira aqui o subtítulo da apresentação (se houver)</a:t>
            </a:r>
            <a:endParaRPr lang="pt-BR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15422137" y="8509605"/>
            <a:ext cx="827513" cy="0"/>
          </a:xfrm>
          <a:prstGeom prst="line">
            <a:avLst/>
          </a:prstGeom>
          <a:ln>
            <a:solidFill>
              <a:schemeClr val="accent6">
                <a:alpha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5341434" y="2475571"/>
            <a:ext cx="5542156" cy="191800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/>
          <p:cNvSpPr/>
          <p:nvPr userDrawn="1"/>
        </p:nvSpPr>
        <p:spPr>
          <a:xfrm>
            <a:off x="5341434" y="2475571"/>
            <a:ext cx="5542156" cy="191800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10537906" y="2320678"/>
            <a:ext cx="35683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5319132" y="4562497"/>
            <a:ext cx="35683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644994" y="8254906"/>
            <a:ext cx="3155795" cy="41549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100" b="0" baseline="0">
                <a:solidFill>
                  <a:schemeClr val="accent3">
                    <a:alpha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Mês</a:t>
            </a:r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717" y="2859211"/>
            <a:ext cx="2970166" cy="1191466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4610393" y="8254906"/>
            <a:ext cx="880946" cy="4192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100" baseline="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indent="0" algn="r">
              <a:buNone/>
              <a:defRPr sz="2100">
                <a:latin typeface="Arial Narrow" charset="0"/>
                <a:ea typeface="Arial Narrow" charset="0"/>
                <a:cs typeface="Arial Narrow" charset="0"/>
              </a:defRPr>
            </a:lvl2pPr>
            <a:lvl3pPr marL="914400" indent="0" algn="r">
              <a:buNone/>
              <a:defRPr sz="2100">
                <a:latin typeface="Arial Narrow" charset="0"/>
                <a:ea typeface="Arial Narrow" charset="0"/>
                <a:cs typeface="Arial Narrow" charset="0"/>
              </a:defRPr>
            </a:lvl3pPr>
            <a:lvl4pPr marL="1371600" indent="0" algn="r">
              <a:buNone/>
              <a:defRPr sz="2100">
                <a:latin typeface="Arial Narrow" charset="0"/>
                <a:ea typeface="Arial Narrow" charset="0"/>
                <a:cs typeface="Arial Narrow" charset="0"/>
              </a:defRPr>
            </a:lvl4pPr>
            <a:lvl5pPr marL="1828800" indent="0" algn="r">
              <a:buNone/>
              <a:defRPr sz="2100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pt-BR"/>
              <a:t>• 2017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322779" y="8329958"/>
            <a:ext cx="36018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>
                <a:solidFill>
                  <a:srgbClr val="4A5C61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t>TOTVS – Todos os direitos reservados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4040091" y="625438"/>
            <a:ext cx="2209559" cy="538407"/>
            <a:chOff x="13828485" y="8377518"/>
            <a:chExt cx="2421165" cy="538407"/>
          </a:xfrm>
        </p:grpSpPr>
        <p:sp>
          <p:nvSpPr>
            <p:cNvPr id="24" name="Snip Diagonal Corner Rectangle 23"/>
            <p:cNvSpPr/>
            <p:nvPr userDrawn="1"/>
          </p:nvSpPr>
          <p:spPr>
            <a:xfrm>
              <a:off x="13828485" y="8435392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25" name="Snip Diagonal Corner Rectangle 24"/>
            <p:cNvSpPr/>
            <p:nvPr userDrawn="1"/>
          </p:nvSpPr>
          <p:spPr>
            <a:xfrm>
              <a:off x="13955806" y="8377518"/>
              <a:ext cx="2293844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RESTRITO</a:t>
              </a: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95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5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5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confidenc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1144" y="5448770"/>
            <a:ext cx="16251938" cy="7736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450" b="0" baseline="0">
                <a:solidFill>
                  <a:schemeClr val="accent4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O TÍTULO DA APRESENTAÇÃO AQUI</a:t>
            </a:r>
            <a:endParaRPr lang="pt-BR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-1144" y="6675404"/>
            <a:ext cx="16251938" cy="5171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0" baseline="0">
                <a:solidFill>
                  <a:srgbClr val="2E5B72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Insira aqui o subtítulo da apresentação (se houver)</a:t>
            </a:r>
            <a:endParaRPr lang="pt-BR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15422137" y="8509605"/>
            <a:ext cx="827513" cy="0"/>
          </a:xfrm>
          <a:prstGeom prst="line">
            <a:avLst/>
          </a:prstGeom>
          <a:ln>
            <a:solidFill>
              <a:schemeClr val="accent6">
                <a:alpha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5341434" y="2475571"/>
            <a:ext cx="5542156" cy="191800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/>
          <p:cNvSpPr/>
          <p:nvPr userDrawn="1"/>
        </p:nvSpPr>
        <p:spPr>
          <a:xfrm>
            <a:off x="5341434" y="2475571"/>
            <a:ext cx="5542156" cy="191800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10537906" y="2320678"/>
            <a:ext cx="35683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5319132" y="4562497"/>
            <a:ext cx="35683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644994" y="8254906"/>
            <a:ext cx="3155795" cy="41549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100" b="0" baseline="0">
                <a:solidFill>
                  <a:schemeClr val="accent3">
                    <a:alpha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Mês</a:t>
            </a:r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717" y="2859211"/>
            <a:ext cx="2970166" cy="1191466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4610393" y="8254906"/>
            <a:ext cx="880946" cy="4192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100" baseline="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indent="0" algn="r">
              <a:buNone/>
              <a:defRPr sz="2100">
                <a:latin typeface="Arial Narrow" charset="0"/>
                <a:ea typeface="Arial Narrow" charset="0"/>
                <a:cs typeface="Arial Narrow" charset="0"/>
              </a:defRPr>
            </a:lvl2pPr>
            <a:lvl3pPr marL="914400" indent="0" algn="r">
              <a:buNone/>
              <a:defRPr sz="2100">
                <a:latin typeface="Arial Narrow" charset="0"/>
                <a:ea typeface="Arial Narrow" charset="0"/>
                <a:cs typeface="Arial Narrow" charset="0"/>
              </a:defRPr>
            </a:lvl3pPr>
            <a:lvl4pPr marL="1371600" indent="0" algn="r">
              <a:buNone/>
              <a:defRPr sz="2100">
                <a:latin typeface="Arial Narrow" charset="0"/>
                <a:ea typeface="Arial Narrow" charset="0"/>
                <a:cs typeface="Arial Narrow" charset="0"/>
              </a:defRPr>
            </a:lvl4pPr>
            <a:lvl5pPr marL="1828800" indent="0" algn="r">
              <a:buNone/>
              <a:defRPr sz="2100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pt-BR"/>
              <a:t>• 2017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322779" y="8329958"/>
            <a:ext cx="36018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>
                <a:solidFill>
                  <a:srgbClr val="4A5C61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t>TOTVS – Todos os direitos reservados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3581589" y="625438"/>
            <a:ext cx="2668061" cy="538407"/>
            <a:chOff x="13581589" y="625438"/>
            <a:chExt cx="2668061" cy="538407"/>
          </a:xfrm>
        </p:grpSpPr>
        <p:sp>
          <p:nvSpPr>
            <p:cNvPr id="15" name="Snip Diagonal Corner Rectangle 14"/>
            <p:cNvSpPr/>
            <p:nvPr userDrawn="1"/>
          </p:nvSpPr>
          <p:spPr>
            <a:xfrm>
              <a:off x="13581589" y="683312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19" name="Snip Diagonal Corner Rectangle 18"/>
            <p:cNvSpPr/>
            <p:nvPr userDrawn="1"/>
          </p:nvSpPr>
          <p:spPr>
            <a:xfrm>
              <a:off x="13697782" y="625438"/>
              <a:ext cx="2551868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CONFIDENCIAL</a:t>
              </a:r>
            </a:p>
          </p:txBody>
        </p:sp>
      </p:grpSp>
      <p:sp>
        <p:nvSpPr>
          <p:cNvPr id="21" name="TextBox 20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5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5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intern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1144" y="5448770"/>
            <a:ext cx="16251938" cy="7736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450" b="0" baseline="0">
                <a:solidFill>
                  <a:schemeClr val="accent4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O TÍTULO DA APRESENTAÇÃO AQUI</a:t>
            </a:r>
            <a:endParaRPr lang="pt-BR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-1144" y="6675404"/>
            <a:ext cx="16251938" cy="5171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0" baseline="0">
                <a:solidFill>
                  <a:srgbClr val="2E5B72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Insira aqui o subtítulo da apresentação (se houver)</a:t>
            </a:r>
            <a:endParaRPr lang="pt-BR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15422137" y="8509605"/>
            <a:ext cx="827513" cy="0"/>
          </a:xfrm>
          <a:prstGeom prst="line">
            <a:avLst/>
          </a:prstGeom>
          <a:ln>
            <a:solidFill>
              <a:schemeClr val="accent6">
                <a:alpha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5341434" y="2475571"/>
            <a:ext cx="5542156" cy="191800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/>
          <p:cNvSpPr/>
          <p:nvPr userDrawn="1"/>
        </p:nvSpPr>
        <p:spPr>
          <a:xfrm>
            <a:off x="5341434" y="2475571"/>
            <a:ext cx="5542156" cy="191800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10537906" y="2320678"/>
            <a:ext cx="35683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5319132" y="4562497"/>
            <a:ext cx="356835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644994" y="8254906"/>
            <a:ext cx="3155795" cy="41549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100" b="0" baseline="0">
                <a:solidFill>
                  <a:schemeClr val="accent3">
                    <a:alpha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Mês</a:t>
            </a:r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717" y="2859211"/>
            <a:ext cx="2970166" cy="1191466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4610393" y="8254906"/>
            <a:ext cx="880946" cy="4192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100" baseline="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indent="0" algn="r">
              <a:buNone/>
              <a:defRPr sz="2100">
                <a:latin typeface="Arial Narrow" charset="0"/>
                <a:ea typeface="Arial Narrow" charset="0"/>
                <a:cs typeface="Arial Narrow" charset="0"/>
              </a:defRPr>
            </a:lvl2pPr>
            <a:lvl3pPr marL="914400" indent="0" algn="r">
              <a:buNone/>
              <a:defRPr sz="2100">
                <a:latin typeface="Arial Narrow" charset="0"/>
                <a:ea typeface="Arial Narrow" charset="0"/>
                <a:cs typeface="Arial Narrow" charset="0"/>
              </a:defRPr>
            </a:lvl3pPr>
            <a:lvl4pPr marL="1371600" indent="0" algn="r">
              <a:buNone/>
              <a:defRPr sz="2100">
                <a:latin typeface="Arial Narrow" charset="0"/>
                <a:ea typeface="Arial Narrow" charset="0"/>
                <a:cs typeface="Arial Narrow" charset="0"/>
              </a:defRPr>
            </a:lvl4pPr>
            <a:lvl5pPr marL="1828800" indent="0" algn="r">
              <a:buNone/>
              <a:defRPr sz="2100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pt-BR"/>
              <a:t>• 2017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322779" y="8329958"/>
            <a:ext cx="36018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>
                <a:solidFill>
                  <a:srgbClr val="4A5C61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t>TOTVS – Todos os direitos reservados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4040091" y="625438"/>
            <a:ext cx="2209559" cy="538407"/>
            <a:chOff x="14040091" y="625438"/>
            <a:chExt cx="2209559" cy="538407"/>
          </a:xfrm>
        </p:grpSpPr>
        <p:sp>
          <p:nvSpPr>
            <p:cNvPr id="19" name="Snip Diagonal Corner Rectangle 18"/>
            <p:cNvSpPr/>
            <p:nvPr userDrawn="1"/>
          </p:nvSpPr>
          <p:spPr>
            <a:xfrm>
              <a:off x="14040091" y="683312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endParaRPr lang="pt-BR" sz="1800" b="1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sp>
          <p:nvSpPr>
            <p:cNvPr id="21" name="Snip Diagonal Corner Rectangle 20"/>
            <p:cNvSpPr/>
            <p:nvPr userDrawn="1"/>
          </p:nvSpPr>
          <p:spPr>
            <a:xfrm>
              <a:off x="14156284" y="625438"/>
              <a:ext cx="2093366" cy="48053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pt-BR" sz="1600" b="1">
                  <a:latin typeface="Arial Narrow" charset="0"/>
                  <a:ea typeface="Arial Narrow" charset="0"/>
                  <a:cs typeface="Arial Narrow" charset="0"/>
                </a:rPr>
                <a:t>USO INTERNO</a:t>
              </a: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105220" y="86887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39EBF6-7A4E-2E4A-BB93-53702C3DB360}" type="slidenum">
              <a:rPr lang="pt-BR" sz="1600" b="1">
                <a:solidFill>
                  <a:srgbClr val="0C9ABE">
                    <a:alpha val="65000"/>
                  </a:srgbClr>
                </a:solidFill>
                <a:latin typeface="Arial Narrow" charset="0"/>
                <a:ea typeface="Arial Narrow" charset="0"/>
                <a:cs typeface="Arial Narrow" charset="0"/>
              </a:rPr>
              <a:pPr/>
              <a:t>‹nº›</a:t>
            </a:fld>
            <a:endParaRPr lang="pt-BR" sz="1600" b="1">
              <a:solidFill>
                <a:srgbClr val="0C9ABE">
                  <a:alpha val="65000"/>
                </a:srgb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5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5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úd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081" y="302856"/>
            <a:ext cx="1320810" cy="530519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455280" y="711797"/>
            <a:ext cx="356835" cy="0"/>
          </a:xfrm>
          <a:prstGeom prst="line">
            <a:avLst/>
          </a:prstGeom>
          <a:noFill/>
          <a:ln w="69850" cap="flat" cmpd="sng" algn="ctr">
            <a:solidFill>
              <a:srgbClr val="ED9C2E"/>
            </a:solidFill>
            <a:prstDash val="solid"/>
            <a:miter lim="800000"/>
          </a:ln>
          <a:effectLst/>
        </p:spPr>
      </p:cxn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35264" y="279706"/>
            <a:ext cx="12047359" cy="77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800" b="1" baseline="0">
                <a:solidFill>
                  <a:schemeClr val="accent6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/>
              <a:t>ESCREVA SEU TÍTULO NESTE ESPAÇO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492623" y="1371600"/>
            <a:ext cx="11389939" cy="6575425"/>
          </a:xfrm>
          <a:prstGeom prst="rect">
            <a:avLst/>
          </a:prstGeom>
        </p:spPr>
        <p:txBody>
          <a:bodyPr/>
          <a:lstStyle>
            <a:lvl1pPr>
              <a:lnSpc>
                <a:spcPts val="4440"/>
              </a:lnSpc>
              <a:defRPr sz="3200" b="1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>
              <a:lnSpc>
                <a:spcPts val="2940"/>
              </a:lnSpc>
              <a:buSzPct val="80000"/>
              <a:buFont typeface="Courier New" charset="0"/>
              <a:buChar char="o"/>
              <a:tabLst/>
              <a:defRPr sz="28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>
              <a:lnSpc>
                <a:spcPts val="2940"/>
              </a:lnSpc>
              <a:tabLst/>
              <a:defRPr sz="24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>
              <a:lnSpc>
                <a:spcPts val="2940"/>
              </a:lnSpc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>
              <a:lnSpc>
                <a:spcPts val="2940"/>
              </a:lnSpc>
              <a:buSzPct val="50000"/>
              <a:buFont typeface="Wingdings" charset="2"/>
              <a:buChar char="§"/>
              <a:tabLst/>
              <a:defRPr sz="20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19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46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5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54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5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7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42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6" r:id="rId2"/>
    <p:sldLayoutId id="2147483718" r:id="rId3"/>
    <p:sldLayoutId id="214748372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62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51" r:id="rId2"/>
    <p:sldLayoutId id="2147483752" r:id="rId3"/>
    <p:sldLayoutId id="2147483753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37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54" r:id="rId2"/>
    <p:sldLayoutId id="2147483755" r:id="rId3"/>
    <p:sldLayoutId id="2147483756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0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57" r:id="rId2"/>
    <p:sldLayoutId id="2147483758" r:id="rId3"/>
    <p:sldLayoutId id="214748375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06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60" r:id="rId2"/>
    <p:sldLayoutId id="2147483761" r:id="rId3"/>
    <p:sldLayoutId id="2147483762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24" r:id="rId3"/>
    <p:sldLayoutId id="2147483726" r:id="rId4"/>
    <p:sldLayoutId id="214748376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712" rtl="0" eaLnBrk="1" latinLnBrk="0" hangingPunct="1">
        <a:lnSpc>
          <a:spcPct val="90000"/>
        </a:lnSpc>
        <a:spcBef>
          <a:spcPct val="0"/>
        </a:spcBef>
        <a:buNone/>
        <a:defRPr sz="58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678" indent="-304678" algn="l" defTabSz="1218712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1pPr>
      <a:lvl2pPr marL="914034" indent="-304678" algn="l" defTabSz="1218712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5" indent="-304678" algn="l" defTabSz="1218712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1" indent="-304678" algn="l" defTabSz="1218712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7" indent="-304678" algn="l" defTabSz="1218712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3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9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36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28" r:id="rId2"/>
    <p:sldLayoutId id="2147483732" r:id="rId3"/>
    <p:sldLayoutId id="214748373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99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33" r:id="rId2"/>
    <p:sldLayoutId id="2147483734" r:id="rId3"/>
    <p:sldLayoutId id="214748373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57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36" r:id="rId2"/>
    <p:sldLayoutId id="2147483737" r:id="rId3"/>
    <p:sldLayoutId id="2147483738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10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39" r:id="rId2"/>
    <p:sldLayoutId id="2147483740" r:id="rId3"/>
    <p:sldLayoutId id="214748374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89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42" r:id="rId2"/>
    <p:sldLayoutId id="2147483743" r:id="rId3"/>
    <p:sldLayoutId id="214748374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321" y="403294"/>
            <a:ext cx="1759351" cy="64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6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45" r:id="rId2"/>
    <p:sldLayoutId id="2147483746" r:id="rId3"/>
    <p:sldLayoutId id="2147483747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51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48" r:id="rId2"/>
    <p:sldLayoutId id="2147483749" r:id="rId3"/>
    <p:sldLayoutId id="2147483750" r:id="rId4"/>
    <p:sldLayoutId id="2147483764" r:id="rId5"/>
    <p:sldLayoutId id="2147483766" r:id="rId6"/>
    <p:sldLayoutId id="2147483767" r:id="rId7"/>
    <p:sldLayoutId id="2147483768" r:id="rId8"/>
    <p:sldLayoutId id="214748376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ile:///\\bhn050103003\Treinamento%20-%20Publico\Html%20e%20CSS" TargetMode="Externa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yle.fluig.com/" TargetMode="External"/><Relationship Id="rId2" Type="http://schemas.openxmlformats.org/officeDocument/2006/relationships/hyperlink" Target="https://getbootstrap.com/docs/3.3/components/" TargetMode="External"/><Relationship Id="rId1" Type="http://schemas.openxmlformats.org/officeDocument/2006/relationships/slideLayout" Target="../slideLayouts/slideLayout40.xml"/><Relationship Id="rId4" Type="http://schemas.openxmlformats.org/officeDocument/2006/relationships/hyperlink" Target="http://tdn.totvs.com/display/UX/Guideline+TOTVS+V1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v.fluig.com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file:///\\bhn050103003\Treinamento%20-%20Publico\Html%20e%20CSS" TargetMode="External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JavaScript/Guide/Statements#for...in_Statement" TargetMode="External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file:///\\bhn050103003\Treinamento%20-%20Publico\javascript" TargetMode="External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dev.totvs.com.br/" TargetMode="External"/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file:///\\bhn050103003\Treinamento%20-%20Publico\javascript" TargetMode="External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api/ng" TargetMode="External"/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file:///\\bhn050103003\Treinamento%20-%20Publico\javascript" TargetMode="External"/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file:///\\bhn050103003\Treinamento%20-%20Publico\javascript" TargetMode="External"/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viacep.com.br/" TargetMode="Externa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f.totvs.com.br/#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tdn.totvs.com/display/THF/TOTVS+|+HTML+Framework" TargetMode="External"/><Relationship Id="rId2" Type="http://schemas.openxmlformats.org/officeDocument/2006/relationships/hyperlink" Target="http://tdn.totvs.com/display/UX/Guideline+TOTVS+V12" TargetMode="External"/><Relationship Id="rId1" Type="http://schemas.openxmlformats.org/officeDocument/2006/relationships/slideLayout" Target="../slideLayouts/slideLayout4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devtotvs/generator-totvs-dev" TargetMode="External"/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tdn.totvs.com/pages/viewpage.action?pageId=175866023" TargetMode="External"/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dn.totvs.com/display/UX/Guideline+TOTVS+V12?preview=/198941344/203655120/guideline_totvs_v12.pdf" TargetMode="Externa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file:///\\tecnologiabh\rmFlex$\Outros\Ferramentas\VS2015\Professional" TargetMode="External"/><Relationship Id="rId1" Type="http://schemas.openxmlformats.org/officeDocument/2006/relationships/slideLayout" Target="../slideLayouts/slideLayout40.xml"/><Relationship Id="rId5" Type="http://schemas.openxmlformats.org/officeDocument/2006/relationships/hyperlink" Target="file:///\\bhn050103003\Treinamento%20-%20Publico\Html%20e%20CSS\Manual%20de%20Configura&#231;&#227;odo%20Frame%20HTML.pdf" TargetMode="External"/><Relationship Id="rId4" Type="http://schemas.openxmlformats.org/officeDocument/2006/relationships/hyperlink" Target="http://brackets.io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TREINAMENTO: TOTVS HTML Framework</a:t>
            </a:r>
            <a:endParaRPr lang="pt-BR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Igor Rodrigues de Mello</a:t>
            </a:r>
            <a:endParaRPr lang="pt-BR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Setembro</a:t>
            </a:r>
            <a:endParaRPr lang="pt-BR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858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14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7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pt-BR" dirty="0" smtClean="0"/>
              <a:t>Configurando IIS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 smtClean="0"/>
              <a:t>Certifique que todos os serviços estão ativos:</a:t>
            </a:r>
          </a:p>
          <a:p>
            <a:pPr lvl="1"/>
            <a:endParaRPr lang="pt-BR" dirty="0" smtClean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98" y="2348967"/>
            <a:ext cx="9016702" cy="640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228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pt-BR" dirty="0" smtClean="0"/>
              <a:t>Configurando IIS – Alterando a pasta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482" y="1083739"/>
            <a:ext cx="10459451" cy="6570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040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pt-BR" dirty="0" smtClean="0"/>
              <a:t>Configurando IIS – Alterando a pasta</a:t>
            </a:r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97482" y="8045706"/>
            <a:ext cx="10459451" cy="8950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ts val="4440"/>
              </a:lnSpc>
              <a:spcBef>
                <a:spcPts val="1000"/>
              </a:spcBef>
              <a:buFont typeface="Arial"/>
              <a:buChar char="•"/>
              <a:defRPr sz="3200" b="1" kern="12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 algn="l" defTabSz="914400" rtl="0" eaLnBrk="1" latinLnBrk="0" hangingPunct="1">
              <a:lnSpc>
                <a:spcPts val="2940"/>
              </a:lnSpc>
              <a:spcBef>
                <a:spcPts val="500"/>
              </a:spcBef>
              <a:buSzPct val="80000"/>
              <a:buFont typeface="Courier New" charset="0"/>
              <a:buChar char="o"/>
              <a:tabLst/>
              <a:defRPr sz="2800" kern="12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 algn="l" defTabSz="914400" rtl="0" eaLnBrk="1" latinLnBrk="0" hangingPunct="1">
              <a:lnSpc>
                <a:spcPts val="2940"/>
              </a:lnSpc>
              <a:spcBef>
                <a:spcPts val="500"/>
              </a:spcBef>
              <a:buFont typeface="Arial"/>
              <a:buChar char="•"/>
              <a:tabLst/>
              <a:defRPr sz="2400" kern="12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 algn="l" defTabSz="914400" rtl="0" eaLnBrk="1" latinLnBrk="0" hangingPunct="1">
              <a:lnSpc>
                <a:spcPts val="2940"/>
              </a:lnSpc>
              <a:spcBef>
                <a:spcPts val="500"/>
              </a:spcBef>
              <a:buFont typeface="Arial"/>
              <a:buChar char="•"/>
              <a:tabLst/>
              <a:defRPr sz="2000" kern="12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 algn="l" defTabSz="914400" rtl="0" eaLnBrk="1" latinLnBrk="0" hangingPunct="1">
              <a:lnSpc>
                <a:spcPts val="2940"/>
              </a:lnSpc>
              <a:spcBef>
                <a:spcPts val="500"/>
              </a:spcBef>
              <a:buSzPct val="50000"/>
              <a:buFont typeface="Wingdings" charset="2"/>
              <a:buChar char="§"/>
              <a:tabLst/>
              <a:defRPr sz="2000" kern="12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Aponte para uma pasta do treinamento</a:t>
            </a:r>
          </a:p>
          <a:p>
            <a:pPr lvl="1"/>
            <a:endParaRPr lang="pt-BR" sz="2400" dirty="0" smtClean="0"/>
          </a:p>
        </p:txBody>
      </p:sp>
      <p:pic>
        <p:nvPicPr>
          <p:cNvPr id="8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6400293" y="990872"/>
            <a:ext cx="6485970" cy="705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2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02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HTML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936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pt-BR" dirty="0"/>
              <a:t>Componentes básico da estrutura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altLang="pt-BR" dirty="0"/>
              <a:t>&lt;</a:t>
            </a:r>
            <a:r>
              <a:rPr lang="pt-BR" altLang="pt-BR" dirty="0" err="1"/>
              <a:t>html</a:t>
            </a:r>
            <a:r>
              <a:rPr lang="pt-BR" altLang="pt-BR" dirty="0"/>
              <a:t>&gt; - marca do início do documento HTML</a:t>
            </a:r>
          </a:p>
          <a:p>
            <a:r>
              <a:rPr lang="pt-BR" altLang="pt-BR" dirty="0"/>
              <a:t>&lt;</a:t>
            </a:r>
            <a:r>
              <a:rPr lang="pt-BR" altLang="pt-BR" dirty="0" err="1"/>
              <a:t>head</a:t>
            </a:r>
            <a:r>
              <a:rPr lang="pt-BR" altLang="pt-BR" dirty="0"/>
              <a:t>&gt; - início do cabeçalho</a:t>
            </a:r>
          </a:p>
          <a:p>
            <a:r>
              <a:rPr lang="pt-BR" altLang="pt-BR" dirty="0"/>
              <a:t>&lt;</a:t>
            </a:r>
            <a:r>
              <a:rPr lang="pt-BR" altLang="pt-BR" dirty="0" err="1"/>
              <a:t>title</a:t>
            </a:r>
            <a:r>
              <a:rPr lang="pt-BR" altLang="pt-BR" dirty="0"/>
              <a:t>&gt; - título da página</a:t>
            </a:r>
          </a:p>
          <a:p>
            <a:r>
              <a:rPr lang="pt-BR" altLang="pt-BR" dirty="0"/>
              <a:t>&lt;</a:t>
            </a:r>
            <a:r>
              <a:rPr lang="pt-BR" altLang="pt-BR" dirty="0" err="1"/>
              <a:t>body</a:t>
            </a:r>
            <a:r>
              <a:rPr lang="pt-BR" altLang="pt-BR" dirty="0"/>
              <a:t>&gt; - corpo do documento</a:t>
            </a:r>
          </a:p>
          <a:p>
            <a:r>
              <a:rPr lang="pt-BR" altLang="pt-BR" dirty="0"/>
              <a:t>&lt;</a:t>
            </a:r>
            <a:r>
              <a:rPr lang="pt-BR" altLang="pt-BR" dirty="0" err="1"/>
              <a:t>br</a:t>
            </a:r>
            <a:r>
              <a:rPr lang="pt-BR" altLang="pt-BR" dirty="0"/>
              <a:t> /&gt; Pula linha</a:t>
            </a:r>
            <a:endParaRPr lang="pt-BR" dirty="0"/>
          </a:p>
        </p:txBody>
      </p:sp>
      <p:pic>
        <p:nvPicPr>
          <p:cNvPr id="1026" name="Picture 2" descr="Image result for estrutura 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045" y="4095343"/>
            <a:ext cx="6372816" cy="477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9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pt-BR" dirty="0"/>
              <a:t>Entendendo os códigos (</a:t>
            </a:r>
            <a:r>
              <a:rPr lang="pt-BR" dirty="0" err="1"/>
              <a:t>tags</a:t>
            </a:r>
            <a:r>
              <a:rPr lang="pt-BR" dirty="0"/>
              <a:t>)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altLang="pt-BR" dirty="0" err="1"/>
              <a:t>Tags</a:t>
            </a:r>
            <a:r>
              <a:rPr lang="pt-BR" altLang="pt-BR" dirty="0"/>
              <a:t> são os códigos necessários para construção de páginas eletrônicas.</a:t>
            </a:r>
          </a:p>
          <a:p>
            <a:r>
              <a:rPr lang="pt-BR" altLang="pt-BR" dirty="0" err="1"/>
              <a:t>Tags</a:t>
            </a:r>
            <a:r>
              <a:rPr lang="pt-BR" altLang="pt-BR" dirty="0"/>
              <a:t> Normais</a:t>
            </a:r>
          </a:p>
          <a:p>
            <a:pPr lvl="1"/>
            <a:r>
              <a:rPr lang="pt-BR" altLang="pt-BR" dirty="0"/>
              <a:t>Devem envolver um texto, tendo início e fim;</a:t>
            </a:r>
          </a:p>
          <a:p>
            <a:pPr lvl="1"/>
            <a:r>
              <a:rPr lang="pt-BR" altLang="pt-BR" dirty="0"/>
              <a:t>Característica de início de </a:t>
            </a:r>
            <a:r>
              <a:rPr lang="pt-BR" altLang="pt-BR" dirty="0" err="1"/>
              <a:t>tag</a:t>
            </a:r>
            <a:r>
              <a:rPr lang="pt-BR" altLang="pt-BR" dirty="0"/>
              <a:t>: “&lt;“;</a:t>
            </a:r>
          </a:p>
          <a:p>
            <a:pPr lvl="1"/>
            <a:r>
              <a:rPr lang="pt-BR" altLang="pt-BR" dirty="0"/>
              <a:t>Característica de fim de </a:t>
            </a:r>
            <a:r>
              <a:rPr lang="pt-BR" altLang="pt-BR" dirty="0" err="1"/>
              <a:t>tag</a:t>
            </a:r>
            <a:r>
              <a:rPr lang="pt-BR" altLang="pt-BR" dirty="0"/>
              <a:t> “&gt;”, juntamente com “/”;</a:t>
            </a:r>
          </a:p>
          <a:p>
            <a:pPr lvl="1"/>
            <a:r>
              <a:rPr lang="pt-BR" altLang="pt-BR" sz="1800" dirty="0">
                <a:latin typeface="Lucida Console" panose="020B0609040504020204" pitchFamily="49" charset="0"/>
              </a:rPr>
              <a:t>&lt;</a:t>
            </a:r>
            <a:r>
              <a:rPr lang="pt-BR" altLang="pt-BR" sz="1800" dirty="0" err="1">
                <a:latin typeface="Lucida Console" panose="020B0609040504020204" pitchFamily="49" charset="0"/>
              </a:rPr>
              <a:t>html</a:t>
            </a:r>
            <a:r>
              <a:rPr lang="pt-BR" altLang="pt-BR" sz="1800" dirty="0">
                <a:latin typeface="Lucida Console" panose="020B0609040504020204" pitchFamily="49" charset="0"/>
              </a:rPr>
              <a:t>&gt; ... &lt;/</a:t>
            </a:r>
            <a:r>
              <a:rPr lang="pt-BR" altLang="pt-BR" sz="1800" dirty="0" err="1">
                <a:latin typeface="Lucida Console" panose="020B0609040504020204" pitchFamily="49" charset="0"/>
              </a:rPr>
              <a:t>html</a:t>
            </a:r>
            <a:r>
              <a:rPr lang="pt-BR" altLang="pt-BR" sz="1800" dirty="0">
                <a:latin typeface="Lucida Console" panose="020B0609040504020204" pitchFamily="49" charset="0"/>
              </a:rPr>
              <a:t>&gt;</a:t>
            </a:r>
          </a:p>
          <a:p>
            <a:r>
              <a:rPr lang="pt-BR" altLang="pt-BR" dirty="0" err="1"/>
              <a:t>Tags</a:t>
            </a:r>
            <a:r>
              <a:rPr lang="pt-BR" altLang="pt-BR" dirty="0"/>
              <a:t> Simples</a:t>
            </a:r>
          </a:p>
          <a:p>
            <a:pPr lvl="1"/>
            <a:r>
              <a:rPr lang="pt-BR" altLang="pt-BR" dirty="0"/>
              <a:t>Não devem envolver um texto;</a:t>
            </a:r>
          </a:p>
          <a:p>
            <a:pPr lvl="1"/>
            <a:r>
              <a:rPr lang="pt-BR" altLang="pt-BR" dirty="0"/>
              <a:t>Característica de início de </a:t>
            </a:r>
            <a:r>
              <a:rPr lang="pt-BR" altLang="pt-BR" dirty="0" err="1"/>
              <a:t>tag</a:t>
            </a:r>
            <a:r>
              <a:rPr lang="pt-BR" altLang="pt-BR" dirty="0"/>
              <a:t>: “&lt;“;</a:t>
            </a:r>
          </a:p>
          <a:p>
            <a:pPr lvl="1"/>
            <a:r>
              <a:rPr lang="pt-BR" altLang="pt-BR" dirty="0"/>
              <a:t>Característica de fim de </a:t>
            </a:r>
            <a:r>
              <a:rPr lang="pt-BR" altLang="pt-BR" dirty="0" err="1"/>
              <a:t>tag</a:t>
            </a:r>
            <a:r>
              <a:rPr lang="pt-BR" altLang="pt-BR" dirty="0"/>
              <a:t> “&gt;”, juntamente com “/”;</a:t>
            </a:r>
          </a:p>
          <a:p>
            <a:pPr lvl="1"/>
            <a:r>
              <a:rPr lang="pt-BR" altLang="pt-BR" sz="1800" dirty="0">
                <a:latin typeface="Lucida Console" panose="020B0609040504020204" pitchFamily="49" charset="0"/>
              </a:rPr>
              <a:t>&lt;</a:t>
            </a:r>
            <a:r>
              <a:rPr lang="pt-BR" altLang="pt-BR" sz="1800" dirty="0" err="1">
                <a:latin typeface="Lucida Console" panose="020B0609040504020204" pitchFamily="49" charset="0"/>
              </a:rPr>
              <a:t>br</a:t>
            </a:r>
            <a:r>
              <a:rPr lang="pt-BR" altLang="pt-BR" sz="1800" dirty="0">
                <a:latin typeface="Lucida Console" panose="020B0609040504020204" pitchFamily="49" charset="0"/>
              </a:rPr>
              <a:t> /&gt;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56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pt-BR" dirty="0" smtClean="0"/>
              <a:t>Exemplo: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>
                <a:hlinkClick r:id="rId2" action="ppaction://hlinkfile"/>
              </a:rPr>
              <a:t>\\bhn050103003\Treinamento - Publico\</a:t>
            </a:r>
            <a:r>
              <a:rPr lang="pt-BR" dirty="0" err="1">
                <a:hlinkClick r:id="rId2" action="ppaction://hlinkfile"/>
              </a:rPr>
              <a:t>Html</a:t>
            </a:r>
            <a:r>
              <a:rPr lang="pt-BR" dirty="0">
                <a:hlinkClick r:id="rId2" action="ppaction://hlinkfile"/>
              </a:rPr>
              <a:t> e </a:t>
            </a:r>
            <a:r>
              <a:rPr lang="pt-BR" dirty="0" smtClean="0">
                <a:hlinkClick r:id="rId2" action="ppaction://hlinkfile"/>
              </a:rPr>
              <a:t>CSS</a:t>
            </a:r>
            <a:endParaRPr lang="pt-BR" dirty="0" smtClean="0"/>
          </a:p>
          <a:p>
            <a:r>
              <a:rPr lang="pt-BR" dirty="0" smtClean="0"/>
              <a:t>Copiar para o diretório informado no IIS:</a:t>
            </a:r>
          </a:p>
          <a:p>
            <a:r>
              <a:rPr lang="pt-BR" dirty="0" smtClean="0"/>
              <a:t>Exemplo_1.html</a:t>
            </a:r>
          </a:p>
          <a:p>
            <a:r>
              <a:rPr lang="pt-BR" dirty="0" smtClean="0"/>
              <a:t>Exemplo_2.html</a:t>
            </a:r>
            <a:endParaRPr lang="pt-BR" dirty="0"/>
          </a:p>
          <a:p>
            <a:r>
              <a:rPr lang="pt-BR" dirty="0" smtClean="0"/>
              <a:t>Exemplo_3.html</a:t>
            </a:r>
          </a:p>
          <a:p>
            <a:r>
              <a:rPr lang="pt-BR" dirty="0" smtClean="0"/>
              <a:t>Vamos Analisar!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770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pt-BR" dirty="0" smtClean="0"/>
              <a:t>Atividade</a:t>
            </a:r>
            <a:r>
              <a:rPr lang="en-US" dirty="0" smtClean="0"/>
              <a:t>: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 smtClean="0"/>
              <a:t>Crie três paginas com apenas HTML:</a:t>
            </a:r>
          </a:p>
          <a:p>
            <a:r>
              <a:rPr lang="pt-BR" dirty="0" smtClean="0"/>
              <a:t>A primeira, principal será um menu com 2 Links</a:t>
            </a:r>
            <a:endParaRPr lang="pt-BR" dirty="0"/>
          </a:p>
          <a:p>
            <a:pPr lvl="1"/>
            <a:r>
              <a:rPr lang="pt-BR" dirty="0" smtClean="0"/>
              <a:t>1ª Link cadastro</a:t>
            </a:r>
          </a:p>
          <a:p>
            <a:pPr lvl="1"/>
            <a:r>
              <a:rPr lang="pt-BR" dirty="0" smtClean="0"/>
              <a:t>2ª Link Pesquisa</a:t>
            </a:r>
          </a:p>
          <a:p>
            <a:r>
              <a:rPr lang="pt-BR" dirty="0" smtClean="0"/>
              <a:t>A segunda pagina será um formulário com cadastro de veículo.</a:t>
            </a:r>
          </a:p>
          <a:p>
            <a:r>
              <a:rPr lang="pt-BR" dirty="0" smtClean="0"/>
              <a:t>A terceira será uma pesquisa, onde deve haver um campo de pesquisa, uma grid com as colunas do formulário e mais duas colunas com botões de editar e excluir.</a:t>
            </a:r>
          </a:p>
        </p:txBody>
      </p:sp>
    </p:spTree>
    <p:extLst>
      <p:ext uri="{BB962C8B-B14F-4D97-AF65-F5344CB8AC3E}">
        <p14:creationId xmlns:p14="http://schemas.microsoft.com/office/powerpoint/2010/main" val="118563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/>
              <a:t>03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CSS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782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pt-BR" dirty="0" err="1" smtClean="0"/>
              <a:t>Css</a:t>
            </a:r>
            <a:r>
              <a:rPr lang="en-US" dirty="0" smtClean="0"/>
              <a:t>: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b="0" dirty="0"/>
              <a:t>O CSS define como serão exibidos os elementos contidos no código de uma página da internet e sua maior vantagem é efetuar a separação entre o formato e o conteúdo de um documento</a:t>
            </a:r>
            <a:r>
              <a:rPr lang="pt-BR" b="0" dirty="0" smtClean="0"/>
              <a:t>.</a:t>
            </a:r>
            <a:endParaRPr lang="pt-BR" dirty="0" smtClean="0"/>
          </a:p>
          <a:p>
            <a:r>
              <a:rPr lang="pt-BR" b="0" dirty="0" smtClean="0"/>
              <a:t>Na TOTVS o CSS pode ser:</a:t>
            </a:r>
          </a:p>
          <a:p>
            <a:pPr lvl="1"/>
            <a:r>
              <a:rPr lang="pt-BR" dirty="0" smtClean="0"/>
              <a:t>Customizado: </a:t>
            </a:r>
            <a:r>
              <a:rPr lang="pt-BR" dirty="0" err="1" smtClean="0"/>
              <a:t>Designer’s</a:t>
            </a:r>
            <a:endParaRPr lang="pt-BR" dirty="0" smtClean="0"/>
          </a:p>
          <a:p>
            <a:pPr lvl="1"/>
            <a:r>
              <a:rPr lang="pt-BR" b="0" dirty="0" smtClean="0">
                <a:hlinkClick r:id="rId2"/>
              </a:rPr>
              <a:t>Boostrap </a:t>
            </a:r>
            <a:r>
              <a:rPr lang="pt-BR" b="0" dirty="0" smtClean="0"/>
              <a:t>(padrão)</a:t>
            </a:r>
          </a:p>
          <a:p>
            <a:pPr lvl="1"/>
            <a:r>
              <a:rPr lang="pt-BR" b="0" dirty="0" smtClean="0">
                <a:hlinkClick r:id="rId3"/>
              </a:rPr>
              <a:t>Style GuideLine Fluig</a:t>
            </a:r>
            <a:endParaRPr lang="pt-BR" b="0" dirty="0" smtClean="0"/>
          </a:p>
          <a:p>
            <a:pPr lvl="1"/>
            <a:r>
              <a:rPr lang="pt-BR" dirty="0" smtClean="0">
                <a:hlinkClick r:id="rId4"/>
              </a:rPr>
              <a:t>Style GuideLine THF</a:t>
            </a:r>
            <a:endParaRPr lang="pt-BR" b="0" dirty="0" smtClean="0"/>
          </a:p>
        </p:txBody>
      </p:sp>
    </p:spTree>
    <p:extLst>
      <p:ext uri="{BB962C8B-B14F-4D97-AF65-F5344CB8AC3E}">
        <p14:creationId xmlns:p14="http://schemas.microsoft.com/office/powerpoint/2010/main" val="323831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err="1" smtClean="0"/>
              <a:t>Fluig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7" y="1409700"/>
            <a:ext cx="16096677" cy="63246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35264" y="8090685"/>
            <a:ext cx="1309589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>
                <a:hlinkClick r:id="rId3"/>
              </a:rPr>
              <a:t>dev.fluig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89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Manual do </a:t>
            </a:r>
            <a:r>
              <a:rPr lang="pt-BR" dirty="0" smtClean="0"/>
              <a:t>Ambiente</a:t>
            </a:r>
            <a:r>
              <a:rPr lang="en-US" dirty="0" smtClean="0"/>
              <a:t> de </a:t>
            </a:r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>
                <a:hlinkClick r:id="rId2" action="ppaction://hlinkfile"/>
              </a:rPr>
              <a:t>\\bhn050103003\Treinamento - Publico\</a:t>
            </a:r>
            <a:r>
              <a:rPr lang="pt-BR" dirty="0" err="1">
                <a:hlinkClick r:id="rId2" action="ppaction://hlinkfile"/>
              </a:rPr>
              <a:t>Html</a:t>
            </a:r>
            <a:r>
              <a:rPr lang="pt-BR" dirty="0">
                <a:hlinkClick r:id="rId2" action="ppaction://hlinkfile"/>
              </a:rPr>
              <a:t> e </a:t>
            </a:r>
            <a:r>
              <a:rPr lang="pt-BR" dirty="0" smtClean="0">
                <a:hlinkClick r:id="rId2" action="ppaction://hlinkfile"/>
              </a:rPr>
              <a:t>CSS</a:t>
            </a:r>
            <a:endParaRPr lang="pt-BR" dirty="0" smtClean="0"/>
          </a:p>
          <a:p>
            <a:r>
              <a:rPr lang="pt-BR" dirty="0" smtClean="0"/>
              <a:t>Copie e cole em seu ambiente:</a:t>
            </a:r>
          </a:p>
          <a:p>
            <a:pPr lvl="1"/>
            <a:r>
              <a:rPr lang="pt-BR" dirty="0" smtClean="0"/>
              <a:t>Exemplo_4.html</a:t>
            </a:r>
          </a:p>
          <a:p>
            <a:r>
              <a:rPr lang="pt-BR" dirty="0" smtClean="0"/>
              <a:t>Vamos Analisar!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18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 smtClean="0"/>
              <a:t>Inserir no HTML feito na atividade anterior os estilos Boostrap e </a:t>
            </a:r>
            <a:r>
              <a:rPr lang="pt-BR" dirty="0" err="1" smtClean="0"/>
              <a:t>Css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807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HOJE VAMOS </a:t>
            </a:r>
            <a:r>
              <a:rPr lang="pt-BR" dirty="0"/>
              <a:t>FALAR SOBRE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pt-BR" dirty="0" err="1" smtClean="0"/>
              <a:t>Javascript</a:t>
            </a:r>
            <a:endParaRPr lang="pt-BR" dirty="0" smtClean="0"/>
          </a:p>
          <a:p>
            <a:pPr lvl="0"/>
            <a:r>
              <a:rPr lang="pt-BR" dirty="0" smtClean="0"/>
              <a:t>JQUERY</a:t>
            </a:r>
          </a:p>
          <a:p>
            <a:pPr lvl="0"/>
            <a:r>
              <a:rPr lang="pt-BR" dirty="0" smtClean="0"/>
              <a:t>Angular JS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0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04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 err="1" smtClean="0"/>
              <a:t>Javascript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379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não é Java</a:t>
            </a:r>
          </a:p>
          <a:p>
            <a:pPr lvl="0"/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b="0" dirty="0" err="1"/>
              <a:t>JavaScript</a:t>
            </a:r>
            <a:r>
              <a:rPr lang="pt-BR" b="0" dirty="0"/>
              <a:t> é uma linguagem de programação </a:t>
            </a:r>
            <a:r>
              <a:rPr lang="pt-BR" b="0" dirty="0" err="1"/>
              <a:t>client-side</a:t>
            </a:r>
            <a:r>
              <a:rPr lang="pt-BR" b="0" dirty="0"/>
              <a:t>. Ela é utilizada para controlar o HTML e o CSS para manipular comportamentos na </a:t>
            </a:r>
            <a:r>
              <a:rPr lang="pt-BR" b="0" dirty="0" smtClean="0"/>
              <a:t>página.</a:t>
            </a:r>
          </a:p>
          <a:p>
            <a:r>
              <a:rPr lang="pt-BR" b="0" dirty="0" err="1" smtClean="0"/>
              <a:t>Javascript</a:t>
            </a:r>
            <a:r>
              <a:rPr lang="pt-BR" b="0" dirty="0" smtClean="0"/>
              <a:t> pode ser adicionado </a:t>
            </a:r>
            <a:r>
              <a:rPr lang="pt-BR" b="0" dirty="0" err="1" smtClean="0"/>
              <a:t>inline</a:t>
            </a:r>
            <a:r>
              <a:rPr lang="pt-BR" b="0" dirty="0" smtClean="0"/>
              <a:t> no HTML ou via </a:t>
            </a:r>
            <a:r>
              <a:rPr lang="pt-BR" b="0" dirty="0" err="1" smtClean="0"/>
              <a:t>tag</a:t>
            </a:r>
            <a:r>
              <a:rPr lang="pt-BR" b="0" dirty="0" smtClean="0"/>
              <a:t> script com o caminho do arquivo .</a:t>
            </a:r>
            <a:r>
              <a:rPr lang="pt-BR" b="0" dirty="0" err="1" smtClean="0"/>
              <a:t>js</a:t>
            </a:r>
            <a:r>
              <a:rPr lang="pt-BR" b="0" dirty="0" smtClean="0"/>
              <a:t>.</a:t>
            </a:r>
          </a:p>
          <a:p>
            <a:r>
              <a:rPr lang="pt-BR" b="0" dirty="0" smtClean="0"/>
              <a:t>É importante destacar que as variáveis em </a:t>
            </a:r>
            <a:r>
              <a:rPr lang="pt-BR" b="0" dirty="0" err="1" smtClean="0"/>
              <a:t>javascript</a:t>
            </a:r>
            <a:r>
              <a:rPr lang="pt-BR" b="0" dirty="0" smtClean="0"/>
              <a:t> não são </a:t>
            </a:r>
            <a:r>
              <a:rPr lang="pt-BR" b="0" dirty="0" err="1" smtClean="0"/>
              <a:t>tipadas</a:t>
            </a:r>
            <a:r>
              <a:rPr lang="pt-BR" b="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b="0" dirty="0" smtClean="0">
                <a:solidFill>
                  <a:srgbClr val="1E347B"/>
                </a:solidFill>
                <a:latin typeface="Courier New" panose="02070309020205020404" pitchFamily="49" charset="0"/>
              </a:rPr>
              <a:t>           &lt;</a:t>
            </a:r>
            <a:r>
              <a:rPr lang="pt-BR" sz="1800" b="0" dirty="0">
                <a:solidFill>
                  <a:srgbClr val="1E347B"/>
                </a:solidFill>
                <a:latin typeface="Courier New" panose="02070309020205020404" pitchFamily="49" charset="0"/>
              </a:rPr>
              <a:t>script</a:t>
            </a:r>
            <a:r>
              <a:rPr lang="pt-BR" sz="1800" b="0" dirty="0">
                <a:solidFill>
                  <a:srgbClr val="48484C"/>
                </a:solidFill>
                <a:latin typeface="Courier New" panose="02070309020205020404" pitchFamily="49" charset="0"/>
              </a:rPr>
              <a:t> </a:t>
            </a:r>
            <a:r>
              <a:rPr lang="pt-BR" sz="1800" b="0" dirty="0" err="1">
                <a:solidFill>
                  <a:srgbClr val="008080"/>
                </a:solidFill>
                <a:latin typeface="Courier New" panose="02070309020205020404" pitchFamily="49" charset="0"/>
              </a:rPr>
              <a:t>type</a:t>
            </a:r>
            <a:r>
              <a:rPr lang="pt-BR" sz="1800" b="0" dirty="0">
                <a:solidFill>
                  <a:srgbClr val="93A1A1"/>
                </a:solidFill>
                <a:latin typeface="Courier New" panose="02070309020205020404" pitchFamily="49" charset="0"/>
              </a:rPr>
              <a:t>=</a:t>
            </a:r>
            <a:r>
              <a:rPr lang="pt-BR" sz="1800" b="0" dirty="0">
                <a:solidFill>
                  <a:srgbClr val="DD1144"/>
                </a:solidFill>
                <a:latin typeface="Courier New" panose="02070309020205020404" pitchFamily="49" charset="0"/>
              </a:rPr>
              <a:t>"</a:t>
            </a:r>
            <a:r>
              <a:rPr lang="pt-BR" sz="1800" b="0" dirty="0" err="1">
                <a:solidFill>
                  <a:srgbClr val="DD1144"/>
                </a:solidFill>
                <a:latin typeface="Courier New" panose="02070309020205020404" pitchFamily="49" charset="0"/>
              </a:rPr>
              <a:t>text</a:t>
            </a:r>
            <a:r>
              <a:rPr lang="pt-BR" sz="1800" b="0" dirty="0">
                <a:solidFill>
                  <a:srgbClr val="DD1144"/>
                </a:solidFill>
                <a:latin typeface="Courier New" panose="02070309020205020404" pitchFamily="49" charset="0"/>
              </a:rPr>
              <a:t>/</a:t>
            </a:r>
            <a:r>
              <a:rPr lang="pt-BR" sz="1800" b="0" dirty="0" err="1">
                <a:solidFill>
                  <a:srgbClr val="DD1144"/>
                </a:solidFill>
                <a:latin typeface="Courier New" panose="02070309020205020404" pitchFamily="49" charset="0"/>
              </a:rPr>
              <a:t>javascript</a:t>
            </a:r>
            <a:r>
              <a:rPr lang="pt-BR" sz="1800" b="0" dirty="0" smtClean="0">
                <a:solidFill>
                  <a:srgbClr val="DD1144"/>
                </a:solidFill>
                <a:latin typeface="Courier New" panose="02070309020205020404" pitchFamily="49" charset="0"/>
              </a:rPr>
              <a:t>"</a:t>
            </a:r>
            <a:r>
              <a:rPr lang="pt-BR" sz="1800" b="0" dirty="0" smtClean="0">
                <a:solidFill>
                  <a:srgbClr val="1E347B"/>
                </a:solidFill>
                <a:latin typeface="Courier New" panose="02070309020205020404" pitchFamily="49" charset="0"/>
              </a:rPr>
              <a:t>&gt;</a:t>
            </a:r>
            <a:br>
              <a:rPr lang="pt-BR" sz="1800" b="0" dirty="0" smtClean="0">
                <a:solidFill>
                  <a:srgbClr val="1E347B"/>
                </a:solidFill>
                <a:latin typeface="Courier New" panose="02070309020205020404" pitchFamily="49" charset="0"/>
              </a:rPr>
            </a:br>
            <a:r>
              <a:rPr lang="pt-BR" sz="1800" b="0" dirty="0" smtClean="0">
                <a:solidFill>
                  <a:srgbClr val="1E347B"/>
                </a:solidFill>
                <a:latin typeface="Courier New" panose="02070309020205020404" pitchFamily="49" charset="0"/>
              </a:rPr>
              <a:t>               var</a:t>
            </a:r>
            <a:r>
              <a:rPr lang="pt-BR" sz="1800" b="0" dirty="0" smtClean="0">
                <a:solidFill>
                  <a:srgbClr val="48484C"/>
                </a:solidFill>
                <a:latin typeface="Courier New" panose="02070309020205020404" pitchFamily="49" charset="0"/>
              </a:rPr>
              <a:t> </a:t>
            </a:r>
            <a:r>
              <a:rPr lang="pt-BR" sz="1800" b="0" dirty="0">
                <a:solidFill>
                  <a:srgbClr val="48484C"/>
                </a:solidFill>
                <a:latin typeface="Courier New" panose="02070309020205020404" pitchFamily="49" charset="0"/>
              </a:rPr>
              <a:t>nome </a:t>
            </a:r>
            <a:r>
              <a:rPr lang="pt-BR" sz="1800" b="0" dirty="0">
                <a:solidFill>
                  <a:srgbClr val="93A1A1"/>
                </a:solidFill>
                <a:latin typeface="Courier New" panose="02070309020205020404" pitchFamily="49" charset="0"/>
              </a:rPr>
              <a:t>=</a:t>
            </a:r>
            <a:r>
              <a:rPr lang="pt-BR" sz="1800" b="0" dirty="0">
                <a:solidFill>
                  <a:srgbClr val="48484C"/>
                </a:solidFill>
                <a:latin typeface="Courier New" panose="02070309020205020404" pitchFamily="49" charset="0"/>
              </a:rPr>
              <a:t> </a:t>
            </a:r>
            <a:r>
              <a:rPr lang="pt-BR" sz="1800" b="0" dirty="0">
                <a:solidFill>
                  <a:srgbClr val="DD1144"/>
                </a:solidFill>
                <a:latin typeface="Courier New" panose="02070309020205020404" pitchFamily="49" charset="0"/>
              </a:rPr>
              <a:t>"Gabriel Mendonça</a:t>
            </a:r>
            <a:r>
              <a:rPr lang="pt-BR" sz="1800" b="0" dirty="0" smtClean="0">
                <a:solidFill>
                  <a:srgbClr val="DD1144"/>
                </a:solidFill>
                <a:latin typeface="Courier New" panose="02070309020205020404" pitchFamily="49" charset="0"/>
              </a:rPr>
              <a:t>"</a:t>
            </a:r>
            <a:r>
              <a:rPr lang="pt-BR" sz="1800" b="0" dirty="0" smtClean="0">
                <a:solidFill>
                  <a:srgbClr val="93A1A1"/>
                </a:solidFill>
                <a:latin typeface="Courier New" panose="02070309020205020404" pitchFamily="49" charset="0"/>
              </a:rPr>
              <a:t>;</a:t>
            </a:r>
            <a:br>
              <a:rPr lang="pt-BR" sz="1800" b="0" dirty="0" smtClean="0">
                <a:solidFill>
                  <a:srgbClr val="93A1A1"/>
                </a:solidFill>
                <a:latin typeface="Courier New" panose="02070309020205020404" pitchFamily="49" charset="0"/>
              </a:rPr>
            </a:br>
            <a:r>
              <a:rPr lang="pt-BR" sz="1800" b="0" dirty="0" smtClean="0">
                <a:solidFill>
                  <a:srgbClr val="93A1A1"/>
                </a:solidFill>
                <a:latin typeface="Courier New" panose="02070309020205020404" pitchFamily="49" charset="0"/>
              </a:rPr>
              <a:t>               </a:t>
            </a:r>
            <a:r>
              <a:rPr lang="pt-BR" sz="1800" b="0" dirty="0" smtClean="0">
                <a:solidFill>
                  <a:srgbClr val="1E347B"/>
                </a:solidFill>
                <a:latin typeface="Courier New" panose="02070309020205020404" pitchFamily="49" charset="0"/>
              </a:rPr>
              <a:t>var</a:t>
            </a:r>
            <a:r>
              <a:rPr lang="pt-BR" sz="1800" b="0" dirty="0" smtClean="0">
                <a:solidFill>
                  <a:srgbClr val="48484C"/>
                </a:solidFill>
                <a:latin typeface="Courier New" panose="02070309020205020404" pitchFamily="49" charset="0"/>
              </a:rPr>
              <a:t> </a:t>
            </a:r>
            <a:r>
              <a:rPr lang="pt-BR" sz="1800" b="0" dirty="0">
                <a:solidFill>
                  <a:srgbClr val="48484C"/>
                </a:solidFill>
                <a:latin typeface="Courier New" panose="02070309020205020404" pitchFamily="49" charset="0"/>
              </a:rPr>
              <a:t>idade </a:t>
            </a:r>
            <a:r>
              <a:rPr lang="pt-BR" sz="1800" b="0" dirty="0">
                <a:solidFill>
                  <a:srgbClr val="93A1A1"/>
                </a:solidFill>
                <a:latin typeface="Courier New" panose="02070309020205020404" pitchFamily="49" charset="0"/>
              </a:rPr>
              <a:t>=</a:t>
            </a:r>
            <a:r>
              <a:rPr lang="pt-BR" sz="1800" b="0" dirty="0">
                <a:solidFill>
                  <a:srgbClr val="48484C"/>
                </a:solidFill>
                <a:latin typeface="Courier New" panose="02070309020205020404" pitchFamily="49" charset="0"/>
              </a:rPr>
              <a:t> </a:t>
            </a:r>
            <a:r>
              <a:rPr lang="pt-BR" sz="1800" b="0" dirty="0">
                <a:solidFill>
                  <a:srgbClr val="195F91"/>
                </a:solidFill>
                <a:latin typeface="Courier New" panose="02070309020205020404" pitchFamily="49" charset="0"/>
              </a:rPr>
              <a:t>25</a:t>
            </a:r>
            <a:r>
              <a:rPr lang="pt-BR" sz="1800" b="0" dirty="0" smtClean="0">
                <a:solidFill>
                  <a:srgbClr val="93A1A1"/>
                </a:solidFill>
                <a:latin typeface="Courier New" panose="02070309020205020404" pitchFamily="49" charset="0"/>
              </a:rPr>
              <a:t>;</a:t>
            </a:r>
            <a:br>
              <a:rPr lang="pt-BR" sz="1800" b="0" dirty="0" smtClean="0">
                <a:solidFill>
                  <a:srgbClr val="93A1A1"/>
                </a:solidFill>
                <a:latin typeface="Courier New" panose="02070309020205020404" pitchFamily="49" charset="0"/>
              </a:rPr>
            </a:br>
            <a:r>
              <a:rPr lang="pt-BR" sz="1800" b="0" dirty="0" smtClean="0">
                <a:solidFill>
                  <a:srgbClr val="93A1A1"/>
                </a:solidFill>
                <a:latin typeface="Courier New" panose="02070309020205020404" pitchFamily="49" charset="0"/>
              </a:rPr>
              <a:t>            </a:t>
            </a:r>
            <a:r>
              <a:rPr lang="pt-BR" sz="1800" b="0" dirty="0" smtClean="0">
                <a:solidFill>
                  <a:srgbClr val="1E347B"/>
                </a:solidFill>
                <a:latin typeface="Courier New" panose="02070309020205020404" pitchFamily="49" charset="0"/>
              </a:rPr>
              <a:t>&lt;/</a:t>
            </a:r>
            <a:r>
              <a:rPr lang="pt-BR" sz="1800" b="0" dirty="0">
                <a:solidFill>
                  <a:srgbClr val="1E347B"/>
                </a:solidFill>
                <a:latin typeface="Courier New" panose="02070309020205020404" pitchFamily="49" charset="0"/>
              </a:rPr>
              <a:t>script&gt;</a:t>
            </a:r>
            <a:endParaRPr lang="pt-BR" sz="1800" b="0" dirty="0">
              <a:solidFill>
                <a:srgbClr val="BEBEC5"/>
              </a:solidFill>
              <a:latin typeface="Courier New" panose="02070309020205020404" pitchFamily="49" charset="0"/>
            </a:endParaRPr>
          </a:p>
          <a:p>
            <a:pPr lvl="1"/>
            <a:endParaRPr lang="pt-BR" b="0" dirty="0" smtClean="0"/>
          </a:p>
          <a:p>
            <a:endParaRPr lang="pt-BR" b="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10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Objetos e </a:t>
            </a:r>
            <a:r>
              <a:rPr lang="pt-BR" dirty="0" smtClean="0"/>
              <a:t>propriedades em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 err="1" smtClean="0"/>
              <a:t>nomeDoObjeto.nomeDaPropriedade</a:t>
            </a:r>
            <a:endParaRPr lang="pt-BR" dirty="0" smtClean="0"/>
          </a:p>
          <a:p>
            <a:r>
              <a:rPr lang="pt-BR" dirty="0" smtClean="0"/>
              <a:t>Variáveis e propriedades em </a:t>
            </a:r>
            <a:r>
              <a:rPr lang="pt-BR" dirty="0" err="1" smtClean="0"/>
              <a:t>jávascript</a:t>
            </a:r>
            <a:r>
              <a:rPr lang="pt-BR" dirty="0" smtClean="0"/>
              <a:t> podem ser criadas instantaneamente, um cuidado a ser tomado é que as variáveis e propriedades são sensitivas sendo assim Cor e cor são diferentes. </a:t>
            </a:r>
          </a:p>
          <a:p>
            <a:pPr lvl="1"/>
            <a:r>
              <a:rPr lang="pt-BR" dirty="0" smtClean="0"/>
              <a:t>var </a:t>
            </a:r>
            <a:r>
              <a:rPr lang="pt-BR" dirty="0" err="1"/>
              <a:t>meuCarro</a:t>
            </a:r>
            <a:r>
              <a:rPr lang="pt-BR" dirty="0"/>
              <a:t> = new </a:t>
            </a:r>
            <a:r>
              <a:rPr lang="pt-BR" dirty="0" err="1"/>
              <a:t>Object</a:t>
            </a:r>
            <a:r>
              <a:rPr lang="pt-BR" dirty="0"/>
              <a:t>();</a:t>
            </a:r>
          </a:p>
          <a:p>
            <a:pPr lvl="1"/>
            <a:r>
              <a:rPr lang="pt-BR" dirty="0" err="1"/>
              <a:t>meuCarro.fabricacao</a:t>
            </a:r>
            <a:r>
              <a:rPr lang="pt-BR" dirty="0"/>
              <a:t> = "Ford";</a:t>
            </a:r>
          </a:p>
          <a:p>
            <a:pPr lvl="1"/>
            <a:r>
              <a:rPr lang="pt-BR" dirty="0" err="1"/>
              <a:t>meuCarro.modelo</a:t>
            </a:r>
            <a:r>
              <a:rPr lang="pt-BR" dirty="0"/>
              <a:t> = "</a:t>
            </a:r>
            <a:r>
              <a:rPr lang="pt-BR" dirty="0" err="1"/>
              <a:t>Mustang</a:t>
            </a:r>
            <a:r>
              <a:rPr lang="pt-BR" dirty="0"/>
              <a:t>";</a:t>
            </a:r>
          </a:p>
          <a:p>
            <a:pPr lvl="1"/>
            <a:r>
              <a:rPr lang="pt-BR" dirty="0" err="1"/>
              <a:t>meuCarro.ano</a:t>
            </a:r>
            <a:r>
              <a:rPr lang="pt-BR" dirty="0"/>
              <a:t> = 1969</a:t>
            </a:r>
            <a:r>
              <a:rPr lang="pt-BR" dirty="0" smtClean="0"/>
              <a:t>;</a:t>
            </a:r>
          </a:p>
          <a:p>
            <a:r>
              <a:rPr lang="pt-BR" b="0" dirty="0"/>
              <a:t>Propriedades não definidas de um objeto são </a:t>
            </a:r>
            <a:r>
              <a:rPr lang="pt-BR" b="0" dirty="0" err="1"/>
              <a:t>undefined</a:t>
            </a:r>
            <a:r>
              <a:rPr lang="pt-BR" b="0" dirty="0"/>
              <a:t> (</a:t>
            </a:r>
            <a:r>
              <a:rPr lang="pt-BR" b="0" dirty="0" err="1"/>
              <a:t>and</a:t>
            </a:r>
            <a:r>
              <a:rPr lang="pt-BR" b="0" dirty="0"/>
              <a:t> </a:t>
            </a:r>
            <a:r>
              <a:rPr lang="pt-BR" b="0" dirty="0" err="1"/>
              <a:t>not</a:t>
            </a:r>
            <a:r>
              <a:rPr lang="pt-BR" b="0" dirty="0"/>
              <a:t> </a:t>
            </a:r>
            <a:r>
              <a:rPr lang="pt-BR" b="0" dirty="0" err="1"/>
              <a:t>null</a:t>
            </a:r>
            <a:r>
              <a:rPr lang="pt-BR" b="0" dirty="0" smtClean="0"/>
              <a:t>).</a:t>
            </a:r>
          </a:p>
          <a:p>
            <a:pPr lvl="1"/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meuCarro.Ford</a:t>
            </a:r>
            <a:r>
              <a:rPr lang="pt-BR" dirty="0" smtClean="0"/>
              <a:t> &gt; 1)</a:t>
            </a:r>
            <a:endParaRPr lang="pt-BR" b="0" dirty="0" smtClean="0"/>
          </a:p>
          <a:p>
            <a:pPr algn="r"/>
            <a:endParaRPr lang="pt-BR" b="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406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Objetos e propriedades em </a:t>
            </a:r>
            <a:r>
              <a:rPr lang="pt-BR" dirty="0" err="1"/>
              <a:t>javascript</a:t>
            </a:r>
            <a:endParaRPr lang="pt-BR" dirty="0"/>
          </a:p>
          <a:p>
            <a:pPr lvl="0"/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139565" y="1371600"/>
            <a:ext cx="8896047" cy="7219950"/>
          </a:xfrm>
        </p:spPr>
        <p:txBody>
          <a:bodyPr/>
          <a:lstStyle/>
          <a:p>
            <a:r>
              <a:rPr lang="pt-BR" dirty="0"/>
              <a:t>Propriedades de objetos em </a:t>
            </a:r>
            <a:r>
              <a:rPr lang="pt-BR" dirty="0" err="1"/>
              <a:t>JavaScript</a:t>
            </a:r>
            <a:r>
              <a:rPr lang="pt-BR" dirty="0"/>
              <a:t> podem também ser acessadas ou alteradas usando-se notação de </a:t>
            </a:r>
            <a:r>
              <a:rPr lang="pt-BR" dirty="0" smtClean="0"/>
              <a:t>colchetes</a:t>
            </a:r>
          </a:p>
          <a:p>
            <a:pPr lvl="1"/>
            <a:r>
              <a:rPr lang="pt-BR" dirty="0" err="1"/>
              <a:t>meuCarro</a:t>
            </a:r>
            <a:r>
              <a:rPr lang="pt-BR" dirty="0"/>
              <a:t>["</a:t>
            </a:r>
            <a:r>
              <a:rPr lang="pt-BR" dirty="0" err="1"/>
              <a:t>fabricacao</a:t>
            </a:r>
            <a:r>
              <a:rPr lang="pt-BR" dirty="0"/>
              <a:t>"] = "Ford";</a:t>
            </a:r>
          </a:p>
          <a:p>
            <a:pPr lvl="1"/>
            <a:r>
              <a:rPr lang="pt-BR" dirty="0" err="1"/>
              <a:t>meuCarro</a:t>
            </a:r>
            <a:r>
              <a:rPr lang="pt-BR" dirty="0"/>
              <a:t>["modelo"] = "</a:t>
            </a:r>
            <a:r>
              <a:rPr lang="pt-BR" dirty="0" err="1"/>
              <a:t>Mustang</a:t>
            </a:r>
            <a:r>
              <a:rPr lang="pt-BR" dirty="0"/>
              <a:t>";</a:t>
            </a:r>
          </a:p>
          <a:p>
            <a:pPr lvl="1"/>
            <a:r>
              <a:rPr lang="pt-BR" dirty="0" err="1"/>
              <a:t>meuCarro</a:t>
            </a:r>
            <a:r>
              <a:rPr lang="pt-BR" dirty="0"/>
              <a:t>["ano"] = 1969</a:t>
            </a:r>
            <a:r>
              <a:rPr lang="pt-BR" dirty="0" smtClean="0"/>
              <a:t>;</a:t>
            </a:r>
          </a:p>
          <a:p>
            <a:r>
              <a:rPr lang="pt-BR" b="0" dirty="0" smtClean="0"/>
              <a:t>Você </a:t>
            </a:r>
            <a:r>
              <a:rPr lang="pt-BR" b="0" dirty="0"/>
              <a:t>pode usar a notação de colchetes com o comando </a:t>
            </a:r>
            <a:r>
              <a:rPr lang="pt-BR" b="0" dirty="0">
                <a:hlinkClick r:id="rId2" tooltip="en-US/docs/JavaScript/Guide/Statements#for...in Statement"/>
              </a:rPr>
              <a:t>for...in</a:t>
            </a:r>
            <a:r>
              <a:rPr lang="pt-BR" b="0" dirty="0"/>
              <a:t> para iterar por todas as propriedades enumeráveis de um objeto</a:t>
            </a:r>
            <a:endParaRPr lang="pt-BR" b="0" dirty="0" smtClean="0"/>
          </a:p>
          <a:p>
            <a:pPr lvl="1"/>
            <a:r>
              <a:rPr lang="pt-BR" dirty="0"/>
              <a:t>var resultado = </a:t>
            </a:r>
            <a:r>
              <a:rPr lang="pt-BR" dirty="0" smtClean="0"/>
              <a:t>"";</a:t>
            </a:r>
          </a:p>
          <a:p>
            <a:pPr lvl="1"/>
            <a:r>
              <a:rPr lang="pt-BR" dirty="0" smtClean="0"/>
              <a:t>for </a:t>
            </a:r>
            <a:r>
              <a:rPr lang="pt-BR" b="0" dirty="0"/>
              <a:t>(var i in </a:t>
            </a:r>
            <a:r>
              <a:rPr lang="pt-BR" b="0" dirty="0" err="1"/>
              <a:t>obj</a:t>
            </a:r>
            <a:r>
              <a:rPr lang="pt-BR" b="0" dirty="0"/>
              <a:t>) {</a:t>
            </a:r>
          </a:p>
          <a:p>
            <a:pPr lvl="1"/>
            <a:r>
              <a:rPr lang="pt-BR" b="0" dirty="0" smtClean="0"/>
              <a:t>     </a:t>
            </a:r>
            <a:r>
              <a:rPr lang="pt-BR" b="0" dirty="0" err="1" smtClean="0"/>
              <a:t>if</a:t>
            </a:r>
            <a:r>
              <a:rPr lang="pt-BR" b="0" dirty="0" smtClean="0"/>
              <a:t> </a:t>
            </a:r>
            <a:r>
              <a:rPr lang="pt-BR" b="0" dirty="0"/>
              <a:t>(</a:t>
            </a:r>
            <a:r>
              <a:rPr lang="pt-BR" b="0" dirty="0" err="1"/>
              <a:t>obj.hasOwnProperty</a:t>
            </a:r>
            <a:r>
              <a:rPr lang="pt-BR" b="0" dirty="0"/>
              <a:t>(i)) {</a:t>
            </a:r>
          </a:p>
          <a:p>
            <a:pPr lvl="1"/>
            <a:r>
              <a:rPr lang="pt-BR" b="0" dirty="0" smtClean="0"/>
              <a:t>           resultado </a:t>
            </a:r>
            <a:r>
              <a:rPr lang="pt-BR" b="0" dirty="0"/>
              <a:t>+= </a:t>
            </a:r>
            <a:r>
              <a:rPr lang="pt-BR" b="0" dirty="0" smtClean="0"/>
              <a:t>"</a:t>
            </a:r>
            <a:r>
              <a:rPr lang="pt-BR" dirty="0"/>
              <a:t> </a:t>
            </a:r>
            <a:r>
              <a:rPr lang="pt-BR" dirty="0" err="1"/>
              <a:t>nomeDoObj</a:t>
            </a:r>
            <a:r>
              <a:rPr lang="pt-BR" b="0" dirty="0" smtClean="0"/>
              <a:t>." </a:t>
            </a:r>
            <a:r>
              <a:rPr lang="pt-BR" b="0" dirty="0"/>
              <a:t>+ i + " = " + </a:t>
            </a:r>
            <a:r>
              <a:rPr lang="pt-BR" b="0" dirty="0" err="1"/>
              <a:t>obj</a:t>
            </a:r>
            <a:r>
              <a:rPr lang="pt-BR" b="0" dirty="0"/>
              <a:t>[i] + "\n</a:t>
            </a:r>
            <a:r>
              <a:rPr lang="pt-BR" b="0" dirty="0" smtClean="0"/>
              <a:t>";}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025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/>
              <a:t>Acesse: </a:t>
            </a:r>
            <a:r>
              <a:rPr lang="pt-BR" dirty="0">
                <a:hlinkClick r:id="rId2" action="ppaction://hlinkfile"/>
              </a:rPr>
              <a:t>\\bhn050103003\Treinamento - </a:t>
            </a:r>
            <a:r>
              <a:rPr lang="pt-BR" dirty="0" smtClean="0">
                <a:hlinkClick r:id="rId2" action="ppaction://hlinkfile"/>
              </a:rPr>
              <a:t>Publico\</a:t>
            </a:r>
            <a:r>
              <a:rPr lang="pt-BR" dirty="0" err="1" smtClean="0">
                <a:hlinkClick r:id="rId2" action="ppaction://hlinkfile"/>
              </a:rPr>
              <a:t>javascript</a:t>
            </a:r>
            <a:endParaRPr lang="pt-BR" dirty="0" smtClean="0"/>
          </a:p>
          <a:p>
            <a:r>
              <a:rPr lang="pt-BR" dirty="0" smtClean="0"/>
              <a:t>Copie os arquivos desta página.</a:t>
            </a:r>
          </a:p>
          <a:p>
            <a:pPr lvl="1"/>
            <a:r>
              <a:rPr lang="pt-BR" dirty="0" smtClean="0"/>
              <a:t>Exemplo_1.html (apenas </a:t>
            </a:r>
            <a:r>
              <a:rPr lang="pt-BR" dirty="0" err="1" smtClean="0"/>
              <a:t>Javascrit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Exemplo_2.html (apenas </a:t>
            </a:r>
            <a:r>
              <a:rPr lang="pt-BR" dirty="0" err="1" smtClean="0"/>
              <a:t>Jquery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Exemplo_3.html (apenas Angular JS)</a:t>
            </a:r>
          </a:p>
          <a:p>
            <a:pPr lvl="1"/>
            <a:r>
              <a:rPr lang="pt-BR" dirty="0" smtClean="0"/>
              <a:t>Exemplo_4.html (Angular com serviço </a:t>
            </a:r>
            <a:r>
              <a:rPr lang="pt-BR" dirty="0" err="1" smtClean="0"/>
              <a:t>http</a:t>
            </a:r>
            <a:r>
              <a:rPr lang="pt-BR" dirty="0" smtClean="0"/>
              <a:t>)</a:t>
            </a:r>
          </a:p>
          <a:p>
            <a:r>
              <a:rPr lang="pt-BR" dirty="0" smtClean="0"/>
              <a:t>Vamos analisar!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632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 smtClean="0"/>
              <a:t>Crie um formulário para cadastrar os campos Endereço, Bairro, Cidade e Estado.</a:t>
            </a:r>
          </a:p>
          <a:p>
            <a:r>
              <a:rPr lang="pt-BR" dirty="0" smtClean="0"/>
              <a:t>Adicione um botão a essa página, que ao ser clicado adiciona em um </a:t>
            </a:r>
            <a:r>
              <a:rPr lang="pt-BR" dirty="0" err="1" smtClean="0"/>
              <a:t>array</a:t>
            </a:r>
            <a:r>
              <a:rPr lang="pt-BR" dirty="0" smtClean="0"/>
              <a:t>.</a:t>
            </a:r>
          </a:p>
          <a:p>
            <a:r>
              <a:rPr lang="pt-BR" dirty="0" smtClean="0"/>
              <a:t>Crie um novo botão chamado exibir cadastro que ao ser clicado é exibido  um combo com os países cadastrados e exibido em tabela Endereço, Bairro, Cidade e Estado.</a:t>
            </a:r>
          </a:p>
          <a:p>
            <a:r>
              <a:rPr lang="pt-BR" dirty="0" smtClean="0"/>
              <a:t>Na tabela deverá ter uma opção de excluir endereço.</a:t>
            </a:r>
          </a:p>
          <a:p>
            <a:r>
              <a:rPr lang="pt-BR" dirty="0" smtClean="0"/>
              <a:t>Crie também um novo botão chamado ocultar cadastro, que esconde o combo e tabela.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355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05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 smtClean="0"/>
              <a:t>JQUERY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844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Novo </a:t>
            </a:r>
            <a:r>
              <a:rPr lang="pt-BR" dirty="0" smtClean="0"/>
              <a:t>Momento</a:t>
            </a:r>
            <a:r>
              <a:rPr lang="en-US" dirty="0" smtClean="0"/>
              <a:t> </a:t>
            </a:r>
            <a:r>
              <a:rPr lang="pt-BR" dirty="0" smtClean="0"/>
              <a:t>TOTVS</a:t>
            </a:r>
            <a:endParaRPr lang="en-US" dirty="0"/>
          </a:p>
          <a:p>
            <a:pPr lvl="0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618859" y="8405232"/>
            <a:ext cx="1392945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hlinkClick r:id="rId2"/>
              </a:rPr>
              <a:t>dev</a:t>
            </a:r>
            <a:r>
              <a:rPr lang="pt-BR" dirty="0">
                <a:hlinkClick r:id="rId2"/>
              </a:rPr>
              <a:t>.</a:t>
            </a:r>
            <a:r>
              <a:rPr lang="pt-BR" dirty="0" smtClean="0">
                <a:hlinkClick r:id="rId2"/>
              </a:rPr>
              <a:t>totvs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587" y="788652"/>
            <a:ext cx="8352747" cy="783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2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JQUERY - Definição</a:t>
            </a:r>
            <a:endParaRPr lang="pt-BR" dirty="0"/>
          </a:p>
          <a:p>
            <a:pPr lvl="0"/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b="0" dirty="0"/>
              <a:t>S</a:t>
            </a:r>
            <a:r>
              <a:rPr lang="pt-BR" b="0" dirty="0" smtClean="0"/>
              <a:t>egundo </a:t>
            </a:r>
            <a:r>
              <a:rPr lang="pt-BR" b="0" dirty="0"/>
              <a:t>definição </a:t>
            </a:r>
            <a:r>
              <a:rPr lang="pt-BR" b="0" dirty="0" smtClean="0"/>
              <a:t>que consta </a:t>
            </a:r>
            <a:r>
              <a:rPr lang="pt-BR" b="0" dirty="0"/>
              <a:t>em seu site, trata-se de uma rápida, pequena e rica  </a:t>
            </a:r>
            <a:r>
              <a:rPr lang="pt-BR" b="0" i="1" dirty="0" err="1"/>
              <a:t>features</a:t>
            </a:r>
            <a:r>
              <a:rPr lang="pt-BR" b="0" dirty="0"/>
              <a:t> biblioteca </a:t>
            </a:r>
            <a:r>
              <a:rPr lang="pt-BR" b="0" dirty="0" err="1" smtClean="0"/>
              <a:t>JavaScript</a:t>
            </a:r>
            <a:r>
              <a:rPr lang="pt-BR" b="0" dirty="0" smtClean="0"/>
              <a:t>.</a:t>
            </a:r>
          </a:p>
          <a:p>
            <a:r>
              <a:rPr lang="pt-BR" b="0" dirty="0"/>
              <a:t>Com </a:t>
            </a:r>
            <a:r>
              <a:rPr lang="pt-BR" b="0" dirty="0" err="1"/>
              <a:t>jQuery</a:t>
            </a:r>
            <a:r>
              <a:rPr lang="pt-BR" b="0" dirty="0"/>
              <a:t> é possível fazer diversos efeitos com poucas linhas e, que custariam dezenas de linhas em </a:t>
            </a:r>
            <a:r>
              <a:rPr lang="pt-BR" b="0" dirty="0" err="1"/>
              <a:t>JavaScript</a:t>
            </a:r>
            <a:r>
              <a:rPr lang="pt-BR" b="0" dirty="0"/>
              <a:t> puro.</a:t>
            </a:r>
          </a:p>
          <a:p>
            <a:pPr lvl="1"/>
            <a:r>
              <a:rPr lang="pt-BR" b="0" dirty="0"/>
              <a:t>Alguns recursos oferecidos facilmente pelo </a:t>
            </a:r>
            <a:r>
              <a:rPr lang="pt-BR" b="0" dirty="0" err="1"/>
              <a:t>jQuery</a:t>
            </a:r>
            <a:r>
              <a:rPr lang="pt-BR" b="0" dirty="0"/>
              <a:t>:</a:t>
            </a:r>
          </a:p>
          <a:p>
            <a:pPr lvl="1"/>
            <a:r>
              <a:rPr lang="pt-BR" b="0" dirty="0"/>
              <a:t>Seleção e manipulação de elementos HTML</a:t>
            </a:r>
          </a:p>
          <a:p>
            <a:pPr lvl="1"/>
            <a:r>
              <a:rPr lang="pt-BR" b="0" dirty="0"/>
              <a:t>Manipulação de CSS</a:t>
            </a:r>
          </a:p>
          <a:p>
            <a:pPr lvl="1"/>
            <a:r>
              <a:rPr lang="pt-BR" b="0" dirty="0"/>
              <a:t>Efeitos e animações</a:t>
            </a:r>
          </a:p>
          <a:p>
            <a:pPr lvl="1"/>
            <a:r>
              <a:rPr lang="pt-BR" b="0" i="1" dirty="0"/>
              <a:t>Navegação</a:t>
            </a:r>
            <a:r>
              <a:rPr lang="pt-BR" b="0" dirty="0"/>
              <a:t> pelo DOM</a:t>
            </a:r>
          </a:p>
          <a:p>
            <a:pPr lvl="1"/>
            <a:r>
              <a:rPr lang="pt-BR" b="0" dirty="0"/>
              <a:t>Ajax</a:t>
            </a:r>
          </a:p>
          <a:p>
            <a:pPr lvl="1"/>
            <a:r>
              <a:rPr lang="pt-BR" b="0" dirty="0"/>
              <a:t>Eventos</a:t>
            </a:r>
          </a:p>
          <a:p>
            <a:pPr marL="0" indent="0">
              <a:buNone/>
            </a:pPr>
            <a:endParaRPr lang="pt-BR" b="0" dirty="0" smtClean="0"/>
          </a:p>
          <a:p>
            <a:endParaRPr lang="pt-BR" b="0" dirty="0" smtClean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4383702" y="8456032"/>
            <a:ext cx="1668662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hlinkClick r:id="rId2"/>
              </a:rPr>
              <a:t>jquery.com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64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/>
              <a:t>Acesse: </a:t>
            </a:r>
            <a:r>
              <a:rPr lang="pt-BR" dirty="0" smtClean="0">
                <a:hlinkClick r:id="rId2" action="ppaction://hlinkfile"/>
              </a:rPr>
              <a:t>\\bhn050103003\Treinamento - Publico\</a:t>
            </a:r>
            <a:r>
              <a:rPr lang="pt-BR" dirty="0" err="1" smtClean="0">
                <a:hlinkClick r:id="rId2" action="ppaction://hlinkfile"/>
              </a:rPr>
              <a:t>javascript</a:t>
            </a:r>
            <a:endParaRPr lang="pt-BR" dirty="0" smtClean="0"/>
          </a:p>
          <a:p>
            <a:r>
              <a:rPr lang="pt-BR" dirty="0" smtClean="0"/>
              <a:t>Abra a pagina do IIS, pasta </a:t>
            </a:r>
            <a:r>
              <a:rPr lang="pt-BR" dirty="0" err="1" smtClean="0"/>
              <a:t>javascript</a:t>
            </a:r>
            <a:r>
              <a:rPr lang="pt-BR" dirty="0" smtClean="0"/>
              <a:t> Exemplo_2</a:t>
            </a:r>
          </a:p>
          <a:p>
            <a:r>
              <a:rPr lang="pt-BR" dirty="0" smtClean="0"/>
              <a:t>Vamos analisar!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127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 smtClean="0"/>
              <a:t>Altere o formulário criado em </a:t>
            </a:r>
            <a:r>
              <a:rPr lang="pt-BR" dirty="0" err="1" smtClean="0"/>
              <a:t>javascript</a:t>
            </a:r>
            <a:r>
              <a:rPr lang="pt-BR" dirty="0" smtClean="0"/>
              <a:t> utilizando </a:t>
            </a:r>
            <a:r>
              <a:rPr lang="pt-BR" dirty="0" err="1" smtClean="0"/>
              <a:t>Jquery</a:t>
            </a:r>
            <a:r>
              <a:rPr lang="pt-BR" dirty="0" smtClean="0"/>
              <a:t>.</a:t>
            </a:r>
          </a:p>
          <a:p>
            <a:r>
              <a:rPr lang="pt-BR" dirty="0" smtClean="0"/>
              <a:t>Crie a opção de Edição do Texto na própria tabela.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51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mtClean="0"/>
              <a:t>06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Angular JS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997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Angular JS- Definição</a:t>
            </a:r>
            <a:endParaRPr lang="pt-BR" dirty="0"/>
          </a:p>
          <a:p>
            <a:pPr lvl="0"/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pt-BR" b="0" dirty="0" smtClean="0"/>
          </a:p>
          <a:p>
            <a:endParaRPr lang="pt-B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91965" y="1524000"/>
            <a:ext cx="8896047" cy="657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ts val="4440"/>
              </a:lnSpc>
              <a:spcBef>
                <a:spcPts val="1000"/>
              </a:spcBef>
              <a:buFont typeface="Arial"/>
              <a:buChar char="•"/>
              <a:defRPr sz="3200" b="1" kern="12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533400" indent="-266700" algn="l" defTabSz="914400" rtl="0" eaLnBrk="1" latinLnBrk="0" hangingPunct="1">
              <a:lnSpc>
                <a:spcPts val="2940"/>
              </a:lnSpc>
              <a:spcBef>
                <a:spcPts val="500"/>
              </a:spcBef>
              <a:buSzPct val="80000"/>
              <a:buFont typeface="Courier New" charset="0"/>
              <a:buChar char="o"/>
              <a:tabLst/>
              <a:defRPr sz="2800" kern="12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708025" indent="-174625" algn="l" defTabSz="914400" rtl="0" eaLnBrk="1" latinLnBrk="0" hangingPunct="1">
              <a:lnSpc>
                <a:spcPts val="2940"/>
              </a:lnSpc>
              <a:spcBef>
                <a:spcPts val="500"/>
              </a:spcBef>
              <a:buFont typeface="Arial"/>
              <a:buChar char="•"/>
              <a:tabLst/>
              <a:defRPr sz="2400" kern="1200">
                <a:solidFill>
                  <a:srgbClr val="7C8993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801688" indent="173038" algn="l" defTabSz="914400" rtl="0" eaLnBrk="1" latinLnBrk="0" hangingPunct="1">
              <a:lnSpc>
                <a:spcPts val="2940"/>
              </a:lnSpc>
              <a:spcBef>
                <a:spcPts val="500"/>
              </a:spcBef>
              <a:buFont typeface="Arial"/>
              <a:buChar char="•"/>
              <a:tabLst/>
              <a:defRPr sz="2000" kern="12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801688" indent="173038" algn="l" defTabSz="914400" rtl="0" eaLnBrk="1" latinLnBrk="0" hangingPunct="1">
              <a:lnSpc>
                <a:spcPts val="2940"/>
              </a:lnSpc>
              <a:spcBef>
                <a:spcPts val="500"/>
              </a:spcBef>
              <a:buSzPct val="50000"/>
              <a:buFont typeface="Wingdings" charset="2"/>
              <a:buChar char="§"/>
              <a:tabLst/>
              <a:defRPr sz="2000" kern="1200">
                <a:solidFill>
                  <a:srgbClr val="7C8993">
                    <a:alpha val="75000"/>
                  </a:srgbClr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0" dirty="0"/>
              <a:t>É</a:t>
            </a:r>
            <a:r>
              <a:rPr lang="pt-BR" b="0" dirty="0" smtClean="0"/>
              <a:t> </a:t>
            </a:r>
            <a:r>
              <a:rPr lang="pt-BR" b="0" dirty="0"/>
              <a:t>um framework JavaScript open-</a:t>
            </a:r>
            <a:r>
              <a:rPr lang="pt-BR" b="0" dirty="0" err="1"/>
              <a:t>source</a:t>
            </a:r>
            <a:r>
              <a:rPr lang="pt-BR" b="0" dirty="0"/>
              <a:t>, mantido pelo Google, que auxilia na execução de single-</a:t>
            </a:r>
            <a:r>
              <a:rPr lang="pt-BR" b="0" dirty="0" err="1"/>
              <a:t>page</a:t>
            </a:r>
            <a:r>
              <a:rPr lang="pt-BR" b="0" dirty="0"/>
              <a:t> </a:t>
            </a:r>
            <a:r>
              <a:rPr lang="pt-BR" b="0" dirty="0" err="1"/>
              <a:t>applications</a:t>
            </a:r>
            <a:r>
              <a:rPr lang="pt-BR" b="0" dirty="0"/>
              <a:t>. </a:t>
            </a:r>
            <a:endParaRPr lang="pt-BR" b="0" dirty="0" smtClean="0"/>
          </a:p>
          <a:p>
            <a:r>
              <a:rPr lang="pt-BR" b="0" dirty="0" smtClean="0"/>
              <a:t>Seu </a:t>
            </a:r>
            <a:r>
              <a:rPr lang="pt-BR" b="0" dirty="0"/>
              <a:t>objetivo é aumentar aplicativos que podem ser acessados por um navegador web, foi construído sob o padrão </a:t>
            </a:r>
            <a:r>
              <a:rPr lang="pt-BR" b="0" dirty="0" err="1"/>
              <a:t>model-view-view-model</a:t>
            </a:r>
            <a:r>
              <a:rPr lang="pt-BR" b="0" dirty="0"/>
              <a:t> (MVVM), em um esforço para facilitar tanto o desenvolvimento quanto o teste dos aplicativos.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3475754" y="8230546"/>
            <a:ext cx="2392643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hlinkClick r:id="rId2"/>
              </a:rPr>
              <a:t>Doc. Angular 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91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/>
              <a:t>Acesse: </a:t>
            </a:r>
            <a:r>
              <a:rPr lang="pt-BR" dirty="0" smtClean="0">
                <a:hlinkClick r:id="rId2" action="ppaction://hlinkfile"/>
              </a:rPr>
              <a:t>\\bhn050103003\Treinamento - Publico\</a:t>
            </a:r>
            <a:r>
              <a:rPr lang="pt-BR" dirty="0" err="1" smtClean="0">
                <a:hlinkClick r:id="rId2" action="ppaction://hlinkfile"/>
              </a:rPr>
              <a:t>javascript</a:t>
            </a:r>
            <a:endParaRPr lang="pt-BR" dirty="0" smtClean="0"/>
          </a:p>
          <a:p>
            <a:r>
              <a:rPr lang="pt-BR" dirty="0" smtClean="0"/>
              <a:t>Abra a pagina do IIS, pasta </a:t>
            </a:r>
            <a:r>
              <a:rPr lang="pt-BR" dirty="0" err="1" smtClean="0"/>
              <a:t>javascript</a:t>
            </a:r>
            <a:r>
              <a:rPr lang="pt-BR" dirty="0" smtClean="0"/>
              <a:t> Exemplo_3</a:t>
            </a:r>
          </a:p>
          <a:p>
            <a:r>
              <a:rPr lang="pt-BR" dirty="0" smtClean="0"/>
              <a:t>Vamos analisar!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26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 smtClean="0"/>
              <a:t>Altere o formulário criado em </a:t>
            </a:r>
            <a:r>
              <a:rPr lang="pt-BR" dirty="0" err="1" smtClean="0"/>
              <a:t>Jquery</a:t>
            </a:r>
            <a:r>
              <a:rPr lang="pt-BR" dirty="0" smtClean="0"/>
              <a:t> utilizando Angular JS.</a:t>
            </a:r>
          </a:p>
        </p:txBody>
      </p:sp>
    </p:spTree>
    <p:extLst>
      <p:ext uri="{BB962C8B-B14F-4D97-AF65-F5344CB8AC3E}">
        <p14:creationId xmlns:p14="http://schemas.microsoft.com/office/powerpoint/2010/main" val="49641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07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 smtClean="0"/>
              <a:t>Angular JS e </a:t>
            </a:r>
            <a:r>
              <a:rPr lang="pt-BR" dirty="0" smtClean="0"/>
              <a:t>Acessando</a:t>
            </a:r>
            <a:r>
              <a:rPr lang="en-US" dirty="0" smtClean="0"/>
              <a:t> </a:t>
            </a:r>
            <a:r>
              <a:rPr lang="pt-BR" dirty="0" smtClean="0"/>
              <a:t>Serviço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277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/>
              <a:t>Acesse: </a:t>
            </a:r>
            <a:r>
              <a:rPr lang="pt-BR" dirty="0" smtClean="0">
                <a:hlinkClick r:id="rId2" action="ppaction://hlinkfile"/>
              </a:rPr>
              <a:t>\\bhn050103003\Treinamento - Publico\</a:t>
            </a:r>
            <a:r>
              <a:rPr lang="pt-BR" dirty="0" err="1" smtClean="0">
                <a:hlinkClick r:id="rId2" action="ppaction://hlinkfile"/>
              </a:rPr>
              <a:t>javascript</a:t>
            </a:r>
            <a:endParaRPr lang="pt-BR" dirty="0" smtClean="0"/>
          </a:p>
          <a:p>
            <a:r>
              <a:rPr lang="pt-BR" dirty="0" smtClean="0"/>
              <a:t>Abra a pagina do IIS, pasta </a:t>
            </a:r>
            <a:r>
              <a:rPr lang="pt-BR" dirty="0" err="1" smtClean="0"/>
              <a:t>javascript</a:t>
            </a:r>
            <a:r>
              <a:rPr lang="pt-BR" dirty="0" smtClean="0"/>
              <a:t> Exemplo_4</a:t>
            </a:r>
          </a:p>
          <a:p>
            <a:r>
              <a:rPr lang="pt-BR" dirty="0" smtClean="0"/>
              <a:t>Vamos analisar!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9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 smtClean="0"/>
              <a:t>Crie um novo campo CEP, com o seguinte campo:</a:t>
            </a:r>
          </a:p>
          <a:p>
            <a:pPr lvl="1"/>
            <a:r>
              <a:rPr lang="pt-BR" dirty="0" smtClean="0"/>
              <a:t>Através da digitação do CEP, receba as informações do serviço </a:t>
            </a:r>
            <a:r>
              <a:rPr lang="pt-BR" dirty="0" smtClean="0">
                <a:hlinkClick r:id="rId2"/>
              </a:rPr>
              <a:t>VIACEP</a:t>
            </a:r>
            <a:r>
              <a:rPr lang="pt-BR" dirty="0" smtClean="0"/>
              <a:t>, com o retorno </a:t>
            </a:r>
            <a:r>
              <a:rPr lang="pt-BR" dirty="0" err="1" smtClean="0"/>
              <a:t>json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 o retorno do serviço inclua as informações de retorno do serviço nos campos.</a:t>
            </a:r>
          </a:p>
          <a:p>
            <a:r>
              <a:rPr lang="pt-BR" dirty="0" smtClean="0"/>
              <a:t>Remova a opção país do formulário.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037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TOTVS HTML Framework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64" y="1238564"/>
            <a:ext cx="12626439" cy="739655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4596673" y="8173579"/>
            <a:ext cx="1260281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hlinkClick r:id="rId3"/>
              </a:rPr>
              <a:t>thf.totvs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6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HOJE VAMOS </a:t>
            </a:r>
            <a:r>
              <a:rPr lang="pt-BR" dirty="0"/>
              <a:t>FALAR SOBRE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TOTVS HTML Framework</a:t>
            </a:r>
          </a:p>
          <a:p>
            <a:pPr lvl="0"/>
            <a:r>
              <a:rPr lang="pt-BR" dirty="0" smtClean="0"/>
              <a:t>Montagem de Ambiente</a:t>
            </a:r>
          </a:p>
          <a:p>
            <a:pPr lvl="0"/>
            <a:r>
              <a:rPr lang="pt-BR" dirty="0" smtClean="0"/>
              <a:t>Entendendo Estrutura do THF</a:t>
            </a:r>
          </a:p>
          <a:p>
            <a:pPr lvl="0"/>
            <a:r>
              <a:rPr lang="pt-BR" dirty="0" smtClean="0"/>
              <a:t>Criando Serviço na </a:t>
            </a:r>
            <a:r>
              <a:rPr lang="pt-BR" dirty="0" err="1" smtClean="0"/>
              <a:t>WebAPI</a:t>
            </a:r>
            <a:endParaRPr lang="pt-BR" dirty="0" smtClean="0"/>
          </a:p>
          <a:p>
            <a:pPr lvl="0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5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08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pt-BR" dirty="0" smtClean="0"/>
              <a:t>TOTVS HTML Framework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228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pt-BR" dirty="0" smtClean="0"/>
              <a:t>Definição de THF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b="0" dirty="0"/>
              <a:t>O</a:t>
            </a:r>
            <a:r>
              <a:rPr lang="pt-BR" dirty="0"/>
              <a:t> TOTVS HTML Framework</a:t>
            </a:r>
            <a:r>
              <a:rPr lang="pt-BR" b="0" dirty="0"/>
              <a:t> é uma biblioteca de diretivas e serviços que facilita o desenvolvimento da interface de </a:t>
            </a:r>
            <a:r>
              <a:rPr lang="pt-BR" dirty="0"/>
              <a:t>aplicativos web responsivos</a:t>
            </a:r>
            <a:r>
              <a:rPr lang="pt-BR" b="0" dirty="0"/>
              <a:t> e </a:t>
            </a:r>
            <a:r>
              <a:rPr lang="pt-BR" dirty="0"/>
              <a:t>aplicativos móveis híbridos</a:t>
            </a:r>
            <a:r>
              <a:rPr lang="pt-BR" b="0" dirty="0"/>
              <a:t> e também </a:t>
            </a:r>
            <a:r>
              <a:rPr lang="pt-BR" b="0" dirty="0" smtClean="0"/>
              <a:t>garante:</a:t>
            </a:r>
          </a:p>
          <a:p>
            <a:pPr lvl="1"/>
            <a:r>
              <a:rPr lang="pt-BR" b="0" u="sng" dirty="0" err="1">
                <a:hlinkClick r:id="rId2"/>
              </a:rPr>
              <a:t>Guideline</a:t>
            </a:r>
            <a:r>
              <a:rPr lang="pt-BR" b="0" u="sng" dirty="0">
                <a:hlinkClick r:id="rId2"/>
              </a:rPr>
              <a:t> da TOTVS</a:t>
            </a:r>
            <a:endParaRPr lang="pt-BR" b="0" dirty="0"/>
          </a:p>
          <a:p>
            <a:pPr lvl="1"/>
            <a:r>
              <a:rPr lang="pt-BR" b="0" dirty="0"/>
              <a:t>Padrão de desenvolvimento </a:t>
            </a:r>
            <a:r>
              <a:rPr lang="pt-BR" b="0" dirty="0" smtClean="0"/>
              <a:t>web</a:t>
            </a:r>
          </a:p>
          <a:p>
            <a:pPr lvl="1"/>
            <a:endParaRPr lang="pt-BR" b="0" dirty="0" smtClean="0"/>
          </a:p>
          <a:p>
            <a:r>
              <a:rPr lang="pt-BR" dirty="0"/>
              <a:t>O </a:t>
            </a:r>
            <a:r>
              <a:rPr lang="pt-BR" b="1" dirty="0"/>
              <a:t>THF</a:t>
            </a:r>
            <a:r>
              <a:rPr lang="pt-BR" dirty="0"/>
              <a:t> é a </a:t>
            </a:r>
            <a:r>
              <a:rPr lang="pt-BR" b="1" dirty="0"/>
              <a:t>base da interface</a:t>
            </a:r>
            <a:r>
              <a:rPr lang="pt-BR" dirty="0"/>
              <a:t> (</a:t>
            </a:r>
            <a:r>
              <a:rPr lang="pt-BR" b="1" dirty="0"/>
              <a:t>front-</a:t>
            </a:r>
            <a:r>
              <a:rPr lang="pt-BR" b="1" dirty="0" err="1"/>
              <a:t>end</a:t>
            </a:r>
            <a:r>
              <a:rPr lang="pt-BR" dirty="0"/>
              <a:t>) das aplicações web dos produtos </a:t>
            </a:r>
            <a:r>
              <a:rPr lang="pt-BR" dirty="0" smtClean="0"/>
              <a:t>TOTVS	</a:t>
            </a:r>
            <a:endParaRPr lang="pt-BR" b="0" dirty="0"/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4933613" y="8487108"/>
            <a:ext cx="966787" cy="461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hlinkClick r:id="rId3"/>
              </a:rPr>
              <a:t>THF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737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pt-BR" dirty="0" smtClean="0"/>
              <a:t>Montando ambiente de Desenvolvimento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 smtClean="0"/>
              <a:t>Seguir o manual do criação do ambiente </a:t>
            </a:r>
            <a:r>
              <a:rPr lang="pt-BR" dirty="0" err="1" smtClean="0"/>
              <a:t>FrameHTML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Para ter certeza que o ambiente esta funcionando é necessário acessar o </a:t>
            </a:r>
            <a:r>
              <a:rPr lang="pt-BR" dirty="0" err="1" smtClean="0"/>
              <a:t>dominio</a:t>
            </a:r>
            <a:r>
              <a:rPr lang="pt-BR" dirty="0" smtClean="0"/>
              <a:t>/</a:t>
            </a:r>
            <a:r>
              <a:rPr lang="pt-BR" dirty="0" err="1" smtClean="0"/>
              <a:t>login</a:t>
            </a:r>
            <a:r>
              <a:rPr lang="pt-BR" dirty="0" smtClean="0"/>
              <a:t>/login.aspx.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396" y="3562879"/>
            <a:ext cx="94583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1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pt-BR" dirty="0" smtClean="0"/>
              <a:t>Montando ambiente THF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 smtClean="0"/>
              <a:t>Após instalação do </a:t>
            </a:r>
            <a:r>
              <a:rPr lang="pt-BR" dirty="0" err="1" smtClean="0"/>
              <a:t>Node.Js</a:t>
            </a:r>
            <a:r>
              <a:rPr lang="pt-BR" dirty="0" smtClean="0"/>
              <a:t>, é necessário criar o ambiente padrão do TOTVS HTML Framework.</a:t>
            </a:r>
          </a:p>
          <a:p>
            <a:r>
              <a:rPr lang="pt-BR" dirty="0" smtClean="0"/>
              <a:t>Para criar o portal é necessário seguir os passos do </a:t>
            </a:r>
            <a:r>
              <a:rPr lang="pt-BR" u="sng" dirty="0">
                <a:hlinkClick r:id="rId2"/>
              </a:rPr>
              <a:t>generator-totvs-dev</a:t>
            </a:r>
            <a:endParaRPr lang="pt-BR" b="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808" y="3813174"/>
            <a:ext cx="6610800" cy="520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0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pt-BR" dirty="0" smtClean="0"/>
              <a:t>Portal THF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139565" y="5417389"/>
            <a:ext cx="8896047" cy="2529636"/>
          </a:xfrm>
        </p:spPr>
        <p:txBody>
          <a:bodyPr/>
          <a:lstStyle/>
          <a:p>
            <a:r>
              <a:rPr lang="pt-BR" dirty="0" smtClean="0"/>
              <a:t>Vamos analisar!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863" y="1371600"/>
            <a:ext cx="11288858" cy="388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pt-BR" dirty="0" smtClean="0"/>
              <a:t>Diretivas THF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139565" y="1286933"/>
            <a:ext cx="8896047" cy="6660092"/>
          </a:xfrm>
        </p:spPr>
        <p:txBody>
          <a:bodyPr/>
          <a:lstStyle/>
          <a:p>
            <a:pPr fontAlgn="base"/>
            <a:r>
              <a:rPr lang="pt-BR" b="0" dirty="0" smtClean="0"/>
              <a:t>A equipe de desenvolvimento criou suas próprias </a:t>
            </a:r>
            <a:r>
              <a:rPr lang="pt-BR" b="0" dirty="0"/>
              <a:t>diretivas (</a:t>
            </a:r>
            <a:r>
              <a:rPr lang="pt-BR" b="0" dirty="0" err="1"/>
              <a:t>Custom</a:t>
            </a:r>
            <a:r>
              <a:rPr lang="pt-BR" b="0" dirty="0"/>
              <a:t> </a:t>
            </a:r>
            <a:r>
              <a:rPr lang="pt-BR" b="0" dirty="0" err="1"/>
              <a:t>Directives</a:t>
            </a:r>
            <a:r>
              <a:rPr lang="pt-BR" b="0" dirty="0"/>
              <a:t>), para por exemplo:</a:t>
            </a:r>
          </a:p>
          <a:p>
            <a:pPr lvl="1" fontAlgn="base"/>
            <a:r>
              <a:rPr lang="pt-BR" dirty="0"/>
              <a:t>Criar componentes como: abas, janelas de mensagens, janelas pop-up, calendário, </a:t>
            </a:r>
            <a:r>
              <a:rPr lang="pt-BR" dirty="0" err="1"/>
              <a:t>etc</a:t>
            </a:r>
            <a:r>
              <a:rPr lang="pt-BR" dirty="0" smtClean="0"/>
              <a:t>…</a:t>
            </a:r>
            <a:endParaRPr lang="pt-BR" dirty="0"/>
          </a:p>
          <a:p>
            <a:pPr lvl="1" fontAlgn="base"/>
            <a:r>
              <a:rPr lang="pt-BR" dirty="0" err="1"/>
              <a:t>Intercecptar</a:t>
            </a:r>
            <a:r>
              <a:rPr lang="pt-BR" dirty="0"/>
              <a:t> a vinculação de dados e tratá-los se </a:t>
            </a:r>
            <a:r>
              <a:rPr lang="pt-BR" dirty="0" smtClean="0"/>
              <a:t>necessário.</a:t>
            </a:r>
            <a:endParaRPr lang="pt-BR" dirty="0"/>
          </a:p>
          <a:p>
            <a:pPr lvl="1" fontAlgn="base"/>
            <a:r>
              <a:rPr lang="pt-BR" dirty="0"/>
              <a:t>Criar uma esquema padronizado para validação do </a:t>
            </a:r>
            <a:r>
              <a:rPr lang="pt-BR" dirty="0" err="1" smtClean="0"/>
              <a:t>model</a:t>
            </a:r>
            <a:r>
              <a:rPr lang="pt-BR" dirty="0"/>
              <a:t>.</a:t>
            </a:r>
          </a:p>
          <a:p>
            <a:pPr lvl="1" fontAlgn="base"/>
            <a:r>
              <a:rPr lang="pt-BR" dirty="0"/>
              <a:t>Tratar eventos dos elementos </a:t>
            </a:r>
            <a:r>
              <a:rPr lang="pt-BR" dirty="0" smtClean="0"/>
              <a:t>HTML.</a:t>
            </a:r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340487" y="5291163"/>
            <a:ext cx="2152120" cy="461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hlinkClick r:id="rId2"/>
              </a:rPr>
              <a:t>Diretivas THF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88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pt-BR" dirty="0" smtClean="0"/>
              <a:t>Entendo o padrão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399473" y="966156"/>
            <a:ext cx="11214338" cy="7936302"/>
          </a:xfrm>
        </p:spPr>
        <p:txBody>
          <a:bodyPr/>
          <a:lstStyle/>
          <a:p>
            <a:r>
              <a:rPr lang="pt-BR" dirty="0" smtClean="0"/>
              <a:t>i18N</a:t>
            </a:r>
          </a:p>
          <a:p>
            <a:pPr lvl="1"/>
            <a:r>
              <a:rPr lang="pt-BR" dirty="0" smtClean="0"/>
              <a:t>O arquivo </a:t>
            </a:r>
            <a:r>
              <a:rPr lang="pt-BR" dirty="0" err="1" smtClean="0"/>
              <a:t>translation</a:t>
            </a:r>
            <a:r>
              <a:rPr lang="pt-BR" dirty="0" smtClean="0"/>
              <a:t> e o </a:t>
            </a:r>
            <a:r>
              <a:rPr lang="pt-BR" dirty="0" err="1" smtClean="0"/>
              <a:t>resource</a:t>
            </a:r>
            <a:r>
              <a:rPr lang="pt-BR" dirty="0" smtClean="0"/>
              <a:t> do THF, com ele será exibido o texto em diferentes línguas.</a:t>
            </a:r>
          </a:p>
          <a:p>
            <a:r>
              <a:rPr lang="pt-BR" dirty="0" smtClean="0"/>
              <a:t>*.module.js</a:t>
            </a:r>
          </a:p>
          <a:p>
            <a:pPr lvl="1"/>
            <a:r>
              <a:rPr lang="pt-BR" dirty="0" smtClean="0"/>
              <a:t>Arquivos com final module, são os módulos da aplicação web criada.</a:t>
            </a:r>
          </a:p>
          <a:p>
            <a:r>
              <a:rPr lang="pt-BR" dirty="0" smtClean="0"/>
              <a:t>*.route.js</a:t>
            </a:r>
          </a:p>
          <a:p>
            <a:pPr lvl="1"/>
            <a:r>
              <a:rPr lang="pt-BR" dirty="0" smtClean="0"/>
              <a:t>Arquivo com final </a:t>
            </a:r>
            <a:r>
              <a:rPr lang="pt-BR" dirty="0" err="1" smtClean="0"/>
              <a:t>route</a:t>
            </a:r>
            <a:r>
              <a:rPr lang="pt-BR" dirty="0" smtClean="0"/>
              <a:t>, definem as rotas das paginas </a:t>
            </a:r>
            <a:r>
              <a:rPr lang="pt-BR" dirty="0" err="1" smtClean="0"/>
              <a:t>html</a:t>
            </a:r>
            <a:r>
              <a:rPr lang="pt-BR" dirty="0" smtClean="0"/>
              <a:t> e </a:t>
            </a:r>
            <a:r>
              <a:rPr lang="pt-BR" dirty="0" err="1" smtClean="0"/>
              <a:t>controller</a:t>
            </a:r>
            <a:r>
              <a:rPr lang="pt-BR" dirty="0" smtClean="0"/>
              <a:t> do angular JS</a:t>
            </a:r>
          </a:p>
          <a:p>
            <a:r>
              <a:rPr lang="pt-BR" dirty="0" smtClean="0"/>
              <a:t>*.factory.js</a:t>
            </a:r>
          </a:p>
          <a:p>
            <a:pPr lvl="1"/>
            <a:r>
              <a:rPr lang="pt-BR" dirty="0" smtClean="0"/>
              <a:t>Arquivo com final </a:t>
            </a:r>
            <a:r>
              <a:rPr lang="pt-BR" dirty="0" err="1" smtClean="0"/>
              <a:t>factory</a:t>
            </a:r>
            <a:r>
              <a:rPr lang="pt-BR" dirty="0" smtClean="0"/>
              <a:t>, são usados para as chamadas externas (serviço </a:t>
            </a:r>
            <a:r>
              <a:rPr lang="pt-BR" dirty="0" err="1" smtClean="0"/>
              <a:t>rest</a:t>
            </a:r>
            <a:r>
              <a:rPr lang="pt-BR" dirty="0" smtClean="0"/>
              <a:t>), sejam eles da </a:t>
            </a:r>
            <a:r>
              <a:rPr lang="pt-BR" dirty="0" err="1" smtClean="0"/>
              <a:t>totvs</a:t>
            </a:r>
            <a:r>
              <a:rPr lang="pt-BR" dirty="0" smtClean="0"/>
              <a:t> ou terceiros.</a:t>
            </a:r>
          </a:p>
          <a:p>
            <a:r>
              <a:rPr lang="pt-BR" dirty="0" smtClean="0"/>
              <a:t>*controller.js</a:t>
            </a:r>
          </a:p>
          <a:p>
            <a:pPr lvl="1"/>
            <a:r>
              <a:rPr lang="pt-BR" dirty="0" smtClean="0"/>
              <a:t>Arquivo com final </a:t>
            </a:r>
            <a:r>
              <a:rPr lang="pt-BR" dirty="0" err="1" smtClean="0"/>
              <a:t>controller</a:t>
            </a:r>
            <a:r>
              <a:rPr lang="pt-BR" dirty="0" smtClean="0"/>
              <a:t>, são os arquivos que controlam a pagina </a:t>
            </a:r>
            <a:r>
              <a:rPr lang="pt-BR" dirty="0" err="1" smtClean="0"/>
              <a:t>html</a:t>
            </a:r>
            <a:r>
              <a:rPr lang="pt-BR" dirty="0" smtClean="0"/>
              <a:t>.</a:t>
            </a:r>
          </a:p>
          <a:p>
            <a:r>
              <a:rPr lang="pt-BR" dirty="0" smtClean="0"/>
              <a:t>*Service.js</a:t>
            </a:r>
          </a:p>
          <a:p>
            <a:pPr lvl="1"/>
            <a:r>
              <a:rPr lang="pt-BR" dirty="0" smtClean="0"/>
              <a:t>Arquivo com final servisse, são funções expostas a todos os módulos.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331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399473" y="966156"/>
            <a:ext cx="11214338" cy="7936302"/>
          </a:xfrm>
        </p:spPr>
        <p:txBody>
          <a:bodyPr/>
          <a:lstStyle/>
          <a:p>
            <a:r>
              <a:rPr lang="pt-BR" dirty="0" smtClean="0"/>
              <a:t>No Portal THF , crie um modulo de venda de veículo:</a:t>
            </a:r>
          </a:p>
          <a:p>
            <a:pPr lvl="1"/>
            <a:r>
              <a:rPr lang="pt-BR" dirty="0" smtClean="0"/>
              <a:t>Listagem, Inclusão, Edição e Exclusão.</a:t>
            </a:r>
          </a:p>
          <a:p>
            <a:pPr lvl="1"/>
            <a:r>
              <a:rPr lang="pt-BR" dirty="0" smtClean="0"/>
              <a:t>Campos:  Descrição, Marca, Modelo, Ano de Fabricação, Ano do Modelo, Cidade, Estado, Preço, Vendedor(Usuário), Data de Atualização, status (vendido ou não)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604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399473" y="966156"/>
            <a:ext cx="11214338" cy="7936302"/>
          </a:xfrm>
        </p:spPr>
        <p:txBody>
          <a:bodyPr/>
          <a:lstStyle/>
          <a:p>
            <a:r>
              <a:rPr lang="pt-BR" dirty="0" smtClean="0"/>
              <a:t>Crie dois botões na visão e no detalhe chamado vender e recusar.</a:t>
            </a:r>
          </a:p>
          <a:p>
            <a:pPr lvl="1"/>
            <a:r>
              <a:rPr lang="pt-BR" dirty="0" smtClean="0"/>
              <a:t>Este botões deverão acessar o serviço criado por você e atualizar o status do veiculo para vendido ou não vendido.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2549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O </a:t>
            </a:r>
            <a:r>
              <a:rPr lang="pt-BR" dirty="0" smtClean="0"/>
              <a:t>que</a:t>
            </a:r>
            <a:r>
              <a:rPr lang="en-US" dirty="0" smtClean="0"/>
              <a:t> </a:t>
            </a:r>
            <a:r>
              <a:rPr lang="pt-BR" dirty="0" smtClean="0"/>
              <a:t>vamos</a:t>
            </a:r>
            <a:r>
              <a:rPr lang="en-US" dirty="0" smtClean="0"/>
              <a:t> </a:t>
            </a:r>
            <a:r>
              <a:rPr lang="pt-BR" dirty="0" smtClean="0"/>
              <a:t>adquirir</a:t>
            </a:r>
            <a:r>
              <a:rPr lang="en-US" dirty="0" smtClean="0"/>
              <a:t> no final </a:t>
            </a:r>
            <a:r>
              <a:rPr lang="pt-BR" dirty="0" smtClean="0"/>
              <a:t>deste</a:t>
            </a:r>
            <a:r>
              <a:rPr lang="en-US" dirty="0" smtClean="0"/>
              <a:t> </a:t>
            </a:r>
            <a:r>
              <a:rPr lang="pt-BR" dirty="0" smtClean="0"/>
              <a:t>treinamento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7974767" y="1371600"/>
            <a:ext cx="5981076" cy="6575425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pt-BR" b="0" dirty="0" smtClean="0"/>
              <a:t>Conhecimento na programação Web.</a:t>
            </a:r>
          </a:p>
          <a:p>
            <a:pPr lvl="0">
              <a:lnSpc>
                <a:spcPct val="100000"/>
              </a:lnSpc>
            </a:pPr>
            <a:r>
              <a:rPr lang="pt-BR" b="0" dirty="0" smtClean="0"/>
              <a:t>Conhecimento Serviço Rest.</a:t>
            </a:r>
          </a:p>
          <a:p>
            <a:pPr lvl="0">
              <a:lnSpc>
                <a:spcPct val="100000"/>
              </a:lnSpc>
            </a:pPr>
            <a:r>
              <a:rPr lang="pt-BR" b="0" dirty="0" smtClean="0"/>
              <a:t>Conhecimento nas ferramentas TOTVS</a:t>
            </a:r>
          </a:p>
          <a:p>
            <a:pPr lvl="0">
              <a:lnSpc>
                <a:spcPct val="100000"/>
              </a:lnSpc>
            </a:pPr>
            <a:r>
              <a:rPr lang="pt-BR" b="0" dirty="0" smtClean="0"/>
              <a:t>Conhecimento TOTVS HTML Framework(THF)</a:t>
            </a:r>
          </a:p>
          <a:p>
            <a:pPr lvl="0">
              <a:lnSpc>
                <a:spcPct val="100000"/>
              </a:lnSpc>
            </a:pPr>
            <a:endParaRPr lang="pt-BR" b="0" dirty="0" smtClean="0"/>
          </a:p>
          <a:p>
            <a:pPr lvl="0">
              <a:lnSpc>
                <a:spcPct val="100000"/>
              </a:lnSpc>
            </a:pPr>
            <a:endParaRPr lang="pt-BR" b="0" dirty="0" smtClean="0"/>
          </a:p>
          <a:p>
            <a:pPr lvl="0">
              <a:lnSpc>
                <a:spcPct val="100000"/>
              </a:lnSpc>
            </a:pPr>
            <a:endParaRPr lang="pt-BR" b="0" dirty="0" smtClean="0"/>
          </a:p>
          <a:p>
            <a:pPr lvl="0">
              <a:lnSpc>
                <a:spcPct val="100000"/>
              </a:lnSpc>
            </a:pPr>
            <a:endParaRPr lang="pt-BR" b="0" dirty="0"/>
          </a:p>
        </p:txBody>
      </p:sp>
      <p:pic>
        <p:nvPicPr>
          <p:cNvPr id="7" name="Picture 2" descr="C:\DOCUME~1\ADMINI~1\CONFIG~1\Temp\VMwareDnD\afeba73a\shutterstock_363947477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92623" y="1371600"/>
            <a:ext cx="6117334" cy="5763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314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399473" y="966156"/>
            <a:ext cx="11214338" cy="7936302"/>
          </a:xfrm>
        </p:spPr>
        <p:txBody>
          <a:bodyPr/>
          <a:lstStyle/>
          <a:p>
            <a:r>
              <a:rPr lang="pt-BR" dirty="0" smtClean="0"/>
              <a:t>Para Cidade e Estado crie um Zoom: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0021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/>
              <a:t>OBRIGADO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pt-BR"/>
              <a:t>Tecnologia + Conhecimento são nosso DNA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BR" dirty="0"/>
              <a:t>#SOMOS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pt-BR" dirty="0"/>
              <a:t>TOTVERS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pt-BR" dirty="0"/>
              <a:t>O sucesso do cliente é o nosso sucesso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pt-BR"/>
              <a:t>Valorizamos gente boa que é boa gente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IGOR MELLO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Analista de Sistemas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2122-9707</a:t>
            </a:r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smtClean="0"/>
              <a:t>Igor.melo@totvs.com.br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852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HOJE VAMOS </a:t>
            </a:r>
            <a:r>
              <a:rPr lang="pt-BR" dirty="0"/>
              <a:t>FALAR SOBRE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\\BHN050103003\Treinamento - Publico </a:t>
            </a:r>
            <a:endParaRPr lang="pt-BR" smtClean="0"/>
          </a:p>
          <a:p>
            <a:pPr lvl="0"/>
            <a:r>
              <a:rPr lang="pt-BR" smtClean="0"/>
              <a:t>Ambiente</a:t>
            </a:r>
            <a:r>
              <a:rPr lang="en-US" dirty="0" smtClean="0"/>
              <a:t> de </a:t>
            </a:r>
            <a:r>
              <a:rPr lang="pt-BR" dirty="0" smtClean="0"/>
              <a:t>Desenvolvimento</a:t>
            </a:r>
          </a:p>
          <a:p>
            <a:pPr lvl="1"/>
            <a:r>
              <a:rPr lang="pt-BR" dirty="0" smtClean="0"/>
              <a:t>Necessário conhecimento das ferramentas e como montar o ambiente para desenvolvimento na RM.</a:t>
            </a:r>
          </a:p>
          <a:p>
            <a:pPr lvl="0"/>
            <a:r>
              <a:rPr lang="en-US" dirty="0" smtClean="0"/>
              <a:t>HTML e CSS</a:t>
            </a:r>
          </a:p>
          <a:p>
            <a:pPr lvl="1"/>
            <a:r>
              <a:rPr lang="pt-BR" dirty="0" smtClean="0"/>
              <a:t>Iremos</a:t>
            </a:r>
            <a:r>
              <a:rPr lang="en-US" dirty="0" smtClean="0"/>
              <a:t> </a:t>
            </a:r>
            <a:r>
              <a:rPr lang="pt-BR" dirty="0" smtClean="0"/>
              <a:t>abordar</a:t>
            </a:r>
            <a:r>
              <a:rPr lang="en-US" dirty="0" smtClean="0"/>
              <a:t> as </a:t>
            </a:r>
            <a:r>
              <a:rPr lang="pt-BR" dirty="0" smtClean="0"/>
              <a:t>informações</a:t>
            </a:r>
            <a:r>
              <a:rPr lang="en-US" dirty="0" smtClean="0"/>
              <a:t> e </a:t>
            </a:r>
            <a:r>
              <a:rPr lang="pt-BR" dirty="0" smtClean="0"/>
              <a:t>novidades</a:t>
            </a:r>
            <a:r>
              <a:rPr lang="en-US" dirty="0" smtClean="0"/>
              <a:t> do HTML 5, </a:t>
            </a:r>
            <a:r>
              <a:rPr lang="pt-BR" dirty="0" smtClean="0"/>
              <a:t>assim</a:t>
            </a:r>
            <a:r>
              <a:rPr lang="en-US" dirty="0" smtClean="0"/>
              <a:t> </a:t>
            </a:r>
            <a:r>
              <a:rPr lang="pt-BR" dirty="0" smtClean="0"/>
              <a:t>como</a:t>
            </a:r>
            <a:r>
              <a:rPr lang="en-US" dirty="0" smtClean="0"/>
              <a:t> o </a:t>
            </a:r>
            <a:r>
              <a:rPr lang="pt-BR" dirty="0" smtClean="0"/>
              <a:t>uso</a:t>
            </a:r>
            <a:r>
              <a:rPr lang="en-US" dirty="0" smtClean="0"/>
              <a:t> de </a:t>
            </a:r>
            <a:r>
              <a:rPr lang="pt-BR" dirty="0" smtClean="0"/>
              <a:t>padrões</a:t>
            </a:r>
            <a:r>
              <a:rPr lang="en-US" dirty="0" smtClean="0"/>
              <a:t> de CSS e a </a:t>
            </a:r>
            <a:r>
              <a:rPr lang="pt-BR" dirty="0" smtClean="0">
                <a:hlinkClick r:id="rId2"/>
              </a:rPr>
              <a:t>GuidLine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da TOTVs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9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01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Montagem de Ambiente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348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pt-BR" dirty="0" smtClean="0"/>
              <a:t>Ferramentas </a:t>
            </a:r>
            <a:r>
              <a:rPr lang="en-US" dirty="0" smtClean="0"/>
              <a:t>de </a:t>
            </a:r>
            <a:r>
              <a:rPr lang="pt-BR" dirty="0" smtClean="0"/>
              <a:t>Desenvolvimento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 smtClean="0"/>
              <a:t>Necessário:</a:t>
            </a:r>
          </a:p>
          <a:p>
            <a:pPr lvl="1"/>
            <a:r>
              <a:rPr lang="pt-BR" dirty="0" smtClean="0">
                <a:hlinkClick r:id="rId2" action="ppaction://hlinkfile"/>
              </a:rPr>
              <a:t>Visual Studio 2015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>
                <a:hlinkClick r:id="rId3"/>
              </a:rPr>
              <a:t>Visual </a:t>
            </a:r>
            <a:r>
              <a:rPr lang="pt-BR" dirty="0" err="1" smtClean="0">
                <a:hlinkClick r:id="rId3"/>
              </a:rPr>
              <a:t>Code</a:t>
            </a:r>
            <a:endParaRPr lang="pt-BR" dirty="0"/>
          </a:p>
          <a:p>
            <a:pPr lvl="1"/>
            <a:r>
              <a:rPr lang="pt-BR" dirty="0" smtClean="0">
                <a:hlinkClick r:id="rId4"/>
              </a:rPr>
              <a:t>Brackets</a:t>
            </a:r>
            <a:endParaRPr lang="pt-BR" dirty="0"/>
          </a:p>
          <a:p>
            <a:r>
              <a:rPr lang="pt-BR" dirty="0" smtClean="0"/>
              <a:t>Manual : </a:t>
            </a:r>
            <a:r>
              <a:rPr lang="pt-BR" dirty="0" smtClean="0">
                <a:hlinkClick r:id="rId5" action="ppaction://hlinkfile"/>
              </a:rPr>
              <a:t>Ambiente Desenvolvimento</a:t>
            </a:r>
            <a:endParaRPr lang="pt-BR" dirty="0" smtClean="0"/>
          </a:p>
          <a:p>
            <a:r>
              <a:rPr lang="pt-BR" dirty="0" smtClean="0"/>
              <a:t>Baixar </a:t>
            </a:r>
            <a:r>
              <a:rPr lang="pt-BR" dirty="0"/>
              <a:t>o </a:t>
            </a:r>
            <a:r>
              <a:rPr lang="pt-BR" dirty="0" err="1"/>
              <a:t>Node.Js</a:t>
            </a:r>
            <a:r>
              <a:rPr lang="pt-BR" dirty="0"/>
              <a:t> e realizar a </a:t>
            </a:r>
            <a:r>
              <a:rPr lang="pt-BR" dirty="0" smtClean="0"/>
              <a:t>instalação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2205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pt-BR" dirty="0" smtClean="0"/>
              <a:t>Configurando IIS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 smtClean="0"/>
              <a:t>Abra o IIS</a:t>
            </a:r>
          </a:p>
          <a:p>
            <a:pPr lvl="1"/>
            <a:r>
              <a:rPr lang="pt-BR" dirty="0" smtClean="0"/>
              <a:t>Tecla Windows digite IIS ou </a:t>
            </a:r>
            <a:br>
              <a:rPr lang="pt-BR" dirty="0" smtClean="0"/>
            </a:br>
            <a:r>
              <a:rPr lang="pt-BR" dirty="0" smtClean="0"/>
              <a:t>Acesse painel </a:t>
            </a:r>
            <a:r>
              <a:rPr lang="pt-BR" dirty="0"/>
              <a:t>de </a:t>
            </a:r>
            <a:r>
              <a:rPr lang="pt-BR" dirty="0" smtClean="0"/>
              <a:t>controle &gt; Gerenciador </a:t>
            </a:r>
            <a:r>
              <a:rPr lang="pt-BR" dirty="0"/>
              <a:t>do Serviços de Informações da Internet (IIS)</a:t>
            </a:r>
            <a:endParaRPr lang="pt-BR" dirty="0" smtClean="0"/>
          </a:p>
          <a:p>
            <a:r>
              <a:rPr lang="pt-BR" dirty="0" smtClean="0"/>
              <a:t>Verifique se o existe algum pool na versão v4.0, iniciado.</a:t>
            </a:r>
          </a:p>
          <a:p>
            <a:pPr lvl="1"/>
            <a:r>
              <a:rPr lang="pt-BR" dirty="0"/>
              <a:t>Caso negativo execute </a:t>
            </a:r>
            <a:r>
              <a:rPr lang="pt-BR" dirty="0" smtClean="0"/>
              <a:t>os comandos: </a:t>
            </a:r>
          </a:p>
          <a:p>
            <a:pPr lvl="2"/>
            <a:r>
              <a:rPr lang="pt-BR" dirty="0" smtClean="0"/>
              <a:t>CD </a:t>
            </a:r>
            <a:r>
              <a:rPr lang="pt-BR" dirty="0"/>
              <a:t>c:\</a:t>
            </a:r>
            <a:r>
              <a:rPr lang="pt-BR" dirty="0" smtClean="0"/>
              <a:t>Windows\Microsoft.NET\Framework\v4.0.30319</a:t>
            </a:r>
          </a:p>
          <a:p>
            <a:pPr lvl="2"/>
            <a:r>
              <a:rPr lang="pt-BR" dirty="0" err="1" smtClean="0"/>
              <a:t>aspnet_regiis</a:t>
            </a:r>
            <a:r>
              <a:rPr lang="pt-BR" dirty="0" smtClean="0"/>
              <a:t> </a:t>
            </a:r>
            <a:r>
              <a:rPr lang="pt-BR" dirty="0"/>
              <a:t>–i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5101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Slide">
  <a:themeElements>
    <a:clrScheme name="TOTVS_2017">
      <a:dk1>
        <a:srgbClr val="7D959B"/>
      </a:dk1>
      <a:lt1>
        <a:srgbClr val="FFFFFF"/>
      </a:lt1>
      <a:dk2>
        <a:srgbClr val="2E5B72"/>
      </a:dk2>
      <a:lt2>
        <a:srgbClr val="F1F0EF"/>
      </a:lt2>
      <a:accent1>
        <a:srgbClr val="272054"/>
      </a:accent1>
      <a:accent2>
        <a:srgbClr val="00749B"/>
      </a:accent2>
      <a:accent3>
        <a:srgbClr val="0C9ABE"/>
      </a:accent3>
      <a:accent4>
        <a:srgbClr val="00B5C7"/>
      </a:accent4>
      <a:accent5>
        <a:srgbClr val="ED9C2E"/>
      </a:accent5>
      <a:accent6>
        <a:srgbClr val="4A5C61"/>
      </a:accent6>
      <a:hlink>
        <a:srgbClr val="56E1DE"/>
      </a:hlink>
      <a:folHlink>
        <a:srgbClr val="ADC9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>
          <a:lnSpc>
            <a:spcPct val="100000"/>
          </a:lnSpc>
          <a:defRPr sz="3200" b="0" smtClean="0">
            <a:solidFill>
              <a:srgbClr val="7C8993"/>
            </a:solidFill>
            <a:latin typeface="Arial Narrow" charset="0"/>
            <a:ea typeface="Arial Narrow" charset="0"/>
            <a:cs typeface="Arial Narrow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Conteúdo2">
  <a:themeElements>
    <a:clrScheme name="TOTVS_2017">
      <a:dk1>
        <a:srgbClr val="7D959B"/>
      </a:dk1>
      <a:lt1>
        <a:srgbClr val="FFFFFF"/>
      </a:lt1>
      <a:dk2>
        <a:srgbClr val="2E5B72"/>
      </a:dk2>
      <a:lt2>
        <a:srgbClr val="F1F0EF"/>
      </a:lt2>
      <a:accent1>
        <a:srgbClr val="272054"/>
      </a:accent1>
      <a:accent2>
        <a:srgbClr val="00749B"/>
      </a:accent2>
      <a:accent3>
        <a:srgbClr val="0C9ABE"/>
      </a:accent3>
      <a:accent4>
        <a:srgbClr val="00B5C7"/>
      </a:accent4>
      <a:accent5>
        <a:srgbClr val="ED9C2E"/>
      </a:accent5>
      <a:accent6>
        <a:srgbClr val="4A5C61"/>
      </a:accent6>
      <a:hlink>
        <a:srgbClr val="56E1DE"/>
      </a:hlink>
      <a:folHlink>
        <a:srgbClr val="ADC9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>
          <a:lnSpc>
            <a:spcPct val="100000"/>
          </a:lnSpc>
          <a:defRPr sz="3200" b="1" smtClean="0">
            <a:solidFill>
              <a:srgbClr val="7C8993"/>
            </a:solidFill>
            <a:latin typeface="Arial Narrow" charset="0"/>
            <a:ea typeface="Arial Narrow" charset="0"/>
            <a:cs typeface="Arial Narrow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Conteúdo3">
  <a:themeElements>
    <a:clrScheme name="TOTVS_2017">
      <a:dk1>
        <a:srgbClr val="7D959B"/>
      </a:dk1>
      <a:lt1>
        <a:srgbClr val="FFFFFF"/>
      </a:lt1>
      <a:dk2>
        <a:srgbClr val="2E5B72"/>
      </a:dk2>
      <a:lt2>
        <a:srgbClr val="F1F0EF"/>
      </a:lt2>
      <a:accent1>
        <a:srgbClr val="272054"/>
      </a:accent1>
      <a:accent2>
        <a:srgbClr val="00749B"/>
      </a:accent2>
      <a:accent3>
        <a:srgbClr val="0C9ABE"/>
      </a:accent3>
      <a:accent4>
        <a:srgbClr val="00B5C7"/>
      </a:accent4>
      <a:accent5>
        <a:srgbClr val="ED9C2E"/>
      </a:accent5>
      <a:accent6>
        <a:srgbClr val="4A5C61"/>
      </a:accent6>
      <a:hlink>
        <a:srgbClr val="56E1DE"/>
      </a:hlink>
      <a:folHlink>
        <a:srgbClr val="ADC9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>
          <a:lnSpc>
            <a:spcPct val="100000"/>
          </a:lnSpc>
          <a:defRPr sz="3200" b="1" smtClean="0">
            <a:solidFill>
              <a:srgbClr val="7C8993"/>
            </a:solidFill>
            <a:latin typeface="Arial Narrow" charset="0"/>
            <a:ea typeface="Arial Narrow" charset="0"/>
            <a:cs typeface="Arial Narrow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Vídeo">
  <a:themeElements>
    <a:clrScheme name="TOTVS_2017">
      <a:dk1>
        <a:srgbClr val="7D959B"/>
      </a:dk1>
      <a:lt1>
        <a:srgbClr val="FFFFFF"/>
      </a:lt1>
      <a:dk2>
        <a:srgbClr val="2E5B72"/>
      </a:dk2>
      <a:lt2>
        <a:srgbClr val="F1F0EF"/>
      </a:lt2>
      <a:accent1>
        <a:srgbClr val="272054"/>
      </a:accent1>
      <a:accent2>
        <a:srgbClr val="00749B"/>
      </a:accent2>
      <a:accent3>
        <a:srgbClr val="0C9ABE"/>
      </a:accent3>
      <a:accent4>
        <a:srgbClr val="00B5C7"/>
      </a:accent4>
      <a:accent5>
        <a:srgbClr val="ED9C2E"/>
      </a:accent5>
      <a:accent6>
        <a:srgbClr val="4A5C61"/>
      </a:accent6>
      <a:hlink>
        <a:srgbClr val="56E1DE"/>
      </a:hlink>
      <a:folHlink>
        <a:srgbClr val="ADC9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>
          <a:lnSpc>
            <a:spcPct val="100000"/>
          </a:lnSpc>
          <a:defRPr sz="3200" b="1" smtClean="0">
            <a:solidFill>
              <a:srgbClr val="7C8993"/>
            </a:solidFill>
            <a:latin typeface="Arial Narrow" charset="0"/>
            <a:ea typeface="Arial Narrow" charset="0"/>
            <a:cs typeface="Arial Narrow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Encerramento">
  <a:themeElements>
    <a:clrScheme name="TOTVS_2017">
      <a:dk1>
        <a:srgbClr val="7D959B"/>
      </a:dk1>
      <a:lt1>
        <a:srgbClr val="FFFFFF"/>
      </a:lt1>
      <a:dk2>
        <a:srgbClr val="2E5B72"/>
      </a:dk2>
      <a:lt2>
        <a:srgbClr val="F1F0EF"/>
      </a:lt2>
      <a:accent1>
        <a:srgbClr val="272054"/>
      </a:accent1>
      <a:accent2>
        <a:srgbClr val="00749B"/>
      </a:accent2>
      <a:accent3>
        <a:srgbClr val="0C9ABE"/>
      </a:accent3>
      <a:accent4>
        <a:srgbClr val="00B5C7"/>
      </a:accent4>
      <a:accent5>
        <a:srgbClr val="ED9C2E"/>
      </a:accent5>
      <a:accent6>
        <a:srgbClr val="4A5C61"/>
      </a:accent6>
      <a:hlink>
        <a:srgbClr val="56E1DE"/>
      </a:hlink>
      <a:folHlink>
        <a:srgbClr val="ADC9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>
          <a:lnSpc>
            <a:spcPct val="100000"/>
          </a:lnSpc>
          <a:defRPr sz="3200" b="1" smtClean="0">
            <a:solidFill>
              <a:srgbClr val="7C8993"/>
            </a:solidFill>
            <a:latin typeface="Arial Narrow" charset="0"/>
            <a:ea typeface="Arial Narrow" charset="0"/>
            <a:cs typeface="Arial Narrow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pa">
  <a:themeElements>
    <a:clrScheme name="TOTVS_2017">
      <a:dk1>
        <a:srgbClr val="7D959B"/>
      </a:dk1>
      <a:lt1>
        <a:srgbClr val="FFFFFF"/>
      </a:lt1>
      <a:dk2>
        <a:srgbClr val="2E5B72"/>
      </a:dk2>
      <a:lt2>
        <a:srgbClr val="F1F0EF"/>
      </a:lt2>
      <a:accent1>
        <a:srgbClr val="272054"/>
      </a:accent1>
      <a:accent2>
        <a:srgbClr val="00749B"/>
      </a:accent2>
      <a:accent3>
        <a:srgbClr val="0C9ABE"/>
      </a:accent3>
      <a:accent4>
        <a:srgbClr val="00B5C7"/>
      </a:accent4>
      <a:accent5>
        <a:srgbClr val="ED9C2E"/>
      </a:accent5>
      <a:accent6>
        <a:srgbClr val="4A5C61"/>
      </a:accent6>
      <a:hlink>
        <a:srgbClr val="56E1DE"/>
      </a:hlink>
      <a:folHlink>
        <a:srgbClr val="ADC9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>
          <a:lnSpc>
            <a:spcPct val="100000"/>
          </a:lnSpc>
          <a:defRPr sz="3200" b="1" smtClean="0">
            <a:solidFill>
              <a:srgbClr val="7C8993"/>
            </a:solidFill>
            <a:latin typeface="Arial Narrow" charset="0"/>
            <a:ea typeface="Arial Narrow" charset="0"/>
            <a:cs typeface="Arial Narrow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bjetivos">
  <a:themeElements>
    <a:clrScheme name="TOTVS_2017">
      <a:dk1>
        <a:srgbClr val="7D959B"/>
      </a:dk1>
      <a:lt1>
        <a:srgbClr val="FFFFFF"/>
      </a:lt1>
      <a:dk2>
        <a:srgbClr val="2E5B72"/>
      </a:dk2>
      <a:lt2>
        <a:srgbClr val="F1F0EF"/>
      </a:lt2>
      <a:accent1>
        <a:srgbClr val="272054"/>
      </a:accent1>
      <a:accent2>
        <a:srgbClr val="00749B"/>
      </a:accent2>
      <a:accent3>
        <a:srgbClr val="0C9ABE"/>
      </a:accent3>
      <a:accent4>
        <a:srgbClr val="00B5C7"/>
      </a:accent4>
      <a:accent5>
        <a:srgbClr val="ED9C2E"/>
      </a:accent5>
      <a:accent6>
        <a:srgbClr val="4A5C61"/>
      </a:accent6>
      <a:hlink>
        <a:srgbClr val="56E1DE"/>
      </a:hlink>
      <a:folHlink>
        <a:srgbClr val="ADC9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>
          <a:lnSpc>
            <a:spcPct val="100000"/>
          </a:lnSpc>
          <a:defRPr sz="3200" b="1" smtClean="0">
            <a:solidFill>
              <a:srgbClr val="7C8993"/>
            </a:solidFill>
            <a:latin typeface="Arial Narrow" charset="0"/>
            <a:ea typeface="Arial Narrow" charset="0"/>
            <a:cs typeface="Arial Narrow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">
  <a:themeElements>
    <a:clrScheme name="TOTVS_2017">
      <a:dk1>
        <a:srgbClr val="7D959B"/>
      </a:dk1>
      <a:lt1>
        <a:srgbClr val="FFFFFF"/>
      </a:lt1>
      <a:dk2>
        <a:srgbClr val="2E5B72"/>
      </a:dk2>
      <a:lt2>
        <a:srgbClr val="F1F0EF"/>
      </a:lt2>
      <a:accent1>
        <a:srgbClr val="272054"/>
      </a:accent1>
      <a:accent2>
        <a:srgbClr val="00749B"/>
      </a:accent2>
      <a:accent3>
        <a:srgbClr val="0C9ABE"/>
      </a:accent3>
      <a:accent4>
        <a:srgbClr val="00B5C7"/>
      </a:accent4>
      <a:accent5>
        <a:srgbClr val="ED9C2E"/>
      </a:accent5>
      <a:accent6>
        <a:srgbClr val="4A5C61"/>
      </a:accent6>
      <a:hlink>
        <a:srgbClr val="56E1DE"/>
      </a:hlink>
      <a:folHlink>
        <a:srgbClr val="ADC9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>
          <a:lnSpc>
            <a:spcPct val="100000"/>
          </a:lnSpc>
          <a:defRPr sz="3200" b="1" smtClean="0">
            <a:solidFill>
              <a:srgbClr val="7C8993"/>
            </a:solidFill>
            <a:latin typeface="Arial Narrow" charset="0"/>
            <a:ea typeface="Arial Narrow" charset="0"/>
            <a:cs typeface="Arial Narrow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eparata1">
  <a:themeElements>
    <a:clrScheme name="TOTVS_2017">
      <a:dk1>
        <a:srgbClr val="7D959B"/>
      </a:dk1>
      <a:lt1>
        <a:srgbClr val="FFFFFF"/>
      </a:lt1>
      <a:dk2>
        <a:srgbClr val="2E5B72"/>
      </a:dk2>
      <a:lt2>
        <a:srgbClr val="F1F0EF"/>
      </a:lt2>
      <a:accent1>
        <a:srgbClr val="272054"/>
      </a:accent1>
      <a:accent2>
        <a:srgbClr val="00749B"/>
      </a:accent2>
      <a:accent3>
        <a:srgbClr val="0C9ABE"/>
      </a:accent3>
      <a:accent4>
        <a:srgbClr val="00B5C7"/>
      </a:accent4>
      <a:accent5>
        <a:srgbClr val="ED9C2E"/>
      </a:accent5>
      <a:accent6>
        <a:srgbClr val="4A5C61"/>
      </a:accent6>
      <a:hlink>
        <a:srgbClr val="56E1DE"/>
      </a:hlink>
      <a:folHlink>
        <a:srgbClr val="ADC9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>
          <a:lnSpc>
            <a:spcPct val="100000"/>
          </a:lnSpc>
          <a:defRPr sz="3200" b="1" smtClean="0">
            <a:solidFill>
              <a:srgbClr val="7C8993"/>
            </a:solidFill>
            <a:latin typeface="Arial Narrow" charset="0"/>
            <a:ea typeface="Arial Narrow" charset="0"/>
            <a:cs typeface="Arial Narrow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Separata2">
  <a:themeElements>
    <a:clrScheme name="TOTVS_2017">
      <a:dk1>
        <a:srgbClr val="7D959B"/>
      </a:dk1>
      <a:lt1>
        <a:srgbClr val="FFFFFF"/>
      </a:lt1>
      <a:dk2>
        <a:srgbClr val="2E5B72"/>
      </a:dk2>
      <a:lt2>
        <a:srgbClr val="F1F0EF"/>
      </a:lt2>
      <a:accent1>
        <a:srgbClr val="272054"/>
      </a:accent1>
      <a:accent2>
        <a:srgbClr val="00749B"/>
      </a:accent2>
      <a:accent3>
        <a:srgbClr val="0C9ABE"/>
      </a:accent3>
      <a:accent4>
        <a:srgbClr val="00B5C7"/>
      </a:accent4>
      <a:accent5>
        <a:srgbClr val="ED9C2E"/>
      </a:accent5>
      <a:accent6>
        <a:srgbClr val="4A5C61"/>
      </a:accent6>
      <a:hlink>
        <a:srgbClr val="56E1DE"/>
      </a:hlink>
      <a:folHlink>
        <a:srgbClr val="ADC9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>
          <a:lnSpc>
            <a:spcPct val="100000"/>
          </a:lnSpc>
          <a:defRPr sz="3200" b="1" smtClean="0">
            <a:solidFill>
              <a:srgbClr val="7C8993"/>
            </a:solidFill>
            <a:latin typeface="Arial Narrow" charset="0"/>
            <a:ea typeface="Arial Narrow" charset="0"/>
            <a:cs typeface="Arial Narrow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Separata3">
  <a:themeElements>
    <a:clrScheme name="TOTVS_2017">
      <a:dk1>
        <a:srgbClr val="7D959B"/>
      </a:dk1>
      <a:lt1>
        <a:srgbClr val="FFFFFF"/>
      </a:lt1>
      <a:dk2>
        <a:srgbClr val="2E5B72"/>
      </a:dk2>
      <a:lt2>
        <a:srgbClr val="F1F0EF"/>
      </a:lt2>
      <a:accent1>
        <a:srgbClr val="272054"/>
      </a:accent1>
      <a:accent2>
        <a:srgbClr val="00749B"/>
      </a:accent2>
      <a:accent3>
        <a:srgbClr val="0C9ABE"/>
      </a:accent3>
      <a:accent4>
        <a:srgbClr val="00B5C7"/>
      </a:accent4>
      <a:accent5>
        <a:srgbClr val="ED9C2E"/>
      </a:accent5>
      <a:accent6>
        <a:srgbClr val="4A5C61"/>
      </a:accent6>
      <a:hlink>
        <a:srgbClr val="56E1DE"/>
      </a:hlink>
      <a:folHlink>
        <a:srgbClr val="ADC9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>
          <a:lnSpc>
            <a:spcPct val="100000"/>
          </a:lnSpc>
          <a:defRPr sz="3200" b="1" smtClean="0">
            <a:solidFill>
              <a:srgbClr val="7C8993"/>
            </a:solidFill>
            <a:latin typeface="Arial Narrow" charset="0"/>
            <a:ea typeface="Arial Narrow" charset="0"/>
            <a:cs typeface="Arial Narrow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Separata4">
  <a:themeElements>
    <a:clrScheme name="TOTVS_2017">
      <a:dk1>
        <a:srgbClr val="7D959B"/>
      </a:dk1>
      <a:lt1>
        <a:srgbClr val="FFFFFF"/>
      </a:lt1>
      <a:dk2>
        <a:srgbClr val="2E5B72"/>
      </a:dk2>
      <a:lt2>
        <a:srgbClr val="F1F0EF"/>
      </a:lt2>
      <a:accent1>
        <a:srgbClr val="272054"/>
      </a:accent1>
      <a:accent2>
        <a:srgbClr val="00749B"/>
      </a:accent2>
      <a:accent3>
        <a:srgbClr val="0C9ABE"/>
      </a:accent3>
      <a:accent4>
        <a:srgbClr val="00B5C7"/>
      </a:accent4>
      <a:accent5>
        <a:srgbClr val="ED9C2E"/>
      </a:accent5>
      <a:accent6>
        <a:srgbClr val="4A5C61"/>
      </a:accent6>
      <a:hlink>
        <a:srgbClr val="56E1DE"/>
      </a:hlink>
      <a:folHlink>
        <a:srgbClr val="ADC9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>
          <a:lnSpc>
            <a:spcPct val="100000"/>
          </a:lnSpc>
          <a:defRPr sz="3200" b="1" smtClean="0">
            <a:solidFill>
              <a:srgbClr val="7C8993"/>
            </a:solidFill>
            <a:latin typeface="Arial Narrow" charset="0"/>
            <a:ea typeface="Arial Narrow" charset="0"/>
            <a:cs typeface="Arial Narrow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Conteúdo1">
  <a:themeElements>
    <a:clrScheme name="TOTVS_2017">
      <a:dk1>
        <a:srgbClr val="7D959B"/>
      </a:dk1>
      <a:lt1>
        <a:srgbClr val="FFFFFF"/>
      </a:lt1>
      <a:dk2>
        <a:srgbClr val="2E5B72"/>
      </a:dk2>
      <a:lt2>
        <a:srgbClr val="F1F0EF"/>
      </a:lt2>
      <a:accent1>
        <a:srgbClr val="272054"/>
      </a:accent1>
      <a:accent2>
        <a:srgbClr val="00749B"/>
      </a:accent2>
      <a:accent3>
        <a:srgbClr val="0C9ABE"/>
      </a:accent3>
      <a:accent4>
        <a:srgbClr val="00B5C7"/>
      </a:accent4>
      <a:accent5>
        <a:srgbClr val="ED9C2E"/>
      </a:accent5>
      <a:accent6>
        <a:srgbClr val="4A5C61"/>
      </a:accent6>
      <a:hlink>
        <a:srgbClr val="56E1DE"/>
      </a:hlink>
      <a:folHlink>
        <a:srgbClr val="ADC9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>
          <a:lnSpc>
            <a:spcPct val="100000"/>
          </a:lnSpc>
          <a:defRPr sz="3200" b="1" smtClean="0">
            <a:solidFill>
              <a:srgbClr val="7C8993"/>
            </a:solidFill>
            <a:latin typeface="Arial Narrow" charset="0"/>
            <a:ea typeface="Arial Narrow" charset="0"/>
            <a:cs typeface="Arial Narrow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8023</TotalTime>
  <Words>1380</Words>
  <Application>Microsoft Office PowerPoint</Application>
  <PresentationFormat>Personalizar</PresentationFormat>
  <Paragraphs>249</Paragraphs>
  <Slides>51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13</vt:i4>
      </vt:variant>
      <vt:variant>
        <vt:lpstr>Títulos de slides</vt:lpstr>
      </vt:variant>
      <vt:variant>
        <vt:i4>51</vt:i4>
      </vt:variant>
    </vt:vector>
  </HeadingPairs>
  <TitlesOfParts>
    <vt:vector size="70" baseType="lpstr">
      <vt:lpstr>Arial</vt:lpstr>
      <vt:lpstr>Arial Narrow</vt:lpstr>
      <vt:lpstr>Calibri</vt:lpstr>
      <vt:lpstr>Courier New</vt:lpstr>
      <vt:lpstr>Lucida Console</vt:lpstr>
      <vt:lpstr>Wingdings</vt:lpstr>
      <vt:lpstr>Blank Slide</vt:lpstr>
      <vt:lpstr>Capa</vt:lpstr>
      <vt:lpstr>Objetivos</vt:lpstr>
      <vt:lpstr>Agenda</vt:lpstr>
      <vt:lpstr>Separata1</vt:lpstr>
      <vt:lpstr>Separata2</vt:lpstr>
      <vt:lpstr>Separata3</vt:lpstr>
      <vt:lpstr>Separata4</vt:lpstr>
      <vt:lpstr>Conteúdo1</vt:lpstr>
      <vt:lpstr>Conteúdo2</vt:lpstr>
      <vt:lpstr>Conteúdo3</vt:lpstr>
      <vt:lpstr>Vídeo</vt:lpstr>
      <vt:lpstr>Encerramento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Igor Rodrigues de Melo</cp:lastModifiedBy>
  <cp:revision>243</cp:revision>
  <cp:lastPrinted>2017-01-30T19:00:37Z</cp:lastPrinted>
  <dcterms:created xsi:type="dcterms:W3CDTF">2017-01-30T18:54:37Z</dcterms:created>
  <dcterms:modified xsi:type="dcterms:W3CDTF">2017-09-27T15:48:12Z</dcterms:modified>
</cp:coreProperties>
</file>