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"/>
  </p:sldMasterIdLst>
  <p:notesMasterIdLst>
    <p:notesMasterId r:id="rId15"/>
  </p:notesMasterIdLst>
  <p:handoutMasterIdLst>
    <p:handoutMasterId r:id="rId16"/>
  </p:handoutMasterIdLst>
  <p:sldIdLst>
    <p:sldId id="277" r:id="rId10"/>
    <p:sldId id="292" r:id="rId11"/>
    <p:sldId id="293" r:id="rId12"/>
    <p:sldId id="295" r:id="rId13"/>
    <p:sldId id="296" r:id="rId14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413"/>
    <a:srgbClr val="4D4369"/>
    <a:srgbClr val="058F96"/>
    <a:srgbClr val="009053"/>
    <a:srgbClr val="009CD8"/>
    <a:srgbClr val="F7941F"/>
    <a:srgbClr val="018852"/>
    <a:srgbClr val="B6D3E9"/>
    <a:srgbClr val="3A5A78"/>
    <a:srgbClr val="48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598" autoAdjust="0"/>
  </p:normalViewPr>
  <p:slideViewPr>
    <p:cSldViewPr>
      <p:cViewPr varScale="1">
        <p:scale>
          <a:sx n="67" d="100"/>
          <a:sy n="67" d="100"/>
        </p:scale>
        <p:origin x="1208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F6B413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4-6143-AA4F-95DE8C9776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75A4DD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9CD8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C60-4FD2-B675-7EF7677C83D8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4-6143-AA4F-95DE8C9776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rgbClr val="018852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905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CC60-4FD2-B675-7EF7677C83D8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74-6143-AA4F-95DE8C9776D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4</c:v>
                </c:pt>
              </c:strCache>
            </c:strRef>
          </c:tx>
          <c:spPr>
            <a:solidFill>
              <a:srgbClr val="F7941F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74-6143-AA4F-95DE8C9776D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Data 5</c:v>
                </c:pt>
              </c:strCache>
            </c:strRef>
          </c:tx>
          <c:spPr>
            <a:solidFill>
              <a:srgbClr val="058F96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74-6143-AA4F-95DE8C9776D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Data 6</c:v>
                </c:pt>
              </c:strCache>
            </c:strRef>
          </c:tx>
          <c:spPr>
            <a:solidFill>
              <a:srgbClr val="4D4369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74-6143-AA4F-95DE8C9776D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Data 7</c:v>
                </c:pt>
              </c:strCache>
            </c:strRef>
          </c:tx>
          <c:spPr>
            <a:solidFill>
              <a:srgbClr val="DC394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74-6143-AA4F-95DE8C977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900984"/>
        <c:axId val="146904512"/>
      </c:barChart>
      <c:catAx>
        <c:axId val="146900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46904512"/>
        <c:crosses val="autoZero"/>
        <c:auto val="1"/>
        <c:lblAlgn val="ctr"/>
        <c:lblOffset val="100"/>
        <c:noMultiLvlLbl val="0"/>
      </c:catAx>
      <c:valAx>
        <c:axId val="146904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46900984"/>
        <c:crosses val="autoZero"/>
        <c:crossBetween val="between"/>
      </c:valAx>
      <c:spPr>
        <a:noFill/>
        <a:ln w="25371">
          <a:noFill/>
        </a:ln>
      </c:spPr>
    </c:plotArea>
    <c:legend>
      <c:legendPos val="r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98">
          <a:solidFill>
            <a:srgbClr val="484848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D4369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FD7E-F24F-9688-38F54F5ED63F}"/>
              </c:ext>
            </c:extLst>
          </c:dPt>
          <c:dPt>
            <c:idx val="1"/>
            <c:bubble3D val="0"/>
            <c:spPr>
              <a:solidFill>
                <a:srgbClr val="F7941F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FD7E-F24F-9688-38F54F5ED63F}"/>
              </c:ext>
            </c:extLst>
          </c:dPt>
          <c:dPt>
            <c:idx val="2"/>
            <c:bubble3D val="0"/>
            <c:spPr>
              <a:solidFill>
                <a:srgbClr val="058F96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FD7E-F24F-9688-38F54F5ED63F}"/>
              </c:ext>
            </c:extLst>
          </c:dPt>
          <c:dPt>
            <c:idx val="3"/>
            <c:bubble3D val="0"/>
            <c:spPr>
              <a:solidFill>
                <a:srgbClr val="F6B41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FD7E-F24F-9688-38F54F5ED63F}"/>
              </c:ext>
            </c:extLst>
          </c:dPt>
          <c:dPt>
            <c:idx val="4"/>
            <c:bubble3D val="0"/>
            <c:spPr>
              <a:solidFill>
                <a:srgbClr val="00905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FD7E-F24F-9688-38F54F5ED63F}"/>
              </c:ext>
            </c:extLst>
          </c:dPt>
          <c:dPt>
            <c:idx val="5"/>
            <c:bubble3D val="0"/>
            <c:spPr>
              <a:solidFill>
                <a:srgbClr val="009CD8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FD7E-F24F-9688-38F54F5ED63F}"/>
              </c:ext>
            </c:extLst>
          </c:dPt>
          <c:dPt>
            <c:idx val="6"/>
            <c:bubble3D val="0"/>
            <c:spPr>
              <a:solidFill>
                <a:srgbClr val="DC3942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FD7E-F24F-9688-38F54F5ED63F}"/>
              </c:ext>
            </c:extLst>
          </c:dPt>
          <c:dPt>
            <c:idx val="7"/>
            <c:bubble3D val="0"/>
            <c:spPr>
              <a:solidFill>
                <a:srgbClr val="3A5A78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FD7E-F24F-9688-38F54F5ED63F}"/>
              </c:ext>
            </c:extLst>
          </c:dPt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D7E-F24F-9688-38F54F5ED6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11-FD7E-F24F-9688-38F54F5ED6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12-FD7E-F24F-9688-38F54F5ED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2FEBE-30E3-4062-AECF-BBD26B7B1BD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18563"/>
            <a:ext cx="69977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600" i="1">
                <a:solidFill>
                  <a:srgbClr val="000000"/>
                </a:solidFill>
                <a:latin typeface="Arial" panose="020B0604020202020204" pitchFamily="34" charset="0"/>
              </a:rPr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718BE-C99B-407B-B2EC-3877B778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39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744" y="0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770" y="4409758"/>
            <a:ext cx="5598160" cy="4177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  <p:custDataLst>
              <p:tags r:id="rId2"/>
            </p:custDataLst>
          </p:nvPr>
        </p:nvSpPr>
        <p:spPr bwMode="auto">
          <a:xfrm>
            <a:off x="0" y="8817904"/>
            <a:ext cx="6997700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ctr"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744" y="8817904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B2B284-1554-48B6-A6E2-FFBA963387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42098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17904"/>
            <a:ext cx="6997700" cy="46418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78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99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840480"/>
            <a:ext cx="6983730" cy="1188720"/>
          </a:xfrm>
          <a:prstGeom prst="rect">
            <a:avLst/>
          </a:prstGeom>
          <a:solidFill>
            <a:srgbClr val="B6D3E9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" y="5105400"/>
            <a:ext cx="6400800" cy="914400"/>
          </a:xfrm>
        </p:spPr>
        <p:txBody>
          <a:bodyPr/>
          <a:lstStyle>
            <a:lvl1pPr marL="0" indent="0">
              <a:buFontTx/>
              <a:buNone/>
              <a:defRPr sz="1400"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2E7447-A8E4-4D4F-B047-F0A5DD2F2A9F}"/>
              </a:ext>
            </a:extLst>
          </p:cNvPr>
          <p:cNvSpPr/>
          <p:nvPr userDrawn="1"/>
        </p:nvSpPr>
        <p:spPr>
          <a:xfrm>
            <a:off x="5563" y="3840480"/>
            <a:ext cx="6991189" cy="1188720"/>
          </a:xfrm>
          <a:prstGeom prst="rect">
            <a:avLst/>
          </a:prstGeom>
          <a:solidFill>
            <a:srgbClr val="B6D3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 dirty="0"/>
              <a:t>INTERNAL DIVIDER PAGE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" y="5105400"/>
            <a:ext cx="6400800" cy="914400"/>
          </a:xfrm>
        </p:spPr>
        <p:txBody>
          <a:bodyPr/>
          <a:lstStyle>
            <a:lvl1pPr marL="0" indent="0">
              <a:buFontTx/>
              <a:buNone/>
              <a:defRPr sz="1400"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00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8F9D2-5B65-4C92-8FFB-3F149C9EBF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4320" y="1371600"/>
            <a:ext cx="832104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4320" y="1371600"/>
            <a:ext cx="393192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663440" y="1371600"/>
            <a:ext cx="393192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220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3200400"/>
            <a:ext cx="393192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8F9D2-5B65-4C92-8FFB-3F149C9EBF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63440" y="3200400"/>
            <a:ext cx="393192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274320" y="1371600"/>
            <a:ext cx="8321040" cy="160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796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3B6C9-B84A-40BC-93CF-54B09D60C2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64394" y="5498068"/>
            <a:ext cx="294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Charts</a:t>
            </a:r>
          </a:p>
        </p:txBody>
      </p:sp>
      <p:graphicFrame>
        <p:nvGraphicFramePr>
          <p:cNvPr id="6" name="Chart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414641829"/>
              </p:ext>
            </p:extLst>
          </p:nvPr>
        </p:nvGraphicFramePr>
        <p:xfrm>
          <a:off x="605305" y="1905000"/>
          <a:ext cx="3585695" cy="3244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950018282"/>
              </p:ext>
            </p:extLst>
          </p:nvPr>
        </p:nvGraphicFramePr>
        <p:xfrm>
          <a:off x="4953000" y="2066472"/>
          <a:ext cx="3228734" cy="2921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726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3B6C9-B84A-40BC-93CF-54B09D60C2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265E8-8161-46F2-A219-55BD5CF01B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F84DB4-7A70-C747-A632-B8EC891DEB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b="18570"/>
          <a:stretch/>
        </p:blipFill>
        <p:spPr>
          <a:xfrm>
            <a:off x="-6172200" y="175243"/>
            <a:ext cx="5253242" cy="6682757"/>
          </a:xfrm>
          <a:prstGeom prst="rect">
            <a:avLst/>
          </a:prstGeom>
        </p:spPr>
      </p:pic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840480"/>
            <a:ext cx="6983730" cy="1188720"/>
          </a:xfrm>
          <a:prstGeom prst="rect">
            <a:avLst/>
          </a:prstGeom>
          <a:solidFill>
            <a:srgbClr val="B6D3E9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235064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Hartford_Logo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848600" y="257175"/>
            <a:ext cx="8318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371600"/>
            <a:ext cx="832104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Level 1 text is Arial 18pt, indented with a bullet</a:t>
            </a:r>
          </a:p>
          <a:p>
            <a:pPr lvl="1"/>
            <a:r>
              <a:rPr lang="en-US" altLang="en-US"/>
              <a:t>Use the “Increase Indent” and “Decrease Indent” buttons </a:t>
            </a:r>
            <a:br>
              <a:rPr lang="en-US" altLang="en-US"/>
            </a:br>
            <a:r>
              <a:rPr lang="en-US" altLang="en-US"/>
              <a:t>to change text levels</a:t>
            </a:r>
          </a:p>
          <a:p>
            <a:pPr lvl="1"/>
            <a:r>
              <a:rPr lang="en-US" altLang="en-US"/>
              <a:t>Level 2 text is Arial 18pt, indented, with a dash</a:t>
            </a:r>
          </a:p>
          <a:p>
            <a:pPr lvl="2"/>
            <a:r>
              <a:rPr lang="en-US" altLang="en-US"/>
              <a:t>Level 3 text is Arial 16pt</a:t>
            </a:r>
          </a:p>
          <a:p>
            <a:pPr lvl="3"/>
            <a:r>
              <a:rPr lang="en-US" altLang="en-US"/>
              <a:t>Level 4 text is Arial 16pt</a:t>
            </a:r>
          </a:p>
          <a:p>
            <a:pPr lvl="4"/>
            <a:r>
              <a:rPr lang="en-US" altLang="en-US"/>
              <a:t>Level 5 text is Arial 16pt</a:t>
            </a:r>
          </a:p>
          <a:p>
            <a:pPr lvl="0"/>
            <a:r>
              <a:rPr lang="en-US" altLang="en-US"/>
              <a:t>These sample slides illustrate how to use this template</a:t>
            </a:r>
          </a:p>
          <a:p>
            <a:pPr lvl="0"/>
            <a:r>
              <a:rPr lang="en-US" altLang="en-US"/>
              <a:t>Use, modify or delete these slides as appropriate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6925" y="6537325"/>
            <a:ext cx="422275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484848"/>
                </a:solidFill>
              </a:defRPr>
            </a:lvl1pPr>
          </a:lstStyle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65125" y="1219200"/>
            <a:ext cx="8229600" cy="0"/>
          </a:xfrm>
          <a:prstGeom prst="line">
            <a:avLst/>
          </a:prstGeom>
          <a:ln w="6350">
            <a:solidFill>
              <a:srgbClr val="3A5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0570A6-4447-1375-CA60-419A6E24ADF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70850" y="6766560"/>
            <a:ext cx="5219700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by The Hartford. Classification: Company Confidential. No part of this document may be reproduced, published, or used without the permission of The Hartford.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2" r:id="rId3"/>
    <p:sldLayoutId id="2147483654" r:id="rId4"/>
    <p:sldLayoutId id="2147483655" r:id="rId5"/>
    <p:sldLayoutId id="2147483657" r:id="rId6"/>
    <p:sldLayoutId id="2147483651" r:id="rId7"/>
    <p:sldLayoutId id="2147483650" r:id="rId8"/>
    <p:sldLayoutId id="2147483658" r:id="rId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 baseline="0">
          <a:solidFill>
            <a:srgbClr val="3A5A7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7713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SQL MINI PROJECT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Ginamarie Mastrorilli </a:t>
            </a:r>
          </a:p>
          <a:p>
            <a:pPr eaLnBrk="1" hangingPunct="1"/>
            <a:r>
              <a:rPr lang="en-US" altLang="en-US" dirty="0"/>
              <a:t>7/8/2024</a:t>
            </a:r>
          </a:p>
        </p:txBody>
      </p:sp>
    </p:spTree>
    <p:extLst>
      <p:ext uri="{BB962C8B-B14F-4D97-AF65-F5344CB8AC3E}">
        <p14:creationId xmlns:p14="http://schemas.microsoft.com/office/powerpoint/2010/main" val="390714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Architecture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9AEEF-4411-5B25-3DA5-115C71156BCC}"/>
              </a:ext>
            </a:extLst>
          </p:cNvPr>
          <p:cNvSpPr txBox="1"/>
          <p:nvPr/>
        </p:nvSpPr>
        <p:spPr>
          <a:xfrm>
            <a:off x="11179" y="6612972"/>
            <a:ext cx="1970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Visualization only shows tables used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3CF00C-5F86-8040-29FC-1DA2CA712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31" y="1251543"/>
            <a:ext cx="7653337" cy="536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0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F48AA-90AB-12D2-BE1E-3B5C0C0AF4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818D0-6A61-4A84-4978-DC95A3C3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6491D6-DD1F-5FB4-66F4-2C5A2EEB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15EF63-7B1E-C43A-592B-34CEAF821DDC}"/>
              </a:ext>
            </a:extLst>
          </p:cNvPr>
          <p:cNvSpPr/>
          <p:nvPr/>
        </p:nvSpPr>
        <p:spPr>
          <a:xfrm>
            <a:off x="491490" y="1381125"/>
            <a:ext cx="2438400" cy="838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1. Source Table Data Exploration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3E3F55-2821-5EF1-4E34-F8DBCA418E21}"/>
              </a:ext>
            </a:extLst>
          </p:cNvPr>
          <p:cNvSpPr/>
          <p:nvPr/>
        </p:nvSpPr>
        <p:spPr>
          <a:xfrm>
            <a:off x="491490" y="2610860"/>
            <a:ext cx="2438400" cy="838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2. Create Target Tables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9B030E-FB72-DF86-A7C9-6FD40EC05F68}"/>
              </a:ext>
            </a:extLst>
          </p:cNvPr>
          <p:cNvSpPr/>
          <p:nvPr/>
        </p:nvSpPr>
        <p:spPr>
          <a:xfrm>
            <a:off x="491490" y="3840595"/>
            <a:ext cx="2438400" cy="838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3. Perform ETL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4CF379-744A-EE4C-111A-384DAF4B8AA0}"/>
              </a:ext>
            </a:extLst>
          </p:cNvPr>
          <p:cNvSpPr/>
          <p:nvPr/>
        </p:nvSpPr>
        <p:spPr>
          <a:xfrm>
            <a:off x="491490" y="5110668"/>
            <a:ext cx="2438400" cy="838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4. Data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B23F4-D1D2-C415-B55B-771F44F898E7}"/>
              </a:ext>
            </a:extLst>
          </p:cNvPr>
          <p:cNvSpPr txBox="1"/>
          <p:nvPr/>
        </p:nvSpPr>
        <p:spPr>
          <a:xfrm>
            <a:off x="3147060" y="1524000"/>
            <a:ext cx="5996940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Challenges: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Ensuring the correct table &amp; column were used in ETL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Ex: INS_VEHICLE_USE_CODE was blank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VEHICLE_ID instead of VEHICLE_USE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Understanding End Result Before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Tried to validate before creating Fact_Accident table </a:t>
            </a:r>
          </a:p>
        </p:txBody>
      </p:sp>
    </p:spTree>
    <p:extLst>
      <p:ext uri="{BB962C8B-B14F-4D97-AF65-F5344CB8AC3E}">
        <p14:creationId xmlns:p14="http://schemas.microsoft.com/office/powerpoint/2010/main" val="99048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85D774-679E-9613-523C-DF296C3F2E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F9D2-5B65-4C92-8FFB-3F149C9EBFE1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D4B65B-EA83-2AA8-8B46-F04FC8D3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3D9CCA-5A45-1DE3-C0AC-8BABAB8FFE26}"/>
              </a:ext>
            </a:extLst>
          </p:cNvPr>
          <p:cNvSpPr/>
          <p:nvPr/>
        </p:nvSpPr>
        <p:spPr>
          <a:xfrm>
            <a:off x="491490" y="1381125"/>
            <a:ext cx="2438400" cy="838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9,907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Total Claims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000E7A-42E0-2C58-7AA4-655B1EE81CFF}"/>
              </a:ext>
            </a:extLst>
          </p:cNvPr>
          <p:cNvSpPr/>
          <p:nvPr/>
        </p:nvSpPr>
        <p:spPr>
          <a:xfrm>
            <a:off x="510540" y="2788274"/>
            <a:ext cx="2438400" cy="838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10,000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Policy Holders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8A9784-FD86-4298-B84C-5ECA2BCADD46}"/>
              </a:ext>
            </a:extLst>
          </p:cNvPr>
          <p:cNvSpPr/>
          <p:nvPr/>
        </p:nvSpPr>
        <p:spPr>
          <a:xfrm>
            <a:off x="491490" y="4219576"/>
            <a:ext cx="2438400" cy="838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$65,152,581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Total Claim Amount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E7F5CF-ECAB-6321-EA17-F0FC9E68AD4A}"/>
              </a:ext>
            </a:extLst>
          </p:cNvPr>
          <p:cNvSpPr/>
          <p:nvPr/>
        </p:nvSpPr>
        <p:spPr>
          <a:xfrm>
            <a:off x="510540" y="5608205"/>
            <a:ext cx="2438400" cy="838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$6,576.42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Avg Claim Amount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FAF74A7-C687-EAF6-F24F-6374EC87B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19148"/>
              </p:ext>
            </p:extLst>
          </p:nvPr>
        </p:nvGraphicFramePr>
        <p:xfrm>
          <a:off x="4242752" y="3854826"/>
          <a:ext cx="4385310" cy="285077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040828404"/>
                    </a:ext>
                  </a:extLst>
                </a:gridCol>
                <a:gridCol w="3013710">
                  <a:extLst>
                    <a:ext uri="{9D8B030D-6E8A-4147-A177-3AD203B41FA5}">
                      <a16:colId xmlns:a16="http://schemas.microsoft.com/office/drawing/2014/main" val="225807229"/>
                    </a:ext>
                  </a:extLst>
                </a:gridCol>
              </a:tblGrid>
              <a:tr h="45405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$18,446,291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Vandalism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36354"/>
                  </a:ext>
                </a:extLst>
              </a:tr>
              <a:tr h="580509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$9,640382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Collision- Vehicle Physical Damage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7583"/>
                  </a:ext>
                </a:extLst>
              </a:tr>
              <a:tr h="45405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$9,530,580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Theft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741496"/>
                  </a:ext>
                </a:extLst>
              </a:tr>
              <a:tr h="45405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$9,345,399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Bodily Injury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510040"/>
                  </a:ext>
                </a:extLst>
              </a:tr>
              <a:tr h="45405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$9,205,913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Fire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382149"/>
                  </a:ext>
                </a:extLst>
              </a:tr>
              <a:tr h="45405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$8,984,016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Collision- Property Damage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38380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FAE3FC-B3C4-F6D2-E8EB-2BF5A5C981CD}"/>
              </a:ext>
            </a:extLst>
          </p:cNvPr>
          <p:cNvSpPr/>
          <p:nvPr/>
        </p:nvSpPr>
        <p:spPr>
          <a:xfrm>
            <a:off x="4837651" y="3314700"/>
            <a:ext cx="3352800" cy="4953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Total Claim Amount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Per Accident Type</a:t>
            </a:r>
          </a:p>
        </p:txBody>
      </p:sp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EFBB9642-084B-584D-F3F2-BF5A93FF6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56229"/>
              </p:ext>
            </p:extLst>
          </p:nvPr>
        </p:nvGraphicFramePr>
        <p:xfrm>
          <a:off x="4761451" y="1876212"/>
          <a:ext cx="3429000" cy="1295897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58349">
                  <a:extLst>
                    <a:ext uri="{9D8B030D-6E8A-4147-A177-3AD203B41FA5}">
                      <a16:colId xmlns:a16="http://schemas.microsoft.com/office/drawing/2014/main" val="3040828404"/>
                    </a:ext>
                  </a:extLst>
                </a:gridCol>
                <a:gridCol w="2170651">
                  <a:extLst>
                    <a:ext uri="{9D8B030D-6E8A-4147-A177-3AD203B41FA5}">
                      <a16:colId xmlns:a16="http://schemas.microsoft.com/office/drawing/2014/main" val="225807229"/>
                    </a:ext>
                  </a:extLst>
                </a:gridCol>
              </a:tblGrid>
              <a:tr h="305297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# of Claims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95655"/>
                  </a:ext>
                </a:extLst>
              </a:tr>
              <a:tr h="305297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1,037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Dist. Of Columbia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36354"/>
                  </a:ext>
                </a:extLst>
              </a:tr>
              <a:tr h="3800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762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California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7583"/>
                  </a:ext>
                </a:extLst>
              </a:tr>
              <a:tr h="305297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434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Texas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741496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FD44AD-5884-77BA-01F6-6A5C23574EE1}"/>
              </a:ext>
            </a:extLst>
          </p:cNvPr>
          <p:cNvSpPr/>
          <p:nvPr/>
        </p:nvSpPr>
        <p:spPr>
          <a:xfrm>
            <a:off x="4724400" y="1280244"/>
            <a:ext cx="3352800" cy="4953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Top 3 States 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Based on Highest Number of Claims</a:t>
            </a:r>
          </a:p>
        </p:txBody>
      </p:sp>
    </p:spTree>
    <p:extLst>
      <p:ext uri="{BB962C8B-B14F-4D97-AF65-F5344CB8AC3E}">
        <p14:creationId xmlns:p14="http://schemas.microsoft.com/office/powerpoint/2010/main" val="416906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E3A2EE-8000-2D86-6E56-334357F8CA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63B6C9-B84A-40BC-93CF-54B09D60C2F0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6F4DDA-2CED-759B-88AD-447F5CE8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7427D-425D-9DD2-A17F-8C294333B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" y="1852643"/>
            <a:ext cx="8905359" cy="4042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33C1F0-025D-E8FE-FFA8-1409FE232B75}"/>
              </a:ext>
            </a:extLst>
          </p:cNvPr>
          <p:cNvSpPr txBox="1"/>
          <p:nvPr/>
        </p:nvSpPr>
        <p:spPr>
          <a:xfrm>
            <a:off x="1828800" y="1249828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Avg Estimated Cost &amp; Avg Actual Repair Cost </a:t>
            </a:r>
          </a:p>
          <a:p>
            <a:pPr algn="ctr"/>
            <a:r>
              <a:rPr lang="en-US" sz="1600" b="1" dirty="0"/>
              <a:t>by Accident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9889F-BE2B-758C-2A50-197EF1DF07EB}"/>
              </a:ext>
            </a:extLst>
          </p:cNvPr>
          <p:cNvSpPr txBox="1"/>
          <p:nvPr/>
        </p:nvSpPr>
        <p:spPr>
          <a:xfrm>
            <a:off x="208501" y="6096000"/>
            <a:ext cx="8208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North Dakota has the highest discrepancy between actual and estimated repair cost with an average of $5,893.</a:t>
            </a:r>
          </a:p>
        </p:txBody>
      </p:sp>
    </p:spTree>
    <p:extLst>
      <p:ext uri="{BB962C8B-B14F-4D97-AF65-F5344CB8AC3E}">
        <p14:creationId xmlns:p14="http://schemas.microsoft.com/office/powerpoint/2010/main" val="3123203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heme/theme1.xml><?xml version="1.0" encoding="utf-8"?>
<a:theme xmlns:a="http://schemas.openxmlformats.org/drawingml/2006/main" name="Default Design">
  <a:themeElements>
    <a:clrScheme name="Custom 6">
      <a:dk1>
        <a:srgbClr val="484848"/>
      </a:dk1>
      <a:lt1>
        <a:srgbClr val="FFFFFF"/>
      </a:lt1>
      <a:dk2>
        <a:srgbClr val="3A5A78"/>
      </a:dk2>
      <a:lt2>
        <a:srgbClr val="B6D3E9"/>
      </a:lt2>
      <a:accent1>
        <a:srgbClr val="F7941F"/>
      </a:accent1>
      <a:accent2>
        <a:srgbClr val="009CD8"/>
      </a:accent2>
      <a:accent3>
        <a:srgbClr val="DC3942"/>
      </a:accent3>
      <a:accent4>
        <a:srgbClr val="058F96"/>
      </a:accent4>
      <a:accent5>
        <a:srgbClr val="4D4369"/>
      </a:accent5>
      <a:accent6>
        <a:srgbClr val="009053"/>
      </a:accent6>
      <a:hlink>
        <a:srgbClr val="3A5A78"/>
      </a:hlink>
      <a:folHlink>
        <a:srgbClr val="4D436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6D3E9"/>
        </a:accent1>
        <a:accent2>
          <a:srgbClr val="822B2F"/>
        </a:accent2>
        <a:accent3>
          <a:srgbClr val="FFFFFF"/>
        </a:accent3>
        <a:accent4>
          <a:srgbClr val="000000"/>
        </a:accent4>
        <a:accent5>
          <a:srgbClr val="D7E6F2"/>
        </a:accent5>
        <a:accent6>
          <a:srgbClr val="75262A"/>
        </a:accent6>
        <a:hlink>
          <a:srgbClr val="3A5A78"/>
        </a:hlink>
        <a:folHlink>
          <a:srgbClr val="4848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5" id="{54AA94A9-0CF6-F945-A735-71B5B90D2DDF}" vid="{C08BE430-8563-744D-9806-487ED05CB06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2c0d794-9f7e-419b-8eab-cd2337df334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yNDZkZTk0Yy04ODY3LTQ3YjAtOTI2ZS0zMTBjMTIwZDQ5ZWEiIG9yaWdpbj0idXNlclNlbGVjdGVkIj48ZWxlbWVudCB1aWQ9IjNiMjU3NTRkLTAyNGEtNDNjMi04YWM4LWRhYmYzZGUyMmU5NSIgdmFsdWU9IiIgeG1sbnM9Imh0dHA6Ly93d3cuYm9sZG9uamFtZXMuY29tLzIwMDgvMDEvc2llL2ludGVybmFsL2xhYmVsIiAvPjxlbGVtZW50IHVpZD0iaWRfY2xhc3NpZmljYXRpb25fY29uZmlkZW50aWFsIiB2YWx1ZT0iIiB4bWxucz0iaHR0cDovL3d3dy5ib2xkb25qYW1lcy5jb20vMjAwOC8wMS9zaWUvaW50ZXJuYWwvbGFiZWwiIC8+PC9zaXNsPjxVc2VyTmFtZT5BRDFcRFQ4NDg0MjwvVXNlck5hbWU+PERhdGVUaW1lPjMvMTAvMjAxOSA0OjE2OjUzIEFNPC9EYXRlVGltZT48TGFiZWxTdHJpbmc+Q29tcGFueSBDb25maWRlbnRpYWw8L0xhYmVsU3RyaW5nPjwvaXRlbT48L2xhYmVsSGlzdG9yeT4=</Value>
</WrappedLabelHistory>
</file>

<file path=customXml/item5.xml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DED42E8C808246A6F41E09734DE27E" ma:contentTypeVersion="9" ma:contentTypeDescription="Create a new document." ma:contentTypeScope="" ma:versionID="25c599d4350584817aa4d4dc563e1e61">
  <xsd:schema xmlns:xsd="http://www.w3.org/2001/XMLSchema" xmlns:xs="http://www.w3.org/2001/XMLSchema" xmlns:p="http://schemas.microsoft.com/office/2006/metadata/properties" xmlns:ns3="f2c0d794-9f7e-419b-8eab-cd2337df3346" targetNamespace="http://schemas.microsoft.com/office/2006/metadata/properties" ma:root="true" ma:fieldsID="e21902e5bd032720536e63ba342c86c3" ns3:_="">
    <xsd:import namespace="f2c0d794-9f7e-419b-8eab-cd2337df334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c0d794-9f7e-419b-8eab-cd2337df334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
</file>

<file path=customXml/item8.xml><?xml version="1.0" encoding="utf-8"?>
<sisl xmlns:xsi="http://www.w3.org/2001/XMLSchema-instance" xmlns:xsd="http://www.w3.org/2001/XMLSchema" xmlns="http://www.boldonjames.com/2008/01/sie/internal/label" sislVersion="0" policy="246de94c-8867-47b0-926e-310c120d49ea" origin="userSelected">
  <element uid="id_classification_confidential" value=""/>
  <element uid="3b25754d-024a-43c2-8ac8-dabf3de22e95" value=""/>
</sisl>
</file>

<file path=customXml/itemProps1.xml><?xml version="1.0" encoding="utf-8"?>
<ds:datastoreItem xmlns:ds="http://schemas.openxmlformats.org/officeDocument/2006/customXml" ds:itemID="{CC5A3BDC-AE74-4928-BD5F-32E42CA8A5B9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91CAAC60-F163-4857-A62E-D8F1E485AC89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f2c0d794-9f7e-419b-8eab-cd2337df3346"/>
  </ds:schemaRefs>
</ds:datastoreItem>
</file>

<file path=customXml/itemProps3.xml><?xml version="1.0" encoding="utf-8"?>
<ds:datastoreItem xmlns:ds="http://schemas.openxmlformats.org/officeDocument/2006/customXml" ds:itemID="{A5DAB40E-92AA-4F2E-B9DA-35FEBE36842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8A7A059-D32C-491E-A0B6-086993E4653B}">
  <ds:schemaRefs>
    <ds:schemaRef ds:uri="http://www.w3.org/2001/XMLSchema"/>
    <ds:schemaRef ds:uri="http://www.boldonjames.com/2016/02/Classifier/internal/wrappedLabelHistory"/>
  </ds:schemaRefs>
</ds:datastoreItem>
</file>

<file path=customXml/itemProps5.xml><?xml version="1.0" encoding="utf-8"?>
<ds:datastoreItem xmlns:ds="http://schemas.openxmlformats.org/officeDocument/2006/customXml" ds:itemID="{91CBF000-5D03-4BE9-8AE1-83EACD87CD03}">
  <ds:schemaRefs>
    <ds:schemaRef ds:uri="http://www.w3.org/2001/XMLSchema"/>
    <ds:schemaRef ds:uri="http://www.boldonjames.com/2008/01/sie/internal/label"/>
  </ds:schemaRefs>
</ds:datastoreItem>
</file>

<file path=customXml/itemProps6.xml><?xml version="1.0" encoding="utf-8"?>
<ds:datastoreItem xmlns:ds="http://schemas.openxmlformats.org/officeDocument/2006/customXml" ds:itemID="{E5C9C926-108F-4C83-BE6E-3351893A7E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c0d794-9f7e-419b-8eab-cd2337df33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7.xml><?xml version="1.0" encoding="utf-8"?>
<ds:datastoreItem xmlns:ds="http://schemas.openxmlformats.org/officeDocument/2006/customXml" ds:itemID="{003CAA6F-7514-4EF2-93F1-C105707D239E}">
  <ds:schemaRefs>
    <ds:schemaRef ds:uri="http://www.w3.org/2001/XMLSchema"/>
    <ds:schemaRef ds:uri="http://www.boldonjames.com/2008/01/sie/internal/label"/>
  </ds:schemaRefs>
</ds:datastoreItem>
</file>

<file path=customXml/itemProps8.xml><?xml version="1.0" encoding="utf-8"?>
<ds:datastoreItem xmlns:ds="http://schemas.openxmlformats.org/officeDocument/2006/customXml" ds:itemID="{6D06FE34-B144-46DC-862F-798D2CE3E337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91</TotalTime>
  <Words>250</Words>
  <Application>Microsoft Office PowerPoint</Application>
  <PresentationFormat>On-screen Show (4:3)</PresentationFormat>
  <Paragraphs>61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Default Design</vt:lpstr>
      <vt:lpstr>SQL MINI PROJECT</vt:lpstr>
      <vt:lpstr>Reference Architecture Diagram</vt:lpstr>
      <vt:lpstr>Overall Process</vt:lpstr>
      <vt:lpstr>Data Analysis</vt:lpstr>
      <vt:lpstr>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MINI PROJECT</dc:title>
  <dc:creator>Mastrorilli, Gina (Ent Data Svc and Architecture)</dc:creator>
  <cp:keywords>#C0nf1d3nti@l# #Sh0w-F00t3r#</cp:keywords>
  <cp:lastModifiedBy>Mastrorilli, Gina (Ent Data Svc and Architecture)</cp:lastModifiedBy>
  <cp:revision>3</cp:revision>
  <cp:lastPrinted>2019-03-09T23:24:10Z</cp:lastPrinted>
  <dcterms:created xsi:type="dcterms:W3CDTF">2024-07-08T12:15:25Z</dcterms:created>
  <dcterms:modified xsi:type="dcterms:W3CDTF">2024-07-08T13:48:26Z</dcterms:modified>
  <cp:category>Company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0x010100E4DED42E8C808246A6F41E09734DE27E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  <property fmtid="{D5CDD505-2E9C-101B-9397-08002B2CF9AE}" pid="5" name="_dlc_DocIdItemGuid">
    <vt:lpwstr>ab5d27e2-a814-4320-93c3-b2db89919069</vt:lpwstr>
  </property>
  <property fmtid="{D5CDD505-2E9C-101B-9397-08002B2CF9AE}" pid="6" name="docIndexRef">
    <vt:lpwstr>d0ebca12-4b63-43ca-9e5b-97e91cd8b243</vt:lpwstr>
  </property>
  <property fmtid="{D5CDD505-2E9C-101B-9397-08002B2CF9AE}" pid="7" name="bjSaver">
    <vt:lpwstr>Y/HvlxM3oz+sNq6eERrr1avXUBuBbVJT</vt:lpwstr>
  </property>
  <property fmtid="{D5CDD505-2E9C-101B-9397-08002B2CF9AE}" pid="8" name="bjDocumentSecurityLabel">
    <vt:lpwstr>Company Confidential</vt:lpwstr>
  </property>
  <property fmtid="{D5CDD505-2E9C-101B-9397-08002B2CF9AE}" pid="9" name="bjLabelHistoryID">
    <vt:lpwstr>{F8A7A059-D32C-491E-A0B6-086993E4653B}</vt:lpwstr>
  </property>
  <property fmtid="{D5CDD505-2E9C-101B-9397-08002B2CF9AE}" pid="10" name="bjDocumentLabelXML">
    <vt:lpwstr>&lt;?xml version="1.0" encoding="us-ascii"?&gt;&lt;sisl xmlns:xsd="http://www.w3.org/2001/XMLSchema" xmlns:xsi="http://www.w3.org/2001/XMLSchema-instance" sislVersion="0" policy="246de94c-8867-47b0-926e-310c120d49ea" origin="userSelected" xmlns="http://www.boldonj</vt:lpwstr>
  </property>
  <property fmtid="{D5CDD505-2E9C-101B-9397-08002B2CF9AE}" pid="11" name="bjDocumentLabelXML-0">
    <vt:lpwstr>ames.com/2008/01/sie/internal/label"&gt;&lt;element uid="id_classification_confidential" value="" /&gt;&lt;element uid="3b25754d-024a-43c2-8ac8-dabf3de22e95" value="" /&gt;&lt;/sisl&gt;</vt:lpwstr>
  </property>
  <property fmtid="{D5CDD505-2E9C-101B-9397-08002B2CF9AE}" pid="12" name="bjClsUserRVM">
    <vt:lpwstr>[]</vt:lpwstr>
  </property>
  <property fmtid="{D5CDD505-2E9C-101B-9397-08002B2CF9AE}" pid="13" name="bjSlideMasterFooterText">
    <vt:lpwstr>© 2021 by The Hartford. Classification: Company Confidential. No part of this document may be reproduced, published or used without the permission of The Hartford.</vt:lpwstr>
  </property>
  <property fmtid="{D5CDD505-2E9C-101B-9397-08002B2CF9AE}" pid="14" name="Keywords">
    <vt:lpwstr>#C0nf1d3nti@l# #Sh0w-F00t3r#</vt:lpwstr>
  </property>
  <property fmtid="{D5CDD505-2E9C-101B-9397-08002B2CF9AE}" pid="15" name="x-dataclassification">
    <vt:lpwstr>#C0nf1d3nti@l#</vt:lpwstr>
  </property>
  <property fmtid="{D5CDD505-2E9C-101B-9397-08002B2CF9AE}" pid="16" name="MSIP_Label_e12ec1e4-f08d-4db9-9ea3-a141370d52a9_Enabled">
    <vt:lpwstr>true</vt:lpwstr>
  </property>
  <property fmtid="{D5CDD505-2E9C-101B-9397-08002B2CF9AE}" pid="17" name="MSIP_Label_e12ec1e4-f08d-4db9-9ea3-a141370d52a9_SetDate">
    <vt:lpwstr>2024-01-05T19:39:11Z</vt:lpwstr>
  </property>
  <property fmtid="{D5CDD505-2E9C-101B-9397-08002B2CF9AE}" pid="18" name="MSIP_Label_e12ec1e4-f08d-4db9-9ea3-a141370d52a9_Method">
    <vt:lpwstr>Privileged</vt:lpwstr>
  </property>
  <property fmtid="{D5CDD505-2E9C-101B-9397-08002B2CF9AE}" pid="19" name="MSIP_Label_e12ec1e4-f08d-4db9-9ea3-a141370d52a9_Name">
    <vt:lpwstr>CC - Show Footer</vt:lpwstr>
  </property>
  <property fmtid="{D5CDD505-2E9C-101B-9397-08002B2CF9AE}" pid="20" name="MSIP_Label_e12ec1e4-f08d-4db9-9ea3-a141370d52a9_SiteId">
    <vt:lpwstr>a311fc62-83f4-45f0-9502-1bb2247d4c8d</vt:lpwstr>
  </property>
  <property fmtid="{D5CDD505-2E9C-101B-9397-08002B2CF9AE}" pid="21" name="MSIP_Label_e12ec1e4-f08d-4db9-9ea3-a141370d52a9_ActionId">
    <vt:lpwstr>ef14b8ca-421a-45ca-bab0-8408520a7d8f</vt:lpwstr>
  </property>
  <property fmtid="{D5CDD505-2E9C-101B-9397-08002B2CF9AE}" pid="22" name="MSIP_Label_e12ec1e4-f08d-4db9-9ea3-a141370d52a9_ContentBits">
    <vt:lpwstr>2</vt:lpwstr>
  </property>
  <property fmtid="{D5CDD505-2E9C-101B-9397-08002B2CF9AE}" pid="23" name="ClassificationContentMarkingFooterLocations">
    <vt:lpwstr>Default Design:5</vt:lpwstr>
  </property>
  <property fmtid="{D5CDD505-2E9C-101B-9397-08002B2CF9AE}" pid="24" name="ClassificationContentMarkingFooterText">
    <vt:lpwstr>© 2024 by The Hartford. Classification: Company Confidential. No part of this document may be reproduced, published, or used without the permission of The Hartford.</vt:lpwstr>
  </property>
</Properties>
</file>