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4"/>
  </p:notesMasterIdLst>
  <p:sldIdLst>
    <p:sldId id="257" r:id="rId2"/>
    <p:sldId id="279" r:id="rId3"/>
    <p:sldId id="259" r:id="rId4"/>
    <p:sldId id="281" r:id="rId5"/>
    <p:sldId id="282" r:id="rId6"/>
    <p:sldId id="283" r:id="rId7"/>
    <p:sldId id="284" r:id="rId8"/>
    <p:sldId id="267" r:id="rId9"/>
    <p:sldId id="285" r:id="rId10"/>
    <p:sldId id="288" r:id="rId11"/>
    <p:sldId id="289" r:id="rId12"/>
    <p:sldId id="290" r:id="rId13"/>
    <p:sldId id="291" r:id="rId14"/>
    <p:sldId id="292" r:id="rId15"/>
    <p:sldId id="294" r:id="rId16"/>
    <p:sldId id="295" r:id="rId17"/>
    <p:sldId id="272" r:id="rId18"/>
    <p:sldId id="296" r:id="rId19"/>
    <p:sldId id="269" r:id="rId20"/>
    <p:sldId id="273" r:id="rId21"/>
    <p:sldId id="275" r:id="rId22"/>
    <p:sldId id="29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432B1-CAFF-4D56-B061-E4B2CC0E86C5}" type="datetimeFigureOut">
              <a:rPr lang="en-US"/>
              <a:t>12/6/2016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E86D4-D1B2-4352-892F-CC3B098EECB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9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E86D4-D1B2-4352-892F-CC3B098EECBE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84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E86D4-D1B2-4352-892F-CC3B098EECBE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52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E86D4-D1B2-4352-892F-CC3B098EECBE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08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E86D4-D1B2-4352-892F-CC3B098EECBE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74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E86D4-D1B2-4352-892F-CC3B098EECBE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209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E86D4-D1B2-4352-892F-CC3B098EECBE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21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E86D4-D1B2-4352-892F-CC3B098EECBE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994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E86D4-D1B2-4352-892F-CC3B098EECBE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32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E86D4-D1B2-4352-892F-CC3B098EECBE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876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E86D4-D1B2-4352-892F-CC3B098EECBE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47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E86D4-D1B2-4352-892F-CC3B098EECBE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29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E86D4-D1B2-4352-892F-CC3B098EECBE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7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E86D4-D1B2-4352-892F-CC3B098EECBE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54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E86D4-D1B2-4352-892F-CC3B098EECBE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45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E86D4-D1B2-4352-892F-CC3B098EECBE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64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E86D4-D1B2-4352-892F-CC3B098EECBE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17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E86D4-D1B2-4352-892F-CC3B098EECBE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85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E86D4-D1B2-4352-892F-CC3B098EECBE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10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5A5A-6D42-429B-8F49-37A1231C18D1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AEB1-8434-4616-9D3C-996C961CA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90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5A5A-6D42-429B-8F49-37A1231C18D1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AEB1-8434-4616-9D3C-996C961CA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75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5A5A-6D42-429B-8F49-37A1231C18D1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AEB1-8434-4616-9D3C-996C961CA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4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5A5A-6D42-429B-8F49-37A1231C18D1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AEB1-8434-4616-9D3C-996C961CA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1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5A5A-6D42-429B-8F49-37A1231C18D1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AEB1-8434-4616-9D3C-996C961CA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8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5A5A-6D42-429B-8F49-37A1231C18D1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AEB1-8434-4616-9D3C-996C961CA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9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5A5A-6D42-429B-8F49-37A1231C18D1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AEB1-8434-4616-9D3C-996C961CA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02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5A5A-6D42-429B-8F49-37A1231C18D1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AEB1-8434-4616-9D3C-996C961CA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9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5A5A-6D42-429B-8F49-37A1231C18D1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AEB1-8434-4616-9D3C-996C961CA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71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5A5A-6D42-429B-8F49-37A1231C18D1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AEB1-8434-4616-9D3C-996C961CA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87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5A5A-6D42-429B-8F49-37A1231C18D1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AEB1-8434-4616-9D3C-996C961CA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56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35A5A-6D42-429B-8F49-37A1231C18D1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EAEB1-8434-4616-9D3C-996C961CA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44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136619"/>
            <a:ext cx="12192000" cy="468052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2924944"/>
            <a:ext cx="7128792" cy="1728192"/>
          </a:xfrm>
        </p:spPr>
        <p:txBody>
          <a:bodyPr>
            <a:noAutofit/>
          </a:bodyPr>
          <a:lstStyle/>
          <a:p>
            <a:r>
              <a:rPr lang="SV-SE" sz="5400" dirty="0">
                <a:solidFill>
                  <a:schemeClr val="bg1"/>
                </a:solidFill>
              </a:rPr>
              <a:t>Regression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D550-F5A0-44D0-BAC8-8959FC8B3934}" type="slidenum">
              <a:rPr lang="en-GB" smtClean="0"/>
              <a:t>1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184" y="2060848"/>
            <a:ext cx="3901440" cy="31211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ectangle 6"/>
          <p:cNvSpPr/>
          <p:nvPr/>
        </p:nvSpPr>
        <p:spPr>
          <a:xfrm>
            <a:off x="335360" y="2204864"/>
            <a:ext cx="2448272" cy="4320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/>
              <a:t>MODULE – 3</a:t>
            </a:r>
          </a:p>
        </p:txBody>
      </p:sp>
    </p:spTree>
    <p:extLst>
      <p:ext uri="{BB962C8B-B14F-4D97-AF65-F5344CB8AC3E}">
        <p14:creationId xmlns:p14="http://schemas.microsoft.com/office/powerpoint/2010/main" val="1843099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6965840" y="4429125"/>
            <a:ext cx="2743200" cy="923330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 dirty="0"/>
              <a:t>New Data</a:t>
            </a:r>
            <a:endParaRPr lang="en-US" dirty="0"/>
          </a:p>
          <a:p>
            <a:pPr algn="ctr"/>
            <a:r>
              <a:rPr lang="EN-US" dirty="0"/>
              <a:t>Transformed Features</a:t>
            </a:r>
            <a:endParaRPr lang="en-US" dirty="0"/>
          </a:p>
          <a:p>
            <a:pPr algn="ctr"/>
            <a:r>
              <a:rPr lang="EN-US" dirty="0"/>
              <a:t>(New coordinate system)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5" y="1152525"/>
            <a:ext cx="4705390" cy="338940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5362" y="1209675"/>
            <a:ext cx="3521387" cy="3066707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90575" y="5381625"/>
            <a:ext cx="4694548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Regression curve is polynomial (of chosen order) in the original coordinate system.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53052" y="4429125"/>
            <a:ext cx="2968246" cy="923330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 dirty="0"/>
              <a:t>Original Data</a:t>
            </a:r>
            <a:endParaRPr lang="en-US" dirty="0"/>
          </a:p>
          <a:p>
            <a:pPr algn="ctr"/>
            <a:r>
              <a:rPr lang="EN-US" dirty="0"/>
              <a:t>Original Features</a:t>
            </a:r>
            <a:endParaRPr lang="en-US" dirty="0"/>
          </a:p>
          <a:p>
            <a:pPr algn="ctr"/>
            <a:r>
              <a:rPr lang="EN-US" dirty="0"/>
              <a:t>(Original coordinate system)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040407" y="5381624"/>
            <a:ext cx="4765249" cy="646331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 dirty="0"/>
              <a:t>Regression curve is linear in the transformed coordinate space</a:t>
            </a:r>
            <a:endParaRPr lang="en-US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862552" y="49490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dirty="0"/>
              <a:t>Polynomial Regression</a:t>
            </a:r>
          </a:p>
        </p:txBody>
      </p:sp>
    </p:spTree>
    <p:extLst>
      <p:ext uri="{BB962C8B-B14F-4D97-AF65-F5344CB8AC3E}">
        <p14:creationId xmlns:p14="http://schemas.microsoft.com/office/powerpoint/2010/main" val="4174383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7980"/>
            <a:ext cx="10515600" cy="517142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B9BD5"/>
                </a:solidFill>
              </a:rPr>
              <a:t>Constructor: </a:t>
            </a:r>
            <a:r>
              <a:rPr lang="EN-US" dirty="0">
                <a:solidFill>
                  <a:srgbClr val="000000"/>
                </a:solidFill>
              </a:rPr>
              <a:t> </a:t>
            </a:r>
            <a:endParaRPr lang="en-US"/>
          </a:p>
          <a:p>
            <a:pPr marL="457200" lvl="1" indent="0">
              <a:buNone/>
            </a:pPr>
            <a:r>
              <a:rPr lang="EN-US" dirty="0">
                <a:solidFill>
                  <a:srgbClr val="ED7D31"/>
                </a:solidFill>
              </a:rPr>
              <a:t>lm </a:t>
            </a:r>
            <a:r>
              <a:rPr lang="EN-US" dirty="0">
                <a:solidFill>
                  <a:srgbClr val="000000"/>
                </a:solidFill>
              </a:rPr>
              <a:t>(using </a:t>
            </a:r>
            <a:r>
              <a:rPr lang="EN-US" dirty="0">
                <a:solidFill>
                  <a:srgbClr val="ED7D31"/>
                </a:solidFill>
              </a:rPr>
              <a:t>poly</a:t>
            </a:r>
            <a:r>
              <a:rPr lang="EN-US" dirty="0">
                <a:solidFill>
                  <a:srgbClr val="000000"/>
                </a:solidFill>
              </a:rPr>
              <a:t> in formula) </a:t>
            </a:r>
            <a:endParaRPr lang="en-US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5B9BD5"/>
                </a:solidFill>
              </a:rPr>
              <a:t>Important Tuning Parameters: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/>
              <a:t>Constructor: </a:t>
            </a:r>
            <a:endParaRPr lang="en-US"/>
          </a:p>
          <a:p>
            <a:pPr marL="457200" lvl="1" indent="0">
              <a:buNone/>
            </a:pPr>
            <a:r>
              <a:rPr lang="EN-US" dirty="0"/>
              <a:t>Where we want to project individual variables onto their power series we can use the lm function with the poly function in the formula. </a:t>
            </a:r>
            <a:r>
              <a:rPr lang="EN-US" b="1" dirty="0"/>
              <a:t>The order of the polynomial projection must be given </a:t>
            </a:r>
            <a:r>
              <a:rPr lang="EN-US" dirty="0"/>
              <a:t>for each projected variable. See example.</a:t>
            </a:r>
            <a:endParaRPr lang="en-US" i="1" dirty="0"/>
          </a:p>
          <a:p>
            <a:pPr marL="457200" lvl="1" indent="0">
              <a:buNone/>
            </a:pPr>
            <a:r>
              <a:rPr lang="EN-US" dirty="0"/>
              <a:t>(NB To project onto the joint power series of  multiple variables - with cross-terms - you will need to manually create new data frames.)             </a:t>
            </a:r>
            <a:r>
              <a:rPr lang="EN-US" i="1" dirty="0"/>
              <a:t> </a:t>
            </a:r>
            <a:endParaRPr lang="en-US" i="1"/>
          </a:p>
          <a:p>
            <a:pPr marL="0" indent="0">
              <a:buNone/>
            </a:pPr>
            <a:r>
              <a:rPr lang="EN-US" dirty="0">
                <a:solidFill>
                  <a:srgbClr val="5B9BD5"/>
                </a:solidFill>
              </a:rPr>
              <a:t>Example:</a:t>
            </a:r>
            <a:r>
              <a:rPr lang="EN-US" dirty="0">
                <a:solidFill>
                  <a:srgbClr val="000000"/>
                </a:solidFill>
              </a:rPr>
              <a:t> </a:t>
            </a:r>
            <a:endParaRPr lang="en-US"/>
          </a:p>
          <a:p>
            <a:pPr lvl="1"/>
            <a:r>
              <a:rPr lang="EN-US" dirty="0"/>
              <a:t>model=lm(Y~poly(X,4),</a:t>
            </a:r>
            <a:r>
              <a:rPr lang="EN-US" dirty="0" err="1"/>
              <a:t>trainingData</a:t>
            </a:r>
            <a:r>
              <a:rPr lang="EN-US" dirty="0"/>
              <a:t>)</a:t>
            </a:r>
            <a:endParaRPr lang="en-US" dirty="0"/>
          </a:p>
          <a:p>
            <a:pPr lvl="1"/>
            <a:r>
              <a:rPr lang="EN-US" dirty="0"/>
              <a:t>model=lm(Y~poly(</a:t>
            </a:r>
            <a:r>
              <a:rPr lang="EN-US" dirty="0" err="1"/>
              <a:t>X1</a:t>
            </a:r>
            <a:r>
              <a:rPr lang="EN-US" dirty="0"/>
              <a:t>,2)+poly(</a:t>
            </a:r>
            <a:r>
              <a:rPr lang="EN-US" dirty="0" err="1"/>
              <a:t>X2</a:t>
            </a:r>
            <a:r>
              <a:rPr lang="EN-US" dirty="0"/>
              <a:t>,3),</a:t>
            </a:r>
            <a:r>
              <a:rPr lang="EN-US" dirty="0" err="1"/>
              <a:t>trainingData</a:t>
            </a:r>
            <a:r>
              <a:rPr lang="EN-US" dirty="0"/>
              <a:t>) </a:t>
            </a:r>
            <a:r>
              <a:rPr lang="EN-US" dirty="0">
                <a:solidFill>
                  <a:srgbClr val="FF0000"/>
                </a:solidFill>
              </a:rPr>
              <a:t># NB - No cross terms</a:t>
            </a:r>
            <a:endParaRPr lang="en-US" dirty="0"/>
          </a:p>
          <a:p>
            <a:pPr lvl="1"/>
            <a:r>
              <a:rPr lang="EN-US" dirty="0"/>
              <a:t>est=predict(model,newData) </a:t>
            </a:r>
            <a:endParaRPr lang="en-US" dirty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02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seek a transformation of our original variables such that the relationship between the target variable and the transformed input features is linear.</a:t>
            </a:r>
            <a:endParaRPr lang="en-US" dirty="0"/>
          </a:p>
          <a:p>
            <a:r>
              <a:rPr lang="EN-US" dirty="0"/>
              <a:t>Projecting onto the power series is powerful, but looking at the full power series of multiple variables creates a lot of cross-terms.</a:t>
            </a:r>
            <a:endParaRPr lang="en-US" dirty="0"/>
          </a:p>
          <a:p>
            <a:r>
              <a:rPr lang="EN-US" dirty="0"/>
              <a:t>We could look an </a:t>
            </a:r>
            <a:r>
              <a:rPr lang="EN-US" i="1" dirty="0"/>
              <a:t>any</a:t>
            </a:r>
            <a:r>
              <a:rPr lang="EN-US" dirty="0"/>
              <a:t> transformation of our original variables.</a:t>
            </a:r>
            <a:endParaRPr lang="en-US" dirty="0"/>
          </a:p>
          <a:p>
            <a:r>
              <a:rPr lang="EN-US" dirty="0"/>
              <a:t>Perhaps we could learn useful transformations from the 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508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(Regression)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66131" cy="477635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Neural networks provide a way of learning optimal non-linear transformations from the training data.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They consist of:</a:t>
            </a:r>
            <a:endParaRPr lang="en-US" dirty="0"/>
          </a:p>
          <a:p>
            <a:r>
              <a:rPr lang="EN-US" dirty="0"/>
              <a:t>An input layer, representing the input features</a:t>
            </a:r>
            <a:endParaRPr lang="en-US" dirty="0"/>
          </a:p>
          <a:p>
            <a:r>
              <a:rPr lang="EN-US" dirty="0"/>
              <a:t>One or more hidden layers, each of which is just a new set of variables that are a non-linear transformation of the previous layer</a:t>
            </a:r>
            <a:endParaRPr lang="en-US" dirty="0"/>
          </a:p>
          <a:p>
            <a:r>
              <a:rPr lang="EN-US" dirty="0"/>
              <a:t>An output layer, which in the regression case just estimates the target variable by performing linear regression on the final hidden layer.</a:t>
            </a:r>
            <a:endParaRPr lang="en-US" dirty="0"/>
          </a:p>
          <a:p>
            <a:pPr marL="0" indent="0">
              <a:buNone/>
            </a:pPr>
            <a:endParaRPr lang="en-US"/>
          </a:p>
        </p:txBody>
      </p:sp>
      <p:pic>
        <p:nvPicPr>
          <p:cNvPr id="7" name="Picture 6" descr="Image result for multilayer perceptr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603" y="1943100"/>
            <a:ext cx="4991133" cy="354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897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2652" y="1083171"/>
            <a:ext cx="3271223" cy="21283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42199" y="1784770"/>
            <a:ext cx="3139125" cy="707886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 sz="3600" dirty="0"/>
              <a:t>H= </a:t>
            </a:r>
            <a:r>
              <a:rPr lang="EN-US" sz="3600" i="1" dirty="0"/>
              <a:t>f</a:t>
            </a:r>
            <a:r>
              <a:rPr lang="EN-US" sz="3600" dirty="0"/>
              <a:t> (</a:t>
            </a:r>
            <a:r>
              <a:rPr lang="EN-US" sz="4000" dirty="0"/>
              <a:t>    </a:t>
            </a:r>
            <a:r>
              <a:rPr lang="EN-US" sz="3600" dirty="0" err="1"/>
              <a:t>W</a:t>
            </a:r>
            <a:r>
              <a:rPr lang="EN-US" dirty="0" err="1"/>
              <a:t>i</a:t>
            </a:r>
            <a:r>
              <a:rPr lang="EN-US" sz="3600" dirty="0" err="1"/>
              <a:t>X</a:t>
            </a:r>
            <a:r>
              <a:rPr lang="EN-US" dirty="0" err="1"/>
              <a:t>i</a:t>
            </a:r>
            <a:r>
              <a:rPr lang="EN-US" sz="3600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Networks: Common Neurons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324316" y="2800350"/>
            <a:ext cx="758858" cy="7588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324316" y="3781425"/>
            <a:ext cx="758858" cy="7588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352899" y="5629275"/>
            <a:ext cx="758858" cy="7588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i="1" dirty="0"/>
              <a:t>n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067458" y="3133725"/>
            <a:ext cx="2964729" cy="2379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057930" y="3190875"/>
            <a:ext cx="2993009" cy="99403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143677" y="3219450"/>
            <a:ext cx="2908168" cy="278937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905874" y="3171825"/>
            <a:ext cx="2201158" cy="133331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3991" y="4886325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...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819744" y="3448050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W2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19744" y="5219700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i="1" dirty="0"/>
              <a:t>n</a:t>
            </a:r>
            <a:endParaRPr lang="en-US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1819744" y="2800350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W1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352899" y="1866900"/>
            <a:ext cx="758858" cy="7588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819744" y="2174485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W0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065910" y="2241945"/>
            <a:ext cx="3021289" cy="942674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100733" y="2300484"/>
            <a:ext cx="2743200" cy="369332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 dirty="0" err="1"/>
              <a:t>i</a:t>
            </a:r>
            <a:r>
              <a:rPr lang="EN-US" dirty="0"/>
              <a:t>=0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102956" y="1599642"/>
            <a:ext cx="2743200" cy="369332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 i="1" dirty="0"/>
              <a:t>n</a:t>
            </a:r>
            <a:endParaRPr lang="en-US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4010829" y="4857750"/>
            <a:ext cx="2743200" cy="92333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X0 is a dummy variable that always equals 1. It is sometimes called the bias.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040024" y="2724150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2353" y="2933700"/>
            <a:ext cx="3221742" cy="209703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771527" y="1687468"/>
            <a:ext cx="1382796" cy="92233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5400" dirty="0"/>
              <a:t>Σ</a:t>
            </a:r>
            <a:endParaRPr lang="en-US" sz="2000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2654" y="4810125"/>
            <a:ext cx="3263240" cy="212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29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(Simple)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068" y="1457325"/>
            <a:ext cx="11294695" cy="52911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B9BD5"/>
                </a:solidFill>
              </a:rPr>
              <a:t>Constructor: </a:t>
            </a:r>
            <a:r>
              <a:rPr lang="EN-US" dirty="0">
                <a:solidFill>
                  <a:srgbClr val="000000"/>
                </a:solidFill>
              </a:rPr>
              <a:t> </a:t>
            </a:r>
            <a:endParaRPr lang="en-US" dirty="0"/>
          </a:p>
          <a:p>
            <a:pPr marL="457200" lvl="1" indent="0">
              <a:buNone/>
            </a:pPr>
            <a:r>
              <a:rPr lang="EN-US" dirty="0" err="1">
                <a:solidFill>
                  <a:srgbClr val="ED7D31"/>
                </a:solidFill>
              </a:rPr>
              <a:t>nnet</a:t>
            </a:r>
            <a:r>
              <a:rPr lang="EN-US" dirty="0">
                <a:solidFill>
                  <a:srgbClr val="ED7D31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(in package </a:t>
            </a:r>
            <a:r>
              <a:rPr lang="EN-US" dirty="0" err="1">
                <a:solidFill>
                  <a:srgbClr val="ED7D31"/>
                </a:solidFill>
              </a:rPr>
              <a:t>nnet</a:t>
            </a:r>
            <a:r>
              <a:rPr lang="EN-US" dirty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</a:rPr>
              <a:t>NB For advanced deep learning, use package </a:t>
            </a:r>
            <a:r>
              <a:rPr lang="EN-US" dirty="0">
                <a:solidFill>
                  <a:srgbClr val="ED7D31"/>
                </a:solidFill>
              </a:rPr>
              <a:t>mxnet</a:t>
            </a:r>
            <a:r>
              <a:rPr lang="EN-US" dirty="0">
                <a:solidFill>
                  <a:srgbClr val="000000"/>
                </a:solidFill>
              </a:rPr>
              <a:t>. See our</a:t>
            </a:r>
            <a:r>
              <a:rPr lang="EN-US" b="1" dirty="0">
                <a:solidFill>
                  <a:srgbClr val="000000"/>
                </a:solidFill>
              </a:rPr>
              <a:t> </a:t>
            </a:r>
            <a:r>
              <a:rPr lang="EN-US" b="1" i="1" dirty="0"/>
              <a:t>Applied Deep Learning with MXNetR Workshop</a:t>
            </a:r>
            <a:r>
              <a:rPr lang="EN-US" dirty="0"/>
              <a:t>.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5B9BD5"/>
                </a:solidFill>
              </a:rPr>
              <a:t>Important</a:t>
            </a:r>
            <a:r>
              <a:rPr lang="EN-US" sz="3200" dirty="0">
                <a:solidFill>
                  <a:srgbClr val="5B9BD5"/>
                </a:solidFill>
              </a:rPr>
              <a:t> Tuning Parameters: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Constructor: </a:t>
            </a:r>
          </a:p>
          <a:p>
            <a:pPr lvl="1"/>
            <a:r>
              <a:rPr lang="EN-US" dirty="0"/>
              <a:t>size: Number of nodes in the hidden layer. Only one hidden layer permitted. </a:t>
            </a:r>
          </a:p>
          <a:p>
            <a:pPr lvl="1"/>
            <a:r>
              <a:rPr lang="EN-US" dirty="0"/>
              <a:t>maxit: Maximum iterations to use for training. Default is 100.</a:t>
            </a:r>
          </a:p>
          <a:p>
            <a:pPr lvl="1"/>
            <a:r>
              <a:rPr lang="EN-US" dirty="0" err="1"/>
              <a:t>linout</a:t>
            </a:r>
            <a:r>
              <a:rPr lang="EN-US" dirty="0"/>
              <a:t>: Should the output layer be a linear regression layer. Should be TRUE for regression models. Default is FALSE. </a:t>
            </a:r>
          </a:p>
          <a:p>
            <a:pPr lvl="1"/>
            <a:r>
              <a:rPr lang="EN-US" dirty="0"/>
              <a:t>decay: L2 regression parameter. Default is 0.              </a:t>
            </a:r>
            <a:r>
              <a:rPr lang="EN-US" i="1" dirty="0"/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rgbClr val="5B9BD5"/>
                </a:solidFill>
              </a:rPr>
              <a:t>Example:</a:t>
            </a:r>
            <a:r>
              <a:rPr lang="EN-US" dirty="0">
                <a:solidFill>
                  <a:srgbClr val="000000"/>
                </a:solidFill>
              </a:rPr>
              <a:t> </a:t>
            </a:r>
            <a:endParaRPr lang="en-US" dirty="0"/>
          </a:p>
          <a:p>
            <a:pPr lvl="1"/>
            <a:r>
              <a:rPr lang="EN-US" dirty="0"/>
              <a:t>model=</a:t>
            </a:r>
            <a:r>
              <a:rPr lang="EN-US" dirty="0" err="1"/>
              <a:t>nnet(Y</a:t>
            </a:r>
            <a:r>
              <a:rPr lang="EN-US" dirty="0"/>
              <a:t>~X,trainingData,size=10,linout=TRUE)</a:t>
            </a:r>
            <a:endParaRPr lang="en-US" dirty="0"/>
          </a:p>
          <a:p>
            <a:pPr lvl="1"/>
            <a:r>
              <a:rPr lang="EN-US" dirty="0"/>
              <a:t>model=</a:t>
            </a:r>
            <a:r>
              <a:rPr lang="EN-US" dirty="0" err="1"/>
              <a:t>nnet(Y</a:t>
            </a:r>
            <a:r>
              <a:rPr lang="EN-US" dirty="0"/>
              <a:t>~X,trainingData,size=10,linout=TRUE,maxit=10000,decay=.1)</a:t>
            </a:r>
            <a:endParaRPr lang="en-US" dirty="0"/>
          </a:p>
          <a:p>
            <a:pPr lvl="1"/>
            <a:r>
              <a:rPr lang="EN-US" dirty="0"/>
              <a:t>est=predict(model,newData) 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84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Image result for square roo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954" y="5176569"/>
            <a:ext cx="849487" cy="5680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Regression models provide point estimates</a:t>
            </a:r>
          </a:p>
          <a:p>
            <a:r>
              <a:rPr lang="EN-US" dirty="0"/>
              <a:t>We obtain a distribution by using an error function</a:t>
            </a:r>
          </a:p>
          <a:p>
            <a:endParaRPr lang="EN-US" dirty="0"/>
          </a:p>
          <a:p>
            <a:r>
              <a:rPr lang="EN-US" dirty="0"/>
              <a:t>     is a stochastic function that models the distance of actual values from those estimated by the model </a:t>
            </a:r>
            <a:r>
              <a:rPr lang="EN-US" i="1" dirty="0"/>
              <a:t>f</a:t>
            </a:r>
          </a:p>
          <a:p>
            <a:r>
              <a:rPr lang="EN-US" dirty="0"/>
              <a:t>Often modelled by a normal function with zero mean and standard deviation calculated from the residuals, </a:t>
            </a:r>
            <a:r>
              <a:rPr lang="EN-US" i="1" dirty="0"/>
              <a:t>r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4" name="Picture 3" descr="Image result for epsilo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8875" y="2937853"/>
            <a:ext cx="553662" cy="5554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99729" y="2752725"/>
            <a:ext cx="536603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Calibri"/>
              </a:rPr>
              <a:t>^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80496" y="2891790"/>
            <a:ext cx="1950368" cy="58420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200" dirty="0"/>
              <a:t>Y=</a:t>
            </a:r>
            <a:r>
              <a:rPr lang="EN-US" sz="3200" i="1" dirty="0"/>
              <a:t>f</a:t>
            </a:r>
            <a:r>
              <a:rPr lang="EN-US" sz="3200" dirty="0"/>
              <a:t>(X)+</a:t>
            </a:r>
            <a:endParaRPr lang="en-US" sz="3200" dirty="0"/>
          </a:p>
        </p:txBody>
      </p:sp>
      <p:pic>
        <p:nvPicPr>
          <p:cNvPr id="8" name="Picture 7" descr="Image result for epsilo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571" y="3267075"/>
            <a:ext cx="593997" cy="5856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86325" y="5219700"/>
            <a:ext cx="2743200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800" dirty="0"/>
              <a:t>= </a:t>
            </a:r>
            <a:r>
              <a:rPr lang="EN-US" sz="2800" i="1" dirty="0"/>
              <a:t>N</a:t>
            </a:r>
            <a:r>
              <a:rPr lang="EN-US" sz="2800" dirty="0"/>
              <a:t>( 0 ,               )</a:t>
            </a:r>
            <a:endParaRPr lang="en-US" sz="2800" dirty="0"/>
          </a:p>
        </p:txBody>
      </p:sp>
      <p:pic>
        <p:nvPicPr>
          <p:cNvPr id="10" name="Picture 9" descr="Image result for epsilo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2950" y="5190945"/>
            <a:ext cx="593997" cy="58563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19750" y="5133438"/>
            <a:ext cx="2743200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i="1" dirty="0"/>
              <a:t>r</a:t>
            </a:r>
            <a:endParaRPr 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5534025" y="5219700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____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26554" y="5183756"/>
            <a:ext cx="2743200" cy="30777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1400" dirty="0"/>
              <a:t>2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446195" y="5119060"/>
            <a:ext cx="2743200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Calibri"/>
              </a:rPr>
              <a:t>Σ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60211" y="4343400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5711" y="5478492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N-1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568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050" y="2752725"/>
            <a:ext cx="6326038" cy="42556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Normal Error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71550" y="18002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sv-SE" dirty="0"/>
                  <a:t>Given a normal distribution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sv-S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sv-SE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sv-SE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sv-S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sv-S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sv-S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≈95.4%</m:t>
                      </m:r>
                    </m:oMath>
                  </m:oMathPara>
                </a14:m>
                <a:endParaRPr lang="sv-SE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sv-SE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sv-S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sv-S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sv-S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≈9</m:t>
                      </m:r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  <m:r>
                        <a:rPr lang="sv-S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</m:t>
                      </m:r>
                      <m:r>
                        <a:rPr lang="sv-S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sv-SE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sv-SE" dirty="0"/>
                  <a:t>So we can provide ’error bars’ around our estimates.</a:t>
                </a:r>
              </a:p>
              <a:p>
                <a:pPr marL="0" indent="0">
                  <a:buNone/>
                </a:pPr>
                <a:endParaRPr lang="sv-SE" dirty="0"/>
              </a:p>
              <a:p>
                <a:pPr marL="0" indent="0">
                  <a:buNone/>
                </a:pPr>
                <a:r>
                  <a:rPr lang="sv-SE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550" y="1800225"/>
                <a:ext cx="10515600" cy="4351338"/>
              </a:xfrm>
              <a:blipFill>
                <a:blip r:embed="rId4"/>
                <a:stretch>
                  <a:fillRect l="-1159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3305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Given an error function we can:</a:t>
            </a:r>
            <a:endParaRPr lang="en-US" dirty="0"/>
          </a:p>
          <a:p>
            <a:pPr lvl="1"/>
            <a:r>
              <a:rPr lang="EN-US" dirty="0"/>
              <a:t>Provide confidence intervals around our estimates</a:t>
            </a:r>
          </a:p>
          <a:p>
            <a:pPr lvl="1"/>
            <a:r>
              <a:rPr lang="EN-US" dirty="0"/>
              <a:t>Calculate the probability of events given our model</a:t>
            </a:r>
          </a:p>
          <a:p>
            <a:pPr marL="0" indent="0">
              <a:buNone/>
            </a:pPr>
            <a:r>
              <a:rPr lang="EN-US" dirty="0"/>
              <a:t>We can calculate them from the distribution.</a:t>
            </a:r>
          </a:p>
          <a:p>
            <a:pPr marL="0" indent="0">
              <a:buNone/>
            </a:pPr>
            <a:r>
              <a:rPr lang="EN-US" dirty="0"/>
              <a:t>If the error distribution is normal, then: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4676775"/>
            <a:ext cx="4370717" cy="8195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650" y="4133850"/>
            <a:ext cx="1351472" cy="48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483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Normal </a:t>
            </a:r>
            <a:r>
              <a:rPr lang="SV-SE" dirty="0" err="1"/>
              <a:t>Error</a:t>
            </a:r>
            <a:r>
              <a:rPr lang="SV-SE" dirty="0"/>
              <a:t> Distributions and </a:t>
            </a:r>
            <a:r>
              <a:rPr lang="SV-SE" dirty="0" err="1"/>
              <a:t>Confidence</a:t>
            </a:r>
            <a:r>
              <a:rPr lang="SV-SE" dirty="0"/>
              <a:t> </a:t>
            </a:r>
            <a:r>
              <a:rPr lang="SV-SE" dirty="0" err="1"/>
              <a:t>Intervals</a:t>
            </a:r>
            <a:r>
              <a:rPr lang="SV-SE" dirty="0"/>
              <a:t>: </a:t>
            </a:r>
            <a:r>
              <a:rPr lang="SV-SE" dirty="0" err="1"/>
              <a:t>Example</a:t>
            </a:r>
            <a:r>
              <a:rPr lang="SV-SE" dirty="0"/>
              <a:t> </a:t>
            </a:r>
            <a:r>
              <a:rPr lang="SV-SE" dirty="0" err="1"/>
              <a:t>Code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est=predict(model,data)</a:t>
            </a:r>
          </a:p>
          <a:p>
            <a:pPr marL="0" indent="0">
              <a:buNone/>
            </a:pPr>
            <a:r>
              <a:rPr lang="EN-US" dirty="0"/>
              <a:t>err=est-Y</a:t>
            </a:r>
          </a:p>
          <a:p>
            <a:pPr marL="0" indent="0">
              <a:buNone/>
            </a:pPr>
            <a:r>
              <a:rPr lang="EN-US" dirty="0"/>
              <a:t>stddev=sqrt(sum(err^2)/(length(err)-1))</a:t>
            </a:r>
          </a:p>
          <a:p>
            <a:pPr marL="0" indent="0">
              <a:buNone/>
            </a:pPr>
            <a:r>
              <a:rPr lang="EN-US" dirty="0"/>
              <a:t># Using 2 std deviations</a:t>
            </a:r>
          </a:p>
          <a:p>
            <a:pPr marL="0" indent="0">
              <a:buNone/>
            </a:pPr>
            <a:r>
              <a:rPr lang="EN-US" dirty="0"/>
              <a:t>lowerCI=est-2*stddev </a:t>
            </a:r>
          </a:p>
          <a:p>
            <a:pPr marL="0" indent="0">
              <a:buNone/>
            </a:pPr>
            <a:r>
              <a:rPr lang="EN-US" dirty="0" err="1"/>
              <a:t>upperCI=est</a:t>
            </a:r>
            <a:r>
              <a:rPr lang="EN-US" dirty="0"/>
              <a:t>+2*</a:t>
            </a:r>
            <a:r>
              <a:rPr lang="EN-US" dirty="0" err="1"/>
              <a:t>stddev</a:t>
            </a:r>
          </a:p>
          <a:p>
            <a:pPr marL="0" indent="0">
              <a:buNone/>
            </a:pPr>
            <a:r>
              <a:rPr lang="EN-US" dirty="0"/>
              <a:t># Using 95% of the density of the normal distribution </a:t>
            </a:r>
          </a:p>
          <a:p>
            <a:pPr marL="0" indent="0">
              <a:buNone/>
            </a:pPr>
            <a:r>
              <a:rPr lang="EN-US" dirty="0"/>
              <a:t>lowerCI=est+qnorm(.025,0,stddev)</a:t>
            </a:r>
          </a:p>
          <a:p>
            <a:pPr marL="0" indent="0">
              <a:buNone/>
            </a:pPr>
            <a:r>
              <a:rPr lang="EN-US" dirty="0"/>
              <a:t>upperCI=est+qnorm(.975,0,stddev)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D550-F5A0-44D0-BAC8-8959FC8B393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833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Regression and </a:t>
            </a:r>
            <a:r>
              <a:rPr lang="SV-SE" dirty="0" err="1"/>
              <a:t>Residuals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SV-SE" dirty="0"/>
              <a:t>The </a:t>
            </a:r>
            <a:r>
              <a:rPr lang="SV-SE" i="1" dirty="0" err="1"/>
              <a:t>residuals</a:t>
            </a:r>
            <a:r>
              <a:rPr lang="SV-SE" i="1" dirty="0"/>
              <a:t> </a:t>
            </a:r>
            <a:r>
              <a:rPr lang="SV-SE" dirty="0" err="1"/>
              <a:t>of</a:t>
            </a:r>
            <a:r>
              <a:rPr lang="SV-SE" dirty="0"/>
              <a:t> a regression </a:t>
            </a:r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the </a:t>
            </a:r>
            <a:r>
              <a:rPr lang="SV-SE" dirty="0" err="1"/>
              <a:t>errors</a:t>
            </a:r>
            <a:r>
              <a:rPr lang="SV-SE" dirty="0"/>
              <a:t> on given data.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2510790"/>
            <a:ext cx="4847619" cy="3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757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Training-Selection-Test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70612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sv-SE" dirty="0"/>
              <a:t>Ideally, you should not use the training data or the data used to select competing models (see next module) to analyze expected performance. They will overestimate expected accuracy. </a:t>
            </a:r>
          </a:p>
          <a:p>
            <a:pPr marL="0" lvl="1" indent="0">
              <a:spcBef>
                <a:spcPts val="1000"/>
              </a:spcBef>
              <a:buNone/>
            </a:pPr>
            <a:endParaRPr lang="sv-SE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0334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dirty="0"/>
              <a:t>Abnormality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359018"/>
            <a:ext cx="10515600" cy="18706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000"/>
              </a:spcBef>
              <a:buNone/>
            </a:pPr>
            <a:r>
              <a:rPr lang="sv-SE" dirty="0"/>
              <a:t>Sometimes the error function is clearly not approximately normal, though generally this is a sign that OLS models (and models that are OLS models of transformations of the raw features) are inappropriate.</a:t>
            </a:r>
          </a:p>
          <a:p>
            <a:pPr marL="342900" lvl="1" indent="-342900">
              <a:spcBef>
                <a:spcPts val="1000"/>
              </a:spcBef>
            </a:pPr>
            <a:r>
              <a:rPr lang="sv-SE" dirty="0"/>
              <a:t>Many residuals outside three standard deviations of the mean.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sv-SE" dirty="0"/>
              <a:t>Techniques exist, such as working with Chebyshev’s inequality for bounds. </a:t>
            </a:r>
          </a:p>
          <a:p>
            <a:pPr marL="0" lvl="1" indent="0">
              <a:spcBef>
                <a:spcPts val="1000"/>
              </a:spcBef>
              <a:buNone/>
            </a:pPr>
            <a:endParaRPr lang="sv-SE" dirty="0"/>
          </a:p>
          <a:p>
            <a:pPr marL="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sv-S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931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Exercise</a:t>
            </a:r>
            <a:r>
              <a:rPr lang="SV-SE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SV-SE" dirty="0" err="1"/>
              <a:t>Using</a:t>
            </a:r>
            <a:r>
              <a:rPr lang="SV-SE" dirty="0"/>
              <a:t> the </a:t>
            </a:r>
            <a:r>
              <a:rPr lang="SV-SE" dirty="0" err="1"/>
              <a:t>Ozone</a:t>
            </a:r>
            <a:r>
              <a:rPr lang="SV-SE" dirty="0"/>
              <a:t> data from the </a:t>
            </a:r>
            <a:r>
              <a:rPr lang="SV-SE" dirty="0" err="1"/>
              <a:t>datasets</a:t>
            </a:r>
            <a:r>
              <a:rPr lang="SV-SE" dirty="0"/>
              <a:t> </a:t>
            </a:r>
            <a:r>
              <a:rPr lang="SV-SE" dirty="0" err="1"/>
              <a:t>package</a:t>
            </a:r>
            <a:r>
              <a:rPr lang="SV-SE" dirty="0"/>
              <a:t>. </a:t>
            </a:r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only</a:t>
            </a:r>
            <a:r>
              <a:rPr lang="SV-SE" dirty="0"/>
              <a:t> the </a:t>
            </a:r>
            <a:r>
              <a:rPr lang="SV-SE" dirty="0" err="1"/>
              <a:t>Wind</a:t>
            </a:r>
            <a:r>
              <a:rPr lang="SV-SE" dirty="0"/>
              <a:t> and </a:t>
            </a:r>
            <a:r>
              <a:rPr lang="SV-SE" dirty="0" err="1"/>
              <a:t>Ozone</a:t>
            </a:r>
            <a:r>
              <a:rPr lang="SV-SE" dirty="0"/>
              <a:t> </a:t>
            </a:r>
            <a:r>
              <a:rPr lang="SV-SE" dirty="0" err="1"/>
              <a:t>columns</a:t>
            </a:r>
            <a:r>
              <a:rPr lang="SV-SE" dirty="0"/>
              <a:t>, and </a:t>
            </a:r>
            <a:r>
              <a:rPr lang="SV-SE" dirty="0" err="1"/>
              <a:t>remove</a:t>
            </a:r>
            <a:r>
              <a:rPr lang="SV-SE" dirty="0"/>
              <a:t> all </a:t>
            </a:r>
            <a:r>
              <a:rPr lang="SV-SE" dirty="0" err="1"/>
              <a:t>rows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a </a:t>
            </a:r>
            <a:r>
              <a:rPr lang="SV-SE" dirty="0" err="1"/>
              <a:t>missing</a:t>
            </a:r>
            <a:r>
              <a:rPr lang="SV-SE" dirty="0"/>
              <a:t> (NA) </a:t>
            </a:r>
            <a:r>
              <a:rPr lang="SV-SE" dirty="0" err="1"/>
              <a:t>Ozone</a:t>
            </a:r>
            <a:r>
              <a:rPr lang="SV-SE" dirty="0"/>
              <a:t> </a:t>
            </a:r>
            <a:r>
              <a:rPr lang="SV-SE" dirty="0" err="1"/>
              <a:t>value</a:t>
            </a:r>
            <a:r>
              <a:rPr lang="SV-SE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 err="1"/>
              <a:t>Create</a:t>
            </a:r>
            <a:r>
              <a:rPr lang="SV-SE" dirty="0"/>
              <a:t> </a:t>
            </a:r>
            <a:r>
              <a:rPr lang="SV-SE" dirty="0" err="1"/>
              <a:t>linear</a:t>
            </a:r>
            <a:r>
              <a:rPr lang="SV-SE" dirty="0"/>
              <a:t> regression and </a:t>
            </a:r>
            <a:r>
              <a:rPr lang="SV-SE" dirty="0" err="1"/>
              <a:t>Poisson</a:t>
            </a:r>
            <a:r>
              <a:rPr lang="SV-SE" dirty="0"/>
              <a:t> regression </a:t>
            </a:r>
            <a:r>
              <a:rPr lang="SV-SE" dirty="0" err="1"/>
              <a:t>models</a:t>
            </a:r>
            <a:r>
              <a:rPr lang="SV-SE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 err="1"/>
              <a:t>Calculate</a:t>
            </a:r>
            <a:r>
              <a:rPr lang="SV-SE" dirty="0"/>
              <a:t> the </a:t>
            </a:r>
            <a:r>
              <a:rPr lang="SV-SE" dirty="0" err="1"/>
              <a:t>mean</a:t>
            </a:r>
            <a:r>
              <a:rPr lang="SV-SE" dirty="0"/>
              <a:t> </a:t>
            </a:r>
            <a:r>
              <a:rPr lang="SV-SE" dirty="0" err="1"/>
              <a:t>squared</a:t>
            </a:r>
            <a:r>
              <a:rPr lang="SV-SE" dirty="0"/>
              <a:t> </a:t>
            </a:r>
            <a:r>
              <a:rPr lang="SV-SE" dirty="0" err="1"/>
              <a:t>error</a:t>
            </a:r>
            <a:r>
              <a:rPr lang="SV-SE" dirty="0"/>
              <a:t> (on the </a:t>
            </a:r>
            <a:r>
              <a:rPr lang="SV-SE" dirty="0" err="1"/>
              <a:t>training</a:t>
            </a:r>
            <a:r>
              <a:rPr lang="SV-SE" dirty="0"/>
              <a:t> data) for </a:t>
            </a:r>
            <a:r>
              <a:rPr lang="SV-SE" dirty="0" err="1"/>
              <a:t>each</a:t>
            </a:r>
            <a:r>
              <a:rPr lang="SV-SE" dirty="0"/>
              <a:t> </a:t>
            </a:r>
            <a:r>
              <a:rPr lang="SV-SE" dirty="0" err="1"/>
              <a:t>model</a:t>
            </a:r>
            <a:r>
              <a:rPr lang="SV-SE" dirty="0"/>
              <a:t>.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37654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Exercise</a:t>
            </a:r>
            <a:r>
              <a:rPr lang="SV-SE" dirty="0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SV-SE" dirty="0" err="1"/>
              <a:t>Using</a:t>
            </a:r>
            <a:r>
              <a:rPr lang="SV-SE" dirty="0"/>
              <a:t> the poly4 data from the </a:t>
            </a:r>
            <a:r>
              <a:rPr lang="SV-SE" dirty="0" err="1"/>
              <a:t>course</a:t>
            </a:r>
            <a:r>
              <a:rPr lang="SV-SE" dirty="0"/>
              <a:t> </a:t>
            </a:r>
            <a:r>
              <a:rPr lang="SV-SE" dirty="0" err="1"/>
              <a:t>code</a:t>
            </a:r>
            <a:r>
              <a:rPr lang="SV-SE" dirty="0"/>
              <a:t>. Set the </a:t>
            </a:r>
            <a:r>
              <a:rPr lang="SV-SE" dirty="0" err="1"/>
              <a:t>random</a:t>
            </a:r>
            <a:r>
              <a:rPr lang="SV-SE" dirty="0"/>
              <a:t> </a:t>
            </a:r>
            <a:r>
              <a:rPr lang="SV-SE" dirty="0" err="1"/>
              <a:t>seed</a:t>
            </a:r>
            <a:r>
              <a:rPr lang="SV-SE" dirty="0"/>
              <a:t> to 0 </a:t>
            </a:r>
            <a:r>
              <a:rPr lang="SV-SE" dirty="0" err="1"/>
              <a:t>before</a:t>
            </a:r>
            <a:r>
              <a:rPr lang="SV-SE" dirty="0"/>
              <a:t> </a:t>
            </a:r>
            <a:r>
              <a:rPr lang="SV-SE" dirty="0" err="1"/>
              <a:t>using</a:t>
            </a:r>
            <a:r>
              <a:rPr lang="SV-SE" dirty="0"/>
              <a:t> the getPoly4 </a:t>
            </a:r>
            <a:r>
              <a:rPr lang="SV-SE" dirty="0" err="1"/>
              <a:t>function</a:t>
            </a:r>
            <a:r>
              <a:rPr lang="SV-SE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 err="1"/>
              <a:t>Create</a:t>
            </a:r>
            <a:r>
              <a:rPr lang="SV-SE" dirty="0"/>
              <a:t> </a:t>
            </a:r>
            <a:r>
              <a:rPr lang="SV-SE" dirty="0" err="1"/>
              <a:t>linear</a:t>
            </a:r>
            <a:r>
              <a:rPr lang="SV-SE" dirty="0"/>
              <a:t> regression, </a:t>
            </a:r>
            <a:r>
              <a:rPr lang="SV-SE" dirty="0" err="1"/>
              <a:t>polynomial</a:t>
            </a:r>
            <a:r>
              <a:rPr lang="SV-SE" dirty="0"/>
              <a:t> regression </a:t>
            </a:r>
            <a:r>
              <a:rPr lang="SV-SE" dirty="0" err="1"/>
              <a:t>models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orders 2 to 6 and </a:t>
            </a:r>
            <a:r>
              <a:rPr lang="SV-SE" dirty="0" err="1"/>
              <a:t>two</a:t>
            </a:r>
            <a:r>
              <a:rPr lang="SV-SE" dirty="0"/>
              <a:t> neural </a:t>
            </a:r>
            <a:r>
              <a:rPr lang="SV-SE" dirty="0" err="1"/>
              <a:t>network</a:t>
            </a:r>
            <a:r>
              <a:rPr lang="SV-SE" dirty="0"/>
              <a:t> </a:t>
            </a:r>
            <a:r>
              <a:rPr lang="SV-SE" dirty="0" err="1"/>
              <a:t>models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four</a:t>
            </a:r>
            <a:r>
              <a:rPr lang="SV-SE" dirty="0"/>
              <a:t> </a:t>
            </a:r>
            <a:r>
              <a:rPr lang="SV-SE" dirty="0" err="1"/>
              <a:t>hidden</a:t>
            </a:r>
            <a:r>
              <a:rPr lang="SV-SE" dirty="0"/>
              <a:t> </a:t>
            </a:r>
            <a:r>
              <a:rPr lang="SV-SE" dirty="0" err="1"/>
              <a:t>nodes</a:t>
            </a:r>
            <a:r>
              <a:rPr lang="SV-SE" dirty="0"/>
              <a:t>. Set the </a:t>
            </a:r>
            <a:r>
              <a:rPr lang="SV-SE" dirty="0" err="1"/>
              <a:t>random</a:t>
            </a:r>
            <a:r>
              <a:rPr lang="SV-SE" dirty="0"/>
              <a:t> </a:t>
            </a:r>
            <a:r>
              <a:rPr lang="SV-SE" dirty="0" err="1"/>
              <a:t>seed</a:t>
            </a:r>
            <a:r>
              <a:rPr lang="SV-SE" dirty="0"/>
              <a:t> to 0 and 1 </a:t>
            </a:r>
            <a:r>
              <a:rPr lang="SV-SE" dirty="0" err="1"/>
              <a:t>before</a:t>
            </a:r>
            <a:r>
              <a:rPr lang="SV-SE" dirty="0"/>
              <a:t> </a:t>
            </a:r>
            <a:r>
              <a:rPr lang="SV-SE" dirty="0" err="1"/>
              <a:t>building</a:t>
            </a:r>
            <a:r>
              <a:rPr lang="SV-SE" dirty="0"/>
              <a:t> the neural </a:t>
            </a:r>
            <a:r>
              <a:rPr lang="SV-SE" dirty="0" err="1"/>
              <a:t>net</a:t>
            </a:r>
            <a:r>
              <a:rPr lang="SV-SE" dirty="0"/>
              <a:t> </a:t>
            </a:r>
            <a:r>
              <a:rPr lang="SV-SE" dirty="0" err="1"/>
              <a:t>models</a:t>
            </a:r>
            <a:r>
              <a:rPr lang="SV-SE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Make a </a:t>
            </a:r>
            <a:r>
              <a:rPr lang="SV-SE" dirty="0" err="1"/>
              <a:t>function</a:t>
            </a:r>
            <a:r>
              <a:rPr lang="SV-SE" dirty="0"/>
              <a:t> to </a:t>
            </a:r>
            <a:r>
              <a:rPr lang="SV-SE" dirty="0" err="1"/>
              <a:t>plot</a:t>
            </a:r>
            <a:r>
              <a:rPr lang="SV-SE" dirty="0"/>
              <a:t> the data and a </a:t>
            </a:r>
            <a:r>
              <a:rPr lang="SV-SE" dirty="0" err="1"/>
              <a:t>model</a:t>
            </a:r>
            <a:r>
              <a:rPr lang="SV-SE" dirty="0"/>
              <a:t> and </a:t>
            </a:r>
            <a:r>
              <a:rPr lang="SV-SE" dirty="0" err="1"/>
              <a:t>use</a:t>
            </a:r>
            <a:r>
              <a:rPr lang="SV-SE" dirty="0"/>
              <a:t> it to </a:t>
            </a:r>
            <a:r>
              <a:rPr lang="SV-SE" dirty="0" err="1"/>
              <a:t>plot</a:t>
            </a:r>
            <a:r>
              <a:rPr lang="SV-SE" dirty="0"/>
              <a:t> </a:t>
            </a:r>
            <a:r>
              <a:rPr lang="SV-SE" dirty="0" err="1"/>
              <a:t>these</a:t>
            </a:r>
            <a:r>
              <a:rPr lang="SV-SE" dirty="0"/>
              <a:t> </a:t>
            </a:r>
            <a:r>
              <a:rPr lang="SV-SE" dirty="0" err="1"/>
              <a:t>models</a:t>
            </a:r>
            <a:r>
              <a:rPr lang="SV-SE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Make a new </a:t>
            </a:r>
            <a:r>
              <a:rPr lang="SV-SE" dirty="0" err="1"/>
              <a:t>function</a:t>
            </a:r>
            <a:r>
              <a:rPr lang="SV-SE" dirty="0"/>
              <a:t> like the last </a:t>
            </a:r>
            <a:r>
              <a:rPr lang="SV-SE" dirty="0" err="1"/>
              <a:t>but</a:t>
            </a:r>
            <a:r>
              <a:rPr lang="SV-SE" dirty="0"/>
              <a:t> </a:t>
            </a:r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also</a:t>
            </a:r>
            <a:r>
              <a:rPr lang="SV-SE" dirty="0"/>
              <a:t> </a:t>
            </a:r>
            <a:r>
              <a:rPr lang="SV-SE" dirty="0" err="1"/>
              <a:t>provides</a:t>
            </a:r>
            <a:r>
              <a:rPr lang="SV-SE" dirty="0"/>
              <a:t> </a:t>
            </a:r>
            <a:r>
              <a:rPr lang="SV-SE" dirty="0" err="1"/>
              <a:t>confidence</a:t>
            </a:r>
            <a:r>
              <a:rPr lang="SV-SE" dirty="0"/>
              <a:t> </a:t>
            </a:r>
            <a:r>
              <a:rPr lang="SV-SE" dirty="0" err="1"/>
              <a:t>intervals</a:t>
            </a:r>
            <a:r>
              <a:rPr lang="SV-SE" dirty="0"/>
              <a:t> </a:t>
            </a:r>
            <a:r>
              <a:rPr lang="SV-SE" dirty="0" err="1"/>
              <a:t>around</a:t>
            </a:r>
            <a:r>
              <a:rPr lang="SV-SE" dirty="0"/>
              <a:t> the regression </a:t>
            </a:r>
            <a:r>
              <a:rPr lang="SV-SE" dirty="0" err="1"/>
              <a:t>curve</a:t>
            </a:r>
            <a:r>
              <a:rPr lang="SV-SE" dirty="0"/>
              <a:t>.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01512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Mean Square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sv-SE" dirty="0"/>
                  <a:t>The average of the squared error of our estimation. </a:t>
                </a:r>
              </a:p>
              <a:p>
                <a:endParaRPr lang="sv-S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sv-SE" dirty="0"/>
              </a:p>
              <a:p>
                <a:pPr marL="0" indent="0">
                  <a:buNone/>
                </a:pPr>
                <a:r>
                  <a:rPr lang="sv-SE" dirty="0"/>
                  <a:t>		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𝑟𝑜𝑤𝑠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𝑜𝑢𝑟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sv-SE" dirty="0"/>
              </a:p>
              <a:p>
                <a:pPr marL="0" indent="0">
                  <a:buNone/>
                </a:pPr>
                <a:r>
                  <a:rPr lang="sv-SE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𝑎𝑐𝑡𝑢𝑎𝑙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v-SE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sv-SE" b="0" dirty="0"/>
                  <a:t> </a:t>
                </a:r>
              </a:p>
              <a:p>
                <a:pPr marL="0" indent="0">
                  <a:buNone/>
                </a:pPr>
                <a:r>
                  <a:rPr lang="sv-SE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sv-SE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𝑒𝑠𝑡𝑖𝑚𝑎𝑡𝑒𝑑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v-SE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sv-SE" b="0" dirty="0"/>
                  <a:t> </a:t>
                </a:r>
              </a:p>
              <a:p>
                <a:pPr marL="0" indent="0">
                  <a:buNone/>
                </a:pPr>
                <a:endParaRPr lang="sv-SE" b="0" dirty="0"/>
              </a:p>
              <a:p>
                <a:pPr marL="0" indent="0">
                  <a:buNone/>
                </a:pPr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032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Ordinary Least Squares (OLS) Regression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Creates the linear model that minimizes the sum of residuals squared (on the training data).</a:t>
            </a:r>
            <a:endParaRPr lang="en-US" dirty="0"/>
          </a:p>
          <a:p>
            <a:r>
              <a:rPr lang="EN-US" dirty="0"/>
              <a:t>"Line of best fit"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5B9BD5"/>
                </a:solidFill>
              </a:rPr>
              <a:t>Constructor: </a:t>
            </a:r>
            <a:endParaRPr lang="en-US" dirty="0">
              <a:solidFill>
                <a:srgbClr val="5B9BD5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ED7D31"/>
                </a:solidFill>
              </a:rPr>
              <a:t>lm</a:t>
            </a:r>
            <a:endParaRPr lang="en-US" dirty="0">
              <a:solidFill>
                <a:srgbClr val="ED7D3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5B9BD5"/>
                </a:solidFill>
              </a:rPr>
              <a:t>Important Tuning Parameters:</a:t>
            </a:r>
            <a:endParaRPr lang="en-US" dirty="0">
              <a:solidFill>
                <a:srgbClr val="5B9BD5"/>
              </a:solidFill>
            </a:endParaRPr>
          </a:p>
          <a:p>
            <a:pPr marL="457200" lvl="1" indent="0">
              <a:buNone/>
            </a:pPr>
            <a:r>
              <a:rPr lang="EN-US" dirty="0"/>
              <a:t>None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5B9BD5"/>
                </a:solidFill>
              </a:rPr>
              <a:t>Example:</a:t>
            </a:r>
            <a:endParaRPr lang="en-US" dirty="0">
              <a:solidFill>
                <a:srgbClr val="5B9BD5"/>
              </a:solidFill>
            </a:endParaRPr>
          </a:p>
          <a:p>
            <a:pPr marL="457200" lvl="1" indent="0">
              <a:buNone/>
            </a:pPr>
            <a:r>
              <a:rPr lang="EN-US" dirty="0"/>
              <a:t>model=lm(Y~.,</a:t>
            </a:r>
            <a:r>
              <a:rPr lang="EN-US" dirty="0" err="1"/>
              <a:t>trainingData</a:t>
            </a:r>
            <a:r>
              <a:rPr lang="EN-US" dirty="0"/>
              <a:t>)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est=predict(model,newData)</a:t>
            </a:r>
            <a:endParaRPr lang="en-US" dirty="0"/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45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real world is seldom linear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38850" y="1924050"/>
            <a:ext cx="5378679" cy="3803788"/>
          </a:xfrm>
        </p:spPr>
      </p:pic>
      <p:sp>
        <p:nvSpPr>
          <p:cNvPr id="12" name="TextBox 11"/>
          <p:cNvSpPr txBox="1"/>
          <p:nvPr/>
        </p:nvSpPr>
        <p:spPr>
          <a:xfrm>
            <a:off x="981939" y="1647825"/>
            <a:ext cx="5060950" cy="452431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3200" b="1" dirty="0"/>
              <a:t>Problem</a:t>
            </a:r>
            <a:r>
              <a:rPr lang="EN-US" sz="3200" dirty="0"/>
              <a:t>: OLS works great if the target variable is linearly related to the input features. But most data is non-linear.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/>
          </a:p>
          <a:p>
            <a:r>
              <a:rPr lang="EN-US" sz="3200" b="1" dirty="0"/>
              <a:t>One solution</a:t>
            </a:r>
            <a:r>
              <a:rPr lang="EN-US" sz="3200" dirty="0"/>
              <a:t>: Look at the linear relationship between </a:t>
            </a:r>
            <a:r>
              <a:rPr lang="EN-US" sz="3200" i="1" dirty="0"/>
              <a:t>non-linear transformations </a:t>
            </a:r>
            <a:r>
              <a:rPr lang="EN-US" sz="3200" dirty="0"/>
              <a:t>of our variables.</a:t>
            </a:r>
          </a:p>
        </p:txBody>
      </p:sp>
    </p:spTree>
    <p:extLst>
      <p:ext uri="{BB962C8B-B14F-4D97-AF65-F5344CB8AC3E}">
        <p14:creationId xmlns:p14="http://schemas.microsoft.com/office/powerpoint/2010/main" val="183637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Regression (Generalized Linear Models)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One option is to work with transformations of our target variable.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This gives us the class of models known as </a:t>
            </a:r>
            <a:r>
              <a:rPr lang="EN-US" i="1" dirty="0"/>
              <a:t>generalized linear models</a:t>
            </a:r>
            <a:r>
              <a:rPr lang="EN-US" dirty="0"/>
              <a:t>. The transformation is known as the </a:t>
            </a:r>
            <a:r>
              <a:rPr lang="EN-US" i="1" dirty="0"/>
              <a:t>link </a:t>
            </a:r>
            <a:r>
              <a:rPr lang="EN-US" dirty="0"/>
              <a:t>function.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 example is Poisson regression (AKA log-linear regression), which assumes a linear relationship between the input features and the logarithm of the target variable.</a:t>
            </a:r>
            <a:endParaRPr lang="en-US" dirty="0"/>
          </a:p>
          <a:p>
            <a:r>
              <a:rPr lang="EN-US" dirty="0"/>
              <a:t>Useful when the target is a count variable, where the counted events are independent and the probability per unit time of counted events are related to input features. (Note the estimate is always positive.)</a:t>
            </a:r>
            <a:endParaRPr lang="en-US" dirty="0"/>
          </a:p>
          <a:p>
            <a:r>
              <a:rPr lang="EN-US" dirty="0"/>
              <a:t>For example, the time between arrivals of customers at a bank. We assume the arrival of one customer does not make another more or less likely, but the number of customers depends on features such as the time of day. 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92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7980"/>
            <a:ext cx="10515600" cy="517142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B9BD5"/>
                </a:solidFill>
              </a:rPr>
              <a:t>Constructor: </a:t>
            </a:r>
            <a:r>
              <a:rPr lang="EN-US" dirty="0">
                <a:solidFill>
                  <a:srgbClr val="000000"/>
                </a:solidFill>
              </a:rPr>
              <a:t> 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ED7D31"/>
                </a:solidFill>
              </a:rPr>
              <a:t>glm</a:t>
            </a:r>
            <a:r>
              <a:rPr lang="EN-US" dirty="0">
                <a:solidFill>
                  <a:srgbClr val="000000"/>
                </a:solidFill>
              </a:rPr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rgbClr val="5B9BD5"/>
                </a:solidFill>
              </a:rPr>
              <a:t>Important Tuning Parameters:</a:t>
            </a:r>
          </a:p>
          <a:p>
            <a:pPr marL="0" indent="0">
              <a:buNone/>
            </a:pPr>
            <a:r>
              <a:rPr lang="EN-US" dirty="0"/>
              <a:t>Constructor: </a:t>
            </a:r>
          </a:p>
          <a:p>
            <a:pPr marL="457200" lvl="1" indent="0">
              <a:buNone/>
            </a:pPr>
            <a:r>
              <a:rPr lang="EN-US" dirty="0"/>
              <a:t>We must specify the link function to use using the </a:t>
            </a:r>
            <a:r>
              <a:rPr lang="EN-US" i="1" dirty="0"/>
              <a:t>family</a:t>
            </a:r>
            <a:r>
              <a:rPr lang="EN-US" dirty="0"/>
              <a:t> argument</a:t>
            </a:r>
            <a:r>
              <a:rPr lang="EN-US" i="1" dirty="0"/>
              <a:t>.</a:t>
            </a:r>
            <a:r>
              <a:rPr lang="EN-US" dirty="0"/>
              <a:t> Unusually, this comes between the formula and training data. For Poisson regression the link function is "poisson". </a:t>
            </a:r>
          </a:p>
          <a:p>
            <a:pPr marL="0" indent="0">
              <a:buNone/>
            </a:pPr>
            <a:r>
              <a:rPr lang="EN-US" dirty="0"/>
              <a:t>Predict function:</a:t>
            </a:r>
          </a:p>
          <a:p>
            <a:pPr marL="457200" lvl="1" indent="0">
              <a:buNone/>
            </a:pPr>
            <a:r>
              <a:rPr lang="EN-US" sz="2000" dirty="0"/>
              <a:t>By default the output of the predict function when using a glm model are </a:t>
            </a:r>
            <a:r>
              <a:rPr lang="EN-US" sz="2000" i="1" dirty="0"/>
              <a:t>transformed</a:t>
            </a:r>
            <a:r>
              <a:rPr lang="EN-US" sz="2000" dirty="0"/>
              <a:t> values</a:t>
            </a:r>
            <a:r>
              <a:rPr lang="EN-US" sz="2000" i="1" dirty="0"/>
              <a:t>. </a:t>
            </a:r>
            <a:r>
              <a:rPr lang="EN-US" sz="2000" dirty="0"/>
              <a:t>In the Poisson case, we get the logarithm of the target variable.</a:t>
            </a:r>
            <a:r>
              <a:rPr lang="EN-US" sz="2000" i="1" dirty="0"/>
              <a:t> </a:t>
            </a:r>
            <a:r>
              <a:rPr lang="EN-US" sz="2000" dirty="0"/>
              <a:t>To </a:t>
            </a:r>
            <a:r>
              <a:rPr lang="EN-US" dirty="0"/>
              <a:t>instead get the actual value of the target variable we must specify type="response".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5B9BD5"/>
                </a:solidFill>
              </a:rPr>
              <a:t>Example:</a:t>
            </a:r>
            <a:r>
              <a:rPr lang="EN-US" sz="2400" dirty="0"/>
              <a:t> </a:t>
            </a:r>
          </a:p>
          <a:p>
            <a:pPr lvl="1"/>
            <a:r>
              <a:rPr lang="EN-US" dirty="0"/>
              <a:t>model=glm(Y~.,"poisson",</a:t>
            </a:r>
            <a:r>
              <a:rPr lang="EN-US" dirty="0" err="1"/>
              <a:t>trainingData</a:t>
            </a:r>
            <a:r>
              <a:rPr lang="EN-US" dirty="0"/>
              <a:t>) </a:t>
            </a:r>
          </a:p>
          <a:p>
            <a:pPr lvl="1"/>
            <a:r>
              <a:rPr lang="EN-US" dirty="0"/>
              <a:t>est=predict(</a:t>
            </a:r>
            <a:r>
              <a:rPr lang="EN-US" dirty="0" err="1"/>
              <a:t>model,newData</a:t>
            </a:r>
            <a:r>
              <a:rPr lang="EN-US" dirty="0"/>
              <a:t>,type="response")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652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4890"/>
            <a:ext cx="10972800" cy="1143000"/>
          </a:xfrm>
        </p:spPr>
        <p:txBody>
          <a:bodyPr/>
          <a:lstStyle/>
          <a:p>
            <a:r>
              <a:rPr lang="sv-SE" dirty="0"/>
              <a:t>Polynomial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1925"/>
                <a:ext cx="10804525" cy="19318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sv-SE" dirty="0"/>
                  <a:t>Another option is to fit a linear model to a transformation of the input variables. The simplest implementation of this idea:</a:t>
                </a:r>
              </a:p>
              <a:p>
                <a:r>
                  <a:rPr lang="sv-SE" dirty="0"/>
                  <a:t>Project onto the truncated power series of X: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sv-SE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sv-SE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sv-SE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sv-SE" dirty="0"/>
                  <a:t>.</a:t>
                </a:r>
              </a:p>
              <a:p>
                <a:r>
                  <a:rPr lang="sv-SE" dirty="0"/>
                  <a:t>Perform linear regression on this new set of variables.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1925"/>
                <a:ext cx="10804525" cy="1931863"/>
              </a:xfrm>
              <a:blipFill>
                <a:blip r:embed="rId3"/>
                <a:stretch>
                  <a:fillRect l="-1185" t="-5363" b="-6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09625" y="3524250"/>
            <a:ext cx="10280667" cy="224676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/>
              <a:t>When there are multiple input features, the power series includes cross-terms. So a projection onto the second order power series of &lt;X1,X2&gt; gives &lt;X1,X2,X1*X2,X1^2,X2^2&gt;. We will look primarily at cases of a single input feature. </a:t>
            </a:r>
            <a:endParaRPr lang="en-US" sz="2800"/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000596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097954" y="1924050"/>
            <a:ext cx="2743200" cy="923330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 dirty="0"/>
              <a:t>We get our estimate of Y by performing OLS on the new dataset &lt;X',Y&gt;</a:t>
            </a:r>
            <a:endParaRPr lang="en-US" dirty="0"/>
          </a:p>
        </p:txBody>
      </p:sp>
      <p:sp>
        <p:nvSpPr>
          <p:cNvPr id="20" name="Arrow: Right 19"/>
          <p:cNvSpPr/>
          <p:nvPr/>
        </p:nvSpPr>
        <p:spPr>
          <a:xfrm>
            <a:off x="3877675" y="38862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097953" y="5271946"/>
            <a:ext cx="2743200" cy="923330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 dirty="0"/>
              <a:t>New Data</a:t>
            </a:r>
            <a:endParaRPr lang="en-US" dirty="0"/>
          </a:p>
          <a:p>
            <a:pPr algn="ctr"/>
            <a:r>
              <a:rPr lang="EN-US" dirty="0"/>
              <a:t>Transformed Features</a:t>
            </a:r>
            <a:endParaRPr lang="en-US" dirty="0"/>
          </a:p>
          <a:p>
            <a:pPr algn="ctr"/>
            <a:r>
              <a:rPr lang="EN-US" dirty="0"/>
              <a:t>(New coordinate system)</a:t>
            </a:r>
            <a:endParaRPr lang="en-US" dirty="0"/>
          </a:p>
        </p:txBody>
      </p:sp>
      <p:graphicFrame>
        <p:nvGraphicFramePr>
          <p:cNvPr id="5" name="Table 4"/>
          <p:cNvGraphicFramePr/>
          <p:nvPr>
            <p:extLst>
              <p:ext uri="{D42A27DB-BD31-4B8C-83A1-F6EECF244321}">
                <p14:modId xmlns:p14="http://schemas.microsoft.com/office/powerpoint/2010/main" val="3367360956"/>
              </p:ext>
            </p:extLst>
          </p:nvPr>
        </p:nvGraphicFramePr>
        <p:xfrm>
          <a:off x="1572030" y="2905125"/>
          <a:ext cx="1419224" cy="2265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1526487390"/>
                    </a:ext>
                  </a:extLst>
                </a:gridCol>
                <a:gridCol w="790574">
                  <a:extLst>
                    <a:ext uri="{9D8B030D-6E8A-4147-A177-3AD203B41FA5}">
                      <a16:colId xmlns:a16="http://schemas.microsoft.com/office/drawing/2014/main" val="560718568"/>
                    </a:ext>
                  </a:extLst>
                </a:gridCol>
              </a:tblGrid>
              <a:tr h="714375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007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04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12.6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5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60.9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085440"/>
                  </a:ext>
                </a:extLst>
              </a:tr>
              <a:tr h="438149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394665"/>
                  </a:ext>
                </a:extLst>
              </a:tr>
            </a:tbl>
          </a:graphicData>
        </a:graphic>
      </p:graphicFrame>
      <p:graphicFrame>
        <p:nvGraphicFramePr>
          <p:cNvPr id="28" name="Content Placeholder 2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266921"/>
              </p:ext>
            </p:extLst>
          </p:nvPr>
        </p:nvGraphicFramePr>
        <p:xfrm>
          <a:off x="5754583" y="2932430"/>
          <a:ext cx="5619743" cy="2238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598">
                  <a:extLst>
                    <a:ext uri="{9D8B030D-6E8A-4147-A177-3AD203B41FA5}">
                      <a16:colId xmlns:a16="http://schemas.microsoft.com/office/drawing/2014/main" val="1800277794"/>
                    </a:ext>
                  </a:extLst>
                </a:gridCol>
                <a:gridCol w="723898">
                  <a:extLst>
                    <a:ext uri="{9D8B030D-6E8A-4147-A177-3AD203B41FA5}">
                      <a16:colId xmlns:a16="http://schemas.microsoft.com/office/drawing/2014/main" val="2080082312"/>
                    </a:ext>
                  </a:extLst>
                </a:gridCol>
                <a:gridCol w="676272">
                  <a:extLst>
                    <a:ext uri="{9D8B030D-6E8A-4147-A177-3AD203B41FA5}">
                      <a16:colId xmlns:a16="http://schemas.microsoft.com/office/drawing/2014/main" val="2835764184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58676962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3792635158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X'1</a:t>
                      </a:r>
                      <a:endParaRPr lang="en-US"/>
                    </a:p>
                    <a:p>
                      <a:r>
                        <a:rPr lang="EN-US" dirty="0"/>
                        <a:t>=X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X'2</a:t>
                      </a:r>
                      <a:endParaRPr lang="en-US"/>
                    </a:p>
                    <a:p>
                      <a:r>
                        <a:rPr lang="EN-US" dirty="0"/>
                        <a:t>=X^2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X'3</a:t>
                      </a:r>
                      <a:endParaRPr lang="en-US"/>
                    </a:p>
                    <a:p>
                      <a:r>
                        <a:rPr lang="EN-US" dirty="0"/>
                        <a:t>=X^3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 </a:t>
                      </a:r>
                      <a:endParaRPr lang="en-US"/>
                    </a:p>
                    <a:p>
                      <a:r>
                        <a:rPr lang="EN-US" dirty="0"/>
                        <a:t>(As many orders as desired)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641339"/>
                  </a:ext>
                </a:extLst>
              </a:tr>
              <a:tr h="39950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029775"/>
                  </a:ext>
                </a:extLst>
              </a:tr>
              <a:tr h="399505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628525"/>
                  </a:ext>
                </a:extLst>
              </a:tr>
              <a:tr h="399505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60.9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74978"/>
                  </a:ext>
                </a:extLst>
              </a:tr>
              <a:tr h="399505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72971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38416" y="5271944"/>
            <a:ext cx="2968246" cy="923330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 dirty="0"/>
              <a:t>Original Data</a:t>
            </a:r>
            <a:endParaRPr lang="en-US" dirty="0"/>
          </a:p>
          <a:p>
            <a:pPr algn="ctr"/>
            <a:r>
              <a:rPr lang="EN-US" dirty="0"/>
              <a:t>Original Features</a:t>
            </a:r>
            <a:endParaRPr lang="en-US" dirty="0"/>
          </a:p>
          <a:p>
            <a:pPr algn="ctr"/>
            <a:r>
              <a:rPr lang="EN-US" dirty="0"/>
              <a:t>(Original coordinate system)</a:t>
            </a:r>
            <a:endParaRPr lang="en-US" dirty="0"/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735290" y="367645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dirty="0"/>
              <a:t>Polynomial Regression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410829" y="2628900"/>
            <a:ext cx="2009138" cy="1200329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 dirty="0"/>
              <a:t>We project our input features onto their power series.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041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3224</TotalTime>
  <Words>967</Words>
  <Application>Microsoft Office PowerPoint</Application>
  <PresentationFormat>Widescreen</PresentationFormat>
  <Paragraphs>159</Paragraphs>
  <Slides>22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Regression</vt:lpstr>
      <vt:lpstr>Regression and Residuals</vt:lpstr>
      <vt:lpstr>Mean Square Error</vt:lpstr>
      <vt:lpstr>Ordinary Least Squares (OLS) Regression </vt:lpstr>
      <vt:lpstr>The real world is seldom linear</vt:lpstr>
      <vt:lpstr>Poisson Regression (Generalized Linear Models)</vt:lpstr>
      <vt:lpstr>Poisson Regression</vt:lpstr>
      <vt:lpstr>Polynomial Regression</vt:lpstr>
      <vt:lpstr>PowerPoint Presentation</vt:lpstr>
      <vt:lpstr>PowerPoint Presentation</vt:lpstr>
      <vt:lpstr>Polynomial Regression</vt:lpstr>
      <vt:lpstr>Reflections</vt:lpstr>
      <vt:lpstr>Neural Networks (Regression)</vt:lpstr>
      <vt:lpstr>Neural Networks: Common Neurons</vt:lpstr>
      <vt:lpstr>Neural Networks (Simple)</vt:lpstr>
      <vt:lpstr>Error Distributions</vt:lpstr>
      <vt:lpstr>Normal Error Functions</vt:lpstr>
      <vt:lpstr>Confidence Intervals</vt:lpstr>
      <vt:lpstr>Normal Error Distributions and Confidence Intervals: Example Code</vt:lpstr>
      <vt:lpstr>Training-Selection-Test</vt:lpstr>
      <vt:lpstr>Exercise 1</vt:lpstr>
      <vt:lpstr>Exercise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&amp; Associated Techniques</dc:title>
  <dc:creator>michael ashcroft</dc:creator>
  <cp:lastModifiedBy>Acer</cp:lastModifiedBy>
  <cp:revision>32</cp:revision>
  <dcterms:created xsi:type="dcterms:W3CDTF">2015-06-08T16:28:25Z</dcterms:created>
  <dcterms:modified xsi:type="dcterms:W3CDTF">2016-12-06T00:14:40Z</dcterms:modified>
</cp:coreProperties>
</file>