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7" r:id="rId2"/>
    <p:sldId id="279" r:id="rId3"/>
    <p:sldId id="258" r:id="rId4"/>
    <p:sldId id="280" r:id="rId5"/>
    <p:sldId id="259" r:id="rId6"/>
    <p:sldId id="260" r:id="rId7"/>
    <p:sldId id="261" r:id="rId8"/>
    <p:sldId id="281" r:id="rId9"/>
    <p:sldId id="262" r:id="rId10"/>
    <p:sldId id="272" r:id="rId11"/>
    <p:sldId id="286" r:id="rId12"/>
    <p:sldId id="287" r:id="rId13"/>
    <p:sldId id="276" r:id="rId14"/>
    <p:sldId id="283" r:id="rId15"/>
    <p:sldId id="278" r:id="rId16"/>
    <p:sldId id="284" r:id="rId17"/>
    <p:sldId id="285" r:id="rId18"/>
    <p:sldId id="263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5EB6D-4FB7-4653-B4F0-015B3DC4FB67}" type="datetimeFigureOut">
              <a:rPr lang="en-US"/>
              <a:t>12/11/2016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C7326-9C94-48B7-8A73-2366CB2968B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6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C7326-9C94-48B7-8A73-2366CB2968BB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50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C7326-9C94-48B7-8A73-2366CB2968BB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8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C7326-9C94-48B7-8A73-2366CB2968BB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6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C7326-9C94-48B7-8A73-2366CB2968BB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73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C7326-9C94-48B7-8A73-2366CB2968BB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18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C7326-9C94-48B7-8A73-2366CB2968BB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22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C7326-9C94-48B7-8A73-2366CB2968BB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4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C7326-9C94-48B7-8A73-2366CB2968BB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94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C7326-9C94-48B7-8A73-2366CB2968BB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88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C7326-9C94-48B7-8A73-2366CB2968BB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67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0FE3-6B30-4285-831C-A7C154A76F95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C146-1B77-465E-B249-A5E7DCA0B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9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0FE3-6B30-4285-831C-A7C154A76F95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C146-1B77-465E-B249-A5E7DCA0B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3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0FE3-6B30-4285-831C-A7C154A76F95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C146-1B77-465E-B249-A5E7DCA0B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9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0FE3-6B30-4285-831C-A7C154A76F95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C146-1B77-465E-B249-A5E7DCA0B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2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0FE3-6B30-4285-831C-A7C154A76F95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C146-1B77-465E-B249-A5E7DCA0B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8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0FE3-6B30-4285-831C-A7C154A76F95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C146-1B77-465E-B249-A5E7DCA0B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0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0FE3-6B30-4285-831C-A7C154A76F95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C146-1B77-465E-B249-A5E7DCA0B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0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0FE3-6B30-4285-831C-A7C154A76F95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C146-1B77-465E-B249-A5E7DCA0B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3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0FE3-6B30-4285-831C-A7C154A76F95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C146-1B77-465E-B249-A5E7DCA0B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1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0FE3-6B30-4285-831C-A7C154A76F95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C146-1B77-465E-B249-A5E7DCA0B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8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0FE3-6B30-4285-831C-A7C154A76F95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C146-1B77-465E-B249-A5E7DCA0B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9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20FE3-6B30-4285-831C-A7C154A76F95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DC146-1B77-465E-B249-A5E7DCA0B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6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36619"/>
            <a:ext cx="12192000" cy="4680520"/>
          </a:xfrm>
          <a:prstGeom prst="rect">
            <a:avLst/>
          </a:prstGeom>
          <a:solidFill>
            <a:srgbClr val="A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2924944"/>
            <a:ext cx="7128792" cy="1728192"/>
          </a:xfrm>
        </p:spPr>
        <p:txBody>
          <a:bodyPr>
            <a:noAutofit/>
          </a:bodyPr>
          <a:lstStyle/>
          <a:p>
            <a:r>
              <a:rPr lang="sv-SE" sz="5400" dirty="0">
                <a:solidFill>
                  <a:schemeClr val="bg1"/>
                </a:solidFill>
              </a:rPr>
              <a:t>MODEL SELECTION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D550-F5A0-44D0-BAC8-8959FC8B3934}" type="slidenum">
              <a:rPr lang="en-GB" smtClean="0"/>
              <a:t>1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35360" y="2204864"/>
            <a:ext cx="2448272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/>
              <a:t>MODULE – 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84" y="2276872"/>
            <a:ext cx="3888433" cy="25922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15969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Controlling</a:t>
            </a:r>
            <a:r>
              <a:rPr lang="SV-SE" dirty="0"/>
              <a:t> </a:t>
            </a:r>
            <a:r>
              <a:rPr lang="SV-SE" dirty="0" err="1"/>
              <a:t>Complexity</a:t>
            </a:r>
            <a:r>
              <a:rPr lang="SV-SE" dirty="0"/>
              <a:t>: </a:t>
            </a:r>
            <a:r>
              <a:rPr lang="SV-SE" dirty="0" err="1"/>
              <a:t>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V-SE" dirty="0"/>
              <a:t>Idea: Rather than remove variables to restrict model complexity, instead restrict their freedom to take on values.</a:t>
            </a:r>
          </a:p>
          <a:p>
            <a:r>
              <a:rPr lang="SV-SE" dirty="0"/>
              <a:t>L1 regularization – penalize absolute values of parameters.</a:t>
            </a:r>
          </a:p>
          <a:p>
            <a:r>
              <a:rPr lang="SV-SE" dirty="0"/>
              <a:t>L2 regularization – penalize square values of parameters.</a:t>
            </a:r>
          </a:p>
          <a:p>
            <a:pPr marL="0" indent="0">
              <a:buNone/>
            </a:pPr>
            <a:r>
              <a:rPr lang="SV-SE" dirty="0"/>
              <a:t>L2 </a:t>
            </a:r>
            <a:r>
              <a:rPr lang="EN-US" dirty="0"/>
              <a:t>regularization shrinks parameters throughout the model, though concentrating on particular parameters. L1 will in many cases result with a sparse x, meaning that some values in x are exactly zero while others may be relatively large.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D550-F5A0-44D0-BAC8-8959FC8B393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69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    is a tuning parameter that governs the balance between error minimization and parameter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3093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L1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 </a:t>
            </a: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2" descr="Screen Shot 2013-03-17 at 10.43.11 P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3257550"/>
            <a:ext cx="3384376" cy="349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301" y="3551207"/>
            <a:ext cx="3968849" cy="29748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949" y="2286000"/>
            <a:ext cx="4470449" cy="77853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467475" y="1825625"/>
            <a:ext cx="513093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L2 </a:t>
            </a:r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7474" y="2228850"/>
            <a:ext cx="4816402" cy="11291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609540"/>
            <a:ext cx="316302" cy="41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13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common forms of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Adding noise to training data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Early stopping – do not optimize completely (neural networks)</a:t>
            </a:r>
          </a:p>
          <a:p>
            <a:r>
              <a:rPr lang="EN-US" dirty="0">
                <a:solidFill>
                  <a:srgbClr val="000000"/>
                </a:solidFill>
                <a:latin typeface="Calibri"/>
              </a:rPr>
              <a:t>Drop-out – varying model during training (neural networks)</a:t>
            </a:r>
          </a:p>
        </p:txBody>
      </p:sp>
    </p:spTree>
    <p:extLst>
      <p:ext uri="{BB962C8B-B14F-4D97-AF65-F5344CB8AC3E}">
        <p14:creationId xmlns:p14="http://schemas.microsoft.com/office/powerpoint/2010/main" val="371278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Regularization</a:t>
            </a:r>
            <a:r>
              <a:rPr lang="SV-SE" dirty="0"/>
              <a:t> </a:t>
            </a:r>
            <a:r>
              <a:rPr lang="SV-SE" dirty="0" err="1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Walk through regularization examples as a class:</a:t>
            </a:r>
            <a:endParaRPr lang="EN-US" dirty="0">
              <a:solidFill>
                <a:srgbClr val="000000"/>
              </a:solidFill>
              <a:latin typeface="Calibri"/>
            </a:endParaRPr>
          </a:p>
          <a:p>
            <a:r>
              <a:rPr lang="EN-US" dirty="0"/>
              <a:t>Ridge regression</a:t>
            </a:r>
          </a:p>
          <a:p>
            <a:r>
              <a:rPr lang="EN-US" dirty="0"/>
              <a:t>Neural network</a:t>
            </a:r>
          </a:p>
          <a:p>
            <a:pPr marL="0" indent="0">
              <a:buNone/>
            </a:pPr>
            <a:r>
              <a:rPr lang="EN-US" dirty="0"/>
              <a:t>Notice that hyper-parameter selection </a:t>
            </a:r>
            <a:r>
              <a:rPr lang="EN-US" u="sng" dirty="0"/>
              <a:t>is</a:t>
            </a:r>
            <a:r>
              <a:rPr lang="EN-US" dirty="0"/>
              <a:t> model selection.</a:t>
            </a:r>
          </a:p>
          <a:p>
            <a:pPr marL="0" indent="0">
              <a:buNone/>
            </a:pPr>
            <a:r>
              <a:rPr lang="EN-US" dirty="0"/>
              <a:t>But too many models can lead to false positives...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D550-F5A0-44D0-BAC8-8959FC8B393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971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split your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Do you have enough training data to obtain a high quality model?</a:t>
            </a:r>
          </a:p>
          <a:p>
            <a:r>
              <a:rPr lang="EN-US" dirty="0"/>
              <a:t>Do you have enough validation data to distinguish performance of models?</a:t>
            </a:r>
          </a:p>
          <a:p>
            <a:r>
              <a:rPr lang="EN-US" dirty="0"/>
              <a:t>Do you have enough test data to accurately estimate performance?</a:t>
            </a:r>
          </a:p>
        </p:txBody>
      </p:sp>
    </p:spTree>
    <p:extLst>
      <p:ext uri="{BB962C8B-B14F-4D97-AF65-F5344CB8AC3E}">
        <p14:creationId xmlns:p14="http://schemas.microsoft.com/office/powerpoint/2010/main" val="3591306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Learning Graphs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14" y="1593562"/>
            <a:ext cx="3972500" cy="28360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914" y="1593562"/>
            <a:ext cx="3972500" cy="283601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4547285"/>
            <a:ext cx="10515600" cy="1902942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SV-SE" dirty="0" err="1"/>
              <a:t>Validation</a:t>
            </a:r>
            <a:r>
              <a:rPr lang="SV-SE" dirty="0"/>
              <a:t>/CV </a:t>
            </a:r>
            <a:r>
              <a:rPr lang="SV-SE" dirty="0" err="1"/>
              <a:t>error</a:t>
            </a:r>
            <a:r>
              <a:rPr lang="SV-SE" dirty="0"/>
              <a:t> </a:t>
            </a:r>
            <a:r>
              <a:rPr lang="SV-SE" dirty="0" err="1"/>
              <a:t>approaches</a:t>
            </a:r>
            <a:r>
              <a:rPr lang="SV-SE" dirty="0"/>
              <a:t> long </a:t>
            </a:r>
            <a:r>
              <a:rPr lang="SV-SE" dirty="0" err="1"/>
              <a:t>run</a:t>
            </a:r>
            <a:r>
              <a:rPr lang="SV-SE" dirty="0"/>
              <a:t> generalization error on number of training cases from above.</a:t>
            </a:r>
          </a:p>
          <a:p>
            <a:r>
              <a:rPr lang="SV-SE" dirty="0"/>
              <a:t>Training error approaches error on number of training cases from from below.</a:t>
            </a:r>
          </a:p>
          <a:p>
            <a:r>
              <a:rPr lang="SV-SE" dirty="0"/>
              <a:t>The amount of improvement that can be obtained from more data can be read from the difference in these two amount on a training graph.</a:t>
            </a:r>
          </a:p>
        </p:txBody>
      </p:sp>
    </p:spTree>
    <p:extLst>
      <p:ext uri="{BB962C8B-B14F-4D97-AF65-F5344CB8AC3E}">
        <p14:creationId xmlns:p14="http://schemas.microsoft.com/office/powerpoint/2010/main" val="1295984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Significant difference in 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Examine whether best model significantly out performs second best given validation data.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libri"/>
              </a:rPr>
              <a:t>We test the probability that we would see the </a:t>
            </a:r>
            <a:r>
              <a:rPr lang="EN-US" i="1" dirty="0">
                <a:solidFill>
                  <a:srgbClr val="000000"/>
                </a:solidFill>
                <a:latin typeface="Calibri"/>
              </a:rPr>
              <a:t>differences in (squared) residuals</a:t>
            </a:r>
            <a:r>
              <a:rPr lang="EN-US" dirty="0">
                <a:solidFill>
                  <a:srgbClr val="000000"/>
                </a:solidFill>
                <a:latin typeface="Calibri"/>
              </a:rPr>
              <a:t> observed between two models if the true difference was 0.</a:t>
            </a:r>
            <a:endParaRPr lang="EN-US" dirty="0">
              <a:latin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/>
              </a:rPr>
              <a:t>Square residuals of both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/>
              </a:rPr>
              <a:t>Subtract lower performing model from higher performing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/>
              </a:rPr>
              <a:t>Perform one-sided t test on resulting vector</a:t>
            </a:r>
          </a:p>
          <a:p>
            <a:pPr lvl="1"/>
            <a:r>
              <a:rPr lang="EN-US" dirty="0">
                <a:latin typeface="Calibri"/>
              </a:rPr>
              <a:t>t.test(difference_</a:t>
            </a:r>
            <a:r>
              <a:rPr lang="EN-US" dirty="0" err="1">
                <a:latin typeface="Calibri"/>
              </a:rPr>
              <a:t>vector,alternative</a:t>
            </a:r>
            <a:r>
              <a:rPr lang="EN-US" dirty="0">
                <a:latin typeface="Calibri"/>
              </a:rPr>
              <a:t>="greater")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/>
              </a:rPr>
              <a:t>Conclude significance if p-value lower than desired threshold (.05, .01, .005, etc)</a:t>
            </a:r>
          </a:p>
        </p:txBody>
      </p:sp>
    </p:spTree>
    <p:extLst>
      <p:ext uri="{BB962C8B-B14F-4D97-AF65-F5344CB8AC3E}">
        <p14:creationId xmlns:p14="http://schemas.microsoft.com/office/powerpoint/2010/main" val="4042477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accuracy of test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Pass (squared) residual vector to t.test and specify confidence level:</a:t>
            </a:r>
          </a:p>
          <a:p>
            <a:r>
              <a:rPr lang="EN-US" dirty="0"/>
              <a:t>t.test(squared_</a:t>
            </a:r>
            <a:r>
              <a:rPr lang="EN-US" dirty="0" err="1"/>
              <a:t>residuals,conf</a:t>
            </a:r>
            <a:r>
              <a:rPr lang="EN-US" dirty="0"/>
              <a:t>.level=.995)</a:t>
            </a:r>
          </a:p>
        </p:txBody>
      </p:sp>
    </p:spTree>
    <p:extLst>
      <p:ext uri="{BB962C8B-B14F-4D97-AF65-F5344CB8AC3E}">
        <p14:creationId xmlns:p14="http://schemas.microsoft.com/office/powerpoint/2010/main" val="586919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Statistical Model Evaluation: AIC, BIC and GCV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47561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sv-SE" dirty="0"/>
                  <a:t>Common scores (which we seek to minimize):</a:t>
                </a:r>
              </a:p>
              <a:p>
                <a:pPr marL="0" indent="0">
                  <a:buNone/>
                </a:pPr>
                <a:r>
                  <a:rPr lang="sv-SE" dirty="0"/>
                  <a:t>	BIC: 	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v-SE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func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>
                      <m:rPr>
                        <m:sty m:val="p"/>
                      </m:rPr>
                      <a:rPr lang="sv-S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dirty="0"/>
                  <a:t> </a:t>
                </a:r>
              </a:p>
              <a:p>
                <a:pPr marL="0" indent="0">
                  <a:buNone/>
                </a:pPr>
                <a:r>
                  <a:rPr lang="sv-SE" dirty="0"/>
                  <a:t>	AIC: 	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m:rPr>
                        <m:sty m:val="p"/>
                      </m:rPr>
                      <a:rPr lang="sv-SE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dirty="0"/>
                  <a:t> </a:t>
                </a:r>
              </a:p>
              <a:p>
                <a:pPr marL="0" indent="0">
                  <a:buNone/>
                </a:pPr>
                <a:r>
                  <a:rPr lang="sv-SE" dirty="0"/>
                  <a:t>	GCV: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v-S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sv-SE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sv-SE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sv-S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sv-S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sv-SE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𝑡𝑟𝑎𝑐𝑒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sv-SE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)/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L</a:t>
                </a:r>
                <a:r>
                  <a:rPr lang="en-US" dirty="0"/>
                  <a:t> is the likelihood of the data given the model, which means we need to be able to calculate the probability of data for AIC &amp; BIC.</a:t>
                </a:r>
              </a:p>
              <a:p>
                <a:pPr marL="0" indent="0">
                  <a:buNone/>
                </a:pPr>
                <a:r>
                  <a:rPr lang="en-US" b="1" i="1" dirty="0"/>
                  <a:t>S</a:t>
                </a:r>
                <a:r>
                  <a:rPr lang="en-US" dirty="0"/>
                  <a:t> is given by: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v-SE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  <m:r>
                      <a:rPr lang="sv-SE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1" i="1" smtClean="0">
                        <a:latin typeface="Cambria Math" panose="02040503050406030204" pitchFamily="18" charset="0"/>
                      </a:rPr>
                      <m:t>𝑺𝒀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4756150"/>
              </a:xfrm>
              <a:blipFill rotWithShape="0">
                <a:blip r:embed="rId2"/>
                <a:stretch>
                  <a:fillRect l="-1389" t="-1667" r="-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D550-F5A0-44D0-BAC8-8959FC8B3934}" type="slidenum">
              <a:rPr lang="en-GB" smtClean="0"/>
              <a:t>18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2314575"/>
            <a:ext cx="3838755" cy="103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59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for 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We can compare the </a:t>
            </a:r>
            <a:r>
              <a:rPr lang="EN-US" i="1" dirty="0"/>
              <a:t>relative likelihood</a:t>
            </a:r>
            <a:r>
              <a:rPr lang="EN-US" dirty="0"/>
              <a:t> of different models.</a:t>
            </a:r>
          </a:p>
          <a:p>
            <a:pPr marL="0" indent="0">
              <a:buNone/>
            </a:pPr>
            <a:r>
              <a:rPr lang="EN-US" dirty="0"/>
              <a:t>Where we have </a:t>
            </a:r>
            <a:r>
              <a:rPr lang="EN-US" i="1" dirty="0"/>
              <a:t>k</a:t>
            </a:r>
            <a:r>
              <a:rPr lang="EN-US" dirty="0"/>
              <a:t> models, let their AIC or </a:t>
            </a:r>
            <a:r>
              <a:rPr lang="EN-US" dirty="0" err="1"/>
              <a:t>AICc</a:t>
            </a:r>
            <a:r>
              <a:rPr lang="EN-US" dirty="0"/>
              <a:t> score be: A</a:t>
            </a:r>
            <a:r>
              <a:rPr lang="EN-US" sz="1800" dirty="0"/>
              <a:t>1</a:t>
            </a:r>
            <a:r>
              <a:rPr lang="EN-US" dirty="0"/>
              <a:t>, A</a:t>
            </a:r>
            <a:r>
              <a:rPr lang="EN-US" sz="1800" dirty="0"/>
              <a:t>2</a:t>
            </a:r>
            <a:r>
              <a:rPr lang="EN-US" dirty="0"/>
              <a:t>, … </a:t>
            </a:r>
            <a:r>
              <a:rPr lang="EN-US" dirty="0" err="1"/>
              <a:t>A</a:t>
            </a:r>
            <a:r>
              <a:rPr lang="EN-US" sz="1800" dirty="0" err="1"/>
              <a:t>k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Let A</a:t>
            </a:r>
            <a:r>
              <a:rPr lang="EN-US" sz="1800" dirty="0"/>
              <a:t>min </a:t>
            </a:r>
            <a:r>
              <a:rPr lang="EN-US" dirty="0"/>
              <a:t>be the minimum of these.</a:t>
            </a:r>
          </a:p>
          <a:p>
            <a:pPr marL="0" indent="0">
              <a:buNone/>
            </a:pPr>
            <a:r>
              <a:rPr lang="EN-US" dirty="0"/>
              <a:t>The relative likelihood of a model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be comfortable that we have used enough data to evaluate relative models when this falls below some threshold for all </a:t>
            </a:r>
            <a:r>
              <a:rPr lang="EN-US" i="1" dirty="0" err="1"/>
              <a:t>i</a:t>
            </a:r>
            <a:r>
              <a:rPr lang="EN-US" dirty="0"/>
              <a:t>≠min.</a:t>
            </a:r>
            <a:r>
              <a:rPr lang="EN-US" i="1" dirty="0"/>
              <a:t> 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5" y="3924300"/>
            <a:ext cx="2199736" cy="83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15509" y="2076450"/>
            <a:ext cx="5267325" cy="3648075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3438" y="1930400"/>
            <a:ext cx="6008597" cy="449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dirty="0"/>
              <a:t>As the order of polynomial expansion increases, the MSE </a:t>
            </a:r>
            <a:r>
              <a:rPr lang="SV-SE" dirty="0" err="1"/>
              <a:t>decrease</a:t>
            </a:r>
            <a:r>
              <a:rPr lang="SV-SE" dirty="0"/>
              <a:t>. </a:t>
            </a:r>
            <a:r>
              <a:rPr lang="SV-SE" dirty="0" err="1"/>
              <a:t>Even</a:t>
            </a:r>
            <a:r>
              <a:rPr lang="SV-SE" dirty="0"/>
              <a:t> </a:t>
            </a:r>
            <a:r>
              <a:rPr lang="SV-SE" dirty="0" err="1"/>
              <a:t>beyond</a:t>
            </a:r>
            <a:r>
              <a:rPr lang="SV-SE" dirty="0"/>
              <a:t> </a:t>
            </a:r>
            <a:r>
              <a:rPr lang="SV-SE" dirty="0" err="1"/>
              <a:t>fourth</a:t>
            </a:r>
            <a:r>
              <a:rPr lang="SV-SE" dirty="0"/>
              <a:t> order on data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know</a:t>
            </a:r>
            <a:r>
              <a:rPr lang="SV-SE" dirty="0"/>
              <a:t> </a:t>
            </a:r>
            <a:r>
              <a:rPr lang="SV-SE" dirty="0" err="1"/>
              <a:t>comes</a:t>
            </a:r>
            <a:r>
              <a:rPr lang="SV-SE" dirty="0"/>
              <a:t> from a </a:t>
            </a:r>
            <a:r>
              <a:rPr lang="SV-SE" dirty="0" err="1"/>
              <a:t>fourth</a:t>
            </a:r>
            <a:r>
              <a:rPr lang="SV-SE" dirty="0"/>
              <a:t> order </a:t>
            </a:r>
            <a:r>
              <a:rPr lang="SV-SE" dirty="0" err="1"/>
              <a:t>polynomial</a:t>
            </a:r>
            <a:r>
              <a:rPr lang="SV-SE" dirty="0"/>
              <a:t>!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found</a:t>
            </a:r>
            <a:r>
              <a:rPr lang="SV-SE" dirty="0"/>
              <a:t> a way to arbitrarily improve accuracy?</a:t>
            </a:r>
          </a:p>
        </p:txBody>
      </p:sp>
    </p:spTree>
    <p:extLst>
      <p:ext uri="{BB962C8B-B14F-4D97-AF65-F5344CB8AC3E}">
        <p14:creationId xmlns:p14="http://schemas.microsoft.com/office/powerpoint/2010/main" val="3953173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 Sample and Out of Sample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54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V-SE" dirty="0"/>
              <a:t>Have we found a way to arbitrarily improve accuracy?</a:t>
            </a:r>
          </a:p>
          <a:p>
            <a:pPr marL="0" indent="0">
              <a:buNone/>
            </a:pPr>
            <a:r>
              <a:rPr lang="SV-SE" dirty="0"/>
              <a:t>No! </a:t>
            </a:r>
          </a:p>
          <a:p>
            <a:pPr marL="0" indent="0">
              <a:buNone/>
            </a:pPr>
            <a:r>
              <a:rPr lang="SV-SE" dirty="0"/>
              <a:t>The MSE value is the MSE of the points in the data used to train our model. This is in-sample error.</a:t>
            </a:r>
          </a:p>
          <a:p>
            <a:pPr marL="0" indent="0">
              <a:buNone/>
            </a:pPr>
            <a:r>
              <a:rPr lang="SV-SE" dirty="0"/>
              <a:t>We want to know how well the model performs on </a:t>
            </a:r>
            <a:r>
              <a:rPr lang="SV-SE" b="1" dirty="0"/>
              <a:t>new</a:t>
            </a:r>
            <a:r>
              <a:rPr lang="SV-SE" i="1" dirty="0"/>
              <a:t> </a:t>
            </a:r>
            <a:r>
              <a:rPr lang="SV-SE" dirty="0"/>
              <a:t>data (”generalizes”). This is out-of-sample error.</a:t>
            </a:r>
          </a:p>
          <a:p>
            <a:pPr marL="0" indent="0">
              <a:buNone/>
            </a:pPr>
            <a:r>
              <a:rPr lang="SV-SE" dirty="0"/>
              <a:t>Complex models can overfit – learning noise within the training data that permit them to achieve high in-sample performance but which makes them </a:t>
            </a:r>
            <a:r>
              <a:rPr lang="SV-SE" b="1" dirty="0"/>
              <a:t>worse</a:t>
            </a:r>
            <a:r>
              <a:rPr lang="SV-SE" dirty="0"/>
              <a:t> at generalizing.</a:t>
            </a:r>
          </a:p>
        </p:txBody>
      </p:sp>
    </p:spTree>
    <p:extLst>
      <p:ext uri="{BB962C8B-B14F-4D97-AF65-F5344CB8AC3E}">
        <p14:creationId xmlns:p14="http://schemas.microsoft.com/office/powerpoint/2010/main" val="2408437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10515600" cy="1325563"/>
          </a:xfrm>
        </p:spPr>
        <p:txBody>
          <a:bodyPr/>
          <a:lstStyle/>
          <a:p>
            <a:r>
              <a:rPr lang="EN-US" dirty="0"/>
              <a:t>Hold-out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The best way to estimate how well a model performs on new data is to test it on new data.</a:t>
            </a:r>
          </a:p>
          <a:p>
            <a:pPr marL="0" indent="0">
              <a:buNone/>
            </a:pPr>
            <a:r>
              <a:rPr lang="EN-US" dirty="0"/>
              <a:t>Hold-out validation splits our labelled data into training data, which is used to fit the model, and test data, which is used to evaluate the model.</a:t>
            </a:r>
          </a:p>
          <a:p>
            <a:r>
              <a:rPr lang="EN-US" dirty="0"/>
              <a:t>Data expensive</a:t>
            </a:r>
          </a:p>
          <a:p>
            <a:r>
              <a:rPr lang="EN-US" dirty="0"/>
              <a:t>Computation cheap</a:t>
            </a:r>
          </a:p>
        </p:txBody>
      </p:sp>
    </p:spTree>
    <p:extLst>
      <p:ext uri="{BB962C8B-B14F-4D97-AF65-F5344CB8AC3E}">
        <p14:creationId xmlns:p14="http://schemas.microsoft.com/office/powerpoint/2010/main" val="2727176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Cross </a:t>
            </a:r>
            <a:r>
              <a:rPr lang="SV-SE" dirty="0" err="1"/>
              <a:t>Validation</a:t>
            </a:r>
            <a:r>
              <a:rPr lang="SV-SE" dirty="0"/>
              <a:t> (K-</a:t>
            </a:r>
            <a:r>
              <a:rPr lang="SV-SE" dirty="0" err="1"/>
              <a:t>Folds</a:t>
            </a:r>
            <a:r>
              <a:rPr lang="SV-SE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3728"/>
            <a:ext cx="10515600" cy="51023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V-SE" dirty="0" err="1"/>
              <a:t>Divide</a:t>
            </a:r>
            <a:r>
              <a:rPr lang="SV-SE" dirty="0"/>
              <a:t> data </a:t>
            </a:r>
            <a:r>
              <a:rPr lang="SV-SE" dirty="0" err="1"/>
              <a:t>into</a:t>
            </a:r>
            <a:r>
              <a:rPr lang="SV-SE" dirty="0"/>
              <a:t> </a:t>
            </a:r>
            <a:r>
              <a:rPr lang="SV-SE" i="1" dirty="0"/>
              <a:t>n </a:t>
            </a:r>
            <a:r>
              <a:rPr lang="SV-SE" dirty="0" err="1"/>
              <a:t>subsets</a:t>
            </a:r>
            <a:r>
              <a:rPr lang="SV-SE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Generate </a:t>
            </a:r>
            <a:r>
              <a:rPr lang="SV-SE" i="1" dirty="0"/>
              <a:t>n</a:t>
            </a:r>
            <a:r>
              <a:rPr lang="SV-SE" dirty="0"/>
              <a:t> models, each using all but one subset.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Test each model on the hold-out subset.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Combine results.</a:t>
            </a:r>
          </a:p>
          <a:p>
            <a:pPr marL="0" indent="0">
              <a:buNone/>
            </a:pPr>
            <a:r>
              <a:rPr lang="SV-SE" dirty="0"/>
              <a:t>The extreme case is called ’all-but-one validation’, where </a:t>
            </a:r>
            <a:r>
              <a:rPr lang="SV-SE" i="1" dirty="0"/>
              <a:t>n </a:t>
            </a:r>
            <a:r>
              <a:rPr lang="SV-SE" dirty="0"/>
              <a:t>is the size of the data set.</a:t>
            </a:r>
          </a:p>
          <a:p>
            <a:pPr marL="0" indent="0">
              <a:buNone/>
            </a:pPr>
            <a:r>
              <a:rPr lang="SV-SE" dirty="0"/>
              <a:t>As </a:t>
            </a:r>
            <a:r>
              <a:rPr lang="SV-SE" i="1" dirty="0"/>
              <a:t>n </a:t>
            </a:r>
            <a:r>
              <a:rPr lang="SV-SE" dirty="0" err="1"/>
              <a:t>increases</a:t>
            </a:r>
            <a:r>
              <a:rPr lang="SV-SE" dirty="0"/>
              <a:t>:</a:t>
            </a:r>
          </a:p>
          <a:p>
            <a:r>
              <a:rPr lang="SV-SE" dirty="0"/>
              <a:t>Data </a:t>
            </a:r>
            <a:r>
              <a:rPr lang="SV-SE" dirty="0" err="1"/>
              <a:t>cheap</a:t>
            </a:r>
          </a:p>
          <a:p>
            <a:r>
              <a:rPr lang="SV-SE" dirty="0" err="1"/>
              <a:t>Computation</a:t>
            </a:r>
            <a:r>
              <a:rPr lang="SV-SE" dirty="0"/>
              <a:t> </a:t>
            </a:r>
            <a:r>
              <a:rPr lang="SV-SE" dirty="0" err="1"/>
              <a:t>expensive</a:t>
            </a:r>
          </a:p>
          <a:p>
            <a:pPr marL="0" indent="0">
              <a:buNone/>
            </a:pP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494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Validation and Cross Validation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Often methods have the ability to specify cross-validation when you construct the model.</a:t>
            </a:r>
          </a:p>
          <a:p>
            <a:r>
              <a:rPr lang="sv-SE" dirty="0"/>
              <a:t>For glm models, you can use boot::cv.glm. Note that an OLS (lm) model is a glm model with Gaussian family </a:t>
            </a:r>
            <a:r>
              <a:rPr lang="sv-SE" dirty="0">
                <a:sym typeface="Wingdings" panose="05000000000000000000" pitchFamily="2" charset="2"/>
              </a:rPr>
              <a:t>.</a:t>
            </a:r>
            <a:r>
              <a:rPr lang="sv-SE" dirty="0"/>
              <a:t> </a:t>
            </a:r>
          </a:p>
          <a:p>
            <a:r>
              <a:rPr lang="sv-SE" dirty="0"/>
              <a:t>If neither of these cases pertain, you’ll need to write your own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D550-F5A0-44D0-BAC8-8959FC8B393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602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bias-variance trade-off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08711" cy="435133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SV-SE" dirty="0"/>
              <a:t>Our </a:t>
            </a:r>
            <a:r>
              <a:rPr lang="SV-SE" b="1" dirty="0"/>
              <a:t>expected</a:t>
            </a:r>
            <a:r>
              <a:rPr lang="SV-SE" dirty="0"/>
              <a:t> error over </a:t>
            </a:r>
            <a:r>
              <a:rPr lang="SV-SE" b="1" dirty="0"/>
              <a:t>any</a:t>
            </a:r>
            <a:r>
              <a:rPr lang="SV-SE" dirty="0"/>
              <a:t> data is composed of:</a:t>
            </a:r>
          </a:p>
          <a:p>
            <a:r>
              <a:rPr lang="SV-SE" dirty="0"/>
              <a:t>Randomness inherent in the system modeled.</a:t>
            </a:r>
          </a:p>
          <a:p>
            <a:r>
              <a:rPr lang="SV-SE" dirty="0" err="1"/>
              <a:t>Model</a:t>
            </a:r>
            <a:r>
              <a:rPr lang="SV-SE" dirty="0"/>
              <a:t> Bias – from </a:t>
            </a:r>
            <a:r>
              <a:rPr lang="SV-SE" dirty="0" err="1"/>
              <a:t>erroneous</a:t>
            </a:r>
            <a:r>
              <a:rPr lang="SV-SE" dirty="0"/>
              <a:t> (</a:t>
            </a:r>
            <a:r>
              <a:rPr lang="SV-SE" dirty="0" err="1"/>
              <a:t>typically</a:t>
            </a:r>
            <a:r>
              <a:rPr lang="SV-SE" dirty="0"/>
              <a:t> </a:t>
            </a:r>
            <a:r>
              <a:rPr lang="SV-SE" dirty="0" err="1"/>
              <a:t>simplifying</a:t>
            </a:r>
            <a:r>
              <a:rPr lang="SV-SE" dirty="0"/>
              <a:t>) </a:t>
            </a:r>
            <a:r>
              <a:rPr lang="SV-SE" dirty="0" err="1"/>
              <a:t>assumptions</a:t>
            </a:r>
            <a:r>
              <a:rPr lang="SV-SE" dirty="0"/>
              <a:t> in the </a:t>
            </a:r>
            <a:r>
              <a:rPr lang="SV-SE" dirty="0" err="1"/>
              <a:t>learning</a:t>
            </a:r>
            <a:r>
              <a:rPr lang="SV-SE" dirty="0"/>
              <a:t> </a:t>
            </a:r>
            <a:r>
              <a:rPr lang="SV-SE" dirty="0" err="1"/>
              <a:t>algorithm</a:t>
            </a:r>
            <a:r>
              <a:rPr lang="SV-SE" dirty="0"/>
              <a:t>.</a:t>
            </a:r>
          </a:p>
          <a:p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Variance</a:t>
            </a:r>
            <a:r>
              <a:rPr lang="SV-SE" dirty="0"/>
              <a:t> – from </a:t>
            </a:r>
            <a:r>
              <a:rPr lang="SV-SE" dirty="0" err="1"/>
              <a:t>sensitivity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learning</a:t>
            </a:r>
            <a:r>
              <a:rPr lang="SV-SE" dirty="0"/>
              <a:t> </a:t>
            </a:r>
            <a:r>
              <a:rPr lang="SV-SE" dirty="0" err="1"/>
              <a:t>algorithms</a:t>
            </a:r>
            <a:r>
              <a:rPr lang="SV-SE" dirty="0"/>
              <a:t> to small </a:t>
            </a:r>
            <a:r>
              <a:rPr lang="SV-SE" dirty="0" err="1"/>
              <a:t>fluctuations</a:t>
            </a:r>
            <a:r>
              <a:rPr lang="SV-SE" dirty="0"/>
              <a:t> in the </a:t>
            </a:r>
            <a:r>
              <a:rPr lang="SV-SE" dirty="0" err="1"/>
              <a:t>training</a:t>
            </a:r>
            <a:r>
              <a:rPr lang="SV-SE" dirty="0"/>
              <a:t> data.</a:t>
            </a:r>
          </a:p>
          <a:p>
            <a:pPr marL="0" indent="0">
              <a:buNone/>
            </a:pPr>
            <a:r>
              <a:rPr lang="SV-SE" dirty="0"/>
              <a:t>Simple models will have high bias and low variance.</a:t>
            </a:r>
          </a:p>
          <a:p>
            <a:pPr marL="0" indent="0">
              <a:buNone/>
            </a:pPr>
            <a:r>
              <a:rPr lang="SV-SE" dirty="0"/>
              <a:t>Sophisticated models will have low bias and high variance. The can fit more complex functions but can ’overfit’, adapting themselves to noise in the training data.</a:t>
            </a:r>
          </a:p>
          <a:p>
            <a:pPr marL="0" indent="0">
              <a:buNone/>
            </a:pPr>
            <a:r>
              <a:rPr lang="SV-SE" dirty="0"/>
              <a:t>An initial measure of ’sophistication’: Free parameters – i.e. the number of coefficients being learnt.</a:t>
            </a:r>
          </a:p>
        </p:txBody>
      </p:sp>
      <p:pic>
        <p:nvPicPr>
          <p:cNvPr id="4" name="Picture 3" descr="Image result for bias varia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950" y="2486025"/>
            <a:ext cx="4068792" cy="255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70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Training, Evaluation &amp;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Validation techniques provide an unbiased estimate of a given model. </a:t>
            </a:r>
            <a:endParaRPr lang="en-US" dirty="0"/>
          </a:p>
          <a:p>
            <a:r>
              <a:rPr lang="EN-US" dirty="0"/>
              <a:t>BUT if we select the model to use from a set of candidates based on their performance on the validation data, this performance is a biased estimate for the selected model.</a:t>
            </a:r>
          </a:p>
          <a:p>
            <a:r>
              <a:rPr lang="EN-US" dirty="0"/>
              <a:t>To get an unbiased estimate of the chosen model, an additional validation step is required.</a:t>
            </a:r>
          </a:p>
          <a:p>
            <a:pPr lvl="1"/>
            <a:r>
              <a:rPr lang="EN-US" dirty="0"/>
              <a:t>Watch out for big drops in performance.</a:t>
            </a:r>
          </a:p>
          <a:p>
            <a:r>
              <a:rPr lang="EN-US" dirty="0"/>
              <a:t>Common approaches:</a:t>
            </a:r>
          </a:p>
          <a:p>
            <a:pPr lvl="1"/>
            <a:r>
              <a:rPr lang="EN-US" dirty="0"/>
              <a:t>3 way split: Training, Evaluation (Model Selection) and Test data</a:t>
            </a:r>
          </a:p>
          <a:p>
            <a:pPr lvl="1"/>
            <a:r>
              <a:rPr lang="EN-US" dirty="0"/>
              <a:t>2 way split: Training and Evaluation using cross validation and Test data.</a:t>
            </a:r>
          </a:p>
        </p:txBody>
      </p:sp>
    </p:spTree>
    <p:extLst>
      <p:ext uri="{BB962C8B-B14F-4D97-AF65-F5344CB8AC3E}">
        <p14:creationId xmlns:p14="http://schemas.microsoft.com/office/powerpoint/2010/main" val="3467436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Validation</a:t>
            </a:r>
            <a:r>
              <a:rPr lang="SV-SE" dirty="0"/>
              <a:t>/</a:t>
            </a:r>
            <a:r>
              <a:rPr lang="SV-SE" dirty="0" err="1"/>
              <a:t>Selection</a:t>
            </a:r>
            <a:r>
              <a:rPr lang="SV-SE" dirty="0"/>
              <a:t> </a:t>
            </a:r>
            <a:r>
              <a:rPr lang="SV-SE" dirty="0" err="1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V-SE" sz="3200" dirty="0"/>
              <a:t>Split the poly4 data </a:t>
            </a:r>
            <a:r>
              <a:rPr lang="SV-SE" sz="3200" dirty="0" err="1"/>
              <a:t>into</a:t>
            </a:r>
            <a:r>
              <a:rPr lang="SV-SE" sz="3200" dirty="0"/>
              <a:t> </a:t>
            </a:r>
            <a:r>
              <a:rPr lang="SV-SE" sz="3200" dirty="0" err="1"/>
              <a:t>training</a:t>
            </a:r>
            <a:r>
              <a:rPr lang="SV-SE" sz="3200" dirty="0"/>
              <a:t>, </a:t>
            </a:r>
            <a:r>
              <a:rPr lang="SV-SE" sz="3200" dirty="0" err="1"/>
              <a:t>evaluation</a:t>
            </a:r>
            <a:r>
              <a:rPr lang="SV-SE" sz="3200" dirty="0"/>
              <a:t> and test sets.</a:t>
            </a:r>
            <a:endParaRPr lang="en-US" sz="3200" dirty="0"/>
          </a:p>
          <a:p>
            <a:pPr lvl="1"/>
            <a:r>
              <a:rPr lang="SV-SE" sz="3200" dirty="0" err="1"/>
              <a:t>Use</a:t>
            </a:r>
            <a:r>
              <a:rPr lang="SV-SE" sz="3200" dirty="0"/>
              <a:t> a .5/.3/.2 split. Make sure to </a:t>
            </a:r>
            <a:r>
              <a:rPr lang="SV-SE" sz="3200" dirty="0" err="1"/>
              <a:t>randomize</a:t>
            </a:r>
            <a:r>
              <a:rPr lang="SV-SE" sz="3200" dirty="0"/>
              <a:t> </a:t>
            </a:r>
            <a:r>
              <a:rPr lang="SV-SE" sz="3200" dirty="0" err="1"/>
              <a:t>indices</a:t>
            </a:r>
            <a:r>
              <a:rPr lang="SV-SE" sz="32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SV-SE" sz="3200" dirty="0" err="1"/>
              <a:t>Build</a:t>
            </a:r>
            <a:r>
              <a:rPr lang="SV-SE" sz="3200" dirty="0"/>
              <a:t> the same </a:t>
            </a:r>
            <a:r>
              <a:rPr lang="SV-SE" sz="3200" dirty="0" err="1"/>
              <a:t>models</a:t>
            </a:r>
            <a:r>
              <a:rPr lang="SV-SE" sz="3200" dirty="0"/>
              <a:t> as in the regression exercise.</a:t>
            </a:r>
          </a:p>
          <a:p>
            <a:pPr marL="514350" indent="-514350">
              <a:buFont typeface="+mj-lt"/>
              <a:buAutoNum type="arabicPeriod"/>
            </a:pPr>
            <a:r>
              <a:rPr lang="SV-SE" sz="3200" dirty="0" err="1"/>
              <a:t>Evaluate</a:t>
            </a:r>
            <a:r>
              <a:rPr lang="SV-SE" sz="3200" dirty="0"/>
              <a:t> the MSE </a:t>
            </a:r>
            <a:r>
              <a:rPr lang="SV-SE" sz="3200" dirty="0" err="1"/>
              <a:t>of</a:t>
            </a:r>
            <a:r>
              <a:rPr lang="SV-SE" sz="3200" dirty="0"/>
              <a:t> the </a:t>
            </a:r>
            <a:r>
              <a:rPr lang="SV-SE" sz="3200" dirty="0" err="1"/>
              <a:t>models</a:t>
            </a:r>
            <a:r>
              <a:rPr lang="SV-SE" sz="3200" dirty="0"/>
              <a:t> on the </a:t>
            </a:r>
            <a:r>
              <a:rPr lang="SV-SE" sz="3200" dirty="0" err="1"/>
              <a:t>evaluation</a:t>
            </a:r>
            <a:r>
              <a:rPr lang="SV-SE" sz="3200" dirty="0"/>
              <a:t> data. </a:t>
            </a:r>
            <a:r>
              <a:rPr lang="SV-SE" sz="3200" dirty="0" err="1"/>
              <a:t>Select</a:t>
            </a:r>
            <a:r>
              <a:rPr lang="SV-SE" sz="3200" dirty="0"/>
              <a:t> the best.</a:t>
            </a:r>
          </a:p>
          <a:p>
            <a:pPr marL="514350" indent="-514350">
              <a:buFont typeface="+mj-lt"/>
              <a:buAutoNum type="arabicPeriod"/>
            </a:pPr>
            <a:r>
              <a:rPr lang="SV-SE" sz="3200" dirty="0" err="1"/>
              <a:t>Evaluate</a:t>
            </a:r>
            <a:r>
              <a:rPr lang="SV-SE" sz="3200" dirty="0"/>
              <a:t> the </a:t>
            </a:r>
            <a:r>
              <a:rPr lang="SV-SE" sz="3200" dirty="0" err="1"/>
              <a:t>selected</a:t>
            </a:r>
            <a:r>
              <a:rPr lang="SV-SE" sz="3200" dirty="0"/>
              <a:t> </a:t>
            </a:r>
            <a:r>
              <a:rPr lang="SV-SE" sz="3200" dirty="0" err="1"/>
              <a:t>model's</a:t>
            </a:r>
            <a:r>
              <a:rPr lang="SV-SE" sz="3200" dirty="0"/>
              <a:t> </a:t>
            </a:r>
            <a:r>
              <a:rPr lang="SV-SE" sz="3200" dirty="0" err="1"/>
              <a:t>performance</a:t>
            </a:r>
            <a:r>
              <a:rPr lang="SV-SE" sz="3200" dirty="0"/>
              <a:t> on the test data</a:t>
            </a:r>
            <a:r>
              <a:rPr lang="SV-SE" sz="2400" dirty="0"/>
              <a:t>.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D550-F5A0-44D0-BAC8-8959FC8B393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801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1468</TotalTime>
  <Words>1090</Words>
  <Application>Microsoft Office PowerPoint</Application>
  <PresentationFormat>Widescreen</PresentationFormat>
  <Paragraphs>108</Paragraphs>
  <Slides>19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MODEL SELECTION</vt:lpstr>
      <vt:lpstr>Model Evaluation</vt:lpstr>
      <vt:lpstr>In Sample and Out of Sample Error</vt:lpstr>
      <vt:lpstr>Hold-out Validation</vt:lpstr>
      <vt:lpstr>Cross Validation (K-Folds)</vt:lpstr>
      <vt:lpstr>Validation and Cross Validation in R</vt:lpstr>
      <vt:lpstr>The bias-variance trade-off</vt:lpstr>
      <vt:lpstr>Training, Evaluation &amp; Test</vt:lpstr>
      <vt:lpstr>Model Validation/Selection Exercises</vt:lpstr>
      <vt:lpstr>Controlling Complexity: Regularization</vt:lpstr>
      <vt:lpstr>    is a tuning parameter that governs the balance between error minimization and parameter regularization</vt:lpstr>
      <vt:lpstr>Other common forms of regularization</vt:lpstr>
      <vt:lpstr>Regularization Exercises</vt:lpstr>
      <vt:lpstr>How to split your data</vt:lpstr>
      <vt:lpstr>Learning Graphs</vt:lpstr>
      <vt:lpstr>Significant difference in model performance</vt:lpstr>
      <vt:lpstr>Evaluate accuracy of test performance</vt:lpstr>
      <vt:lpstr>Statistical Model Evaluation: AIC, BIC and GCV</vt:lpstr>
      <vt:lpstr>Tests for Model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SELECTION</dc:title>
  <dc:creator>michael ashcroft</dc:creator>
  <cp:lastModifiedBy>michael ashcroft</cp:lastModifiedBy>
  <cp:revision>16</cp:revision>
  <dcterms:created xsi:type="dcterms:W3CDTF">2015-06-08T16:30:17Z</dcterms:created>
  <dcterms:modified xsi:type="dcterms:W3CDTF">2016-12-11T06:06:52Z</dcterms:modified>
</cp:coreProperties>
</file>