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5" r:id="rId7"/>
    <p:sldId id="281" r:id="rId8"/>
    <p:sldId id="276" r:id="rId9"/>
    <p:sldId id="278" r:id="rId10"/>
    <p:sldId id="266" r:id="rId11"/>
    <p:sldId id="267" r:id="rId12"/>
    <p:sldId id="277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925E5-1CF9-46F5-AECC-8E9F431CBD63}" type="datetimeFigureOut">
              <a:rPr lang="en-US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E7B1-57A7-43D1-86B9-0446602851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5E7B1-57A7-43D1-86B9-04466028519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5E7B1-57A7-43D1-86B9-04466028519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5E7B1-57A7-43D1-86B9-04466028519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5E7B1-57A7-43D1-86B9-04466028519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5E7B1-57A7-43D1-86B9-04466028519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5681-60C9-45B6-8289-0E1F8F77467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B4968-0FB2-4855-984E-1E4AE6B4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Pre-processing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Transforming Feature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The combinations of </a:t>
                </a:r>
                <a:r>
                  <a:rPr lang="sv-SE" i="1" dirty="0"/>
                  <a:t>n </a:t>
                </a:r>
                <a:r>
                  <a:rPr lang="sv-SE" dirty="0"/>
                  <a:t>real valued variables form a </a:t>
                </a:r>
                <a:r>
                  <a:rPr lang="sv-SE" i="1" dirty="0"/>
                  <a:t>real coordinate space</a:t>
                </a:r>
                <a:r>
                  <a:rPr lang="sv-S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dirty="0"/>
                  <a:t>, where each axis correpsonds to an individual variable.</a:t>
                </a:r>
              </a:p>
              <a:p>
                <a:r>
                  <a:rPr lang="sv-SE" dirty="0"/>
                  <a:t>We can transform the space by projecting its points into new, easier to work with, coordinate systems using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´</m:t>
                        </m:r>
                      </m:sup>
                    </m:sSup>
                  </m:oMath>
                </a14:m>
                <a:r>
                  <a:rPr lang="sv-SE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´</m:t>
                        </m:r>
                      </m:sup>
                    </m:sSup>
                  </m:oMath>
                </a14:m>
                <a:r>
                  <a:rPr lang="sv-SE" dirty="0"/>
                  <a:t> are a new set of variables, whose relationship with our output variables, </a:t>
                </a:r>
                <a:r>
                  <a:rPr lang="sv-SE" b="1" i="1" dirty="0"/>
                  <a:t>Y</a:t>
                </a:r>
                <a:r>
                  <a:rPr lang="sv-SE" dirty="0"/>
                  <a:t>, we can now model.</a:t>
                </a:r>
              </a:p>
              <a:p>
                <a:r>
                  <a:rPr lang="sv-SE" dirty="0"/>
                  <a:t>When using such a model to perform inference on a new case, </a:t>
                </a:r>
                <a:r>
                  <a:rPr lang="sv-SE" i="1" dirty="0"/>
                  <a:t>a</a:t>
                </a:r>
                <a:r>
                  <a:rPr lang="sv-SE" dirty="0"/>
                  <a:t>, we must make the same transformation: </a:t>
                </a:r>
                <a:r>
                  <a:rPr lang="sv-SE" i="1" dirty="0"/>
                  <a:t>f</a:t>
                </a:r>
                <a:r>
                  <a:rPr lang="sv-SE" dirty="0"/>
                  <a:t>(</a:t>
                </a:r>
                <a:r>
                  <a:rPr lang="sv-SE" i="1" dirty="0"/>
                  <a:t>a</a:t>
                </a:r>
                <a:r>
                  <a:rPr lang="sv-SE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Some</a:t>
            </a:r>
            <a:r>
              <a:rPr lang="SV-SE" dirty="0"/>
              <a:t>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saw</a:t>
            </a:r>
            <a:r>
              <a:rPr lang="SV-SE" dirty="0"/>
              <a:t> transformations in </a:t>
            </a:r>
            <a:r>
              <a:rPr lang="SV-SE" dirty="0" err="1"/>
              <a:t>polynomial</a:t>
            </a:r>
            <a:r>
              <a:rPr lang="SV-SE" dirty="0"/>
              <a:t> regression, </a:t>
            </a:r>
            <a:r>
              <a:rPr lang="SV-SE" dirty="0" err="1"/>
              <a:t>Poisson</a:t>
            </a:r>
            <a:r>
              <a:rPr lang="SV-SE" dirty="0"/>
              <a:t> regression, and neural </a:t>
            </a:r>
            <a:r>
              <a:rPr lang="SV-SE" dirty="0" err="1"/>
              <a:t>networks</a:t>
            </a:r>
            <a:r>
              <a:rPr lang="SV-SE" dirty="0"/>
              <a:t>.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learning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, and 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adaptive.</a:t>
            </a:r>
            <a:endParaRPr lang="en-US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consider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pre-</a:t>
            </a:r>
            <a:r>
              <a:rPr lang="SV-SE" dirty="0" err="1"/>
              <a:t>processing</a:t>
            </a:r>
            <a:r>
              <a:rPr lang="SV-SE" dirty="0"/>
              <a:t> transformations:</a:t>
            </a:r>
          </a:p>
          <a:p>
            <a:r>
              <a:rPr lang="SV-SE" dirty="0"/>
              <a:t>Centering and scaling</a:t>
            </a:r>
          </a:p>
          <a:p>
            <a:r>
              <a:rPr lang="SV-SE" dirty="0"/>
              <a:t>PCA</a:t>
            </a:r>
          </a:p>
          <a:p>
            <a:pPr marL="0" indent="0">
              <a:buNone/>
            </a:pPr>
            <a:r>
              <a:rPr lang="SV-SE" dirty="0"/>
              <a:t>PCA is an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i="1" dirty="0" err="1"/>
              <a:t>dimensionality</a:t>
            </a:r>
            <a:r>
              <a:rPr lang="SV-SE" i="1" dirty="0"/>
              <a:t> </a:t>
            </a:r>
            <a:r>
              <a:rPr lang="SV-SE" i="1" dirty="0" err="1"/>
              <a:t>reduction</a:t>
            </a:r>
            <a:r>
              <a:rPr lang="SV-SE" i="1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6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and Scaling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It is often useful to center and scale variables.</a:t>
            </a:r>
          </a:p>
          <a:p>
            <a:pPr marL="0" indent="0">
              <a:buNone/>
            </a:pPr>
            <a:r>
              <a:rPr lang="EN-US" dirty="0"/>
              <a:t>To center variables, we subtract their means.</a:t>
            </a:r>
          </a:p>
          <a:p>
            <a:pPr marL="0" indent="0">
              <a:buNone/>
            </a:pPr>
            <a:r>
              <a:rPr lang="EN-US" dirty="0"/>
              <a:t>To scale variables, we divide by their SSD.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362325"/>
            <a:ext cx="10752138" cy="23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dirty="0"/>
                  <a:t>The principle components of a data set provide a projection onto a rotation of the data space that give ’directions of maximum variance’. </a:t>
                </a:r>
              </a:p>
              <a:p>
                <a:pPr marL="0" indent="0">
                  <a:buNone/>
                </a:pPr>
                <a:r>
                  <a:rPr lang="sv-SE" dirty="0"/>
                  <a:t>Accordingly each succeeding component has the highest variance possible under the constraint that it is orthogonal to (i.e. uncorrelated with) the preceeding components.</a:t>
                </a:r>
              </a:p>
              <a:p>
                <a:pPr marL="0" indent="0">
                  <a:buNone/>
                </a:pPr>
                <a:r>
                  <a:rPr lang="sv-SE" dirty="0"/>
                  <a:t>It can be useful to use the first </a:t>
                </a:r>
                <a:r>
                  <a:rPr lang="sv-SE" i="1" dirty="0"/>
                  <a:t>n</a:t>
                </a:r>
                <a:r>
                  <a:rPr lang="sv-SE" dirty="0"/>
                  <a:t> principle components of our input variables: This (hopefully) results in high information content per free parameter.</a:t>
                </a:r>
              </a:p>
              <a:p>
                <a:pPr marL="0" indent="0">
                  <a:buNone/>
                </a:pPr>
                <a:r>
                  <a:rPr lang="sv-SE" dirty="0"/>
                  <a:t>The eigen-vectors of a scaled and centered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sv-SE" dirty="0"/>
                  <a:t> matrix are the principle components of the scaled and centered data set X.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7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Principle Component Analysis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998568" cy="4525963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Get the principle components of the income and education variables in the </a:t>
            </a:r>
            <a:r>
              <a:rPr lang="sv-SE" i="1" dirty="0"/>
              <a:t>Duncan </a:t>
            </a:r>
            <a:r>
              <a:rPr lang="sv-SE" dirty="0"/>
              <a:t>data set.</a:t>
            </a:r>
          </a:p>
          <a:p>
            <a:pPr marL="0" indent="0">
              <a:buNone/>
            </a:pPr>
            <a:r>
              <a:rPr lang="sv-SE" dirty="0"/>
              <a:t>Use R function </a:t>
            </a:r>
            <a:r>
              <a:rPr lang="sv-SE" i="1" dirty="0"/>
              <a:t>prcomp.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41" y="1340768"/>
            <a:ext cx="3240359" cy="39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8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General Basis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011" y="2108386"/>
            <a:ext cx="10515600" cy="35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/>
              <a:t>This is the tip of the iceberg.</a:t>
            </a:r>
          </a:p>
          <a:p>
            <a:pPr marL="0" indent="0">
              <a:buNone/>
            </a:pPr>
            <a:r>
              <a:rPr lang="sv-SE" sz="3200" dirty="0"/>
              <a:t>When regressing on X we can choose different coordinate systems (bases) formed from arbitrary functions of X. </a:t>
            </a:r>
          </a:p>
          <a:p>
            <a:pPr marL="0" indent="0">
              <a:buNone/>
            </a:pPr>
            <a:r>
              <a:rPr lang="sv-SE" sz="3200" dirty="0"/>
              <a:t>Many advanced machine learning techniques utilize basis projections to find optimal coordinate systems within which to discover patterns within the data.</a:t>
            </a:r>
          </a:p>
        </p:txBody>
      </p:sp>
    </p:spTree>
    <p:extLst>
      <p:ext uri="{BB962C8B-B14F-4D97-AF65-F5344CB8AC3E}">
        <p14:creationId xmlns:p14="http://schemas.microsoft.com/office/powerpoint/2010/main" val="262869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Feature Transformation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buNone/>
            </a:pPr>
            <a:r>
              <a:rPr lang="SV-SE" dirty="0"/>
              <a:t>For the car::Duncan dataset: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dirty="0"/>
              <a:t>Using prcomp and cv.glm (boots package), perform OLS and all but one cross-validation on:</a:t>
            </a:r>
          </a:p>
          <a:p>
            <a:pPr marL="1371600" lvl="2" indent="-514350"/>
            <a:r>
              <a:rPr lang="SV-SE" dirty="0"/>
              <a:t>Prestige vs Income and Education</a:t>
            </a:r>
          </a:p>
          <a:p>
            <a:pPr marL="1371600" lvl="2" indent="-514350"/>
            <a:r>
              <a:rPr lang="SV-SE" dirty="0"/>
              <a:t>Prestige vs Income</a:t>
            </a:r>
          </a:p>
          <a:p>
            <a:pPr marL="1371600" lvl="2" indent="-514350"/>
            <a:r>
              <a:rPr lang="SV-SE" dirty="0"/>
              <a:t>Prestige vs Education</a:t>
            </a:r>
          </a:p>
          <a:p>
            <a:pPr marL="1371600" lvl="2" indent="-514350"/>
            <a:r>
              <a:rPr lang="SV-SE" dirty="0"/>
              <a:t>Prestige vs both principle components of Income and Education</a:t>
            </a:r>
          </a:p>
          <a:p>
            <a:pPr marL="1371600" lvl="2" indent="-514350"/>
            <a:r>
              <a:rPr lang="SV-SE" dirty="0"/>
              <a:t>Prestige vs the first principle component of Income and Education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dirty="0"/>
              <a:t>Discuss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3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What we will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4000" dirty="0"/>
              <a:t>Review workflow...</a:t>
            </a:r>
          </a:p>
          <a:p>
            <a:pPr marL="0" indent="0">
              <a:buNone/>
            </a:pPr>
            <a:r>
              <a:rPr lang="sv-SE" sz="4000" dirty="0"/>
              <a:t>We will look at:</a:t>
            </a:r>
          </a:p>
          <a:p>
            <a:r>
              <a:rPr lang="sv-SE" sz="4000" dirty="0"/>
              <a:t>Feature selection</a:t>
            </a:r>
          </a:p>
          <a:p>
            <a:r>
              <a:rPr lang="sv-SE" sz="4000" dirty="0"/>
              <a:t>Feature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8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Ideally, we want to use a minimal</a:t>
            </a:r>
            <a:r>
              <a:rPr lang="sv-SE" i="1" dirty="0"/>
              <a:t> </a:t>
            </a:r>
            <a:r>
              <a:rPr lang="sv-SE" dirty="0"/>
              <a:t>number of maximally informative features, since more features lead to more:</a:t>
            </a:r>
          </a:p>
          <a:p>
            <a:r>
              <a:rPr lang="sv-SE" dirty="0"/>
              <a:t>noise.</a:t>
            </a:r>
          </a:p>
          <a:p>
            <a:r>
              <a:rPr lang="sv-SE" dirty="0"/>
              <a:t>parameters and overfitting.</a:t>
            </a:r>
          </a:p>
          <a:p>
            <a:r>
              <a:rPr lang="sv-SE" dirty="0"/>
              <a:t>computational load</a:t>
            </a:r>
          </a:p>
          <a:p>
            <a:pPr marL="0" indent="0">
              <a:buNone/>
            </a:pPr>
            <a:r>
              <a:rPr lang="sv-SE" dirty="0"/>
              <a:t>But we want to keep useful and important features! So... How to choose the </a:t>
            </a:r>
            <a:r>
              <a:rPr lang="sv-SE" i="1" dirty="0"/>
              <a:t>best </a:t>
            </a:r>
            <a:r>
              <a:rPr lang="sv-SE" dirty="0"/>
              <a:t>features to use?</a:t>
            </a:r>
          </a:p>
          <a:p>
            <a:r>
              <a:rPr lang="sv-SE" dirty="0"/>
              <a:t>Background/expert knowledge</a:t>
            </a:r>
          </a:p>
          <a:p>
            <a:r>
              <a:rPr lang="sv-SE" b="1" dirty="0"/>
              <a:t>Pairwise statistical analysis</a:t>
            </a:r>
          </a:p>
          <a:p>
            <a:r>
              <a:rPr lang="sv-SE" dirty="0"/>
              <a:t>Model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6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Pearson´s Product Moment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/>
              <a:t>Both variables must be continuous.</a:t>
            </a:r>
          </a:p>
          <a:p>
            <a:r>
              <a:rPr lang="EN-US" dirty="0"/>
              <a:t>Measures the linear correlation between two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Y.</a:t>
            </a:r>
          </a:p>
          <a:p>
            <a:r>
              <a:rPr lang="EN-US" dirty="0"/>
              <a:t>Gives a value between +1 and −1 inclusive, where 1 is total positive correlation, 0 is no correlation, and −1 is total negative correlation.</a:t>
            </a:r>
          </a:p>
          <a:p>
            <a:r>
              <a:rPr lang="EN-US" dirty="0"/>
              <a:t>Linear, but non-linear correlation can be examined via transformations. </a:t>
            </a:r>
          </a:p>
          <a:p>
            <a:pPr marL="0" indent="0">
              <a:buNone/>
            </a:pPr>
            <a:r>
              <a:rPr lang="SV-SE" dirty="0"/>
              <a:t>Implemented in stats package, cor.test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4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the information that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share: how much does knowledge of one of these variables reduces uncertainty about the other. </a:t>
            </a:r>
          </a:p>
          <a:p>
            <a:pPr lvl="1"/>
            <a:r>
              <a:rPr lang="sv-SE" dirty="0"/>
              <a:t>Higher is better.</a:t>
            </a:r>
            <a:endParaRPr lang="en-US" dirty="0"/>
          </a:p>
          <a:p>
            <a:r>
              <a:rPr lang="en-US" dirty="0"/>
              <a:t>From 0 (if independent) to the entropy of the variables (if they are deterministic given the other). </a:t>
            </a:r>
          </a:p>
          <a:p>
            <a:pPr lvl="1"/>
            <a:r>
              <a:rPr lang="en-US" dirty="0"/>
              <a:t>So </a:t>
            </a:r>
            <a:r>
              <a:rPr lang="en-US" u="sng" dirty="0"/>
              <a:t>not</a:t>
            </a:r>
            <a:r>
              <a:rPr lang="en-US" dirty="0"/>
              <a:t> from 0 to 1.</a:t>
            </a:r>
          </a:p>
          <a:p>
            <a:pPr marL="0" indent="0">
              <a:buNone/>
            </a:pPr>
            <a:r>
              <a:rPr lang="sv-SE" dirty="0"/>
              <a:t>For discrete variables, this is implemented in the package </a:t>
            </a:r>
            <a:r>
              <a:rPr lang="sv-SE" i="1" dirty="0"/>
              <a:t>entropy </a:t>
            </a:r>
            <a:r>
              <a:rPr lang="sv-SE" dirty="0"/>
              <a:t>and function </a:t>
            </a:r>
            <a:r>
              <a:rPr lang="sv-SE" i="1" dirty="0"/>
              <a:t>mi.plugin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/>
              <a:t>Continuous variables can be discretized.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Conditional Distribution Divergence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Target Discrete – Feature Continuous or vice versa.</a:t>
            </a:r>
          </a:p>
          <a:p>
            <a:r>
              <a:rPr lang="en-US" dirty="0"/>
              <a:t>Consider the conditional distributions of the continuous variable given the discrete variable.</a:t>
            </a:r>
          </a:p>
          <a:p>
            <a:r>
              <a:rPr lang="en-US" dirty="0"/>
              <a:t>The greater the divergence, the more information the feature gives about the target.</a:t>
            </a:r>
          </a:p>
          <a:p>
            <a:r>
              <a:rPr lang="en-US" dirty="0"/>
              <a:t>Consider: Estimate class if x=20 on graphs to side.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00" y="1438275"/>
            <a:ext cx="3909856" cy="242794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92" y="3676650"/>
            <a:ext cx="4149548" cy="25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1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Bhattacharyya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distance measure between two distributions.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45" y="2528888"/>
            <a:ext cx="4965530" cy="78772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3533775"/>
            <a:ext cx="4562727" cy="111131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5" y="4610100"/>
            <a:ext cx="4725527" cy="9404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0" y="3790950"/>
            <a:ext cx="3974056" cy="3476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75" y="4933950"/>
            <a:ext cx="4457377" cy="4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using Bhattacharyya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data by discrete classes</a:t>
            </a:r>
          </a:p>
          <a:p>
            <a:r>
              <a:rPr lang="en-US" dirty="0"/>
              <a:t>Calculate mean and variance of continuous variable for each set: </a:t>
            </a:r>
            <a:r>
              <a:rPr lang="en-US" i="1" dirty="0"/>
              <a:t>m</a:t>
            </a:r>
            <a:r>
              <a:rPr lang="en-US" sz="1400" i="1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sz="1400" i="1" dirty="0"/>
              <a:t>2</a:t>
            </a:r>
            <a:r>
              <a:rPr lang="en-US" dirty="0"/>
              <a:t>, … , </a:t>
            </a:r>
            <a:r>
              <a:rPr lang="en-US" dirty="0" err="1"/>
              <a:t>m</a:t>
            </a:r>
            <a:r>
              <a:rPr lang="en-US" sz="1400" dirty="0" err="1"/>
              <a:t>n</a:t>
            </a:r>
            <a:r>
              <a:rPr lang="en-US" dirty="0"/>
              <a:t>; </a:t>
            </a:r>
            <a:r>
              <a:rPr lang="en-US" i="1" dirty="0"/>
              <a:t>v</a:t>
            </a:r>
            <a:r>
              <a:rPr lang="en-US" sz="1400" i="1" dirty="0"/>
              <a:t>1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sz="1400" i="1" dirty="0"/>
              <a:t>2</a:t>
            </a:r>
            <a:r>
              <a:rPr lang="en-US" i="1" dirty="0"/>
              <a:t>,…,v</a:t>
            </a:r>
            <a:r>
              <a:rPr lang="en-US" sz="1400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Assume conditional distributions normal (hence completely parameterized by mean and variance).</a:t>
            </a:r>
          </a:p>
          <a:p>
            <a:r>
              <a:rPr lang="en-US" dirty="0"/>
              <a:t>For each pair of distributions,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j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calculate Bhattacharyya distance from first to second: </a:t>
            </a:r>
            <a:r>
              <a:rPr lang="en-US" i="1" dirty="0"/>
              <a:t>mah</a:t>
            </a:r>
            <a:r>
              <a:rPr lang="en-US" sz="1400" i="1" dirty="0"/>
              <a:t>ij</a:t>
            </a:r>
            <a:r>
              <a:rPr lang="en-US" dirty="0"/>
              <a:t> = </a:t>
            </a:r>
            <a:r>
              <a:rPr lang="en-US" dirty="0" err="1">
                <a:solidFill>
                  <a:srgbClr val="FFC000"/>
                </a:solidFill>
              </a:rPr>
              <a:t>bhattacharyya</a:t>
            </a:r>
            <a:r>
              <a:rPr lang="en-US" dirty="0">
                <a:solidFill>
                  <a:srgbClr val="FFC000"/>
                </a:solidFill>
              </a:rPr>
              <a:t>.dist</a:t>
            </a:r>
            <a:r>
              <a:rPr lang="en-US" dirty="0"/>
              <a:t>(</a:t>
            </a:r>
            <a:r>
              <a:rPr lang="en-US" i="1" dirty="0" err="1"/>
              <a:t>m</a:t>
            </a:r>
            <a:r>
              <a:rPr lang="en-US" sz="1400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sz="1400" i="1" dirty="0" err="1"/>
              <a:t>j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sz="1400" i="1" dirty="0"/>
              <a:t>i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sz="1400" i="1" dirty="0"/>
              <a:t>j</a:t>
            </a:r>
            <a:r>
              <a:rPr lang="en-US" dirty="0"/>
              <a:t>)</a:t>
            </a:r>
          </a:p>
          <a:p>
            <a:r>
              <a:rPr lang="en-US" dirty="0"/>
              <a:t>Score is (weighted by numbers of cases, if desired) average distance between each pair of conditional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12807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Using the Duncan dataset in the car package. Assume prestige is the target variable and the other variables are input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Score the numeric features using correlation.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Bin the numeric features into 4 bins (1-25,26-50,51-75 and 76-100), then use </a:t>
            </a:r>
            <a:r>
              <a:rPr lang="en-US">
                <a:solidFill>
                  <a:srgbClr val="000000"/>
                </a:solidFill>
                <a:latin typeface="Calibri"/>
              </a:rPr>
              <a:t>Bhattacharyya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distance to score all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</a:rPr>
              <a:t>Bin the target variable in the same way and use mutual information to score all features. </a:t>
            </a:r>
          </a:p>
        </p:txBody>
      </p:sp>
    </p:spTree>
    <p:extLst>
      <p:ext uri="{BB962C8B-B14F-4D97-AF65-F5344CB8AC3E}">
        <p14:creationId xmlns:p14="http://schemas.microsoft.com/office/powerpoint/2010/main" val="390641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820</Words>
  <Application>Microsoft Office PowerPoint</Application>
  <PresentationFormat>Widescreen</PresentationFormat>
  <Paragraphs>114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Pre-processing</vt:lpstr>
      <vt:lpstr>What we will look at</vt:lpstr>
      <vt:lpstr>Feature Selection</vt:lpstr>
      <vt:lpstr>Pearson´s Product Moment Correlation Coefficient</vt:lpstr>
      <vt:lpstr>Mutual Information</vt:lpstr>
      <vt:lpstr>Conditional Distribution Divergence</vt:lpstr>
      <vt:lpstr>Bhattacharyya distance</vt:lpstr>
      <vt:lpstr>CDD using Bhattacharyya distance</vt:lpstr>
      <vt:lpstr>Feature Selection Exercises</vt:lpstr>
      <vt:lpstr>Transforming Feature Vectors</vt:lpstr>
      <vt:lpstr>Some Transformations</vt:lpstr>
      <vt:lpstr>Centering and Scaling Variables</vt:lpstr>
      <vt:lpstr>Principle Component Analysis</vt:lpstr>
      <vt:lpstr>Principle Component Analysis Exercises</vt:lpstr>
      <vt:lpstr>General Basis Projections</vt:lpstr>
      <vt:lpstr>Feature Transformation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Pre-processing</dc:title>
  <dc:creator>michael ashcroft</dc:creator>
  <cp:lastModifiedBy>michael ashcroft</cp:lastModifiedBy>
  <cp:revision>14</cp:revision>
  <dcterms:created xsi:type="dcterms:W3CDTF">2016-04-15T16:53:45Z</dcterms:created>
  <dcterms:modified xsi:type="dcterms:W3CDTF">2017-06-01T19:55:57Z</dcterms:modified>
</cp:coreProperties>
</file>