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67" r:id="rId5"/>
    <p:sldId id="268" r:id="rId6"/>
    <p:sldId id="261" r:id="rId7"/>
    <p:sldId id="260" r:id="rId8"/>
    <p:sldId id="262" r:id="rId9"/>
    <p:sldId id="266" r:id="rId10"/>
    <p:sldId id="264" r:id="rId11"/>
    <p:sldId id="259" r:id="rId12"/>
    <p:sldId id="265" r:id="rId13"/>
    <p:sldId id="277" r:id="rId14"/>
    <p:sldId id="278" r:id="rId15"/>
    <p:sldId id="276" r:id="rId16"/>
    <p:sldId id="274" r:id="rId17"/>
    <p:sldId id="269" r:id="rId18"/>
    <p:sldId id="272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D493-18F4-47D0-B794-F6645E8D963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82769-E8FA-425C-BCE5-0F1C63FE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2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library(car)</a:t>
            </a:r>
          </a:p>
          <a:p>
            <a:r>
              <a:rPr lang="sv-SE" dirty="0"/>
              <a:t>data(Duncan)</a:t>
            </a:r>
            <a:endParaRPr lang="en-US" dirty="0"/>
          </a:p>
          <a:p>
            <a:r>
              <a:rPr lang="en-US" dirty="0"/>
              <a:t>plot(Duncan[3:4])</a:t>
            </a:r>
          </a:p>
          <a:p>
            <a:r>
              <a:rPr lang="en-US" dirty="0" err="1"/>
              <a:t>abline</a:t>
            </a:r>
            <a:r>
              <a:rPr lang="en-US" dirty="0"/>
              <a:t>(5,.95)</a:t>
            </a:r>
          </a:p>
          <a:p>
            <a:r>
              <a:rPr lang="en-US" dirty="0"/>
              <a:t>segments(Duncan[,3],Duncan[,4],Duncan[,3],f1(Duncan[,3]),col="red")</a:t>
            </a:r>
          </a:p>
          <a:p>
            <a:r>
              <a:rPr lang="en-US" dirty="0"/>
              <a:t>f1=function(X) 5+.95*X</a:t>
            </a:r>
          </a:p>
          <a:p>
            <a:r>
              <a:rPr lang="en-US" dirty="0"/>
              <a:t>f2=function(X)2+X+.04*X^2-.0016*X^3+.000013*(X)^4</a:t>
            </a:r>
          </a:p>
          <a:p>
            <a:r>
              <a:rPr lang="en-US" dirty="0"/>
              <a:t>plot(f2,add=</a:t>
            </a:r>
            <a:r>
              <a:rPr lang="en-US" dirty="0" err="1"/>
              <a:t>T,from</a:t>
            </a:r>
            <a:r>
              <a:rPr lang="en-US" dirty="0"/>
              <a:t>=0,to=100,col="blue")</a:t>
            </a:r>
          </a:p>
          <a:p>
            <a:r>
              <a:rPr lang="en-US" dirty="0"/>
              <a:t>segments(Duncan[,3],Duncan[,4],Duncan[,3],f2(Duncan[,3]),col="green")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library(car)</a:t>
            </a:r>
          </a:p>
          <a:p>
            <a:r>
              <a:rPr lang="en-US" dirty="0"/>
              <a:t>data(Duncan)</a:t>
            </a:r>
          </a:p>
          <a:p>
            <a:r>
              <a:rPr lang="en-US" dirty="0"/>
              <a:t>library(</a:t>
            </a:r>
            <a:r>
              <a:rPr lang="en-US" dirty="0" err="1"/>
              <a:t>rgl</a:t>
            </a:r>
            <a:r>
              <a:rPr lang="en-US" dirty="0"/>
              <a:t>)</a:t>
            </a:r>
          </a:p>
          <a:p>
            <a:r>
              <a:rPr lang="en-US" dirty="0"/>
              <a:t>f3=function(A,B)apply(</a:t>
            </a:r>
            <a:r>
              <a:rPr lang="en-US" dirty="0" err="1"/>
              <a:t>cbind</a:t>
            </a:r>
            <a:r>
              <a:rPr lang="en-US" dirty="0"/>
              <a:t>(A,B),1,function(row)max(row))</a:t>
            </a:r>
          </a:p>
          <a:p>
            <a:r>
              <a:rPr lang="en-US" dirty="0"/>
              <a:t>grid=outer(1:100,1:100,f3)</a:t>
            </a:r>
          </a:p>
          <a:p>
            <a:r>
              <a:rPr lang="en-US" dirty="0"/>
              <a:t>surface3d(1:100,1:100,grid,col="blue")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1:nrow(Duncan)) {</a:t>
            </a:r>
          </a:p>
          <a:p>
            <a:r>
              <a:rPr lang="en-US" dirty="0"/>
              <a:t>    segments3d(</a:t>
            </a:r>
          </a:p>
          <a:p>
            <a:r>
              <a:rPr lang="en-US" dirty="0"/>
              <a:t>        </a:t>
            </a:r>
            <a:r>
              <a:rPr lang="en-US" dirty="0" err="1"/>
              <a:t>rbind</a:t>
            </a:r>
            <a:r>
              <a:rPr lang="en-US" dirty="0"/>
              <a:t>(</a:t>
            </a:r>
          </a:p>
          <a:p>
            <a:r>
              <a:rPr lang="en-US" dirty="0"/>
              <a:t>            c(Duncan[i,2:4]),</a:t>
            </a:r>
          </a:p>
          <a:p>
            <a:r>
              <a:rPr lang="en-US" dirty="0"/>
              <a:t>            c(Duncan[i,2:3],f3(Duncan[i,2],Duncan[i,3]))</a:t>
            </a:r>
          </a:p>
          <a:p>
            <a:r>
              <a:rPr lang="en-US" dirty="0"/>
              <a:t>            ), col="red")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82769-E8FA-425C-BCE5-0F1C63FE9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4A62-4683-49D6-8366-238E01B20A5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8F735-C390-4529-AE00-E10090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IDE Setup &amp; Basic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Ordered collections of any type of variables</a:t>
            </a:r>
          </a:p>
          <a:p>
            <a:r>
              <a:rPr lang="sv-SE" dirty="0"/>
              <a:t>Can have named fields</a:t>
            </a:r>
          </a:p>
          <a:p>
            <a:r>
              <a:rPr lang="sv-SE" dirty="0"/>
              <a:t>Access items by $name or [[indices]]</a:t>
            </a:r>
          </a:p>
          <a:p>
            <a:r>
              <a:rPr lang="sv-SE" dirty="0"/>
              <a:t>Access sublists by [indices]</a:t>
            </a:r>
          </a:p>
          <a:p>
            <a:r>
              <a:rPr lang="sv-SE" dirty="0"/>
              <a:t>Join using c or append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Packages: Installing and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install.packages("</a:t>
            </a:r>
            <a:r>
              <a:rPr lang="sv-SE" i="1" dirty="0"/>
              <a:t>package_name</a:t>
            </a:r>
            <a:r>
              <a:rPr lang="sv-SE" dirty="0"/>
              <a:t>")</a:t>
            </a:r>
          </a:p>
          <a:p>
            <a:pPr lvl="1"/>
            <a:r>
              <a:rPr lang="sv-SE" dirty="0"/>
              <a:t>Links to CRAN, requires internet access</a:t>
            </a:r>
          </a:p>
          <a:p>
            <a:r>
              <a:rPr lang="sv-SE" dirty="0"/>
              <a:t>library(</a:t>
            </a:r>
            <a:r>
              <a:rPr lang="sv-SE" i="1" dirty="0"/>
              <a:t>package_name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Loads package into current environment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r>
              <a:rPr lang="sv-SE" dirty="0"/>
              <a:t>Do it:</a:t>
            </a:r>
          </a:p>
          <a:p>
            <a:pPr marL="457200" lvl="1" indent="0">
              <a:buNone/>
            </a:pPr>
            <a:r>
              <a:rPr lang="sv-SE" dirty="0"/>
              <a:t>install.packages("car")</a:t>
            </a:r>
          </a:p>
          <a:p>
            <a:pPr marL="457200" lvl="1" indent="0">
              <a:buNone/>
            </a:pPr>
            <a:r>
              <a:rPr lang="sv-SE" dirty="0"/>
              <a:t>library(car)</a:t>
            </a:r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539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and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data(Duncan)</a:t>
            </a:r>
          </a:p>
          <a:p>
            <a:r>
              <a:rPr lang="sv-SE" dirty="0"/>
              <a:t>head(Duncan)</a:t>
            </a:r>
          </a:p>
          <a:p>
            <a:r>
              <a:rPr lang="sv-SE" dirty="0"/>
              <a:t>summary(Duncan)</a:t>
            </a:r>
          </a:p>
          <a:p>
            <a:r>
              <a:rPr lang="sv-SE" dirty="0"/>
              <a:t>indices:</a:t>
            </a:r>
          </a:p>
          <a:p>
            <a:pPr lvl="1"/>
            <a:r>
              <a:rPr lang="sv-SE" dirty="0"/>
              <a:t>As list for columns, will return a data frame </a:t>
            </a:r>
          </a:p>
          <a:p>
            <a:pPr lvl="1"/>
            <a:r>
              <a:rPr lang="sv-SE" dirty="0"/>
              <a:t>As matrix for elements, columns and rows. Rows returns a data frame.</a:t>
            </a:r>
          </a:p>
          <a:p>
            <a:r>
              <a:rPr lang="sv-SE" dirty="0"/>
              <a:t>realValued=Duncan[-1]</a:t>
            </a:r>
          </a:p>
          <a:p>
            <a:r>
              <a:rPr lang="sv-SE" dirty="0"/>
              <a:t>Often used with formula (discuss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data is stored as a text file, </a:t>
            </a:r>
            <a:r>
              <a:rPr lang="en-US" b="1" dirty="0" err="1"/>
              <a:t>read.table</a:t>
            </a:r>
            <a:r>
              <a:rPr lang="en-US" b="1" dirty="0"/>
              <a:t>, read.csv</a:t>
            </a:r>
            <a:r>
              <a:rPr lang="en-US" dirty="0"/>
              <a:t>, </a:t>
            </a:r>
            <a:r>
              <a:rPr lang="en-US" b="1" dirty="0"/>
              <a:t>read.csv2</a:t>
            </a:r>
            <a:r>
              <a:rPr lang="en-US" dirty="0"/>
              <a:t>, </a:t>
            </a:r>
            <a:r>
              <a:rPr lang="en-US" b="1" dirty="0" err="1"/>
              <a:t>read.delim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read.delim2 </a:t>
            </a:r>
            <a:r>
              <a:rPr lang="en-US" dirty="0"/>
              <a:t>can be used.</a:t>
            </a:r>
          </a:p>
          <a:p>
            <a:pPr lvl="1"/>
            <a:r>
              <a:rPr lang="en-US" dirty="0"/>
              <a:t>Look at documentation for details about parsing the text</a:t>
            </a:r>
          </a:p>
          <a:p>
            <a:r>
              <a:rPr lang="en-US" dirty="0"/>
              <a:t>Many packages exist to interact with data storage systems and specific file types. </a:t>
            </a:r>
          </a:p>
          <a:p>
            <a:pPr lvl="1"/>
            <a:r>
              <a:rPr lang="en-US" b="1" dirty="0"/>
              <a:t>RODBC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all major SQL databases, </a:t>
            </a:r>
          </a:p>
          <a:p>
            <a:pPr lvl="1"/>
            <a:r>
              <a:rPr lang="en-US" b="1" dirty="0" err="1"/>
              <a:t>openexlsx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Microsoft Excel files</a:t>
            </a:r>
          </a:p>
          <a:p>
            <a:pPr lvl="1"/>
            <a:r>
              <a:rPr lang="en-US" b="1"/>
              <a:t>foreign </a:t>
            </a:r>
            <a:r>
              <a:rPr lang="en-US"/>
              <a:t>package</a:t>
            </a:r>
          </a:p>
          <a:p>
            <a:pPr lvl="1"/>
            <a:r>
              <a:rPr lang="en-US"/>
              <a:t>Google </a:t>
            </a:r>
            <a:r>
              <a:rPr lang="en-US" dirty="0"/>
              <a:t>it!</a:t>
            </a:r>
          </a:p>
        </p:txBody>
      </p:sp>
    </p:spTree>
    <p:extLst>
      <p:ext uri="{BB962C8B-B14F-4D97-AF65-F5344CB8AC3E}">
        <p14:creationId xmlns:p14="http://schemas.microsoft.com/office/powerpoint/2010/main" val="39512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Treated as any other variable. Made with 'function':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4472C4"/>
                </a:solidFill>
              </a:rPr>
              <a:t>mySubtractionFunction</a:t>
            </a:r>
            <a:r>
              <a:rPr lang="en-US" dirty="0">
                <a:solidFill>
                  <a:srgbClr val="4472C4"/>
                </a:solidFill>
              </a:rPr>
              <a:t>=function(</a:t>
            </a:r>
            <a:r>
              <a:rPr lang="en-US" dirty="0" err="1">
                <a:solidFill>
                  <a:srgbClr val="4472C4"/>
                </a:solidFill>
              </a:rPr>
              <a:t>a,b</a:t>
            </a:r>
            <a:r>
              <a:rPr lang="en-US" dirty="0">
                <a:solidFill>
                  <a:srgbClr val="4472C4"/>
                </a:solidFill>
              </a:rPr>
              <a:t>) {a-b}</a:t>
            </a:r>
          </a:p>
          <a:p>
            <a:r>
              <a:rPr lang="en-US" dirty="0"/>
              <a:t>Arguments specified by name or order</a:t>
            </a:r>
          </a:p>
          <a:p>
            <a:r>
              <a:rPr lang="en-US" dirty="0"/>
              <a:t>Default values</a:t>
            </a:r>
          </a:p>
          <a:p>
            <a:r>
              <a:rPr lang="en-US" dirty="0"/>
              <a:t>Implicit return, explicit via 'return'</a:t>
            </a:r>
          </a:p>
          <a:p>
            <a:r>
              <a:rPr lang="sv-SE" dirty="0" err="1"/>
              <a:t>Create</a:t>
            </a:r>
            <a:r>
              <a:rPr lang="sv-SE" dirty="0"/>
              <a:t> and store </a:t>
            </a:r>
            <a:r>
              <a:rPr lang="sv-SE" dirty="0" err="1"/>
              <a:t>functions</a:t>
            </a:r>
            <a:r>
              <a:rPr lang="sv-SE" dirty="0"/>
              <a:t> in script </a:t>
            </a:r>
            <a:r>
              <a:rPr lang="sv-SE" dirty="0" err="1"/>
              <a:t>files</a:t>
            </a:r>
            <a:r>
              <a:rPr lang="sv-SE" dirty="0"/>
              <a:t>. 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350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 err="1"/>
              <a:t>if</a:t>
            </a:r>
            <a:r>
              <a:rPr lang="sv-SE" dirty="0"/>
              <a:t> (</a:t>
            </a:r>
            <a:r>
              <a:rPr lang="sv-SE" dirty="0" err="1"/>
              <a:t>condition</a:t>
            </a:r>
            <a:r>
              <a:rPr lang="sv-SE" dirty="0"/>
              <a:t>) {</a:t>
            </a:r>
            <a:r>
              <a:rPr lang="sv-SE" i="1" dirty="0" err="1">
                <a:solidFill>
                  <a:srgbClr val="1E4E79"/>
                </a:solidFill>
              </a:rPr>
              <a:t>code</a:t>
            </a:r>
            <a:r>
              <a:rPr lang="sv-SE" dirty="0"/>
              <a:t>} </a:t>
            </a:r>
            <a:r>
              <a:rPr lang="sv-SE" dirty="0" err="1"/>
              <a:t>else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(condition2) {</a:t>
            </a:r>
            <a:r>
              <a:rPr lang="sv-SE" i="1" dirty="0" err="1">
                <a:solidFill>
                  <a:srgbClr val="1E4E79"/>
                </a:solidFill>
              </a:rPr>
              <a:t>code</a:t>
            </a:r>
            <a:r>
              <a:rPr lang="sv-SE" dirty="0"/>
              <a:t>} </a:t>
            </a:r>
            <a:r>
              <a:rPr lang="sv-SE" dirty="0" err="1"/>
              <a:t>else</a:t>
            </a:r>
            <a:r>
              <a:rPr lang="sv-SE" dirty="0"/>
              <a:t> {</a:t>
            </a:r>
            <a:r>
              <a:rPr lang="sv-SE" i="1" dirty="0" err="1">
                <a:solidFill>
                  <a:srgbClr val="1E4E79"/>
                </a:solidFill>
              </a:rPr>
              <a:t>code</a:t>
            </a:r>
            <a:r>
              <a:rPr lang="sv-SE" dirty="0"/>
              <a:t>}</a:t>
            </a:r>
          </a:p>
          <a:p>
            <a:pPr lvl="1"/>
            <a:r>
              <a:rPr lang="sv-SE" dirty="0"/>
              <a:t>Tests </a:t>
            </a:r>
            <a:r>
              <a:rPr lang="sv-SE" dirty="0" err="1"/>
              <a:t>conditions</a:t>
            </a:r>
            <a:r>
              <a:rPr lang="sv-SE" dirty="0"/>
              <a:t> and </a:t>
            </a:r>
            <a:r>
              <a:rPr lang="sv-SE" dirty="0" err="1"/>
              <a:t>executes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corresponding</a:t>
            </a:r>
            <a:r>
              <a:rPr lang="sv-SE" dirty="0"/>
              <a:t> to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true</a:t>
            </a:r>
            <a:r>
              <a:rPr lang="sv-SE" dirty="0"/>
              <a:t> </a:t>
            </a:r>
            <a:r>
              <a:rPr lang="sv-SE" dirty="0" err="1"/>
              <a:t>one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for (i in </a:t>
            </a:r>
            <a:r>
              <a:rPr lang="sv-SE" dirty="0" err="1"/>
              <a:t>vector</a:t>
            </a:r>
            <a:r>
              <a:rPr lang="sv-SE" dirty="0"/>
              <a:t>) {</a:t>
            </a:r>
            <a:r>
              <a:rPr lang="sv-SE" i="1" dirty="0" err="1">
                <a:solidFill>
                  <a:srgbClr val="1E4E79"/>
                </a:solidFill>
              </a:rPr>
              <a:t>code</a:t>
            </a:r>
            <a:r>
              <a:rPr lang="sv-SE" dirty="0"/>
              <a:t>}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for loops.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 in R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while</a:t>
            </a:r>
            <a:r>
              <a:rPr lang="sv-SE" dirty="0"/>
              <a:t>, </a:t>
            </a:r>
            <a:r>
              <a:rPr lang="sv-SE" dirty="0" err="1"/>
              <a:t>repeat</a:t>
            </a:r>
          </a:p>
          <a:p>
            <a:pPr lvl="1"/>
            <a:r>
              <a:rPr lang="sv-SE" dirty="0"/>
              <a:t>break - breaks from loop (not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next</a:t>
            </a:r>
            <a:r>
              <a:rPr lang="sv-SE" dirty="0"/>
              <a:t> – </a:t>
            </a:r>
            <a:r>
              <a:rPr lang="sv-SE" dirty="0" err="1"/>
              <a:t>skip</a:t>
            </a:r>
            <a:r>
              <a:rPr lang="sv-SE" dirty="0"/>
              <a:t> to </a:t>
            </a:r>
            <a:r>
              <a:rPr lang="sv-SE" dirty="0" err="1"/>
              <a:t>next</a:t>
            </a:r>
            <a:r>
              <a:rPr lang="sv-SE" dirty="0"/>
              <a:t> iteration </a:t>
            </a:r>
            <a:r>
              <a:rPr lang="sv-SE" dirty="0" err="1"/>
              <a:t>of</a:t>
            </a:r>
            <a:r>
              <a:rPr lang="sv-SE" dirty="0"/>
              <a:t> the loop (not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consider using apply functions instead</a:t>
            </a:r>
          </a:p>
        </p:txBody>
      </p:sp>
    </p:spTree>
    <p:extLst>
      <p:ext uri="{BB962C8B-B14F-4D97-AF65-F5344CB8AC3E}">
        <p14:creationId xmlns:p14="http://schemas.microsoft.com/office/powerpoint/2010/main" val="247612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Apply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sapply</a:t>
            </a:r>
          </a:p>
          <a:p>
            <a:pPr marL="457200" lvl="1" indent="0">
              <a:buNone/>
            </a:pPr>
            <a:r>
              <a:rPr lang="sv-SE" dirty="0"/>
              <a:t>Apply function to each element in list or vector. Returns vector (matrix) of results.</a:t>
            </a:r>
          </a:p>
          <a:p>
            <a:r>
              <a:rPr lang="sv-SE" dirty="0"/>
              <a:t>lapply</a:t>
            </a:r>
          </a:p>
          <a:p>
            <a:pPr marL="457200" lvl="1" indent="0">
              <a:buNone/>
            </a:pPr>
            <a:r>
              <a:rPr lang="sv-SE" dirty="0"/>
              <a:t>Apply function to each element in list or vector. Returns list of results.</a:t>
            </a:r>
          </a:p>
          <a:p>
            <a:r>
              <a:rPr lang="sv-SE" dirty="0"/>
              <a:t>apply</a:t>
            </a:r>
          </a:p>
          <a:p>
            <a:pPr marL="457200" lvl="1" indent="0">
              <a:buNone/>
            </a:pPr>
            <a:r>
              <a:rPr lang="sv-SE" dirty="0"/>
              <a:t>Apply function to each row (1) or column (2) or element (3) in matrix or data frame. </a:t>
            </a:r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7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plot</a:t>
            </a:r>
          </a:p>
          <a:p>
            <a:r>
              <a:rPr lang="sv-SE" dirty="0" err="1"/>
              <a:t>points</a:t>
            </a:r>
            <a:endParaRPr lang="sv-SE" dirty="0"/>
          </a:p>
          <a:p>
            <a:r>
              <a:rPr lang="sv-SE" dirty="0"/>
              <a:t>segments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39" y="468585"/>
            <a:ext cx="6142857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Plotting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Plot education vs prestige in the car::Duncan data.</a:t>
            </a:r>
          </a:p>
          <a:p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plot</a:t>
            </a:r>
            <a:r>
              <a:rPr lang="sv-SE" dirty="0"/>
              <a:t> 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X as an argument, and </a:t>
            </a:r>
            <a:r>
              <a:rPr lang="sv-SE" dirty="0" err="1"/>
              <a:t>returns</a:t>
            </a:r>
            <a:r>
              <a:rPr lang="sv-SE" dirty="0"/>
              <a:t> 20-.75X+.15X^2.</a:t>
            </a:r>
          </a:p>
          <a:p>
            <a:r>
              <a:rPr lang="sv-SE" dirty="0"/>
              <a:t>Plot the distance of the plotted points to this line in red. Use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3d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rgl package</a:t>
            </a:r>
          </a:p>
          <a:p>
            <a:r>
              <a:rPr lang="sv-SE" dirty="0"/>
              <a:t>plot3d</a:t>
            </a:r>
          </a:p>
          <a:p>
            <a:r>
              <a:rPr lang="sv-SE" dirty="0"/>
              <a:t>surface3d</a:t>
            </a:r>
          </a:p>
          <a:p>
            <a:r>
              <a:rPr lang="sv-SE" dirty="0"/>
              <a:t>segments3d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30" y="1207230"/>
            <a:ext cx="5066493" cy="43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You should have: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R installed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Rstudio installed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Access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25293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3d plotting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Plot prestige vs income + education from the Duncan data</a:t>
            </a:r>
          </a:p>
          <a:p>
            <a:r>
              <a:rPr lang="sv-SE" dirty="0"/>
              <a:t>Create a function of two vectors that returns the maximum element for each index from both</a:t>
            </a:r>
          </a:p>
          <a:p>
            <a:pPr lvl="1"/>
            <a:r>
              <a:rPr lang="sv-SE" dirty="0"/>
              <a:t>use cbind, apply and max</a:t>
            </a:r>
          </a:p>
          <a:p>
            <a:r>
              <a:rPr lang="sv-SE" dirty="0"/>
              <a:t>Plot a blue surface where z = max(x,y) using your function</a:t>
            </a:r>
          </a:p>
          <a:p>
            <a:pPr lvl="1"/>
            <a:r>
              <a:rPr lang="sv-SE" dirty="0"/>
              <a:t>use the outer function to create the grid</a:t>
            </a:r>
          </a:p>
          <a:p>
            <a:pPr lvl="1"/>
            <a:r>
              <a:rPr lang="sv-SE" dirty="0"/>
              <a:t>use surface3d to plot the surface</a:t>
            </a:r>
          </a:p>
          <a:p>
            <a:r>
              <a:rPr lang="sv-SE" dirty="0"/>
              <a:t>Plot residuals in red using segments3d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Is R easy to learn? It depends...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849" y="2207741"/>
            <a:ext cx="2702010" cy="1235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Computer Science</a:t>
            </a:r>
          </a:p>
          <a:p>
            <a:pPr marL="285750" indent="-285750" algn="ctr">
              <a:buFontTx/>
              <a:buChar char="-"/>
            </a:pPr>
            <a:r>
              <a:rPr lang="sv-SE" dirty="0"/>
              <a:t>Programming skills</a:t>
            </a:r>
          </a:p>
          <a:p>
            <a:pPr marL="285750" indent="-285750" algn="ctr">
              <a:buFontTx/>
              <a:buChar char="-"/>
            </a:pPr>
            <a:r>
              <a:rPr lang="sv-SE" dirty="0"/>
              <a:t>Data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7644" y="2207740"/>
            <a:ext cx="2702010" cy="1235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Statistics</a:t>
            </a:r>
          </a:p>
          <a:p>
            <a:pPr marL="285750" indent="-285750" algn="ctr">
              <a:buFontTx/>
              <a:buChar char="-"/>
            </a:pPr>
            <a:r>
              <a:rPr lang="sv-SE" dirty="0"/>
              <a:t>Statistical skills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7859" y="5107460"/>
            <a:ext cx="2949146" cy="138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 Users</a:t>
            </a:r>
          </a:p>
          <a:p>
            <a:pPr marL="285750" indent="-285750" algn="ctr">
              <a:buFontTx/>
              <a:buChar char="-"/>
            </a:pPr>
            <a:r>
              <a:rPr lang="sv-SE" dirty="0"/>
              <a:t>Data science applications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  <a:endCxn id="7" idx="0"/>
          </p:cNvCxnSpPr>
          <p:nvPr/>
        </p:nvCxnSpPr>
        <p:spPr>
          <a:xfrm>
            <a:off x="4497859" y="2825579"/>
            <a:ext cx="1474573" cy="2281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7" idx="0"/>
          </p:cNvCxnSpPr>
          <p:nvPr/>
        </p:nvCxnSpPr>
        <p:spPr>
          <a:xfrm rot="10800000" flipV="1">
            <a:off x="5972432" y="2825578"/>
            <a:ext cx="1635212" cy="2281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8259" y="3813773"/>
            <a:ext cx="357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 is easy to learn (compared to other programming languages)</a:t>
            </a:r>
          </a:p>
          <a:p>
            <a:r>
              <a:rPr lang="sv-SE" dirty="0"/>
              <a:t>Statistical theory is hard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161" y="3714572"/>
            <a:ext cx="378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 is hard to learn (compared to common tools) but much more powerful.</a:t>
            </a:r>
          </a:p>
          <a:p>
            <a:r>
              <a:rPr lang="sv-SE" dirty="0"/>
              <a:t>Statistical theory 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8" y="313481"/>
            <a:ext cx="11118209" cy="6253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8530" y="529641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Console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9017" y="2462989"/>
            <a:ext cx="261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Script Window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4249" y="1776279"/>
            <a:ext cx="240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Environment </a:t>
            </a:r>
          </a:p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&amp; History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5794" y="4303108"/>
            <a:ext cx="3991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Files, Plots, Packages,</a:t>
            </a:r>
          </a:p>
          <a:p>
            <a:r>
              <a:rPr lang="sv-SE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Help &amp; Viewer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7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554477"/>
            <a:ext cx="1037788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dirty="0">
                <a:ea typeface="Times New Roman" panose="02020603050405020304" pitchFamily="18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here you type commands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and receive text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Script Window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Script files are text files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used to store scripts of R commands. Multiple can be open at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runs an entire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i="1" dirty="0">
                <a:ea typeface="Times New Roman" panose="02020603050405020304" pitchFamily="18" charset="0"/>
              </a:rPr>
              <a:t>Run </a:t>
            </a:r>
            <a:r>
              <a:rPr lang="en-US" altLang="en-US" sz="1800" dirty="0">
                <a:ea typeface="Times New Roman" panose="02020603050405020304" pitchFamily="18" charset="0"/>
              </a:rPr>
              <a:t>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highlighted selection.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Write multiline code, including functions, in a script file and then run them from there.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Environment &amp; History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Display the objects (including functions) present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the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History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commands previously entered into the console.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Files, Plots, Packages, Help &amp; Viewer Window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Navigate your computer’s file system. Double clicking a file will open it in the script window.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Basic graphic output. Export graphics using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Packages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– Manage packages.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Help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– Displays help information.</a:t>
            </a:r>
            <a:endParaRPr lang="en-US" altLang="en-US" sz="1800" i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Used to view local web content, web graphics and local web applications. We will not use it.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923"/>
            <a:ext cx="4689388" cy="3755039"/>
          </a:xfrm>
        </p:spPr>
        <p:txBody>
          <a:bodyPr>
            <a:normAutofit/>
          </a:bodyPr>
          <a:lstStyle/>
          <a:p>
            <a:r>
              <a:rPr lang="sv-SE" dirty="0"/>
              <a:t>help, ?</a:t>
            </a:r>
          </a:p>
          <a:p>
            <a:pPr lvl="1"/>
            <a:r>
              <a:rPr lang="sv-SE" dirty="0"/>
              <a:t>specify function name:</a:t>
            </a:r>
          </a:p>
          <a:p>
            <a:pPr marL="457200" lvl="1" indent="0">
              <a:buNone/>
            </a:pPr>
            <a:r>
              <a:rPr lang="sv-SE" dirty="0"/>
              <a:t>	?lm</a:t>
            </a:r>
          </a:p>
          <a:p>
            <a:r>
              <a:rPr lang="sv-SE" dirty="0"/>
              <a:t>help.search, ??</a:t>
            </a:r>
          </a:p>
          <a:p>
            <a:pPr lvl="1"/>
            <a:r>
              <a:rPr lang="sv-SE" dirty="0"/>
              <a:t>specify string</a:t>
            </a:r>
          </a:p>
          <a:p>
            <a:pPr marL="457200" lvl="1" indent="0">
              <a:buNone/>
            </a:pPr>
            <a:r>
              <a:rPr lang="sv-SE" dirty="0"/>
              <a:t>	??"principle components"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55955" y="2421923"/>
            <a:ext cx="5033319" cy="2517029"/>
            <a:chOff x="5931242" y="1825625"/>
            <a:chExt cx="5033319" cy="2517029"/>
          </a:xfrm>
        </p:grpSpPr>
        <p:grpSp>
          <p:nvGrpSpPr>
            <p:cNvPr id="9" name="Group 8"/>
            <p:cNvGrpSpPr/>
            <p:nvPr/>
          </p:nvGrpSpPr>
          <p:grpSpPr>
            <a:xfrm>
              <a:off x="5931242" y="1825625"/>
              <a:ext cx="5033319" cy="1477328"/>
              <a:chOff x="5931242" y="1276864"/>
              <a:chExt cx="5033319" cy="14773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31242" y="1276864"/>
                <a:ext cx="5033319" cy="14773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384324" y="1276864"/>
                <a:ext cx="41271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Google and the internet are your friends!</a:t>
                </a:r>
              </a:p>
              <a:p>
                <a:pPr lvl="1"/>
                <a:r>
                  <a:rPr lang="sv-SE" dirty="0"/>
                  <a:t>Find packages that fit your needs</a:t>
                </a:r>
              </a:p>
              <a:p>
                <a:pPr lvl="1"/>
                <a:r>
                  <a:rPr lang="sv-SE" dirty="0"/>
                  <a:t>Find how to use packages and functions</a:t>
                </a:r>
              </a:p>
              <a:p>
                <a:pPr lvl="1"/>
                <a:r>
                  <a:rPr lang="sv-SE" dirty="0"/>
                  <a:t>Solve common bugs</a:t>
                </a:r>
              </a:p>
            </p:txBody>
          </p:sp>
        </p:grpSp>
        <p:pic>
          <p:nvPicPr>
            <p:cNvPr id="12" name="Picture 4" descr="https://encrypted-tbn3.gstatic.com/images?q=tbn:ANd9GcQlw4qfiOALS-32DWf0eNaizhXcKJWiwl-YXjOijcMpsW9Q2cm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0490" y="3659934"/>
              <a:ext cx="2044071" cy="68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http://www.logoeps.net/wp-content/uploads/2013/06/stackoverflow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242" y="3552841"/>
              <a:ext cx="2767915" cy="628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76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 As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Assignment</a:t>
            </a:r>
          </a:p>
          <a:p>
            <a:pPr lvl="1"/>
            <a:r>
              <a:rPr lang="sv-SE" dirty="0"/>
              <a:t>=, &lt;-</a:t>
            </a:r>
          </a:p>
          <a:p>
            <a:r>
              <a:rPr lang="sv-SE" dirty="0"/>
              <a:t>Arithmetic operators</a:t>
            </a:r>
          </a:p>
          <a:p>
            <a:pPr lvl="1"/>
            <a:r>
              <a:rPr lang="sv-SE" dirty="0"/>
              <a:t>+, -, *, /, ^</a:t>
            </a:r>
          </a:p>
          <a:p>
            <a:r>
              <a:rPr lang="sv-SE" dirty="0"/>
              <a:t>Logical Values &amp; Operators</a:t>
            </a:r>
          </a:p>
          <a:p>
            <a:pPr lvl="1"/>
            <a:r>
              <a:rPr lang="sv-SE" dirty="0"/>
              <a:t>TRUE, FALSE</a:t>
            </a:r>
          </a:p>
          <a:p>
            <a:pPr lvl="1"/>
            <a:r>
              <a:rPr lang="sv-SE" dirty="0"/>
              <a:t>&amp;&amp;, &amp;, ||, |, !, ==, !=, &lt;, &gt;, &lt;=, &gt;=</a:t>
            </a:r>
          </a:p>
          <a:p>
            <a:r>
              <a:rPr lang="sv-SE" dirty="0"/>
              <a:t>Some other simple arithmetic functions we will use</a:t>
            </a:r>
          </a:p>
          <a:p>
            <a:pPr lvl="1"/>
            <a:r>
              <a:rPr lang="sv-SE" dirty="0"/>
              <a:t>max,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sv-SE" dirty="0"/>
              <a:t>Ordered collections of the same type of variables</a:t>
            </a:r>
          </a:p>
          <a:p>
            <a:pPr lvl="1"/>
            <a:r>
              <a:rPr lang="sv-SE" dirty="0"/>
              <a:t>numeric, string, logical</a:t>
            </a:r>
          </a:p>
          <a:p>
            <a:r>
              <a:rPr lang="sv-SE" dirty="0"/>
              <a:t>Access items/subvectors by [indices]</a:t>
            </a:r>
          </a:p>
          <a:p>
            <a:pPr lvl="1"/>
            <a:r>
              <a:rPr lang="sv-SE" dirty="0"/>
              <a:t>negative indices</a:t>
            </a:r>
          </a:p>
          <a:p>
            <a:pPr lvl="1"/>
            <a:r>
              <a:rPr lang="sv-SE" dirty="0"/>
              <a:t>vectors of indices (try ':' operator)</a:t>
            </a:r>
          </a:p>
          <a:p>
            <a:r>
              <a:rPr lang="sv-SE" dirty="0"/>
              <a:t>Join</a:t>
            </a:r>
          </a:p>
          <a:p>
            <a:pPr lvl="1"/>
            <a:r>
              <a:rPr lang="sv-SE" dirty="0"/>
              <a:t>c</a:t>
            </a:r>
          </a:p>
          <a:p>
            <a:r>
              <a:rPr lang="sv-SE" dirty="0"/>
              <a:t>Vectorized operations:</a:t>
            </a:r>
          </a:p>
          <a:p>
            <a:pPr lvl="1"/>
            <a:r>
              <a:rPr lang="sv-SE" dirty="0"/>
              <a:t>arithmetic &amp; logical</a:t>
            </a:r>
          </a:p>
          <a:p>
            <a:pPr lvl="1"/>
            <a:r>
              <a:rPr lang="sv-SE" dirty="0"/>
              <a:t>compare &amp;&amp;,|| with &amp;,|</a:t>
            </a:r>
          </a:p>
          <a:p>
            <a:r>
              <a:rPr lang="sv-SE" dirty="0" err="1"/>
              <a:t>Exercises</a:t>
            </a:r>
            <a:r>
              <a:rPr lang="sv-SE" dirty="0"/>
              <a:t>: </a:t>
            </a:r>
            <a:r>
              <a:rPr lang="sv-SE" dirty="0" err="1"/>
              <a:t>length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, mean, sum, prod, sd,...</a:t>
            </a:r>
          </a:p>
          <a:p>
            <a:pPr lvl="1"/>
            <a:r>
              <a:rPr lang="sv-SE" dirty="0"/>
              <a:t>Generate 20 random integers between 1 and 10</a:t>
            </a:r>
          </a:p>
          <a:p>
            <a:pPr lvl="1"/>
            <a:r>
              <a:rPr lang="sv-SE" dirty="0"/>
              <a:t>What is the mean, sum, prod, sd</a:t>
            </a:r>
          </a:p>
          <a:p>
            <a:pPr lvl="1"/>
            <a:r>
              <a:rPr lang="sv-SE" dirty="0"/>
              <a:t>Which are greater than or equal to 5? Output indicies, output values.</a:t>
            </a:r>
          </a:p>
          <a:p>
            <a:pPr lvl="1"/>
            <a:r>
              <a:rPr lang="sv-SE" dirty="0"/>
              <a:t>Which are greater than 8 or less than 3? Output indicies, output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9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2d ordered collections of single type of variable</a:t>
            </a:r>
          </a:p>
          <a:p>
            <a:r>
              <a:rPr lang="sv-SE" dirty="0"/>
              <a:t>Index using [row,column]</a:t>
            </a:r>
          </a:p>
          <a:p>
            <a:pPr lvl="1"/>
            <a:r>
              <a:rPr lang="sv-SE" dirty="0"/>
              <a:t>Empty indices: [row,], [,column]</a:t>
            </a:r>
          </a:p>
          <a:p>
            <a:r>
              <a:rPr lang="sv-SE" dirty="0"/>
              <a:t>cbind, rbind</a:t>
            </a:r>
          </a:p>
          <a:p>
            <a:r>
              <a:rPr lang="sv-SE" dirty="0"/>
              <a:t>nrow, ncol, length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1116</Words>
  <Application>Microsoft Office PowerPoint</Application>
  <PresentationFormat>Widescreen</PresentationFormat>
  <Paragraphs>205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IDE Setup &amp; Basic Commands</vt:lpstr>
      <vt:lpstr>IDE Setup</vt:lpstr>
      <vt:lpstr>Is R easy to learn? It depends...</vt:lpstr>
      <vt:lpstr>PowerPoint Presentation</vt:lpstr>
      <vt:lpstr>IDE</vt:lpstr>
      <vt:lpstr>R Help</vt:lpstr>
      <vt:lpstr>R As Calculator</vt:lpstr>
      <vt:lpstr>Vectors</vt:lpstr>
      <vt:lpstr>Matrices</vt:lpstr>
      <vt:lpstr>Lists</vt:lpstr>
      <vt:lpstr>Packages: Installing and loading</vt:lpstr>
      <vt:lpstr>Data and data frames</vt:lpstr>
      <vt:lpstr>Importing data</vt:lpstr>
      <vt:lpstr>Functions in R</vt:lpstr>
      <vt:lpstr>Control</vt:lpstr>
      <vt:lpstr>Apply Family</vt:lpstr>
      <vt:lpstr>Basic Plotting</vt:lpstr>
      <vt:lpstr>Plotting exercises</vt:lpstr>
      <vt:lpstr>Basic 3d Plotting</vt:lpstr>
      <vt:lpstr>3d plotting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Setup &amp; Basic Commands</dc:title>
  <dc:creator>michael ashcroft</dc:creator>
  <cp:lastModifiedBy>michael ashcroft</cp:lastModifiedBy>
  <cp:revision>29</cp:revision>
  <dcterms:created xsi:type="dcterms:W3CDTF">2016-04-14T09:29:44Z</dcterms:created>
  <dcterms:modified xsi:type="dcterms:W3CDTF">2017-02-09T14:53:51Z</dcterms:modified>
</cp:coreProperties>
</file>