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3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2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3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2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0980-4FDA-4EBC-AD9A-63E1708D8AE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F3D4-2037-4177-B486-D5531E9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6619"/>
            <a:ext cx="12192000" cy="4680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284984"/>
            <a:ext cx="7272808" cy="1728192"/>
          </a:xfrm>
        </p:spPr>
        <p:txBody>
          <a:bodyPr>
            <a:noAutofit/>
          </a:bodyPr>
          <a:lstStyle/>
          <a:p>
            <a:r>
              <a:rPr lang="sv-SE" sz="4800" dirty="0">
                <a:solidFill>
                  <a:schemeClr val="bg1"/>
                </a:solidFill>
              </a:rPr>
              <a:t>Support Vector</a:t>
            </a:r>
            <a:br>
              <a:rPr lang="sv-SE" sz="4800" dirty="0">
                <a:solidFill>
                  <a:schemeClr val="bg1"/>
                </a:solidFill>
              </a:rPr>
            </a:br>
            <a:r>
              <a:rPr lang="sv-SE" sz="4800" dirty="0">
                <a:solidFill>
                  <a:schemeClr val="bg1"/>
                </a:solidFill>
              </a:rPr>
              <a:t>Machines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07368" y="2708920"/>
            <a:ext cx="244827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MODULE – 8</a:t>
            </a:r>
          </a:p>
        </p:txBody>
      </p:sp>
      <p:pic>
        <p:nvPicPr>
          <p:cNvPr id="8" name="Picture 2" descr="http://upload.wikimedia.org/wikipedia/commons/2/20/SVM_Example_of_Hyperpla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48" y="2067916"/>
            <a:ext cx="5249415" cy="30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8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Cover’s Separability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561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i="1" dirty="0"/>
              <a:t>A complex pattern-classification problem, cast in a high-dimensional space non-linearly, is more likely to be linearly separable than in a low-dimensional space, provided that the space is not densely populated.</a:t>
            </a:r>
          </a:p>
          <a:p>
            <a:pPr marL="0" lv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EN-US" dirty="0"/>
              <a:t>So, lets project our input space into a higher dimension and then apply the SVC in this new space. </a:t>
            </a:r>
          </a:p>
          <a:p>
            <a:pPr marL="0" indent="0">
              <a:buNone/>
            </a:pPr>
            <a:r>
              <a:rPr lang="EN-US" dirty="0"/>
              <a:t>After all - we've seen this idea works for many techniques.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19" y="2305317"/>
            <a:ext cx="5263281" cy="29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The Kernel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2600" dirty="0">
                <a:latin typeface="Liberation Sans" pitchFamily="34"/>
              </a:rPr>
              <a:t>L</a:t>
            </a:r>
            <a:r>
              <a:rPr lang="en-US" sz="2600" baseline="-25000" dirty="0">
                <a:latin typeface="Liberation Sans" pitchFamily="34"/>
              </a:rPr>
              <a:t>D	</a:t>
            </a:r>
            <a:r>
              <a:rPr lang="en-US" sz="2600" dirty="0">
                <a:latin typeface="Liberation Sans" pitchFamily="34"/>
              </a:rPr>
              <a:t>= ∑</a:t>
            </a:r>
            <a:r>
              <a:rPr lang="en-US" sz="2600" baseline="-25000" dirty="0" err="1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34"/>
              </a:rPr>
              <a:t>α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baseline="30000" dirty="0">
                <a:latin typeface="Liberation Sans" pitchFamily="34"/>
              </a:rPr>
              <a:t> </a:t>
            </a:r>
            <a:r>
              <a:rPr lang="en-US" sz="2600" dirty="0">
                <a:latin typeface="Liberation Sans" pitchFamily="34"/>
              </a:rPr>
              <a:t>–</a:t>
            </a:r>
            <a:r>
              <a:rPr lang="en-US" sz="2600" baseline="30000" dirty="0">
                <a:latin typeface="Liberation Sans" pitchFamily="34"/>
              </a:rPr>
              <a:t> </a:t>
            </a:r>
            <a:r>
              <a:rPr lang="en-US" sz="2600" dirty="0">
                <a:latin typeface="Liberation Sans" pitchFamily="34"/>
              </a:rPr>
              <a:t>½∑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34"/>
              </a:rPr>
              <a:t>∑</a:t>
            </a:r>
            <a:r>
              <a:rPr lang="en-US" sz="2600" baseline="-25000" dirty="0">
                <a:latin typeface="Liberation Sans" pitchFamily="18"/>
              </a:rPr>
              <a:t>j</a:t>
            </a:r>
            <a:r>
              <a:rPr lang="en-US" sz="2600" dirty="0">
                <a:latin typeface="Liberation Sans" pitchFamily="34"/>
              </a:rPr>
              <a:t>α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34"/>
              </a:rPr>
              <a:t>α</a:t>
            </a:r>
            <a:r>
              <a:rPr lang="en-US" sz="2600" baseline="-25000" dirty="0">
                <a:latin typeface="Liberation Sans" pitchFamily="18"/>
              </a:rPr>
              <a:t>j</a:t>
            </a:r>
            <a:r>
              <a:rPr lang="en-US" sz="2600" dirty="0">
                <a:latin typeface="Liberation Sans" pitchFamily="34"/>
              </a:rPr>
              <a:t>y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34"/>
              </a:rPr>
              <a:t>y</a:t>
            </a:r>
            <a:r>
              <a:rPr lang="en-US" sz="2600" baseline="-25000" dirty="0">
                <a:latin typeface="Liberation Sans" pitchFamily="34"/>
              </a:rPr>
              <a:t>j</a:t>
            </a:r>
            <a:r>
              <a:rPr lang="en-US" sz="2600" b="1" dirty="0">
                <a:latin typeface="Liberation Sans" pitchFamily="18"/>
              </a:rPr>
              <a:t>x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i="1" baseline="30000" dirty="0">
                <a:latin typeface="Liberation Sans" pitchFamily="18"/>
              </a:rPr>
              <a:t>T</a:t>
            </a:r>
            <a:r>
              <a:rPr lang="en-US" sz="2600" b="1" dirty="0">
                <a:latin typeface="Liberation Sans" pitchFamily="18"/>
              </a:rPr>
              <a:t>x</a:t>
            </a:r>
            <a:r>
              <a:rPr lang="en-US" sz="2600" b="1" baseline="-25000" dirty="0">
                <a:latin typeface="Liberation Sans" pitchFamily="18"/>
              </a:rPr>
              <a:t>j</a:t>
            </a:r>
          </a:p>
          <a:p>
            <a:pPr marL="0" lvl="0" indent="0">
              <a:buSzPct val="45000"/>
              <a:buNone/>
            </a:pPr>
            <a:r>
              <a:rPr lang="en-US" sz="2600" dirty="0"/>
              <a:t>We saw that individual input vectors are involved in our calculations only as inner products.</a:t>
            </a:r>
          </a:p>
          <a:p>
            <a:pPr marL="0" lvl="0" indent="0">
              <a:buSzPct val="45000"/>
              <a:buNone/>
            </a:pPr>
            <a:r>
              <a:rPr lang="en-US" sz="2600" dirty="0"/>
              <a:t>When we project into a higher dimensional space using the mapping </a:t>
            </a:r>
            <a:r>
              <a:rPr lang="en-US" sz="2600" i="1" dirty="0"/>
              <a:t>h</a:t>
            </a:r>
            <a:r>
              <a:rPr lang="en-US" sz="2600" dirty="0"/>
              <a:t>(</a:t>
            </a:r>
            <a:r>
              <a:rPr lang="en-US" sz="2600" b="1" dirty="0"/>
              <a:t>x</a:t>
            </a:r>
            <a:r>
              <a:rPr lang="en-US" sz="2600" dirty="0"/>
              <a:t>) we have: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2600" dirty="0">
                <a:latin typeface="Liberation Sans" pitchFamily="34"/>
              </a:rPr>
              <a:t>L</a:t>
            </a:r>
            <a:r>
              <a:rPr lang="en-US" sz="2600" baseline="-25000" dirty="0">
                <a:latin typeface="Liberation Sans" pitchFamily="34"/>
              </a:rPr>
              <a:t>D	</a:t>
            </a:r>
            <a:r>
              <a:rPr lang="en-US" sz="2600" dirty="0">
                <a:latin typeface="Liberation Sans" pitchFamily="34"/>
              </a:rPr>
              <a:t>= ∑</a:t>
            </a:r>
            <a:r>
              <a:rPr lang="en-US" sz="2600" baseline="-25000" dirty="0" err="1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34"/>
              </a:rPr>
              <a:t>α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baseline="30000" dirty="0">
                <a:latin typeface="Liberation Sans" pitchFamily="34"/>
              </a:rPr>
              <a:t> </a:t>
            </a:r>
            <a:r>
              <a:rPr lang="en-US" sz="2600" dirty="0">
                <a:latin typeface="Liberation Sans" pitchFamily="34"/>
              </a:rPr>
              <a:t>–</a:t>
            </a:r>
            <a:r>
              <a:rPr lang="en-US" sz="2600" baseline="30000" dirty="0">
                <a:latin typeface="Liberation Sans" pitchFamily="34"/>
              </a:rPr>
              <a:t> </a:t>
            </a:r>
            <a:r>
              <a:rPr lang="en-US" sz="2600" dirty="0">
                <a:latin typeface="Liberation Sans" pitchFamily="34"/>
              </a:rPr>
              <a:t>½∑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34"/>
              </a:rPr>
              <a:t>∑</a:t>
            </a:r>
            <a:r>
              <a:rPr lang="en-US" sz="2600" baseline="-25000" dirty="0">
                <a:latin typeface="Liberation Sans" pitchFamily="18"/>
              </a:rPr>
              <a:t>j</a:t>
            </a:r>
            <a:r>
              <a:rPr lang="en-US" sz="2600" dirty="0">
                <a:latin typeface="Liberation Sans" pitchFamily="34"/>
              </a:rPr>
              <a:t>α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34"/>
              </a:rPr>
              <a:t>α</a:t>
            </a:r>
            <a:r>
              <a:rPr lang="en-US" sz="2600" baseline="-25000" dirty="0">
                <a:latin typeface="Liberation Sans" pitchFamily="18"/>
              </a:rPr>
              <a:t>j</a:t>
            </a:r>
            <a:r>
              <a:rPr lang="en-US" sz="2600" dirty="0">
                <a:latin typeface="Liberation Sans" pitchFamily="34"/>
              </a:rPr>
              <a:t>y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34"/>
              </a:rPr>
              <a:t>y</a:t>
            </a:r>
            <a:r>
              <a:rPr lang="en-US" sz="2600" baseline="-25000" dirty="0">
                <a:latin typeface="Liberation Sans" pitchFamily="34"/>
              </a:rPr>
              <a:t>j</a:t>
            </a:r>
            <a:r>
              <a:rPr lang="en-US" sz="2600" i="1" dirty="0">
                <a:latin typeface="Liberation Sans" pitchFamily="18"/>
              </a:rPr>
              <a:t>h</a:t>
            </a:r>
            <a:r>
              <a:rPr lang="en-US" sz="2600" dirty="0">
                <a:latin typeface="Liberation Sans" pitchFamily="18"/>
              </a:rPr>
              <a:t>(</a:t>
            </a:r>
            <a:r>
              <a:rPr lang="en-US" sz="2600" b="1" dirty="0">
                <a:latin typeface="Liberation Sans" pitchFamily="18"/>
              </a:rPr>
              <a:t>x</a:t>
            </a:r>
            <a:r>
              <a:rPr lang="en-US" sz="2600" baseline="-25000" dirty="0">
                <a:latin typeface="Liberation Sans" pitchFamily="18"/>
              </a:rPr>
              <a:t>i</a:t>
            </a:r>
            <a:r>
              <a:rPr lang="en-US" sz="2600" dirty="0">
                <a:latin typeface="Liberation Sans" pitchFamily="18"/>
              </a:rPr>
              <a:t>)</a:t>
            </a:r>
            <a:r>
              <a:rPr lang="en-US" sz="2600" i="1" baseline="30000" dirty="0">
                <a:latin typeface="Liberation Sans" pitchFamily="18"/>
              </a:rPr>
              <a:t>T</a:t>
            </a:r>
            <a:r>
              <a:rPr lang="en-US" sz="2600" i="1" dirty="0">
                <a:latin typeface="Liberation Sans" pitchFamily="18"/>
              </a:rPr>
              <a:t>h</a:t>
            </a:r>
            <a:r>
              <a:rPr lang="en-US" sz="2600" dirty="0">
                <a:latin typeface="Liberation Sans" pitchFamily="18"/>
              </a:rPr>
              <a:t>(</a:t>
            </a:r>
            <a:r>
              <a:rPr lang="en-US" sz="2600" b="1" dirty="0">
                <a:latin typeface="Liberation Sans" pitchFamily="18"/>
              </a:rPr>
              <a:t>x</a:t>
            </a:r>
            <a:r>
              <a:rPr lang="en-US" sz="2600" b="1" baseline="-25000" dirty="0">
                <a:latin typeface="Liberation Sans" pitchFamily="18"/>
              </a:rPr>
              <a:t>j</a:t>
            </a:r>
            <a:r>
              <a:rPr lang="en-US" sz="2600" dirty="0">
                <a:latin typeface="Liberation Sans" pitchFamily="18"/>
              </a:rPr>
              <a:t>)</a:t>
            </a:r>
          </a:p>
          <a:p>
            <a:pPr marL="0" lvl="0" indent="0">
              <a:buSzPct val="45000"/>
              <a:buNone/>
            </a:pPr>
            <a:r>
              <a:rPr lang="en-US" sz="2600" dirty="0"/>
              <a:t>Again – the transformed vectors are involved only as inner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Kernels: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5850" cy="4351338"/>
          </a:xfrm>
        </p:spPr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3000" dirty="0"/>
              <a:t>We remember that a</a:t>
            </a:r>
            <a:r>
              <a:rPr lang="en-US" dirty="0"/>
              <a:t> function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="1" baseline="-25000" dirty="0"/>
              <a:t>0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dirty="0"/>
              <a:t>) is a kernel if it: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Takes a maximal value at </a:t>
            </a:r>
            <a:r>
              <a:rPr lang="en-US" b="1" dirty="0"/>
              <a:t>x</a:t>
            </a:r>
            <a:r>
              <a:rPr lang="en-US" b="1" baseline="-25000" dirty="0"/>
              <a:t>0</a:t>
            </a:r>
            <a:r>
              <a:rPr lang="en-US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Is symmetric around </a:t>
            </a:r>
            <a:r>
              <a:rPr lang="en-US" b="1" dirty="0"/>
              <a:t>x</a:t>
            </a:r>
            <a:r>
              <a:rPr lang="en-US" b="1" baseline="-25000" dirty="0"/>
              <a:t>0</a:t>
            </a:r>
            <a:r>
              <a:rPr lang="en-US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Is a continuous, bounded real function of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Integrates to unity.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977231"/>
            <a:ext cx="5619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0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Mercer’s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a </a:t>
                </a:r>
                <a:r>
                  <a:rPr lang="en-US" dirty="0" err="1"/>
                  <a:t>Kernal</a:t>
                </a:r>
                <a:r>
                  <a:rPr lang="en-US" dirty="0"/>
                  <a:t> function satisfies Mercers condition: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sv-SE" b="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square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integrable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functions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Then we call it a Mercer Kernel and </a:t>
                </a:r>
                <a:r>
                  <a:rPr lang="en-US" b="1" dirty="0"/>
                  <a:t>it is an inner product in </a:t>
                </a:r>
                <a:r>
                  <a:rPr lang="en-US" b="1" i="1" dirty="0"/>
                  <a:t>some</a:t>
                </a:r>
                <a:r>
                  <a:rPr lang="en-US" b="1" dirty="0"/>
                  <a:t> space</a:t>
                </a:r>
                <a:r>
                  <a:rPr lang="en-US" dirty="0"/>
                  <a:t>. </a:t>
                </a:r>
              </a:p>
              <a:p>
                <a:pPr marL="0" lvl="0" indent="0">
                  <a:buNone/>
                </a:pPr>
                <a:r>
                  <a:rPr lang="sv-SE" dirty="0"/>
                  <a:t>Most common kernels are Mercer kernels.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Mercer's condition does not give us a means of identifying the basis functions of the space which a Mercer kernel is the inner product of.</a:t>
                </a:r>
              </a:p>
              <a:p>
                <a:pPr hangingPunct="0">
                  <a:spcBef>
                    <a:spcPts val="0"/>
                  </a:spcBef>
                  <a:spcAft>
                    <a:spcPts val="1417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5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The Kernel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2800" dirty="0">
                <a:latin typeface="Liberation Sans" pitchFamily="34"/>
              </a:rPr>
              <a:t>L</a:t>
            </a:r>
            <a:r>
              <a:rPr lang="en-US" sz="2800" baseline="-25000" dirty="0">
                <a:latin typeface="Liberation Sans" pitchFamily="34"/>
              </a:rPr>
              <a:t>D	</a:t>
            </a:r>
            <a:r>
              <a:rPr lang="en-US" sz="2800" dirty="0">
                <a:latin typeface="Liberation Sans" pitchFamily="34"/>
              </a:rPr>
              <a:t>= ∑</a:t>
            </a:r>
            <a:r>
              <a:rPr lang="en-US" sz="2800" baseline="-25000" dirty="0" err="1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34"/>
              </a:rPr>
              <a:t>α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baseline="30000" dirty="0">
                <a:latin typeface="Liberation Sans" pitchFamily="34"/>
              </a:rPr>
              <a:t> </a:t>
            </a:r>
            <a:r>
              <a:rPr lang="en-US" sz="2800" dirty="0">
                <a:latin typeface="Liberation Sans" pitchFamily="34"/>
              </a:rPr>
              <a:t>–</a:t>
            </a:r>
            <a:r>
              <a:rPr lang="en-US" sz="2800" baseline="30000" dirty="0">
                <a:latin typeface="Liberation Sans" pitchFamily="34"/>
              </a:rPr>
              <a:t> </a:t>
            </a:r>
            <a:r>
              <a:rPr lang="en-US" sz="2800" dirty="0">
                <a:latin typeface="Liberation Sans" pitchFamily="34"/>
              </a:rPr>
              <a:t>½∑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34"/>
              </a:rPr>
              <a:t>∑</a:t>
            </a:r>
            <a:r>
              <a:rPr lang="en-US" sz="2800" baseline="-25000" dirty="0">
                <a:latin typeface="Liberation Sans" pitchFamily="18"/>
              </a:rPr>
              <a:t>j</a:t>
            </a:r>
            <a:r>
              <a:rPr lang="en-US" sz="2800" dirty="0">
                <a:latin typeface="Liberation Sans" pitchFamily="34"/>
              </a:rPr>
              <a:t>α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34"/>
              </a:rPr>
              <a:t>α</a:t>
            </a:r>
            <a:r>
              <a:rPr lang="en-US" sz="2800" baseline="-25000" dirty="0">
                <a:latin typeface="Liberation Sans" pitchFamily="18"/>
              </a:rPr>
              <a:t>j</a:t>
            </a:r>
            <a:r>
              <a:rPr lang="en-US" sz="2800" dirty="0">
                <a:latin typeface="Liberation Sans" pitchFamily="34"/>
              </a:rPr>
              <a:t>y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34"/>
              </a:rPr>
              <a:t>y</a:t>
            </a:r>
            <a:r>
              <a:rPr lang="en-US" sz="2800" baseline="-25000" dirty="0">
                <a:latin typeface="Liberation Sans" pitchFamily="34"/>
              </a:rPr>
              <a:t>j</a:t>
            </a:r>
            <a:r>
              <a:rPr lang="en-US" sz="2800" i="1" dirty="0">
                <a:latin typeface="Liberation Sans" pitchFamily="18"/>
              </a:rPr>
              <a:t>h</a:t>
            </a:r>
            <a:r>
              <a:rPr lang="en-US" sz="2800" dirty="0">
                <a:latin typeface="Liberation Sans" pitchFamily="18"/>
              </a:rPr>
              <a:t>(</a:t>
            </a:r>
            <a:r>
              <a:rPr lang="en-US" sz="2800" b="1" dirty="0">
                <a:latin typeface="Liberation Sans" pitchFamily="18"/>
              </a:rPr>
              <a:t>x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18"/>
              </a:rPr>
              <a:t>)</a:t>
            </a:r>
            <a:r>
              <a:rPr lang="en-US" sz="2800" i="1" baseline="30000" dirty="0">
                <a:latin typeface="Liberation Sans" pitchFamily="18"/>
              </a:rPr>
              <a:t>T</a:t>
            </a:r>
            <a:r>
              <a:rPr lang="en-US" sz="2800" i="1" dirty="0">
                <a:latin typeface="Liberation Sans" pitchFamily="18"/>
              </a:rPr>
              <a:t>h</a:t>
            </a:r>
            <a:r>
              <a:rPr lang="en-US" sz="2800" dirty="0">
                <a:latin typeface="Liberation Sans" pitchFamily="18"/>
              </a:rPr>
              <a:t>(</a:t>
            </a:r>
            <a:r>
              <a:rPr lang="en-US" sz="2800" b="1" dirty="0">
                <a:latin typeface="Liberation Sans" pitchFamily="18"/>
              </a:rPr>
              <a:t>x</a:t>
            </a:r>
            <a:r>
              <a:rPr lang="en-US" sz="2800" b="1" baseline="-25000" dirty="0">
                <a:latin typeface="Liberation Sans" pitchFamily="18"/>
              </a:rPr>
              <a:t>j</a:t>
            </a:r>
            <a:r>
              <a:rPr lang="en-US" sz="2800" dirty="0">
                <a:latin typeface="Liberation Sans" pitchFamily="18"/>
              </a:rPr>
              <a:t>)</a:t>
            </a: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As the transformed training data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enter into </a:t>
            </a:r>
            <a:r>
              <a:rPr lang="en-US" dirty="0">
                <a:latin typeface="Liberation Sans" pitchFamily="34"/>
              </a:rPr>
              <a:t>L</a:t>
            </a:r>
            <a:r>
              <a:rPr lang="en-US" baseline="-25000" dirty="0">
                <a:latin typeface="Liberation Sans" pitchFamily="34"/>
              </a:rPr>
              <a:t>D </a:t>
            </a:r>
            <a:r>
              <a:rPr lang="en-US" dirty="0"/>
              <a:t>only as an inner product and our kernels provide us an inner product on </a:t>
            </a:r>
            <a:r>
              <a:rPr lang="en-US" i="1" dirty="0"/>
              <a:t>some</a:t>
            </a:r>
            <a:r>
              <a:rPr lang="en-US" dirty="0"/>
              <a:t> higher dimensional space, we can use these kernels to project into such a space </a:t>
            </a:r>
            <a:r>
              <a:rPr lang="en-US" b="1" dirty="0"/>
              <a:t>without having to actually perform any explicit basis transformation</a:t>
            </a:r>
            <a:r>
              <a:rPr lang="en-US" dirty="0"/>
              <a:t>.</a:t>
            </a:r>
            <a:endParaRPr lang="en-US" sz="2800" dirty="0">
              <a:latin typeface="Liberation Sans" pitchFamily="34"/>
            </a:endParaRPr>
          </a:p>
          <a:p>
            <a:pPr lvl="1" hangingPunct="0">
              <a:spcBef>
                <a:spcPts val="0"/>
              </a:spcBef>
              <a:spcAft>
                <a:spcPts val="1417"/>
              </a:spcAft>
              <a:buNone/>
            </a:pPr>
            <a:endParaRPr lang="en-US" sz="2800" dirty="0">
              <a:latin typeface="Liberation Sans" pitchFamily="34"/>
            </a:endParaRPr>
          </a:p>
          <a:p>
            <a:pPr lvl="1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2800" dirty="0">
                <a:latin typeface="Liberation Sans" pitchFamily="34"/>
              </a:rPr>
              <a:t>L</a:t>
            </a:r>
            <a:r>
              <a:rPr lang="en-US" sz="2800" baseline="-25000" dirty="0">
                <a:latin typeface="Liberation Sans" pitchFamily="34"/>
              </a:rPr>
              <a:t>D	</a:t>
            </a:r>
            <a:r>
              <a:rPr lang="en-US" sz="2800" dirty="0">
                <a:latin typeface="Liberation Sans" pitchFamily="34"/>
              </a:rPr>
              <a:t>= ∑</a:t>
            </a:r>
            <a:r>
              <a:rPr lang="en-US" sz="2800" baseline="-25000" dirty="0" err="1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34"/>
              </a:rPr>
              <a:t>α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baseline="30000" dirty="0">
                <a:latin typeface="Liberation Sans" pitchFamily="34"/>
              </a:rPr>
              <a:t> </a:t>
            </a:r>
            <a:r>
              <a:rPr lang="en-US" sz="2800" dirty="0">
                <a:latin typeface="Liberation Sans" pitchFamily="34"/>
              </a:rPr>
              <a:t>–</a:t>
            </a:r>
            <a:r>
              <a:rPr lang="en-US" sz="2800" baseline="30000" dirty="0">
                <a:latin typeface="Liberation Sans" pitchFamily="34"/>
              </a:rPr>
              <a:t> </a:t>
            </a:r>
            <a:r>
              <a:rPr lang="en-US" sz="2800" dirty="0">
                <a:latin typeface="Liberation Sans" pitchFamily="34"/>
              </a:rPr>
              <a:t>½∑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34"/>
              </a:rPr>
              <a:t>∑</a:t>
            </a:r>
            <a:r>
              <a:rPr lang="en-US" sz="2800" baseline="-25000" dirty="0">
                <a:latin typeface="Liberation Sans" pitchFamily="18"/>
              </a:rPr>
              <a:t>j</a:t>
            </a:r>
            <a:r>
              <a:rPr lang="en-US" sz="2800" dirty="0">
                <a:latin typeface="Liberation Sans" pitchFamily="34"/>
              </a:rPr>
              <a:t>α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34"/>
              </a:rPr>
              <a:t>α</a:t>
            </a:r>
            <a:r>
              <a:rPr lang="en-US" sz="2800" baseline="-25000" dirty="0">
                <a:latin typeface="Liberation Sans" pitchFamily="18"/>
              </a:rPr>
              <a:t>j</a:t>
            </a:r>
            <a:r>
              <a:rPr lang="en-US" sz="2800" dirty="0">
                <a:latin typeface="Liberation Sans" pitchFamily="34"/>
              </a:rPr>
              <a:t>y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34"/>
              </a:rPr>
              <a:t>y</a:t>
            </a:r>
            <a:r>
              <a:rPr lang="en-US" sz="2800" baseline="-25000" dirty="0">
                <a:latin typeface="Liberation Sans" pitchFamily="34"/>
              </a:rPr>
              <a:t>j</a:t>
            </a:r>
            <a:r>
              <a:rPr lang="en-US" sz="2800" i="1" dirty="0">
                <a:latin typeface="Liberation Sans" pitchFamily="18"/>
              </a:rPr>
              <a:t>k</a:t>
            </a:r>
            <a:r>
              <a:rPr lang="en-US" sz="2800" dirty="0">
                <a:latin typeface="Liberation Sans" pitchFamily="18"/>
              </a:rPr>
              <a:t>(</a:t>
            </a:r>
            <a:r>
              <a:rPr lang="en-US" sz="2800" b="1" dirty="0">
                <a:latin typeface="Liberation Sans" pitchFamily="18"/>
              </a:rPr>
              <a:t>x</a:t>
            </a:r>
            <a:r>
              <a:rPr lang="en-US" sz="2800" baseline="-25000" dirty="0">
                <a:latin typeface="Liberation Sans" pitchFamily="18"/>
              </a:rPr>
              <a:t>i</a:t>
            </a:r>
            <a:r>
              <a:rPr lang="en-US" sz="2800" dirty="0">
                <a:latin typeface="Liberation Sans" pitchFamily="18"/>
              </a:rPr>
              <a:t>,</a:t>
            </a:r>
            <a:r>
              <a:rPr lang="en-US" sz="2800" b="1" dirty="0">
                <a:latin typeface="Liberation Sans" pitchFamily="18"/>
              </a:rPr>
              <a:t>x</a:t>
            </a:r>
            <a:r>
              <a:rPr lang="en-US" sz="2800" b="1" baseline="-25000" dirty="0">
                <a:latin typeface="Liberation Sans" pitchFamily="18"/>
              </a:rPr>
              <a:t>j</a:t>
            </a:r>
            <a:r>
              <a:rPr lang="en-US" sz="2800" dirty="0">
                <a:latin typeface="Liberation Sans" pitchFamily="1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32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Compare Kernel Use: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90332" y="2445435"/>
          <a:ext cx="8128000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Kernel Density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Naive Thin</a:t>
                      </a:r>
                      <a:r>
                        <a:rPr lang="sv-SE" baseline="0" dirty="0"/>
                        <a:t> Plate Splines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K-Mediods Thin Plate Splines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RBFs/Kernels Placed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All training points.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All training points.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Mediods</a:t>
                      </a:r>
                      <a:r>
                        <a:rPr lang="en-US" dirty="0"/>
                        <a:t> of the k clusters.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The support vectors.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4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dirty="0"/>
              <a:t>Support Vector Machines</a:t>
            </a:r>
            <a:br>
              <a:rPr lang="sv-SE" dirty="0"/>
            </a:br>
            <a:r>
              <a:rPr lang="sv-SE" dirty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Use only a (generally small) subset of the training points in generating the model: The support vectors.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Selects those training points used such that we expect them to be specially useful in establishing the decision boundary. (They are on or over the margin.)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Uses the kernel trick to perform an implicit projection into a higher dimensional feature space.</a:t>
            </a:r>
          </a:p>
          <a:p>
            <a:pPr>
              <a:buSzPct val="45000"/>
              <a:buFont typeface="StarSymbol"/>
              <a:buChar char="●"/>
            </a:pPr>
            <a:r>
              <a:rPr lang="sv-SE" dirty="0"/>
              <a:t>Uses a tuning parameter to </a:t>
            </a:r>
            <a:r>
              <a:rPr lang="en-US" dirty="0"/>
              <a:t>adjust the relative importance of maximizing the margin width versus correct classification.</a:t>
            </a:r>
          </a:p>
          <a:p>
            <a:pPr lvl="1">
              <a:buSzPct val="45000"/>
              <a:buFont typeface="StarSymbol"/>
              <a:buChar char="●"/>
            </a:pPr>
            <a:r>
              <a:rPr lang="sv-SE" dirty="0"/>
              <a:t>The more important the margin maximization is, the more support vectors there are.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Support Vector Machines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Use package e1071 and the titanic data set.</a:t>
            </a:r>
          </a:p>
          <a:p>
            <a:pPr marL="0" indent="0">
              <a:buNone/>
            </a:pPr>
            <a:r>
              <a:rPr lang="sv-SE" dirty="0"/>
              <a:t>Split your data into training, validation and test sets.</a:t>
            </a:r>
          </a:p>
          <a:p>
            <a:pPr marL="0" indent="0">
              <a:buNone/>
            </a:pPr>
            <a:r>
              <a:rPr lang="sv-SE" dirty="0"/>
              <a:t>Make svm models using all 4 types of kernel, with a range of kernel parameters and a range of cost values. (Do about 20.) Make sure to also use the class-weight parameter to make up for unequal class sizes.</a:t>
            </a:r>
          </a:p>
          <a:p>
            <a:pPr marL="0" indent="0">
              <a:buNone/>
            </a:pPr>
            <a:r>
              <a:rPr lang="sv-SE" dirty="0"/>
              <a:t>Select the best model on the validation data.</a:t>
            </a:r>
          </a:p>
          <a:p>
            <a:pPr marL="0" indent="0">
              <a:buNone/>
            </a:pPr>
            <a:r>
              <a:rPr lang="sv-SE" dirty="0"/>
              <a:t>Examine its performance on test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2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Kernel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Another applications of the kernel trick</a:t>
                </a:r>
              </a:p>
              <a:p>
                <a:r>
                  <a:rPr lang="sv-SE" dirty="0"/>
                  <a:t>Dual form ridge regression (OLS 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sv-SE" dirty="0"/>
                  <a:t>=</a:t>
                </a:r>
                <a:r>
                  <a:rPr lang="sv-SE"/>
                  <a:t>0):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&gt;,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r>
                  <a:rPr lang="sv-SE" dirty="0"/>
                  <a:t>Kernel ridge regression (OLS 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sv-SE" dirty="0"/>
                  <a:t>=0):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092" y="1640133"/>
            <a:ext cx="10363200" cy="1362075"/>
          </a:xfrm>
        </p:spPr>
        <p:txBody>
          <a:bodyPr/>
          <a:lstStyle/>
          <a:p>
            <a:r>
              <a:rPr lang="sv-SE" dirty="0"/>
              <a:t>Support Vector Classifiers</a:t>
            </a:r>
            <a:endParaRPr lang="en-US" dirty="0"/>
          </a:p>
        </p:txBody>
      </p:sp>
      <p:pic>
        <p:nvPicPr>
          <p:cNvPr id="5" name="Picture 2" descr="http://upload.wikimedia.org/wikipedia/commons/2/20/SVM_Example_of_Hyperpla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59" y="3245927"/>
            <a:ext cx="5249415" cy="30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7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Optimal Separating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8168" y="1552575"/>
                <a:ext cx="6355080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An optimal separating </a:t>
                </a:r>
                <a:r>
                  <a:rPr lang="en-US" dirty="0" err="1"/>
                  <a:t>hyperplane</a:t>
                </a:r>
                <a:r>
                  <a:rPr lang="en-US" dirty="0"/>
                  <a:t> is one that maximizes the margin between it and the closest points in each class.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For a binary decision problem with training data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with the output variable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coded {-1,+1},  the decision </a:t>
                </a:r>
                <a:r>
                  <a:rPr lang="en-US" dirty="0" err="1"/>
                  <a:t>hyperplane</a:t>
                </a:r>
                <a:r>
                  <a:rPr lang="en-US" dirty="0"/>
                  <a:t> is given by:</a:t>
                </a:r>
              </a:p>
              <a:p>
                <a:pPr lvl="1" hangingPunct="0">
                  <a:spcBef>
                    <a:spcPts val="0"/>
                  </a:spcBef>
                  <a:spcAft>
                    <a:spcPts val="1417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sv-S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latin typeface="Liberation Sans" pitchFamily="18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168" y="1552575"/>
                <a:ext cx="6355080" cy="4351338"/>
              </a:xfrm>
              <a:blipFill>
                <a:blip r:embed="rId2"/>
                <a:stretch>
                  <a:fillRect l="-1918" t="-2384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sine.ni.com/cms/images/casestudies/aabraina.jpg?s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75" y="1976800"/>
            <a:ext cx="4333405" cy="336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4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4506" cy="6305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Calculating an Optimal </a:t>
            </a:r>
            <a:r>
              <a:rPr lang="en-US" dirty="0" err="1"/>
              <a:t>Hyperplane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(Separable Case)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5680"/>
                <a:ext cx="10515600" cy="5567680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Since the problem is separable, we know: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sv-S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sv-S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sv-S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sv-S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sz="3200" dirty="0">
                  <a:latin typeface="Liberation Sans" pitchFamily="18"/>
                </a:endParaRPr>
              </a:p>
              <a:p>
                <a:pPr marL="0" lvl="0" indent="0">
                  <a:buNone/>
                </a:pPr>
                <a:r>
                  <a:rPr lang="en-US" dirty="0"/>
                  <a:t>And the margin of a separating </a:t>
                </a:r>
                <a:r>
                  <a:rPr lang="en-US" dirty="0" err="1"/>
                  <a:t>hyperplane</a:t>
                </a:r>
                <a:r>
                  <a:rPr lang="en-US" dirty="0"/>
                  <a:t>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sv-S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sv-S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sz="32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sv-SE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sv-S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sv-S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Since scaling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increases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without increasing the margin, we add a normalization constraint and our task is to  find: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We can rescale any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that satisfies the inequalities, so we set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and scale by .5 for later convenience. Now our task is to find: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subject</m:t>
                      </m:r>
                      <m: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This is a convex optimization task (quadratic criterion with linear inequality constraints). The Lagrange primal problem to minimize w.r.t.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nary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</m:nary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sv-SE" dirty="0">
                    <a:ea typeface="Cambria Math" panose="02040503050406030204" pitchFamily="18" charset="0"/>
                  </a:rPr>
                  <a:t>Setting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, we see: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v-SE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sv-SE" dirty="0">
                    <a:ea typeface="Cambria Math" panose="02040503050406030204" pitchFamily="18" charset="0"/>
                  </a:rPr>
                  <a:t>Substition gives us the dual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</m:nary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above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plus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v-SE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5680"/>
                <a:ext cx="10515600" cy="5567680"/>
              </a:xfrm>
              <a:blipFill rotWithShape="0">
                <a:blip r:embed="rId2"/>
                <a:stretch>
                  <a:fillRect l="-232" t="-1204" b="-1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0877073" y="197190"/>
            <a:ext cx="985086" cy="201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93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Calculating an Optimal </a:t>
            </a:r>
            <a:r>
              <a:rPr lang="en-US" dirty="0" err="1"/>
              <a:t>Hyperplane</a:t>
            </a:r>
            <a:r>
              <a:rPr lang="en-US" dirty="0"/>
              <a:t> (Separable Case)</a:t>
            </a:r>
            <a:br>
              <a:rPr lang="en-US" dirty="0"/>
            </a:br>
            <a:r>
              <a:rPr lang="en-US" dirty="0"/>
              <a:t>What you should know…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9252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sz="3000" dirty="0">
                    <a:ea typeface="Cambria Math" panose="02040503050406030204" pitchFamily="18" charset="0"/>
                  </a:rPr>
                  <a:t>We wish to find optimal values for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sv-SE" sz="3000" dirty="0">
                    <a:ea typeface="Cambria Math" panose="02040503050406030204" pitchFamily="18" charset="0"/>
                  </a:rPr>
                  <a:t> for the model’s decision plane:</a:t>
                </a:r>
                <a:r>
                  <a:rPr lang="sv-SE" sz="3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sv-SE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sv-SE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sv-SE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3000" dirty="0"/>
                  <a:t>.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sv-SE" sz="3000" dirty="0"/>
                  <a:t>In the final calculations:</a:t>
                </a:r>
                <a:endParaRPr lang="en-US" sz="3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Only training data points on the margin play any role in the calculation of our coefficients.</a:t>
                </a:r>
              </a:p>
              <a:p>
                <a:pPr lvl="1"/>
                <a:r>
                  <a:rPr lang="en-US" sz="3000" dirty="0"/>
                  <a:t>These are the support vectors that give the classifier its name.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The support vectors enter into the calculation only in the form of an inner product: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.</a:t>
                </a:r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92520" cy="4351338"/>
              </a:xfrm>
              <a:blipFill rotWithShape="0">
                <a:blip r:embed="rId2"/>
                <a:stretch>
                  <a:fillRect l="-2069" t="-3081" r="-2857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saedsayad.com/images/SVM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20" y="2366959"/>
            <a:ext cx="4573905" cy="326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3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Calculating an Optimal </a:t>
            </a:r>
            <a:r>
              <a:rPr lang="en-US" dirty="0" err="1"/>
              <a:t>Hyperplane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(Inseparable Case)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v-SE" dirty="0"/>
                  <a:t>When classes are not linearly separable, we will still maximize the margin but permit some points to be on the wrong sides.</a:t>
                </a:r>
              </a:p>
              <a:p>
                <a:pPr marL="0" indent="0">
                  <a:buNone/>
                </a:pPr>
                <a:r>
                  <a:rPr lang="sv-SE" dirty="0"/>
                  <a:t>We do this using slack variables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. These are the distance of points on the wrong side of the margin associated with their class to that margin. </a:t>
                </a:r>
              </a:p>
              <a:p>
                <a:pPr marL="0" indent="0">
                  <a:buNone/>
                </a:pPr>
                <a:r>
                  <a:rPr lang="sv-SE" dirty="0"/>
                  <a:t>So if M is the margin, we seek that maximize: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C is a tuning parameter that adjusts the emphasis we place on maximizing the margin versus correct classification.</a:t>
                </a:r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13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17960" cy="6305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Calculating an Optimal </a:t>
            </a:r>
            <a:r>
              <a:rPr lang="en-US" dirty="0" err="1"/>
              <a:t>Hyperplane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(Inseparable Case)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6234"/>
                <a:ext cx="10515600" cy="493712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Analagously with the separable case, our task is to find: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subject</m:t>
                      </m:r>
                      <m: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 Lagrange primal problem is to minimize w.r.t.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</m:nary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sv-SE" dirty="0">
                    <a:ea typeface="Cambria Math" panose="02040503050406030204" pitchFamily="18" charset="0"/>
                  </a:rPr>
                  <a:t>Setting derivatives for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 proceeds as before. Setting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,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>
                    <a:ea typeface="Cambria Math" panose="02040503050406030204" pitchFamily="18" charset="0"/>
                  </a:rPr>
                  <a:t>. This leads to the dual: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  <m:r>
                        <a:rPr lang="sv-SE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sv-SE" dirty="0">
                  <a:latin typeface="Cambria Math" panose="02040503050406030204" pitchFamily="18" charset="0"/>
                </a:endParaRPr>
              </a:p>
              <a:p>
                <a:r>
                  <a:rPr lang="sv-SE" dirty="0"/>
                  <a:t>The derivative conditions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v-S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sv-S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6234"/>
                <a:ext cx="10515600" cy="4937125"/>
              </a:xfrm>
              <a:blipFill rotWithShape="0">
                <a:blip r:embed="rId2"/>
                <a:stretch>
                  <a:fillRect l="-754" t="-259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0748564" y="305117"/>
            <a:ext cx="985086" cy="201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97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0" y="365125"/>
            <a:ext cx="115390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Calculating an Optimal </a:t>
            </a:r>
            <a:r>
              <a:rPr lang="en-US" dirty="0" err="1"/>
              <a:t>Hyperplane</a:t>
            </a:r>
            <a:r>
              <a:rPr lang="en-US" dirty="0"/>
              <a:t> (Inseparable Case)</a:t>
            </a:r>
            <a:br>
              <a:rPr lang="en-US" dirty="0"/>
            </a:br>
            <a:r>
              <a:rPr lang="en-US" dirty="0"/>
              <a:t>What you should know…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92520" cy="45880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sz="3000" dirty="0">
                    <a:ea typeface="Cambria Math" panose="02040503050406030204" pitchFamily="18" charset="0"/>
                  </a:rPr>
                  <a:t>We wish to find optimal values for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sv-SE" sz="3000" dirty="0">
                    <a:ea typeface="Cambria Math" panose="02040503050406030204" pitchFamily="18" charset="0"/>
                  </a:rPr>
                  <a:t> for the model’s decision plane:</a:t>
                </a:r>
                <a:r>
                  <a:rPr lang="sv-SE" sz="3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sv-SE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sv-SE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sv-SE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3000" dirty="0"/>
                  <a:t>.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sv-SE" sz="3000" dirty="0"/>
                  <a:t>In the final calculations:</a:t>
                </a:r>
                <a:endParaRPr lang="en-US" sz="3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A tuning parameter adjusts the relative importance of maximizing the </a:t>
                </a:r>
                <a:r>
                  <a:rPr lang="en-US" dirty="0"/>
                  <a:t>margin width versus correct classification.</a:t>
                </a:r>
                <a:endParaRPr lang="en-US" sz="3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Only training data points on </a:t>
                </a:r>
                <a:r>
                  <a:rPr lang="en-US" sz="3000" b="1" u="sng" dirty="0"/>
                  <a:t>or over</a:t>
                </a:r>
                <a:r>
                  <a:rPr lang="en-US" sz="3000" dirty="0"/>
                  <a:t> the margin play any role in the calculation of our coefficients.</a:t>
                </a:r>
              </a:p>
              <a:p>
                <a:pPr lvl="1"/>
                <a:r>
                  <a:rPr lang="en-US" sz="3000" dirty="0"/>
                  <a:t>These are the support vectors that give the classifier its name.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The support vectors enter into the calculation only in the form of an inner product: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sv-SE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.</a:t>
                </a:r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92520" cy="4588054"/>
              </a:xfrm>
              <a:blipFill rotWithShape="0">
                <a:blip r:embed="rId2"/>
                <a:stretch>
                  <a:fillRect l="-1872" t="-3320" r="-1970" b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saedsayad.com/images/SVM_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29"/>
          <a:stretch/>
        </p:blipFill>
        <p:spPr bwMode="auto">
          <a:xfrm>
            <a:off x="7726179" y="2865201"/>
            <a:ext cx="2976165" cy="26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8938707" y="2529256"/>
            <a:ext cx="15849" cy="14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13549" y="2529256"/>
            <a:ext cx="4967" cy="162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31217" y="2529256"/>
            <a:ext cx="25681" cy="175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538475" y="2529256"/>
            <a:ext cx="20765" cy="131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04804" y="2529256"/>
            <a:ext cx="4676" cy="77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75810" y="2181179"/>
            <a:ext cx="168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139821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7532" y="1601077"/>
            <a:ext cx="10363200" cy="1362075"/>
          </a:xfrm>
        </p:spPr>
        <p:txBody>
          <a:bodyPr/>
          <a:lstStyle/>
          <a:p>
            <a:r>
              <a:rPr lang="sv-SE" dirty="0"/>
              <a:t>Support Vector Machines</a:t>
            </a:r>
            <a:endParaRPr lang="en-US" dirty="0"/>
          </a:p>
        </p:txBody>
      </p:sp>
      <p:pic>
        <p:nvPicPr>
          <p:cNvPr id="107522" name="Picture 2" descr="http://i.stack.imgur.com/1gv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3352068"/>
            <a:ext cx="6264696" cy="350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73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545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Support Vector Machines</vt:lpstr>
      <vt:lpstr>Support Vector Classifiers</vt:lpstr>
      <vt:lpstr>Optimal Separating Hyperplane</vt:lpstr>
      <vt:lpstr>Calculating an Optimal Hyperplane  (Separable Case)</vt:lpstr>
      <vt:lpstr>Calculating an Optimal Hyperplane (Separable Case) What you should know…</vt:lpstr>
      <vt:lpstr>Calculating an Optimal Hyperplane  (Inseparable Case)</vt:lpstr>
      <vt:lpstr>Calculating an Optimal Hyperplane  (Inseparable Case)</vt:lpstr>
      <vt:lpstr>Calculating an Optimal Hyperplane (Inseparable Case) What you should know…</vt:lpstr>
      <vt:lpstr>Support Vector Machines</vt:lpstr>
      <vt:lpstr>Cover’s Separability Theorem</vt:lpstr>
      <vt:lpstr>The Kernel Trick</vt:lpstr>
      <vt:lpstr>Kernels: Revision</vt:lpstr>
      <vt:lpstr>Mercer’s Theorem</vt:lpstr>
      <vt:lpstr>The Kernel Trick</vt:lpstr>
      <vt:lpstr>Compare Kernel Use:</vt:lpstr>
      <vt:lpstr>Support Vector Machines What you should know</vt:lpstr>
      <vt:lpstr>Support Vector Machines Exercises</vt:lpstr>
      <vt:lpstr>Kernel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michael ashcroft</dc:creator>
  <cp:lastModifiedBy>michael ashcroft</cp:lastModifiedBy>
  <cp:revision>7</cp:revision>
  <dcterms:created xsi:type="dcterms:W3CDTF">2015-06-24T17:55:59Z</dcterms:created>
  <dcterms:modified xsi:type="dcterms:W3CDTF">2016-12-05T23:50:47Z</dcterms:modified>
</cp:coreProperties>
</file>