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B7E3-98C6-4646-839F-13BF14848193}" type="datetimeFigureOut">
              <a:rPr lang="en-US"/>
              <a:t>8/12/2017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A2ED-3578-4EB6-9D8B-7A5CC033BD0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9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A2ED-3578-4EB6-9D8B-7A5CC033BD0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A2ED-3578-4EB6-9D8B-7A5CC033BD0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2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A2ED-3578-4EB6-9D8B-7A5CC033BD0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6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7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1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8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1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2693E-73B5-4514-BDB5-30E6C9476F82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3B0AA-B79E-4465-B49D-A05F3C280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6619"/>
            <a:ext cx="12192000" cy="46805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924944"/>
            <a:ext cx="7128792" cy="1728192"/>
          </a:xfrm>
        </p:spPr>
        <p:txBody>
          <a:bodyPr>
            <a:noAutofit/>
          </a:bodyPr>
          <a:lstStyle/>
          <a:p>
            <a:r>
              <a:rPr lang="SV-SE" sz="5400" dirty="0">
                <a:solidFill>
                  <a:schemeClr val="bg1"/>
                </a:solidFill>
              </a:rPr>
              <a:t>Workflow &amp; </a:t>
            </a:r>
            <a:r>
              <a:rPr lang="SV-SE" sz="5400" dirty="0" err="1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2060848"/>
            <a:ext cx="3901440" cy="3121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35360" y="2204864"/>
            <a:ext cx="244827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MODULE – 2</a:t>
            </a:r>
          </a:p>
        </p:txBody>
      </p:sp>
    </p:spTree>
    <p:extLst>
      <p:ext uri="{BB962C8B-B14F-4D97-AF65-F5344CB8AC3E}">
        <p14:creationId xmlns:p14="http://schemas.microsoft.com/office/powerpoint/2010/main" val="174078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4021254" y="2881841"/>
            <a:ext cx="6478500" cy="31598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Idealized Data Science Project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397191" y="2432831"/>
            <a:ext cx="2328255" cy="3248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Acquire 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397192" y="3115594"/>
            <a:ext cx="2328255" cy="3248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Clean Data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5561319" y="2757703"/>
            <a:ext cx="1" cy="35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43648" y="3788131"/>
            <a:ext cx="2328255" cy="3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Select Features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stCxn id="149" idx="2"/>
            <a:endCxn id="21" idx="0"/>
          </p:cNvCxnSpPr>
          <p:nvPr/>
        </p:nvCxnSpPr>
        <p:spPr>
          <a:xfrm flipH="1">
            <a:off x="8807776" y="3440466"/>
            <a:ext cx="10297" cy="34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1" idx="1"/>
            <a:endCxn id="47" idx="3"/>
          </p:cNvCxnSpPr>
          <p:nvPr/>
        </p:nvCxnSpPr>
        <p:spPr>
          <a:xfrm flipH="1">
            <a:off x="6725448" y="3950567"/>
            <a:ext cx="91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397193" y="3788131"/>
            <a:ext cx="2328255" cy="3248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Deal With Missing Data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4392672" y="4434411"/>
            <a:ext cx="2328255" cy="3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Generate Models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47" idx="2"/>
            <a:endCxn id="53" idx="0"/>
          </p:cNvCxnSpPr>
          <p:nvPr/>
        </p:nvCxnSpPr>
        <p:spPr>
          <a:xfrm flipH="1">
            <a:off x="5556800" y="4113003"/>
            <a:ext cx="4521" cy="32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392672" y="4972786"/>
            <a:ext cx="2328255" cy="3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Select Final Model</a:t>
            </a:r>
            <a:endParaRPr lang="en-US" sz="1600" dirty="0"/>
          </a:p>
        </p:txBody>
      </p:sp>
      <p:cxnSp>
        <p:nvCxnSpPr>
          <p:cNvPr id="64" name="Straight Arrow Connector 63"/>
          <p:cNvCxnSpPr>
            <a:stCxn id="53" idx="2"/>
            <a:endCxn id="63" idx="0"/>
          </p:cNvCxnSpPr>
          <p:nvPr/>
        </p:nvCxnSpPr>
        <p:spPr>
          <a:xfrm>
            <a:off x="5556800" y="4759283"/>
            <a:ext cx="0" cy="2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392672" y="5508227"/>
            <a:ext cx="2328255" cy="3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Evalute Final Model</a:t>
            </a:r>
            <a:endParaRPr lang="en-US" sz="1600" dirty="0"/>
          </a:p>
        </p:txBody>
      </p:sp>
      <p:cxnSp>
        <p:nvCxnSpPr>
          <p:cNvPr id="99" name="Straight Arrow Connector 98"/>
          <p:cNvCxnSpPr>
            <a:stCxn id="63" idx="2"/>
            <a:endCxn id="98" idx="0"/>
          </p:cNvCxnSpPr>
          <p:nvPr/>
        </p:nvCxnSpPr>
        <p:spPr>
          <a:xfrm>
            <a:off x="5556800" y="5297658"/>
            <a:ext cx="0" cy="2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7653945" y="3115594"/>
            <a:ext cx="2328255" cy="3248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Extract Features</a:t>
            </a:r>
          </a:p>
        </p:txBody>
      </p:sp>
      <p:cxnSp>
        <p:nvCxnSpPr>
          <p:cNvPr id="153" name="Straight Arrow Connector 152"/>
          <p:cNvCxnSpPr>
            <a:stCxn id="7" idx="3"/>
            <a:endCxn id="149" idx="1"/>
          </p:cNvCxnSpPr>
          <p:nvPr/>
        </p:nvCxnSpPr>
        <p:spPr>
          <a:xfrm>
            <a:off x="6725447" y="3278030"/>
            <a:ext cx="928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832217" y="3699629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121238" y="4672856"/>
            <a:ext cx="1372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Modeling</a:t>
            </a:r>
          </a:p>
          <a:p>
            <a:r>
              <a:rPr lang="sv-SE" sz="2400" dirty="0"/>
              <a:t>Process</a:t>
            </a:r>
            <a:endParaRPr lang="en-US" sz="2400" dirty="0"/>
          </a:p>
        </p:txBody>
      </p:sp>
      <p:sp>
        <p:nvSpPr>
          <p:cNvPr id="118" name="Right Brace 117"/>
          <p:cNvSpPr/>
          <p:nvPr/>
        </p:nvSpPr>
        <p:spPr>
          <a:xfrm flipH="1">
            <a:off x="3421020" y="4434411"/>
            <a:ext cx="374630" cy="1531075"/>
          </a:xfrm>
          <a:prstGeom prst="rightBrace">
            <a:avLst>
              <a:gd name="adj1" fmla="val 8333"/>
              <a:gd name="adj2" fmla="val 494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99753" y="2834515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Think about</a:t>
            </a:r>
          </a:p>
          <a:p>
            <a:r>
              <a:rPr lang="sv-SE" dirty="0"/>
              <a:t>text and </a:t>
            </a:r>
          </a:p>
          <a:p>
            <a:r>
              <a:rPr lang="sv-SE" dirty="0"/>
              <a:t>image data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56052" y="3301879"/>
            <a:ext cx="202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Pre-processing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064774" y="2346417"/>
            <a:ext cx="219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Data acquisition</a:t>
            </a:r>
            <a:endParaRPr lang="en-US" sz="2400" dirty="0"/>
          </a:p>
        </p:txBody>
      </p:sp>
      <p:sp>
        <p:nvSpPr>
          <p:cNvPr id="100" name="Rectangle 99"/>
          <p:cNvSpPr/>
          <p:nvPr/>
        </p:nvSpPr>
        <p:spPr>
          <a:xfrm>
            <a:off x="4392673" y="1814826"/>
            <a:ext cx="2328255" cy="3248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Decide on Problem</a:t>
            </a:r>
            <a:endParaRPr lang="en-US" sz="1600" dirty="0"/>
          </a:p>
        </p:txBody>
      </p:sp>
      <p:sp>
        <p:nvSpPr>
          <p:cNvPr id="101" name="Right Brace 100"/>
          <p:cNvSpPr/>
          <p:nvPr/>
        </p:nvSpPr>
        <p:spPr>
          <a:xfrm flipH="1">
            <a:off x="3421020" y="3039762"/>
            <a:ext cx="374630" cy="1121532"/>
          </a:xfrm>
          <a:prstGeom prst="rightBrace">
            <a:avLst>
              <a:gd name="adj1" fmla="val 8333"/>
              <a:gd name="adj2" fmla="val 494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60634" y="1732502"/>
            <a:ext cx="296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Problem identification</a:t>
            </a:r>
            <a:endParaRPr lang="en-US" sz="2400" dirty="0"/>
          </a:p>
        </p:txBody>
      </p:sp>
      <p:sp>
        <p:nvSpPr>
          <p:cNvPr id="107" name="Rectangle 106"/>
          <p:cNvSpPr/>
          <p:nvPr/>
        </p:nvSpPr>
        <p:spPr>
          <a:xfrm>
            <a:off x="4392672" y="6180498"/>
            <a:ext cx="2328255" cy="3248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Use Model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98" idx="2"/>
            <a:endCxn id="107" idx="0"/>
          </p:cNvCxnSpPr>
          <p:nvPr/>
        </p:nvCxnSpPr>
        <p:spPr>
          <a:xfrm>
            <a:off x="5556800" y="5833099"/>
            <a:ext cx="0" cy="34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121238" y="6091466"/>
            <a:ext cx="15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/>
              <a:t>Application</a:t>
            </a:r>
            <a:endParaRPr lang="en-US" sz="2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393372" y="1787047"/>
            <a:ext cx="3774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Obtain data to solve your problems. Do not choose your problems based on the data you have.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952829" y="4788729"/>
            <a:ext cx="185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Core duties of a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3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Supervised vs Unsupervised Learning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5B9BD5"/>
                </a:solidFill>
              </a:rPr>
              <a:t>Supervised Learning</a:t>
            </a:r>
            <a:endParaRPr lang="en-US" sz="3600" b="1" dirty="0">
              <a:solidFill>
                <a:srgbClr val="5B9BD5"/>
              </a:solidFill>
            </a:endParaRPr>
          </a:p>
          <a:p>
            <a:pPr marL="0" indent="0">
              <a:buNone/>
            </a:pPr>
            <a:r>
              <a:rPr lang="EN-US" dirty="0"/>
              <a:t>Aim: To predict target </a:t>
            </a:r>
            <a:r>
              <a:rPr lang="EN-US" dirty="0" err="1"/>
              <a:t>variable(s</a:t>
            </a:r>
            <a:r>
              <a:rPr lang="EN-US" dirty="0"/>
              <a:t>) based on input features</a:t>
            </a:r>
            <a:endParaRPr lang="en-US" dirty="0"/>
          </a:p>
          <a:p>
            <a:r>
              <a:rPr lang="EN-US" dirty="0"/>
              <a:t>Data consists of input features (X variables) and target variable (Y variable).</a:t>
            </a:r>
            <a:endParaRPr lang="en-US" dirty="0"/>
          </a:p>
          <a:p>
            <a:r>
              <a:rPr lang="EN-US" dirty="0"/>
              <a:t>Train/fit statistical models using data where target variable is </a:t>
            </a:r>
            <a:r>
              <a:rPr lang="EN-US" i="1" dirty="0"/>
              <a:t>known.</a:t>
            </a:r>
            <a:endParaRPr lang="en-US" dirty="0"/>
          </a:p>
          <a:p>
            <a:pPr marL="0" indent="0">
              <a:buNone/>
            </a:pPr>
            <a:r>
              <a:rPr lang="EN-US" sz="3600" b="1" dirty="0">
                <a:solidFill>
                  <a:srgbClr val="5B9BD5"/>
                </a:solidFill>
              </a:rPr>
              <a:t>Unsupervised Learning</a:t>
            </a:r>
            <a:endParaRPr lang="en-US" sz="3600" b="1" dirty="0">
              <a:solidFill>
                <a:srgbClr val="5B9BD5"/>
              </a:solidFill>
            </a:endParaRPr>
          </a:p>
          <a:p>
            <a:pPr marL="0" indent="0">
              <a:buNone/>
            </a:pPr>
            <a:r>
              <a:rPr lang="EN-US" dirty="0"/>
              <a:t>Aim: To find patterns or natural groupings in data</a:t>
            </a:r>
            <a:endParaRPr lang="en-US" dirty="0"/>
          </a:p>
          <a:p>
            <a:r>
              <a:rPr lang="EN-US" dirty="0"/>
              <a:t>Data is not split into input and target variables (or: all variables are input features)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This course looks at supervised learning</a:t>
            </a:r>
            <a:endParaRPr lang="en-US" b="1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9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B9BD5"/>
                </a:solidFill>
              </a:rPr>
              <a:t>Regression</a:t>
            </a:r>
            <a:endParaRPr lang="en-US" b="1" dirty="0">
              <a:solidFill>
                <a:srgbClr val="5B9BD5"/>
              </a:solidFill>
            </a:endParaRPr>
          </a:p>
          <a:p>
            <a:r>
              <a:rPr lang="SV-SE" dirty="0"/>
              <a:t>Target </a:t>
            </a:r>
            <a:r>
              <a:rPr lang="SV-SE" dirty="0" err="1"/>
              <a:t>variable</a:t>
            </a:r>
            <a:r>
              <a:rPr lang="SV-SE" dirty="0"/>
              <a:t> is real </a:t>
            </a:r>
            <a:r>
              <a:rPr lang="SV-SE" dirty="0" err="1"/>
              <a:t>valued</a:t>
            </a:r>
            <a:r>
              <a:rPr lang="SV-SE" dirty="0"/>
              <a:t> (</a:t>
            </a:r>
            <a:r>
              <a:rPr lang="SV-SE" dirty="0" err="1"/>
              <a:t>numeric</a:t>
            </a:r>
            <a:r>
              <a:rPr lang="SV-SE" dirty="0"/>
              <a:t>)</a:t>
            </a:r>
            <a:endParaRPr lang="sv-SE" dirty="0"/>
          </a:p>
          <a:p>
            <a:r>
              <a:rPr lang="SV-SE" dirty="0" err="1"/>
              <a:t>Concept</a:t>
            </a:r>
            <a:r>
              <a:rPr lang="SV-SE" dirty="0"/>
              <a:t>: Regression </a:t>
            </a:r>
            <a:r>
              <a:rPr lang="SV-SE" dirty="0" err="1"/>
              <a:t>curve</a:t>
            </a:r>
            <a:r>
              <a:rPr lang="SV-SE" dirty="0"/>
              <a:t> </a:t>
            </a:r>
            <a:endParaRPr lang="sv-SE" dirty="0"/>
          </a:p>
          <a:p>
            <a:pPr lvl="1"/>
            <a:r>
              <a:rPr lang="SV-SE" dirty="0"/>
              <a:t>The </a:t>
            </a:r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for different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input features</a:t>
            </a:r>
            <a:endParaRPr lang="sv-SE" dirty="0"/>
          </a:p>
          <a:p>
            <a:pPr marL="0" indent="0">
              <a:buNone/>
            </a:pPr>
            <a:r>
              <a:rPr lang="EN-US" b="1" dirty="0">
                <a:solidFill>
                  <a:srgbClr val="5B9BD5"/>
                </a:solidFill>
              </a:rPr>
              <a:t>Classification</a:t>
            </a:r>
          </a:p>
          <a:p>
            <a:r>
              <a:rPr lang="SV-SE" dirty="0"/>
              <a:t>Target </a:t>
            </a:r>
            <a:r>
              <a:rPr lang="SV-SE" dirty="0" err="1"/>
              <a:t>variable</a:t>
            </a:r>
            <a:r>
              <a:rPr lang="SV-SE" dirty="0"/>
              <a:t> is </a:t>
            </a:r>
            <a:r>
              <a:rPr lang="SV-SE" dirty="0" err="1"/>
              <a:t>categorical</a:t>
            </a:r>
            <a:r>
              <a:rPr lang="SV-SE" dirty="0"/>
              <a:t> (</a:t>
            </a:r>
            <a:r>
              <a:rPr lang="SV-SE" dirty="0" err="1"/>
              <a:t>discrete</a:t>
            </a:r>
            <a:r>
              <a:rPr lang="SV-SE" dirty="0"/>
              <a:t>/nominal)</a:t>
            </a:r>
            <a:endParaRPr lang="sv-SE" dirty="0"/>
          </a:p>
          <a:p>
            <a:r>
              <a:rPr lang="SV-SE" dirty="0" err="1"/>
              <a:t>Concept</a:t>
            </a:r>
            <a:r>
              <a:rPr lang="SV-SE" dirty="0"/>
              <a:t>: Decision boundary  </a:t>
            </a:r>
            <a:endParaRPr lang="sv-SE" dirty="0"/>
          </a:p>
          <a:p>
            <a:pPr lvl="1"/>
            <a:r>
              <a:rPr lang="SV-SE" dirty="0"/>
              <a:t>The </a:t>
            </a:r>
            <a:r>
              <a:rPr lang="SV-SE" dirty="0" err="1"/>
              <a:t>boundaries</a:t>
            </a:r>
            <a:r>
              <a:rPr lang="SV-SE" dirty="0"/>
              <a:t> </a:t>
            </a:r>
            <a:r>
              <a:rPr lang="SV-SE" dirty="0" err="1"/>
              <a:t>within</a:t>
            </a:r>
            <a:r>
              <a:rPr lang="SV-SE" dirty="0"/>
              <a:t> the </a:t>
            </a:r>
            <a:r>
              <a:rPr lang="SV-SE" i="1" dirty="0"/>
              <a:t>input space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the </a:t>
            </a:r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target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changes</a:t>
            </a:r>
            <a:endParaRPr lang="sv-SE" dirty="0" err="1"/>
          </a:p>
          <a:p>
            <a:pPr marL="0" indent="0">
              <a:buNone/>
            </a:pPr>
            <a:r>
              <a:rPr lang="SV-SE" sz="2400" dirty="0"/>
              <a:t>Specialist </a:t>
            </a:r>
            <a:r>
              <a:rPr lang="SV-SE" sz="2400" dirty="0" err="1"/>
              <a:t>techniques</a:t>
            </a:r>
            <a:r>
              <a:rPr lang="SV-SE" sz="2400" dirty="0"/>
              <a:t> </a:t>
            </a:r>
            <a:r>
              <a:rPr lang="SV-SE" sz="2400" dirty="0" err="1"/>
              <a:t>exist</a:t>
            </a:r>
            <a:r>
              <a:rPr lang="SV-SE" sz="2400" dirty="0"/>
              <a:t> for </a:t>
            </a:r>
            <a:r>
              <a:rPr lang="SV-SE" sz="2400" dirty="0" err="1"/>
              <a:t>when</a:t>
            </a:r>
            <a:r>
              <a:rPr lang="SV-SE" sz="2400" dirty="0"/>
              <a:t> the </a:t>
            </a:r>
            <a:r>
              <a:rPr lang="SV-SE" sz="2400" dirty="0" err="1"/>
              <a:t>target</a:t>
            </a:r>
            <a:r>
              <a:rPr lang="SV-SE" sz="2400" dirty="0"/>
              <a:t> </a:t>
            </a:r>
            <a:r>
              <a:rPr lang="SV-SE" sz="2400" dirty="0" err="1"/>
              <a:t>variable</a:t>
            </a:r>
            <a:r>
              <a:rPr lang="SV-SE" sz="2400" dirty="0"/>
              <a:t> is </a:t>
            </a:r>
            <a:r>
              <a:rPr lang="SV-SE" sz="2400" i="1" dirty="0" err="1"/>
              <a:t>ordinal</a:t>
            </a:r>
            <a:r>
              <a:rPr lang="SV-SE" sz="2400" i="1" dirty="0"/>
              <a:t> </a:t>
            </a:r>
            <a:r>
              <a:rPr lang="SV-SE" sz="2400" dirty="0"/>
              <a:t>(</a:t>
            </a:r>
            <a:r>
              <a:rPr lang="SV-SE" sz="2400" dirty="0" err="1"/>
              <a:t>ordered</a:t>
            </a:r>
            <a:r>
              <a:rPr lang="SV-SE" sz="2400" dirty="0"/>
              <a:t> non-</a:t>
            </a:r>
            <a:r>
              <a:rPr lang="SV-SE" sz="2400" dirty="0" err="1"/>
              <a:t>numeric</a:t>
            </a:r>
            <a:r>
              <a:rPr lang="SV-SE" sz="2400" dirty="0"/>
              <a:t>). </a:t>
            </a:r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will</a:t>
            </a:r>
            <a:r>
              <a:rPr lang="SV-SE" sz="2400" dirty="0"/>
              <a:t> not look at </a:t>
            </a:r>
            <a:r>
              <a:rPr lang="SV-SE" sz="2400" dirty="0" err="1"/>
              <a:t>these</a:t>
            </a:r>
            <a:r>
              <a:rPr lang="SV-SE" sz="2400" dirty="0"/>
              <a:t> in </a:t>
            </a:r>
            <a:r>
              <a:rPr lang="SV-SE" sz="2400" dirty="0" err="1"/>
              <a:t>this</a:t>
            </a:r>
            <a:r>
              <a:rPr lang="SV-SE" sz="2400" dirty="0"/>
              <a:t> </a:t>
            </a:r>
            <a:r>
              <a:rPr lang="SV-SE" sz="2400" dirty="0" err="1"/>
              <a:t>course</a:t>
            </a:r>
            <a:r>
              <a:rPr lang="SV-SE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91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Non-linear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6933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5B9BD5"/>
                </a:solidFill>
              </a:rPr>
              <a:t>Linear Models</a:t>
            </a:r>
            <a:endParaRPr lang="en-US"/>
          </a:p>
          <a:p>
            <a:r>
              <a:rPr lang="EN-US" dirty="0"/>
              <a:t>Regression curve or decision boundary is </a:t>
            </a:r>
            <a:r>
              <a:rPr lang="EN-US" i="1" dirty="0"/>
              <a:t>linear</a:t>
            </a:r>
            <a:endParaRPr lang="en-US"/>
          </a:p>
          <a:p>
            <a:pPr lvl="1"/>
            <a:r>
              <a:rPr lang="EN-US" dirty="0"/>
              <a:t>Weighted sum of real input features (plus intercept), conditional on discrete input features.</a:t>
            </a:r>
            <a:endParaRPr lang="en-US" dirty="0"/>
          </a:p>
          <a:p>
            <a:pPr lvl="1"/>
            <a:r>
              <a:rPr lang="EN-US" dirty="0"/>
              <a:t>Point in 1d. Line in 2d. Plane in 3d. Hyperplane/affine space in general.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5B9BD5"/>
                </a:solidFill>
              </a:rPr>
              <a:t>Non-linear Models</a:t>
            </a:r>
            <a:endParaRPr lang="en-US" dirty="0"/>
          </a:p>
          <a:p>
            <a:r>
              <a:rPr lang="EN-US" dirty="0"/>
              <a:t>Regression curve or decision boundary is not linear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199" y="4029075"/>
            <a:ext cx="6525225" cy="2107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879" y="1323975"/>
            <a:ext cx="5175120" cy="27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3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228</Words>
  <Application>Microsoft Office PowerPoint</Application>
  <PresentationFormat>Widescreen</PresentationFormat>
  <Paragraphs>55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Workflow &amp; Concepts</vt:lpstr>
      <vt:lpstr>Idealized Data Science Project Workflow</vt:lpstr>
      <vt:lpstr>Supervised vs Unsupervised Learning</vt:lpstr>
      <vt:lpstr>Regression vs Classification</vt:lpstr>
      <vt:lpstr>Linear vs Non-linear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&amp; Pre-Processing</dc:title>
  <dc:creator>michael ashcroft</dc:creator>
  <cp:lastModifiedBy>Acer</cp:lastModifiedBy>
  <cp:revision>12</cp:revision>
  <dcterms:created xsi:type="dcterms:W3CDTF">2015-06-08T16:26:48Z</dcterms:created>
  <dcterms:modified xsi:type="dcterms:W3CDTF">2017-08-12T18:19:46Z</dcterms:modified>
</cp:coreProperties>
</file>