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_rels/notesSlide1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7.png" ContentType="image/png"/>
  <Override PartName="/ppt/media/image11.png" ContentType="image/png"/>
  <Override PartName="/ppt/media/image5.jpeg" ContentType="image/jpeg"/>
  <Override PartName="/ppt/media/image6.png" ContentType="image/png"/>
  <Override PartName="/ppt/media/image8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der Notizen mittels Klicken bearbeiten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&lt;Kopfzeile&gt;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&lt;Datum/Uhrzeit&gt;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&lt;Fußzeile&gt;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07F201C-4FC5-4A1E-8E8E-4B35F9C991EA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BD757F7-2917-4F2E-9E46-9CC03BEC7085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A2C7AB5-96A9-4CF2-A49B-2EBCA1A33F39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65802E8-ECBB-4CD2-BD64-8D67D90F2B82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6A63122-E408-4BE4-816F-49D21D0B52DB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55797A1-3306-4403-9898-53324CE11B8A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B5BECD4-A109-4D45-ADF4-E10B30158F57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2312069-FBE9-498D-B63C-30320DC56F14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DD47DCD-2787-464C-90EF-A8F971379B93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1AF44C2-1471-4BEE-98BF-AAD6036257A9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E97288E-AD6F-479F-BD9A-BD5F5E888281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GliederungsebeneClick to edit Master text styles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368F938-5E65-4E7E-BCAE-650BBF2FDDA3}" type="datetime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16.08.17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518016E-4CC5-43A8-A7D0-22775301AA7A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5DDB61C-0D82-4611-808A-BDF3FE665A06}" type="datetime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16.08.17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2849AE8-F713-45C4-8A9A-62E12813753A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1136520"/>
            <a:ext cx="12191760" cy="4680000"/>
          </a:xfrm>
          <a:prstGeom prst="rect">
            <a:avLst/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extShape 2"/>
          <p:cNvSpPr txBox="1"/>
          <p:nvPr/>
        </p:nvSpPr>
        <p:spPr>
          <a:xfrm>
            <a:off x="263520" y="2925000"/>
            <a:ext cx="7128360" cy="1728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MODEL SELECTION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557F8C5-D3E2-4EC4-B306-0C9A3675D820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335520" y="2205000"/>
            <a:ext cx="2448000" cy="43164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MODULE – 4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Picture 7" descr=""/>
          <p:cNvPicPr/>
          <p:nvPr/>
        </p:nvPicPr>
        <p:blipFill>
          <a:blip r:embed="rId1"/>
          <a:stretch/>
        </p:blipFill>
        <p:spPr>
          <a:xfrm>
            <a:off x="7752240" y="2277000"/>
            <a:ext cx="3888000" cy="2592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Controlling Complexity: Regularization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Idea: Rather than remove variables to restrict model complexity, instead restrict their freedom to take on values.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L1 regularization – penalize absolute values of parameters.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L2 regularization – penalize square values of parameters.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L2 regularization shrinks parameters throughout the model, though concentrating on particular parameters. L1 will in many cases result with a sparse x, meaning that some values in x are exactly zero while others may be relatively large.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7F52D39-EE35-450D-9181-44CEC5AF7618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is a tuning parameter that governs the balance between error minimization and parameter regularization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838080" y="1825560"/>
            <a:ext cx="51307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L1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3" name="Picture 2" descr=""/>
          <p:cNvPicPr/>
          <p:nvPr/>
        </p:nvPicPr>
        <p:blipFill>
          <a:blip r:embed="rId1"/>
          <a:stretch/>
        </p:blipFill>
        <p:spPr>
          <a:xfrm>
            <a:off x="1562040" y="3257640"/>
            <a:ext cx="3384000" cy="3497400"/>
          </a:xfrm>
          <a:prstGeom prst="rect">
            <a:avLst/>
          </a:prstGeom>
          <a:ln>
            <a:noFill/>
          </a:ln>
        </p:spPr>
      </p:pic>
      <p:pic>
        <p:nvPicPr>
          <p:cNvPr id="114" name="Picture 4" descr=""/>
          <p:cNvPicPr/>
          <p:nvPr/>
        </p:nvPicPr>
        <p:blipFill>
          <a:blip r:embed="rId2"/>
          <a:stretch/>
        </p:blipFill>
        <p:spPr>
          <a:xfrm>
            <a:off x="7174440" y="3551040"/>
            <a:ext cx="3968640" cy="2974680"/>
          </a:xfrm>
          <a:prstGeom prst="rect">
            <a:avLst/>
          </a:prstGeom>
          <a:ln>
            <a:noFill/>
          </a:ln>
        </p:spPr>
      </p:pic>
      <p:pic>
        <p:nvPicPr>
          <p:cNvPr id="115" name="Picture 5" descr=""/>
          <p:cNvPicPr/>
          <p:nvPr/>
        </p:nvPicPr>
        <p:blipFill>
          <a:blip r:embed="rId3"/>
          <a:stretch/>
        </p:blipFill>
        <p:spPr>
          <a:xfrm>
            <a:off x="1023120" y="2286000"/>
            <a:ext cx="4470120" cy="778320"/>
          </a:xfrm>
          <a:prstGeom prst="rect">
            <a:avLst/>
          </a:prstGeom>
          <a:ln>
            <a:noFill/>
          </a:ln>
        </p:spPr>
      </p:pic>
      <p:sp>
        <p:nvSpPr>
          <p:cNvPr id="116" name="CustomShape 3"/>
          <p:cNvSpPr/>
          <p:nvPr/>
        </p:nvSpPr>
        <p:spPr>
          <a:xfrm>
            <a:off x="6467400" y="1825560"/>
            <a:ext cx="513072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L2 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Picture 7" descr=""/>
          <p:cNvPicPr/>
          <p:nvPr/>
        </p:nvPicPr>
        <p:blipFill>
          <a:blip r:embed="rId4"/>
          <a:stretch/>
        </p:blipFill>
        <p:spPr>
          <a:xfrm>
            <a:off x="6467400" y="2228760"/>
            <a:ext cx="4816080" cy="1128600"/>
          </a:xfrm>
          <a:prstGeom prst="rect">
            <a:avLst/>
          </a:prstGeom>
          <a:ln>
            <a:noFill/>
          </a:ln>
        </p:spPr>
      </p:pic>
      <p:pic>
        <p:nvPicPr>
          <p:cNvPr id="118" name="Picture 8" descr=""/>
          <p:cNvPicPr/>
          <p:nvPr/>
        </p:nvPicPr>
        <p:blipFill>
          <a:blip r:embed="rId5"/>
          <a:stretch/>
        </p:blipFill>
        <p:spPr>
          <a:xfrm>
            <a:off x="914400" y="609480"/>
            <a:ext cx="316080" cy="41652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Other common forms of regularization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Adding noise to training data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Early stopping – do not optimize completely (neural networks)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Drop-out – varying model during training (neural networks)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Regularization Exercises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Walk through regularization examples as a class: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Ridge regression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Neural network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Notice that hyper-parameter selection </a:t>
            </a: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model selection.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 too many models can lead to false positives...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C098416-B3FC-46DE-AEF6-43965F8324CC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How to split your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 you have enough training data to obtain a high quality model?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 you have enough validation data to distinguish performance of models?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 you have enough test data to accurately estimate performance?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Learning Graphs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7" name="Picture 4" descr=""/>
          <p:cNvPicPr/>
          <p:nvPr/>
        </p:nvPicPr>
        <p:blipFill>
          <a:blip r:embed="rId1"/>
          <a:stretch/>
        </p:blipFill>
        <p:spPr>
          <a:xfrm>
            <a:off x="1243800" y="1593720"/>
            <a:ext cx="3972240" cy="2835720"/>
          </a:xfrm>
          <a:prstGeom prst="rect">
            <a:avLst/>
          </a:prstGeom>
          <a:ln>
            <a:noFill/>
          </a:ln>
        </p:spPr>
      </p:pic>
      <p:pic>
        <p:nvPicPr>
          <p:cNvPr id="128" name="Picture 5" descr=""/>
          <p:cNvPicPr/>
          <p:nvPr/>
        </p:nvPicPr>
        <p:blipFill>
          <a:blip r:embed="rId2"/>
          <a:stretch/>
        </p:blipFill>
        <p:spPr>
          <a:xfrm>
            <a:off x="6197040" y="1593720"/>
            <a:ext cx="3972240" cy="2835720"/>
          </a:xfrm>
          <a:prstGeom prst="rect">
            <a:avLst/>
          </a:prstGeom>
          <a:ln>
            <a:noFill/>
          </a:ln>
        </p:spPr>
      </p:pic>
      <p:sp>
        <p:nvSpPr>
          <p:cNvPr id="129" name="TextShape 2"/>
          <p:cNvSpPr txBox="1"/>
          <p:nvPr/>
        </p:nvSpPr>
        <p:spPr>
          <a:xfrm>
            <a:off x="838080" y="4547160"/>
            <a:ext cx="10515240" cy="1902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Validation/CV error approaches long run generalization error on number of training cases from above.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Training error approaches error on number of training cases from from below.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amount of improvement that can be obtained from more data can be read from the difference in these two amount on a training graph.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Significant difference in model performance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Examine whether best model significantly out performs second best given validation data.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test the probability that we would see the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differences in (squared) residuals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observed between two models if the true difference was 0.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Square residuals of both models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Subtract lower performing model from higher performing model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Perform one-sided t test on resulting vector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t.test(difference_vector,alternative="greater")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Conclude significance if p-value lower than desired threshold (.05, .01, .005, etc)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Evaluate accuracy of test performance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 (squared) residual vector to t.test and specify confidence level: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t.test(squared_residuals,conf.level=.995)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Statistical Model Evaluation: AIC, BIC and GCV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609480" y="1600200"/>
            <a:ext cx="10972440" cy="4755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Common scores (which we seek to minimize):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BIC: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AIC: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GCV: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the likelihood of the data given the model, which means we need to be able to calculate the probability of data for AIC &amp; BIC.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given by: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609480" y="1600200"/>
            <a:ext cx="10972440" cy="4755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941AF2C-B7BB-4316-A05C-305BEAC47FFE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38" name="Picture 4" descr=""/>
          <p:cNvPicPr/>
          <p:nvPr/>
        </p:nvPicPr>
        <p:blipFill>
          <a:blip r:embed="rId2"/>
          <a:stretch/>
        </p:blipFill>
        <p:spPr>
          <a:xfrm>
            <a:off x="6210360" y="2314440"/>
            <a:ext cx="3838320" cy="103464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Tests for Model Evaluation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can compare the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relative likelihood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of different models.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Where we have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models, let their AIC or AICc score be: 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… 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 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the minimum of these.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relative likelihood of a model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can be comfortable that we have used enough data to evaluate relative models when this falls below some threshold for all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≠min.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1" name="Picture 5" descr=""/>
          <p:cNvPicPr/>
          <p:nvPr/>
        </p:nvPicPr>
        <p:blipFill>
          <a:blip r:embed="rId1"/>
          <a:stretch/>
        </p:blipFill>
        <p:spPr>
          <a:xfrm>
            <a:off x="4334040" y="3924360"/>
            <a:ext cx="2199240" cy="8334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Model Evaluation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9" name="Content Placeholder 3" descr=""/>
          <p:cNvPicPr/>
          <p:nvPr/>
        </p:nvPicPr>
        <p:blipFill>
          <a:blip r:embed="rId1"/>
          <a:stretch/>
        </p:blipFill>
        <p:spPr>
          <a:xfrm>
            <a:off x="6915600" y="2076480"/>
            <a:ext cx="5266800" cy="36478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833400" y="1930320"/>
            <a:ext cx="6008400" cy="449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 the order of polynomial expansion increases, the MSE decrease. Even beyond fourth order on data we know comes from a fourth order polynomial!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Have we found a way to arbitrarily improve accuracy?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 Sample and Out of Sample Error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595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Have we found a way to arbitrarily improve accuracy?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No!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MSE value is the MSE of the points in the data used to train our model. This is in-sample error.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want to know how well the model performs on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new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(”generalizes”). This is out-of-sample error.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Complex models can overfit – learning noise within the training data that permit them to achieve high in-sample performance but which makes them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worse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at generalizing.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049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Hold-out Validation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best way to estimate how well a model performs on new data is to test it on new data.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Hold-out validation splits our labelled data into training data, which is used to fit the model, and test data, which is used to evaluate the model.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expensive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Computation cheap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Cross Validation (K-Folds)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38080" y="1593720"/>
            <a:ext cx="10515240" cy="5101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Divide data into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subsets.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Generate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models, each using all but one subset.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each model on the hold-out subset.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Combine results.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extreme case is called ’all-but-one validation’, where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the size of the data set.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increases: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cheap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Computation expensive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Validation and Cross Validation in 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Often methods have the ability to specify cross-validation when you construct the model.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glm models, you can use boot::cv.glm. Note that an OLS (lm) model is a glm model with Gaussian family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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neither of these cases pertain, you’ll need to write your own function.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CBEFC24-F154-4980-B1C2-BCEA6BC431AA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bias-variance trade-off !!!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8080" y="1825560"/>
            <a:ext cx="6708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Our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expected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error over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data is composed of: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Randomness inherent in the system modeled.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Bias – from erroneous (typically simplifying) assumptions in the learning algorithm.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Variance – from sensitivity of the learning algorithms to small fluctuations in the training data.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 models will have high bias and low variance.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Sophisticated models will have low bias and high variance. The can fit more complex functions but can ’overfit’, adapting themselves to noise in the training data.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initial measure of ’sophistication’: Free parameters – i.e. the number of coefficients being learnt.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2" name="Picture 3" descr=""/>
          <p:cNvPicPr/>
          <p:nvPr/>
        </p:nvPicPr>
        <p:blipFill>
          <a:blip r:embed="rId1"/>
          <a:stretch/>
        </p:blipFill>
        <p:spPr>
          <a:xfrm>
            <a:off x="7601040" y="2486160"/>
            <a:ext cx="4068360" cy="2558880"/>
          </a:xfrm>
          <a:prstGeom prst="rect">
            <a:avLst/>
          </a:prstGeom>
          <a:ln w="180000">
            <a:solidFill>
              <a:srgbClr val="ff420e"/>
            </a:solidFill>
            <a:round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Training, Evaluation &amp; Test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Validation techniques provide an unbiased estimate of a given model.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 if we select the model to use from a set of candidates based on their performance on the validation data, this performance is a biased estimate for the selected model.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get an unbiased estimate of the chosen model, an additional validation step is required.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Watch out for big drops in performance.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Common approaches: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 way split: Training, Evaluation (Model Selection) and Test data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way split: Training and Evaluation using cross validation and Test data.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Model Validation/Selection Exercises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Split the poly4 data into training, evaluation and test sets.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a .5/.3/.2 split. Make sure to randomize indices.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Build the same models as in the regression exercise.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Evaluate the MSE of the models on the evaluation data. Select the best.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Evaluate the selected model's performance on the test data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3E1029D-7452-481A-812D-A684AEBD5C51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1472</TotalTime>
  <Application>LibreOffice/5.2.2.2$Windows_x86 LibreOffice_project/8f96e87c890bf8fa77463cd4b640a2312823f3ad</Application>
  <Words>1090</Words>
  <Paragraphs>108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2015-06-08T16:30:17Z</dcterms:created>
  <dc:creator>michael ashcroft</dc:creator>
  <dc:description/>
  <dc:language>de-DE</dc:language>
  <cp:lastModifiedBy/>
  <dcterms:modified xsi:type="dcterms:W3CDTF">2017-08-16T15:01:39Z</dcterms:modified>
  <cp:revision>17</cp:revision>
  <dc:subject/>
  <dc:title>MODEL SELECTION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