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5C477D6-842B-4F9C-955A-60829DC538B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9A488B-C664-41D6-899C-C6B97B6E5666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170797-0BB8-4677-A4CB-BAB21916580C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619F6B-31A7-4C08-B5C2-2AD8AB9BD70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8E4D99-AFD5-4DBD-8AAA-7D0E16B4004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FADBE5-B17B-42D8-8C05-EAC46183C3CC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05AB13-133E-43B7-ABB1-774A179D9B7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B9C0FC-B584-41F8-AAFD-95D6C0468EC0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87DCF2-7FBF-4FDF-B3F9-F8B3C273FE5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D0F01B-9F41-41C5-8C46-052B181F2DAB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AFCBDF-D754-4D30-BF11-FE6E9DBB9EF0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F311A82-6756-42AC-B44F-17BD51742A48}" type="datetime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16.08.17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918B55-45B1-493E-BAC1-66147DE6855E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1445283-186D-40BB-A80B-B95DE726ECCD}" type="datetime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16.08.17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8F5D81-F77A-44F1-ADD9-A5EAFBDD82C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136520"/>
            <a:ext cx="12191760" cy="4680000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263520" y="2925000"/>
            <a:ext cx="7128360" cy="1728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SELECTION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812E3C-071A-4021-9CDF-84709CBAC027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35520" y="2205000"/>
            <a:ext cx="2448000" cy="4316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 – 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7" descr=""/>
          <p:cNvPicPr/>
          <p:nvPr/>
        </p:nvPicPr>
        <p:blipFill>
          <a:blip r:embed="rId1"/>
          <a:stretch/>
        </p:blipFill>
        <p:spPr>
          <a:xfrm>
            <a:off x="7752240" y="2277000"/>
            <a:ext cx="3888000" cy="259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Controlling Complexity: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Rather than remove variables to restrict model complexity, instead restrict their freedom to take on values.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regularization – penalize absolute values of parameters.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 regularization – penalize square values of parameters.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 regularization shrinks parameters throughout the model, though concentrating on particular parameters. L1 will in many cases result with a sparse x, meaning that some values in x are exactly zero while others may be relatively large.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013BF81-D3C4-4C39-BE9C-7E40E8EF397C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 a tuning parameter that governs the balance between error minimization and parameter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5130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562040" y="3257640"/>
            <a:ext cx="3384000" cy="3497400"/>
          </a:xfrm>
          <a:prstGeom prst="rect">
            <a:avLst/>
          </a:prstGeom>
          <a:ln>
            <a:noFill/>
          </a:ln>
        </p:spPr>
      </p:pic>
      <p:pic>
        <p:nvPicPr>
          <p:cNvPr id="114" name="Picture 4" descr=""/>
          <p:cNvPicPr/>
          <p:nvPr/>
        </p:nvPicPr>
        <p:blipFill>
          <a:blip r:embed="rId2"/>
          <a:stretch/>
        </p:blipFill>
        <p:spPr>
          <a:xfrm>
            <a:off x="7174440" y="3551040"/>
            <a:ext cx="3968640" cy="2974680"/>
          </a:xfrm>
          <a:prstGeom prst="rect">
            <a:avLst/>
          </a:prstGeom>
          <a:ln>
            <a:noFill/>
          </a:ln>
        </p:spPr>
      </p:pic>
      <p:pic>
        <p:nvPicPr>
          <p:cNvPr id="115" name="Picture 5" descr=""/>
          <p:cNvPicPr/>
          <p:nvPr/>
        </p:nvPicPr>
        <p:blipFill>
          <a:blip r:embed="rId3"/>
          <a:stretch/>
        </p:blipFill>
        <p:spPr>
          <a:xfrm>
            <a:off x="1023120" y="2286000"/>
            <a:ext cx="4470120" cy="7783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6467400" y="1825560"/>
            <a:ext cx="51307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7" descr=""/>
          <p:cNvPicPr/>
          <p:nvPr/>
        </p:nvPicPr>
        <p:blipFill>
          <a:blip r:embed="rId4"/>
          <a:stretch/>
        </p:blipFill>
        <p:spPr>
          <a:xfrm>
            <a:off x="6467400" y="2228760"/>
            <a:ext cx="4816080" cy="1128600"/>
          </a:xfrm>
          <a:prstGeom prst="rect">
            <a:avLst/>
          </a:prstGeom>
          <a:ln>
            <a:noFill/>
          </a:ln>
        </p:spPr>
      </p:pic>
      <p:pic>
        <p:nvPicPr>
          <p:cNvPr id="118" name="Picture 8" descr=""/>
          <p:cNvPicPr/>
          <p:nvPr/>
        </p:nvPicPr>
        <p:blipFill>
          <a:blip r:embed="rId5"/>
          <a:stretch/>
        </p:blipFill>
        <p:spPr>
          <a:xfrm>
            <a:off x="914400" y="609480"/>
            <a:ext cx="316080" cy="41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Other common forms of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noise to training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Early stopping – do not optimize completely (neural networks)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Drop-out – varying model during training (neural networks)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Regularization 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Walk through regularization examples as a class: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Notice that hyper-parameter selection 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 selection.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too many models can lead to false positives...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9758DED-BB74-4839-8D9D-7DC221526FDB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to split your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have enough training data to obtain a high quality model?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have enough validation data to distinguish performance of models?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have enough test data to accurately estimate performance?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Learning Graphs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1243800" y="1593720"/>
            <a:ext cx="3972240" cy="2835720"/>
          </a:xfrm>
          <a:prstGeom prst="rect">
            <a:avLst/>
          </a:prstGeom>
          <a:ln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6197040" y="1593720"/>
            <a:ext cx="3972240" cy="283572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38080" y="4547160"/>
            <a:ext cx="10515240" cy="1902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Validation/CV error approaches long run generalization error on number of training cases from above.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error approaches error on number of training cases from from below.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amount of improvement that can be obtained from more data can be read from the difference in these two amount on a training graph.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Significant difference in model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Examine whether best model significantly out performs second best given validation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test the probability that we would see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differences in (squared) residuals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observed between two models if the true difference was 0.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Square residuals of both models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Subtract lower performing model from higher performing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 one-sided t test on resulting vector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t.test(difference_vector,alternative="greater")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Conclude significance if p-value lower than desired threshold (.05, .01, .005, etc)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Evaluate accuracy of test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 (squared) residual vector to t.test and specify confidence level: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t.test(squared_residuals,conf.level=.995)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Statistical Model Evaluation: AIC, BIC and GCV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09480" y="1600200"/>
            <a:ext cx="10972440" cy="475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scores (which we seek to minimize):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AIC: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GCV: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likelihood of the data given the model, which means we need to be able to calculate the probability of data for AIC &amp; BIC.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given by: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09480" y="1600200"/>
            <a:ext cx="10972440" cy="4755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F4990E1-E9D3-4061-8B5A-F8206E557287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6210360" y="2314440"/>
            <a:ext cx="3838320" cy="103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Tests for Model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compare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relative likelihood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different models.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we have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models, let their AIC or AICc score be: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…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the minimum of these.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relative likelihood of a model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be comfortable that we have used enough data to evaluate relative models when this falls below some threshold for all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≠min.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1" name="Picture 5" descr=""/>
          <p:cNvPicPr/>
          <p:nvPr/>
        </p:nvPicPr>
        <p:blipFill>
          <a:blip r:embed="rId1"/>
          <a:stretch/>
        </p:blipFill>
        <p:spPr>
          <a:xfrm>
            <a:off x="4334040" y="3924360"/>
            <a:ext cx="2199240" cy="833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6915600" y="2076480"/>
            <a:ext cx="5266800" cy="36478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833400" y="1930320"/>
            <a:ext cx="6008400" cy="44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the order of polynomial expansion increases, the MSE decrease. Even beyond fourth order on data we know comes from a fourth order polynomial!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we found a way to arbitrarily improve accuracy?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 Sample and Out of Sample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59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we found a way to arbitrarily improve accuracy?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No!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MSE value is the MSE of the points in the data used to train our model. This is in-sample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want to know how well the model performs on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(”generalizes”). This is out-of-sample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 models can overfit – learning noise within the training data that permit them to achieve high in-sample performance but which makes them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at generalizing.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04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Hold-out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best way to estimate how well a model performs on new data is to test it on new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Hold-out validation splits our labelled data into training data, which is used to fit the model, and test data, which is used to evaluate the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expensive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 cheap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Cross Validation (K-Folds)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593720"/>
            <a:ext cx="10515240" cy="5101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Divide data into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models, each using all but one subset.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each model on the hold-out subset.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Combine results.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extreme case is called ’all-but-one validation’, where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size of the data 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cheap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 expensive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Validation and Cross Validation in 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methods have the ability to specify cross-validation when you construct the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glm models, you can use boot::cv.glm. Note that an OLS (lm) model is a glm model with Gaussian family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neither of these cases pertain, you’ll need to write your own function.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CA6A75C-0A9D-4630-B68E-8718A04361AE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bias-variance trade-off 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6708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error over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is composed of: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Randomness inherent in the system modeled.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Bias – from erroneous (typically simplifying) assumptions in the learning algorithm.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Variance – from sensitivity of the learning algorithms to small fluctuations in the training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models will have high bias and low variance.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Sophisticated models will have low bias and high variance. The can fit more complex functions but can ’overfit’, adapting themselves to noise in the training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initial measure of ’sophistication’: Free parameters – i.e. the number of coefficients being learnt.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7307640" y="2049120"/>
            <a:ext cx="4068360" cy="2558880"/>
          </a:xfrm>
          <a:prstGeom prst="rect">
            <a:avLst/>
          </a:prstGeom>
          <a:ln w="180000">
            <a:solidFill>
              <a:srgbClr val="ff420e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Training, Evaluation &amp;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techniques provide an unbiased estimate of a given model.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if we select the model to use from a set of candidates based on their performance on the validation data, this performance is a biased estimate for the selected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get an unbiased estimate of the chosen model, an additional validation step is required.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 out for big drops in performance.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approaches: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way split: Training, Evaluation (Model Selection) and Test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way split: Training and Evaluation using cross validation and Test data.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Validation/Selection 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 the poly4 data into training, evaluation and test sets.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a .5/.3/.2 split. Make sure to randomize indices.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the same models as in the regression exercise.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the MSE of the models on the evaluation data. Select the best.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the selected model's performance on the test data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7891EB-AEE9-4158-8C21-EB5E7631EE0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Application>LibreOffice/5.2.2.2$Windows_x86 LibreOffice_project/8f96e87c890bf8fa77463cd4b640a2312823f3ad</Application>
  <Words>1090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2015-06-08T16:30:17Z</dcterms:created>
  <dc:creator>michael ashcroft</dc:creator>
  <dc:description/>
  <dc:language>de-DE</dc:language>
  <cp:lastModifiedBy/>
  <dcterms:modified xsi:type="dcterms:W3CDTF">2017-08-16T15:02:24Z</dcterms:modified>
  <cp:revision>17</cp:revision>
  <dc:subject/>
  <dc:title>MODEL SELECTION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