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2" r:id="rId4"/>
    <p:sldId id="274" r:id="rId5"/>
    <p:sldId id="273" r:id="rId6"/>
    <p:sldId id="275" r:id="rId7"/>
    <p:sldId id="264" r:id="rId8"/>
    <p:sldId id="265" r:id="rId9"/>
    <p:sldId id="266" r:id="rId10"/>
    <p:sldId id="277" r:id="rId11"/>
    <p:sldId id="267" r:id="rId12"/>
    <p:sldId id="276" r:id="rId13"/>
    <p:sldId id="269" r:id="rId14"/>
    <p:sldId id="270" r:id="rId15"/>
    <p:sldId id="27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17A5F-B155-417F-8F51-4A1C98FB38F6}" type="datetimeFigureOut">
              <a:rPr lang="en-US"/>
              <a:t>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EEB35-E2A1-4C74-AE60-E98F3784CE5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8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EEB35-E2A1-4C74-AE60-E98F3784CE5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EEB35-E2A1-4C74-AE60-E98F3784CE5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9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B03F-5EDD-4928-9D48-BCD2BCCF4587}" type="datetimeFigureOut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EA5B-BA47-41E0-964C-CD9717E194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B03F-5EDD-4928-9D48-BCD2BCCF4587}" type="datetimeFigureOut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EA5B-BA47-41E0-964C-CD9717E194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3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B03F-5EDD-4928-9D48-BCD2BCCF4587}" type="datetimeFigureOut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EA5B-BA47-41E0-964C-CD9717E194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4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B03F-5EDD-4928-9D48-BCD2BCCF4587}" type="datetimeFigureOut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EA5B-BA47-41E0-964C-CD9717E194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3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B03F-5EDD-4928-9D48-BCD2BCCF4587}" type="datetimeFigureOut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EA5B-BA47-41E0-964C-CD9717E194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1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B03F-5EDD-4928-9D48-BCD2BCCF4587}" type="datetimeFigureOut">
              <a:rPr lang="en-US" smtClean="0"/>
              <a:t>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EA5B-BA47-41E0-964C-CD9717E194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1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B03F-5EDD-4928-9D48-BCD2BCCF4587}" type="datetimeFigureOut">
              <a:rPr lang="en-US" smtClean="0"/>
              <a:t>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EA5B-BA47-41E0-964C-CD9717E194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8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B03F-5EDD-4928-9D48-BCD2BCCF4587}" type="datetimeFigureOut">
              <a:rPr lang="en-US" smtClean="0"/>
              <a:t>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EA5B-BA47-41E0-964C-CD9717E194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8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B03F-5EDD-4928-9D48-BCD2BCCF4587}" type="datetimeFigureOut">
              <a:rPr lang="en-US" smtClean="0"/>
              <a:t>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EA5B-BA47-41E0-964C-CD9717E194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B03F-5EDD-4928-9D48-BCD2BCCF4587}" type="datetimeFigureOut">
              <a:rPr lang="en-US" smtClean="0"/>
              <a:t>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EA5B-BA47-41E0-964C-CD9717E194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6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B03F-5EDD-4928-9D48-BCD2BCCF4587}" type="datetimeFigureOut">
              <a:rPr lang="en-US" smtClean="0"/>
              <a:t>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EA5B-BA47-41E0-964C-CD9717E194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9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6B03F-5EDD-4928-9D48-BCD2BCCF4587}" type="datetimeFigureOut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1EA5B-BA47-41E0-964C-CD9717E194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0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6619"/>
            <a:ext cx="12192000" cy="46805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140968"/>
            <a:ext cx="7416824" cy="1728192"/>
          </a:xfrm>
        </p:spPr>
        <p:txBody>
          <a:bodyPr>
            <a:noAutofit/>
          </a:bodyPr>
          <a:lstStyle/>
          <a:p>
            <a:r>
              <a:rPr lang="sv-SE" sz="4800" dirty="0">
                <a:solidFill>
                  <a:schemeClr val="bg1"/>
                </a:solidFill>
              </a:rPr>
              <a:t>Trees and Adaboost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1</a:t>
            </a:fld>
            <a:endParaRPr lang="en-GB" dirty="0"/>
          </a:p>
        </p:txBody>
      </p:sp>
      <p:pic>
        <p:nvPicPr>
          <p:cNvPr id="105474" name="Picture 2" descr="http://laplaceinsights.files.wordpress.com/2014/06/spacetimecryst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916832"/>
            <a:ext cx="4824536" cy="32528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7368" y="2708920"/>
            <a:ext cx="2448272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MODULE – 6</a:t>
            </a:r>
          </a:p>
        </p:txBody>
      </p:sp>
    </p:spTree>
    <p:extLst>
      <p:ext uri="{BB962C8B-B14F-4D97-AF65-F5344CB8AC3E}">
        <p14:creationId xmlns:p14="http://schemas.microsoft.com/office/powerpoint/2010/main" val="145476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SV-SE" dirty="0"/>
              <a:t>Perform very well.</a:t>
            </a:r>
          </a:p>
          <a:p>
            <a:r>
              <a:rPr lang="SV-SE" dirty="0"/>
              <a:t>Do not (strongly) overfit with large numbers of tree.</a:t>
            </a:r>
          </a:p>
          <a:p>
            <a:r>
              <a:rPr lang="SV-SE" dirty="0"/>
              <a:t>Important to optimize the number of features involved at each growth step.</a:t>
            </a:r>
          </a:p>
          <a:p>
            <a:r>
              <a:rPr lang="SV-SE" dirty="0"/>
              <a:t>Also permit simple variable importance measure: the average increase in score (is misclassification or other) when a variable is </a:t>
            </a:r>
            <a:r>
              <a:rPr lang="SV-SE" dirty="0" err="1"/>
              <a:t>involved</a:t>
            </a:r>
            <a:r>
              <a:rPr lang="SV-SE" dirty="0"/>
              <a:t> in splits.</a:t>
            </a:r>
          </a:p>
          <a:p>
            <a:r>
              <a:rPr lang="SV-SE" dirty="0" err="1"/>
              <a:t>Out-of-sample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evaluation</a:t>
            </a:r>
            <a:r>
              <a:rPr lang="SV-SE" dirty="0"/>
              <a:t> </a:t>
            </a:r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unbiased</a:t>
            </a:r>
            <a:r>
              <a:rPr lang="SV-SE" dirty="0"/>
              <a:t> </a:t>
            </a:r>
            <a:r>
              <a:rPr lang="SV-SE" dirty="0" err="1"/>
              <a:t>estimate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on </a:t>
            </a:r>
            <a:r>
              <a:rPr lang="SV-SE" dirty="0" err="1"/>
              <a:t>training</a:t>
            </a:r>
            <a:r>
              <a:rPr lang="SV-SE" dirty="0"/>
              <a:t> data.</a:t>
            </a:r>
          </a:p>
          <a:p>
            <a:r>
              <a:rPr lang="SV-SE" dirty="0"/>
              <a:t>I’m a big fan </a:t>
            </a:r>
            <a:r>
              <a:rPr lang="SV-SE" dirty="0">
                <a:sym typeface="Wingdings" panose="05000000000000000000" pitchFamily="2" charset="2"/>
              </a:rPr>
              <a:t>. 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7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Adaboost</a:t>
            </a:r>
            <a:endParaRPr lang="sv-S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sv-SE" dirty="0"/>
                  <a:t>Adaboost seqentially applies a classifier to repeatedly modified versions of the data, thereby producing a sequence of classifiers: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dirty="0"/>
                  <a:t>. These are then linearly combined to form a weighted ’majority vote’: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The algorithm calculates classifiers and coefficients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sv-SE" b="1" dirty="0"/>
                  <a:t> </a:t>
                </a:r>
                <a:r>
                  <a:rPr lang="sv-SE" dirty="0"/>
                  <a:t>as it proceeds.</a:t>
                </a:r>
              </a:p>
              <a:p>
                <a:pPr marL="0" indent="0">
                  <a:buNone/>
                </a:pPr>
                <a:r>
                  <a:rPr lang="sv-SE" dirty="0"/>
                  <a:t>The data modifications consist of applying weights to each training case.</a:t>
                </a:r>
              </a:p>
              <a:p>
                <a:r>
                  <a:rPr lang="sv-SE" dirty="0"/>
                  <a:t>Weights are initially equal</a:t>
                </a:r>
              </a:p>
              <a:p>
                <a:r>
                  <a:rPr lang="sv-SE" dirty="0"/>
                  <a:t>At step </a:t>
                </a:r>
                <a:r>
                  <a:rPr lang="sv-SE" i="1" dirty="0"/>
                  <a:t>m</a:t>
                </a:r>
                <a:r>
                  <a:rPr lang="sv-SE" dirty="0"/>
                  <a:t> the cases misclassified at step </a:t>
                </a:r>
                <a:r>
                  <a:rPr lang="sv-SE" i="1" dirty="0"/>
                  <a:t>m</a:t>
                </a:r>
                <a:r>
                  <a:rPr lang="sv-SE" dirty="0"/>
                  <a:t>-1 have their weights increased, and those correctly classified have them decreased.</a:t>
                </a:r>
              </a:p>
              <a:p>
                <a:pPr marL="0" indent="0">
                  <a:buNone/>
                </a:pPr>
                <a:r>
                  <a:rPr lang="sv-SE" dirty="0"/>
                  <a:t>So as iterations proceed, cases that are difficult to classify recieve more attention.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01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50633" cy="4351338"/>
          </a:xfrm>
        </p:spPr>
        <p:txBody>
          <a:bodyPr/>
          <a:lstStyle/>
          <a:p>
            <a:r>
              <a:rPr lang="sv-SE" dirty="0"/>
              <a:t>Visual example of reweighting data in subsequent 'root' tree.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235699" y="1690688"/>
            <a:ext cx="3129932" cy="4878712"/>
            <a:chOff x="4981892" y="1226820"/>
            <a:chExt cx="2343236" cy="3837860"/>
          </a:xfrm>
        </p:grpSpPr>
        <p:grpSp>
          <p:nvGrpSpPr>
            <p:cNvPr id="4" name="Group 3"/>
            <p:cNvGrpSpPr/>
            <p:nvPr/>
          </p:nvGrpSpPr>
          <p:grpSpPr>
            <a:xfrm>
              <a:off x="4981892" y="1226820"/>
              <a:ext cx="2312670" cy="2141855"/>
              <a:chOff x="0" y="0"/>
              <a:chExt cx="2312756" cy="2141995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307590" cy="1936750"/>
              </a:xfrm>
              <a:prstGeom prst="rect">
                <a:avLst/>
              </a:prstGeom>
            </p:spPr>
          </p:pic>
          <p:sp>
            <p:nvSpPr>
              <p:cNvPr id="9" name="Text Box 290"/>
              <p:cNvSpPr txBox="1"/>
              <p:nvPr/>
            </p:nvSpPr>
            <p:spPr>
              <a:xfrm>
                <a:off x="5166" y="1875295"/>
                <a:ext cx="2307590" cy="266700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9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Figure 23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7058" y="3101992"/>
              <a:ext cx="2338070" cy="1962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080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dirty="0"/>
              <a:t>Adaboost</a:t>
            </a:r>
            <a:br>
              <a:rPr lang="sv-SE" dirty="0"/>
            </a:br>
            <a:r>
              <a:rPr lang="sv-SE" sz="2800" dirty="0"/>
              <a:t>”the best off the shelf classifier in the world” </a:t>
            </a:r>
            <a:r>
              <a:rPr lang="sv-SE" sz="2800" i="1" dirty="0"/>
              <a:t>Leo Breiman</a:t>
            </a:r>
            <a:endParaRPr lang="sv-S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Adaboost</a:t>
            </a:r>
          </a:p>
          <a:p>
            <a:r>
              <a:rPr lang="sv-SE" dirty="0"/>
              <a:t>Used with ’weak’ classifiers.</a:t>
            </a:r>
          </a:p>
          <a:p>
            <a:r>
              <a:rPr lang="sv-SE" dirty="0"/>
              <a:t>Can yeild astonishing performance improvements.</a:t>
            </a:r>
          </a:p>
          <a:p>
            <a:r>
              <a:rPr lang="sv-SE" dirty="0"/>
              <a:t>Regression boosting techniques also perform well (see </a:t>
            </a:r>
            <a:r>
              <a:rPr lang="sv-SE" b="1" dirty="0"/>
              <a:t>gbm</a:t>
            </a:r>
            <a:r>
              <a:rPr lang="sv-SE" dirty="0"/>
              <a:t> package)</a:t>
            </a:r>
          </a:p>
        </p:txBody>
      </p:sp>
    </p:spTree>
    <p:extLst>
      <p:ext uri="{BB962C8B-B14F-4D97-AF65-F5344CB8AC3E}">
        <p14:creationId xmlns:p14="http://schemas.microsoft.com/office/powerpoint/2010/main" val="279787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Adaboost with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Normal implementation of adaboost</a:t>
            </a:r>
          </a:p>
          <a:p>
            <a:r>
              <a:rPr lang="sv-SE" dirty="0"/>
              <a:t>Generally also uses bootstrap samples and a randomly selected subset of variables (though check your package documentation).</a:t>
            </a:r>
          </a:p>
          <a:p>
            <a:r>
              <a:rPr lang="sv-SE" dirty="0"/>
              <a:t>In this case, the </a:t>
            </a:r>
            <a:r>
              <a:rPr lang="sv-SE" i="1" dirty="0"/>
              <a:t>variance </a:t>
            </a:r>
            <a:r>
              <a:rPr lang="sv-SE" dirty="0"/>
              <a:t>is minimized as in a random forest, but the boosting aspect of the algorithm also reduces the </a:t>
            </a:r>
            <a:r>
              <a:rPr lang="sv-SE" i="1" dirty="0"/>
              <a:t>bias</a:t>
            </a:r>
            <a:r>
              <a:rPr lang="sv-SE" dirty="0"/>
              <a:t>.</a:t>
            </a:r>
          </a:p>
          <a:p>
            <a:r>
              <a:rPr lang="sv-SE" dirty="0"/>
              <a:t>Important to estimate number of trees to use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33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/>
              <a:t>randomForest </a:t>
            </a:r>
            <a:r>
              <a:rPr lang="sv-SE" dirty="0"/>
              <a:t>package</a:t>
            </a:r>
            <a:endParaRPr lang="sv-SE" b="1" dirty="0"/>
          </a:p>
          <a:p>
            <a:pPr lvl="1"/>
            <a:r>
              <a:rPr lang="sv-SE" b="1" dirty="0"/>
              <a:t>randomForest</a:t>
            </a:r>
            <a:r>
              <a:rPr lang="sv-SE" dirty="0"/>
              <a:t> function</a:t>
            </a:r>
          </a:p>
          <a:p>
            <a:pPr lvl="2"/>
            <a:r>
              <a:rPr lang="sv-SE" b="1" dirty="0"/>
              <a:t>mtry</a:t>
            </a:r>
            <a:r>
              <a:rPr lang="sv-SE" dirty="0"/>
              <a:t> – number of features examined for new splits</a:t>
            </a:r>
          </a:p>
          <a:p>
            <a:pPr lvl="2"/>
            <a:r>
              <a:rPr lang="sv-SE" b="1" dirty="0"/>
              <a:t>tuneRF</a:t>
            </a:r>
            <a:r>
              <a:rPr lang="sv-SE" dirty="0"/>
              <a:t> – automatically optimizes mtry</a:t>
            </a:r>
          </a:p>
          <a:p>
            <a:pPr lvl="2"/>
            <a:endParaRPr lang="sv-SE" dirty="0"/>
          </a:p>
          <a:p>
            <a:r>
              <a:rPr lang="sv-SE" b="1" dirty="0"/>
              <a:t>ada </a:t>
            </a:r>
            <a:r>
              <a:rPr lang="sv-SE" dirty="0"/>
              <a:t>package</a:t>
            </a:r>
            <a:endParaRPr lang="sv-SE" b="1" dirty="0"/>
          </a:p>
          <a:p>
            <a:pPr lvl="1"/>
            <a:r>
              <a:rPr lang="sv-SE" b="1" dirty="0"/>
              <a:t>ada </a:t>
            </a:r>
            <a:r>
              <a:rPr lang="sv-SE" dirty="0"/>
              <a:t>function</a:t>
            </a:r>
            <a:endParaRPr lang="sv-SE" b="1" dirty="0"/>
          </a:p>
          <a:p>
            <a:pPr lvl="2"/>
            <a:r>
              <a:rPr lang="sv-SE" b="1" dirty="0"/>
              <a:t>n.iter</a:t>
            </a:r>
            <a:r>
              <a:rPr lang="sv-SE" dirty="0"/>
              <a:t> – The number of trees</a:t>
            </a:r>
          </a:p>
          <a:p>
            <a:pPr lvl="2"/>
            <a:r>
              <a:rPr lang="sv-SE" dirty="0"/>
              <a:t>Examine output for best number of trees and pass to </a:t>
            </a:r>
            <a:r>
              <a:rPr lang="sv-SE" b="1" dirty="0"/>
              <a:t>predict</a:t>
            </a:r>
          </a:p>
          <a:p>
            <a:pPr lvl="2"/>
            <a:endParaRPr lang="sv-SE" b="1" dirty="0"/>
          </a:p>
          <a:p>
            <a:pPr marL="0" indent="0">
              <a:buNone/>
            </a:pPr>
            <a:r>
              <a:rPr lang="sv-SE" dirty="0"/>
              <a:t>See more information in EDSA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29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dirty="0"/>
              <a:t>Random Forests and Adaboost with Trees: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/>
              <a:t>Plot</a:t>
            </a:r>
            <a:r>
              <a:rPr lang="sv-SE" dirty="0"/>
              <a:t> 2d and 3d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forest</a:t>
            </a:r>
            <a:r>
              <a:rPr lang="sv-SE" dirty="0"/>
              <a:t> regression </a:t>
            </a:r>
            <a:r>
              <a:rPr lang="sv-SE" dirty="0" err="1"/>
              <a:t>models</a:t>
            </a:r>
            <a:r>
              <a:rPr lang="sv-S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forest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for the regression tasks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previously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. Do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and </a:t>
            </a:r>
            <a:r>
              <a:rPr lang="sv-SE" dirty="0" err="1"/>
              <a:t>without</a:t>
            </a:r>
            <a:r>
              <a:rPr lang="sv-SE" dirty="0"/>
              <a:t> </a:t>
            </a:r>
            <a:r>
              <a:rPr lang="sv-SE" dirty="0" err="1"/>
              <a:t>tuneRF</a:t>
            </a:r>
            <a:r>
              <a:rPr lang="sv-SE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forest</a:t>
            </a:r>
            <a:r>
              <a:rPr lang="sv-SE" dirty="0"/>
              <a:t> and </a:t>
            </a:r>
            <a:r>
              <a:rPr lang="sv-SE" dirty="0" err="1"/>
              <a:t>adaboost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for the </a:t>
            </a:r>
            <a:r>
              <a:rPr lang="sv-SE" dirty="0" err="1"/>
              <a:t>classification</a:t>
            </a:r>
            <a:r>
              <a:rPr lang="sv-SE" dirty="0"/>
              <a:t> tasks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previously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. </a:t>
            </a:r>
            <a:r>
              <a:rPr lang="sv-SE" dirty="0" err="1"/>
              <a:t>Remember</a:t>
            </a:r>
            <a:r>
              <a:rPr lang="sv-SE" dirty="0"/>
              <a:t> to </a:t>
            </a:r>
            <a:r>
              <a:rPr lang="sv-SE" dirty="0" err="1"/>
              <a:t>evaluate</a:t>
            </a:r>
            <a:r>
              <a:rPr lang="sv-SE" dirty="0"/>
              <a:t> the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trees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in the </a:t>
            </a:r>
            <a:r>
              <a:rPr lang="sv-SE" dirty="0" err="1"/>
              <a:t>adaboost</a:t>
            </a:r>
            <a:r>
              <a:rPr lang="sv-SE" dirty="0"/>
              <a:t> </a:t>
            </a:r>
            <a:r>
              <a:rPr lang="sv-SE" dirty="0" err="1"/>
              <a:t>case</a:t>
            </a:r>
            <a:r>
              <a:rPr lang="sv-SE" dirty="0"/>
              <a:t>. </a:t>
            </a:r>
          </a:p>
          <a:p>
            <a:pPr marL="0" indent="0">
              <a:buNone/>
            </a:pPr>
            <a:r>
              <a:rPr lang="sv-SE" dirty="0"/>
              <a:t>For (2) and (3), </a:t>
            </a:r>
            <a:r>
              <a:rPr lang="sv-SE" dirty="0" err="1"/>
              <a:t>compare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these</a:t>
            </a:r>
            <a:r>
              <a:rPr lang="sv-SE" dirty="0"/>
              <a:t> new models and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previously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 for </a:t>
            </a:r>
            <a:r>
              <a:rPr lang="sv-SE" dirty="0" err="1"/>
              <a:t>these</a:t>
            </a:r>
            <a:r>
              <a:rPr lang="sv-SE" dirty="0"/>
              <a:t> tasks.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61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985"/>
            <a:ext cx="10911626" cy="3147135"/>
          </a:xfrm>
        </p:spPr>
        <p:txBody>
          <a:bodyPr>
            <a:normAutofit/>
          </a:bodyPr>
          <a:lstStyle/>
          <a:p>
            <a:r>
              <a:rPr lang="sv-SE" dirty="0"/>
              <a:t>Divide feature space/tree into a set of rectangles/nodes using binary splits. </a:t>
            </a:r>
          </a:p>
          <a:p>
            <a:pPr lvl="1"/>
            <a:r>
              <a:rPr lang="sv-SE" dirty="0"/>
              <a:t>For computational reasons, we proceed greedily.</a:t>
            </a:r>
          </a:p>
          <a:p>
            <a:r>
              <a:rPr lang="sv-SE" dirty="0"/>
              <a:t>Train simple models (usually just constants) for each rectangle/leaf.</a:t>
            </a:r>
          </a:p>
          <a:p>
            <a:r>
              <a:rPr lang="sv-SE" dirty="0"/>
              <a:t>Estimate value of new case by finding appropriate rectangle/leaf and using appropriate model.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4363084"/>
            <a:ext cx="4494879" cy="246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4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96384" cy="4351338"/>
          </a:xfrm>
        </p:spPr>
        <p:txBody>
          <a:bodyPr/>
          <a:lstStyle/>
          <a:p>
            <a:r>
              <a:rPr lang="sv-SE" dirty="0"/>
              <a:t>Mixed continuous &amp; discrete features</a:t>
            </a:r>
          </a:p>
          <a:p>
            <a:endParaRPr lang="sv-SE" dirty="0"/>
          </a:p>
          <a:p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6331318" y="2396649"/>
            <a:ext cx="3729990" cy="3209290"/>
            <a:chOff x="0" y="0"/>
            <a:chExt cx="3730267" cy="320929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3730267" cy="2888447"/>
              <a:chOff x="0" y="0"/>
              <a:chExt cx="3730267" cy="2888447"/>
            </a:xfrm>
          </p:grpSpPr>
          <p:sp>
            <p:nvSpPr>
              <p:cNvPr id="7" name="Text Box 2"/>
              <p:cNvSpPr txBox="1">
                <a:spLocks noChangeArrowheads="1"/>
              </p:cNvSpPr>
              <p:nvPr/>
            </p:nvSpPr>
            <p:spPr bwMode="auto">
              <a:xfrm>
                <a:off x="1162681" y="1750077"/>
                <a:ext cx="617220" cy="2724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True</a:t>
                </a:r>
              </a:p>
            </p:txBody>
          </p:sp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109002" y="1750077"/>
                <a:ext cx="617220" cy="2724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False</a:t>
                </a:r>
              </a:p>
            </p:txBody>
          </p:sp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647953" y="708509"/>
                <a:ext cx="617220" cy="2724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False</a:t>
                </a:r>
              </a:p>
            </p:txBody>
          </p:sp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1931746" y="708509"/>
                <a:ext cx="617220" cy="2724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True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1168737" y="0"/>
                    <a:ext cx="728526" cy="708420"/>
                  </a:xfrm>
                  <a:prstGeom prst="ellipse">
                    <a:avLst/>
                  </a:prstGeom>
                  <a:ln w="38100" cmpd="dbl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36000" tIns="360000" rIns="36000" bIns="144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&lt;3</m:t>
                          </m:r>
                        </m:oMath>
                      </m:oMathPara>
                    </a14:m>
                    <a:endParaRPr lang="en-US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:r>
                      <a: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8737" y="0"/>
                    <a:ext cx="728526" cy="708420"/>
                  </a:xfrm>
                  <a:prstGeom prst="ellipse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 w="38100" cmpd="dbl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884122" y="647952"/>
                <a:ext cx="442734" cy="3996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713743" y="647952"/>
                <a:ext cx="432079" cy="396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351227" y="1719799"/>
                <a:ext cx="423894" cy="4584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968901" y="1719799"/>
                <a:ext cx="423894" cy="4584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Oval 15"/>
                  <p:cNvSpPr/>
                  <p:nvPr/>
                </p:nvSpPr>
                <p:spPr>
                  <a:xfrm>
                    <a:off x="526840" y="1047624"/>
                    <a:ext cx="728526" cy="7084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36000" tIns="216000" rIns="36000" bIns="144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" name="Oval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840" y="1047624"/>
                    <a:ext cx="728526" cy="70842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Oval 16"/>
                  <p:cNvSpPr/>
                  <p:nvPr/>
                </p:nvSpPr>
                <p:spPr>
                  <a:xfrm>
                    <a:off x="1780355" y="1047624"/>
                    <a:ext cx="728526" cy="70842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18000" tIns="216000" rIns="18000" bIns="144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=.51</m:t>
                          </m:r>
                        </m:oMath>
                      </m:oMathPara>
                    </a14:m>
                    <a:endParaRPr lang="en-US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Oval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0355" y="1047624"/>
                    <a:ext cx="728526" cy="70842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val 17"/>
                  <p:cNvSpPr/>
                  <p:nvPr/>
                </p:nvSpPr>
                <p:spPr>
                  <a:xfrm>
                    <a:off x="1053680" y="2180027"/>
                    <a:ext cx="728526" cy="70842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18000" tIns="216000" rIns="18000" bIns="144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=.28</m:t>
                          </m:r>
                        </m:oMath>
                      </m:oMathPara>
                    </a14:m>
                    <a:endParaRPr lang="en-US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Oval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680" y="2180027"/>
                    <a:ext cx="728526" cy="70842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Oval 18"/>
                  <p:cNvSpPr/>
                  <p:nvPr/>
                </p:nvSpPr>
                <p:spPr>
                  <a:xfrm>
                    <a:off x="0" y="2180027"/>
                    <a:ext cx="728526" cy="70842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18000" tIns="216000" rIns="18000" bIns="144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=.11</m:t>
                          </m:r>
                        </m:oMath>
                      </m:oMathPara>
                    </a14:m>
                    <a:endParaRPr lang="en-US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180027"/>
                    <a:ext cx="728526" cy="70842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2713839" y="514729"/>
                <a:ext cx="204979" cy="193690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36000" tIns="144000" rIns="36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713830" y="803763"/>
                <a:ext cx="247251" cy="241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36000" tIns="144000" rIns="36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713839" y="1113609"/>
                <a:ext cx="247251" cy="24108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36000" tIns="144000" rIns="36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" name="Text Box 2"/>
              <p:cNvSpPr txBox="1">
                <a:spLocks noChangeArrowheads="1"/>
              </p:cNvSpPr>
              <p:nvPr/>
            </p:nvSpPr>
            <p:spPr bwMode="auto">
              <a:xfrm>
                <a:off x="2991458" y="444043"/>
                <a:ext cx="617220" cy="2724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</a:t>
                </a:r>
              </a:p>
            </p:txBody>
          </p:sp>
          <p:sp>
            <p:nvSpPr>
              <p:cNvPr id="24" name="Text Box 2"/>
              <p:cNvSpPr txBox="1">
                <a:spLocks noChangeArrowheads="1"/>
              </p:cNvSpPr>
              <p:nvPr/>
            </p:nvSpPr>
            <p:spPr bwMode="auto">
              <a:xfrm>
                <a:off x="2991460" y="770575"/>
                <a:ext cx="738807" cy="2724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Decision</a:t>
                </a:r>
              </a:p>
            </p:txBody>
          </p:sp>
          <p:sp>
            <p:nvSpPr>
              <p:cNvPr id="25" name="Text Box 2"/>
              <p:cNvSpPr txBox="1">
                <a:spLocks noChangeArrowheads="1"/>
              </p:cNvSpPr>
              <p:nvPr/>
            </p:nvSpPr>
            <p:spPr bwMode="auto">
              <a:xfrm>
                <a:off x="2991016" y="1068045"/>
                <a:ext cx="666114" cy="2724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Leaf</a:t>
                </a:r>
              </a:p>
            </p:txBody>
          </p:sp>
        </p:grpSp>
        <p:sp>
          <p:nvSpPr>
            <p:cNvPr id="6" name="Text Box 208"/>
            <p:cNvSpPr txBox="1"/>
            <p:nvPr/>
          </p:nvSpPr>
          <p:spPr>
            <a:xfrm>
              <a:off x="0" y="2942590"/>
              <a:ext cx="372999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9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75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56518" cy="4351338"/>
          </a:xfrm>
        </p:spPr>
        <p:txBody>
          <a:bodyPr/>
          <a:lstStyle/>
          <a:p>
            <a:r>
              <a:rPr lang="sv-SE" dirty="0"/>
              <a:t>Efficient examinations of splits</a:t>
            </a:r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85104" y="2002906"/>
            <a:ext cx="5721985" cy="4458970"/>
            <a:chOff x="4998492" y="1825625"/>
            <a:chExt cx="5721985" cy="4458970"/>
          </a:xfrm>
        </p:grpSpPr>
        <p:grpSp>
          <p:nvGrpSpPr>
            <p:cNvPr id="4" name="Group 3"/>
            <p:cNvGrpSpPr/>
            <p:nvPr/>
          </p:nvGrpSpPr>
          <p:grpSpPr>
            <a:xfrm>
              <a:off x="5044212" y="1825625"/>
              <a:ext cx="2609215" cy="2263140"/>
              <a:chOff x="0" y="0"/>
              <a:chExt cx="2609357" cy="2263757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583815" cy="2058670"/>
              </a:xfrm>
              <a:prstGeom prst="rect">
                <a:avLst/>
              </a:prstGeom>
            </p:spPr>
          </p:pic>
          <p:sp>
            <p:nvSpPr>
              <p:cNvPr id="15" name="Text Box 227"/>
              <p:cNvSpPr txBox="1"/>
              <p:nvPr/>
            </p:nvSpPr>
            <p:spPr>
              <a:xfrm>
                <a:off x="25542" y="1997057"/>
                <a:ext cx="2583815" cy="266700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900" i="1" dirty="0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Figure 9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8047762" y="1845310"/>
              <a:ext cx="2631440" cy="2273935"/>
              <a:chOff x="0" y="0"/>
              <a:chExt cx="2631990" cy="22742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630805" cy="2095500"/>
              </a:xfrm>
              <a:prstGeom prst="rect">
                <a:avLst/>
              </a:prstGeom>
            </p:spPr>
          </p:pic>
          <p:sp>
            <p:nvSpPr>
              <p:cNvPr id="13" name="Text Box 229"/>
              <p:cNvSpPr txBox="1"/>
              <p:nvPr/>
            </p:nvSpPr>
            <p:spPr>
              <a:xfrm>
                <a:off x="1185" y="2007586"/>
                <a:ext cx="2630805" cy="266700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900" i="1" dirty="0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Figure 8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998492" y="3990340"/>
              <a:ext cx="2654935" cy="2294255"/>
              <a:chOff x="0" y="0"/>
              <a:chExt cx="2700906" cy="2299835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654935" cy="2115185"/>
              </a:xfrm>
              <a:prstGeom prst="rect">
                <a:avLst/>
              </a:prstGeom>
            </p:spPr>
          </p:pic>
          <p:sp>
            <p:nvSpPr>
              <p:cNvPr id="11" name="Text Box 233"/>
              <p:cNvSpPr txBox="1"/>
              <p:nvPr/>
            </p:nvSpPr>
            <p:spPr>
              <a:xfrm>
                <a:off x="45971" y="2033135"/>
                <a:ext cx="2654935" cy="266700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900" i="1" dirty="0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Figure 6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027442" y="3990340"/>
              <a:ext cx="2693035" cy="2294255"/>
              <a:chOff x="0" y="0"/>
              <a:chExt cx="2693286" cy="2294727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647315" cy="2108835"/>
              </a:xfrm>
              <a:prstGeom prst="rect">
                <a:avLst/>
              </a:prstGeom>
            </p:spPr>
          </p:pic>
          <p:sp>
            <p:nvSpPr>
              <p:cNvPr id="9" name="Text Box 235"/>
              <p:cNvSpPr txBox="1"/>
              <p:nvPr/>
            </p:nvSpPr>
            <p:spPr>
              <a:xfrm>
                <a:off x="45971" y="2028027"/>
                <a:ext cx="2647315" cy="266700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900" i="1" dirty="0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Figure 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904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3942"/>
            <a:ext cx="2653069" cy="4351338"/>
          </a:xfrm>
        </p:spPr>
        <p:txBody>
          <a:bodyPr/>
          <a:lstStyle/>
          <a:p>
            <a:r>
              <a:rPr lang="sv-SE" dirty="0"/>
              <a:t>Binary splits without loss of power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000047" y="2066057"/>
            <a:ext cx="5569585" cy="2931160"/>
            <a:chOff x="4533517" y="2784514"/>
            <a:chExt cx="5569585" cy="2931160"/>
          </a:xfrm>
        </p:grpSpPr>
        <p:grpSp>
          <p:nvGrpSpPr>
            <p:cNvPr id="4" name="Group 3"/>
            <p:cNvGrpSpPr/>
            <p:nvPr/>
          </p:nvGrpSpPr>
          <p:grpSpPr>
            <a:xfrm>
              <a:off x="7945372" y="2784514"/>
              <a:ext cx="2157730" cy="2931160"/>
              <a:chOff x="0" y="0"/>
              <a:chExt cx="2158203" cy="293116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2158203" cy="2606487"/>
                <a:chOff x="0" y="0"/>
                <a:chExt cx="2158203" cy="2606487"/>
              </a:xfrm>
            </p:grpSpPr>
            <p:sp>
              <p:nvSpPr>
                <p:cNvPr id="2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79268" y="1593668"/>
                  <a:ext cx="616585" cy="2717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6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False</a:t>
                  </a:r>
                </a:p>
              </p:txBody>
            </p:sp>
            <p:sp>
              <p:nvSpPr>
                <p:cNvPr id="2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541417" y="1593668"/>
                  <a:ext cx="616786" cy="27226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6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True</a:t>
                  </a:r>
                </a:p>
              </p:txBody>
            </p:sp>
            <p:sp>
              <p:nvSpPr>
                <p:cNvPr id="2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084217" y="622662"/>
                  <a:ext cx="616786" cy="27226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6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True</a:t>
                  </a:r>
                </a:p>
              </p:txBody>
            </p:sp>
            <p:sp>
              <p:nvSpPr>
                <p:cNvPr id="2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91588" y="618308"/>
                  <a:ext cx="616786" cy="27226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6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False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496388" y="0"/>
                      <a:ext cx="728014" cy="7080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3600" tIns="144000" rIns="3600" bIns="144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&gt;4</m:t>
                            </m:r>
                          </m:oMath>
                        </m:oMathPara>
                      </a14:m>
                      <a:endPara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Oval 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388" y="0"/>
                      <a:ext cx="728014" cy="708019"/>
                    </a:xfrm>
                    <a:prstGeom prst="ellipse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975360" y="953588"/>
                      <a:ext cx="728014" cy="7080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3600" tIns="144000" rIns="3600" bIns="144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&gt;6</m:t>
                            </m:r>
                          </m:oMath>
                        </m:oMathPara>
                      </a14:m>
                      <a:endPara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Oval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360" y="953588"/>
                      <a:ext cx="728014" cy="708019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0" y="953588"/>
                      <a:ext cx="728014" cy="7080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18000" tIns="144000" rIns="18000" bIns="144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Oval 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0" y="953588"/>
                      <a:ext cx="728014" cy="708019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505097" y="1898468"/>
                      <a:ext cx="728014" cy="7080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18000" tIns="144000" rIns="18000" bIns="144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Oval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5097" y="1898468"/>
                      <a:ext cx="728014" cy="708019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1428205" y="1898468"/>
                      <a:ext cx="728014" cy="7080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18000" tIns="144000" rIns="18000" bIns="144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Oval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8205" y="1898468"/>
                      <a:ext cx="728014" cy="708019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Arrow Connector 29"/>
                <p:cNvCxnSpPr/>
                <p:nvPr/>
              </p:nvCxnSpPr>
              <p:spPr>
                <a:xfrm flipH="1">
                  <a:off x="370114" y="705394"/>
                  <a:ext cx="474617" cy="2457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5" idx="4"/>
                </p:cNvCxnSpPr>
                <p:nvPr/>
              </p:nvCxnSpPr>
              <p:spPr>
                <a:xfrm>
                  <a:off x="860206" y="708019"/>
                  <a:ext cx="441712" cy="2455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H="1">
                  <a:off x="901337" y="1658982"/>
                  <a:ext cx="430530" cy="2394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1332411" y="1658982"/>
                  <a:ext cx="444681" cy="2394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 Box 40"/>
              <p:cNvSpPr txBox="1"/>
              <p:nvPr/>
            </p:nvSpPr>
            <p:spPr>
              <a:xfrm>
                <a:off x="0" y="2664460"/>
                <a:ext cx="2157095" cy="266700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900" i="1" dirty="0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Figure 4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533517" y="2784514"/>
              <a:ext cx="2643505" cy="2186940"/>
              <a:chOff x="0" y="0"/>
              <a:chExt cx="2643656" cy="218694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0"/>
                <a:ext cx="2643656" cy="1865595"/>
                <a:chOff x="0" y="0"/>
                <a:chExt cx="2643656" cy="186559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4102" y="846157"/>
                      <a:ext cx="981882" cy="27226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4&lt;</m:t>
                                </m:r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≤6</m:t>
                            </m:r>
                          </m:oMath>
                        </m:oMathPara>
                      </a14:m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54102" y="846157"/>
                      <a:ext cx="981882" cy="272261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9661" y="623223"/>
                      <a:ext cx="981882" cy="27226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≤4</m:t>
                            </m:r>
                          </m:oMath>
                        </m:oMathPara>
                      </a14:m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9661" y="623223"/>
                      <a:ext cx="981882" cy="272261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123844" y="1593815"/>
                  <a:ext cx="616585" cy="2717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6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False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950159" y="0"/>
                      <a:ext cx="728014" cy="7080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3600" tIns="36000" rIns="3600" bIns="36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Oval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159" y="0"/>
                      <a:ext cx="728014" cy="708019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0" y="1119948"/>
                      <a:ext cx="728014" cy="7080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18000" tIns="144000" rIns="18000" bIns="144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Oval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0" y="1119948"/>
                      <a:ext cx="728014" cy="708019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/>
                <p:cNvCxnSpPr>
                  <a:endCxn id="12" idx="0"/>
                </p:cNvCxnSpPr>
                <p:nvPr/>
              </p:nvCxnSpPr>
              <p:spPr>
                <a:xfrm flipH="1">
                  <a:off x="363945" y="709906"/>
                  <a:ext cx="958009" cy="4097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06198" y="623200"/>
                      <a:ext cx="616786" cy="27226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6&lt;</m:t>
                                </m:r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706198" y="623200"/>
                      <a:ext cx="616786" cy="272261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/>
                <p:cNvCxnSpPr>
                  <a:stCxn id="11" idx="4"/>
                  <a:endCxn id="16" idx="0"/>
                </p:cNvCxnSpPr>
                <p:nvPr/>
              </p:nvCxnSpPr>
              <p:spPr>
                <a:xfrm>
                  <a:off x="1313941" y="707861"/>
                  <a:ext cx="6" cy="4121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950165" y="1120226"/>
                      <a:ext cx="728014" cy="7080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18000" tIns="144000" rIns="18000" bIns="144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Oval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165" y="1120226"/>
                      <a:ext cx="728014" cy="708019"/>
                    </a:xfrm>
                    <a:prstGeom prst="ellipse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915642" y="1094531"/>
                      <a:ext cx="728014" cy="7080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18000" tIns="144000" rIns="18000" bIns="144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Oval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5642" y="1094531"/>
                      <a:ext cx="728014" cy="708019"/>
                    </a:xfrm>
                    <a:prstGeom prst="ellipse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Arrow Connector 17"/>
                <p:cNvCxnSpPr>
                  <a:stCxn id="11" idx="4"/>
                  <a:endCxn id="17" idx="0"/>
                </p:cNvCxnSpPr>
                <p:nvPr/>
              </p:nvCxnSpPr>
              <p:spPr>
                <a:xfrm>
                  <a:off x="1314166" y="708019"/>
                  <a:ext cx="965483" cy="3865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 Box 223"/>
              <p:cNvSpPr txBox="1"/>
              <p:nvPr/>
            </p:nvSpPr>
            <p:spPr>
              <a:xfrm>
                <a:off x="0" y="1920240"/>
                <a:ext cx="2643505" cy="266700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900" i="1" dirty="0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Figure 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204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Grow</a:t>
            </a:r>
          </a:p>
          <a:p>
            <a:pPr lvl="1"/>
            <a:r>
              <a:rPr lang="sv-SE" dirty="0"/>
              <a:t>Greedily add best splits</a:t>
            </a:r>
          </a:p>
          <a:p>
            <a:pPr lvl="2"/>
            <a:r>
              <a:rPr lang="sv-SE" dirty="0"/>
              <a:t>Regression: MSE </a:t>
            </a:r>
          </a:p>
          <a:p>
            <a:pPr lvl="2"/>
            <a:r>
              <a:rPr lang="sv-SE" dirty="0"/>
              <a:t>Classification: MCE, Gini-Index or Cross-Entropy (purity)</a:t>
            </a:r>
          </a:p>
          <a:p>
            <a:pPr lvl="2"/>
            <a:endParaRPr lang="sv-SE" dirty="0"/>
          </a:p>
          <a:p>
            <a:r>
              <a:rPr lang="sv-SE" dirty="0"/>
              <a:t>Prune</a:t>
            </a:r>
          </a:p>
          <a:p>
            <a:pPr lvl="1"/>
            <a:r>
              <a:rPr lang="sv-SE" dirty="0"/>
              <a:t>Examine potential collapses and cross-validate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Ensembles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Instead of one single best model combine multiple models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Voting, weighted average, …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Higher computational cost</a:t>
            </a:r>
          </a:p>
          <a:p>
            <a:r>
              <a:rPr lang="en-US" dirty="0">
                <a:solidFill>
                  <a:srgbClr val="000000"/>
                </a:solidFill>
              </a:rPr>
              <a:t>Aim for models that are complimentary, make different mistakes</a:t>
            </a:r>
          </a:p>
          <a:p>
            <a:r>
              <a:rPr lang="en-US" dirty="0">
                <a:solidFill>
                  <a:srgbClr val="000000"/>
                </a:solidFill>
              </a:rPr>
              <a:t>Main Tec</a:t>
            </a:r>
            <a:r>
              <a:rPr lang="en-US" dirty="0"/>
              <a:t>hniques</a:t>
            </a:r>
          </a:p>
          <a:p>
            <a:pPr lvl="1"/>
            <a:r>
              <a:rPr lang="en-US" b="1" dirty="0"/>
              <a:t>Bootstrapped Aggregation or Bagging</a:t>
            </a:r>
            <a:r>
              <a:rPr lang="en-US" dirty="0"/>
              <a:t>: train the same model independently on different subsets (bootstrap samples) of the data</a:t>
            </a:r>
          </a:p>
          <a:p>
            <a:pPr lvl="1"/>
            <a:r>
              <a:rPr lang="en-US" b="1" dirty="0"/>
              <a:t>Boosting</a:t>
            </a:r>
            <a:r>
              <a:rPr lang="en-US" dirty="0"/>
              <a:t>: iteratively train a model on re-weighted versions of the data set where the ‘hard’ samples have a higher weight</a:t>
            </a:r>
          </a:p>
          <a:p>
            <a:pPr lvl="1"/>
            <a:r>
              <a:rPr lang="en-US" b="1" dirty="0"/>
              <a:t>Stacking</a:t>
            </a:r>
            <a:r>
              <a:rPr lang="en-US" dirty="0"/>
              <a:t>: use a new model (often logistic regression) to combine predictions of existing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6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Tree 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Create a set of trees, each trained from a bootstrap sample of the data. </a:t>
            </a:r>
          </a:p>
          <a:p>
            <a:r>
              <a:rPr lang="sv-SE" dirty="0"/>
              <a:t>Bootstrap samples</a:t>
            </a:r>
            <a:r>
              <a:rPr lang="sv-SE" i="1" dirty="0"/>
              <a:t> </a:t>
            </a:r>
            <a:r>
              <a:rPr lang="sv-SE" dirty="0"/>
              <a:t>are samples, generally the same size as the original data, drawn from the original data </a:t>
            </a:r>
            <a:r>
              <a:rPr lang="sv-SE" i="1" dirty="0"/>
              <a:t>with replacement</a:t>
            </a:r>
            <a:r>
              <a:rPr lang="sv-SE" dirty="0"/>
              <a:t>.</a:t>
            </a:r>
          </a:p>
          <a:p>
            <a:pPr marL="0" indent="0">
              <a:buNone/>
            </a:pPr>
            <a:r>
              <a:rPr lang="sv-SE" dirty="0"/>
              <a:t>Output the mode (classification) or mean (regression) of all trees.</a:t>
            </a:r>
          </a:p>
          <a:p>
            <a:pPr marL="0" indent="0">
              <a:buNone/>
            </a:pPr>
            <a:r>
              <a:rPr lang="sv-SE" dirty="0"/>
              <a:t>Tree bagging improves accuracy by reducing the </a:t>
            </a:r>
            <a:r>
              <a:rPr lang="sv-SE" i="1" dirty="0"/>
              <a:t>variance </a:t>
            </a:r>
            <a:r>
              <a:rPr lang="sv-SE" dirty="0"/>
              <a:t>of the model, while not affecting its </a:t>
            </a:r>
            <a:r>
              <a:rPr lang="sv-SE" i="1" dirty="0"/>
              <a:t>bias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77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As tree bagging, but each tree is generated from a bootstrap sample </a:t>
            </a:r>
            <a:r>
              <a:rPr lang="sv-SE" i="1" dirty="0"/>
              <a:t>using a randomly selected subset of input variables</a:t>
            </a:r>
            <a:r>
              <a:rPr lang="sv-SE" dirty="0"/>
              <a:t>.</a:t>
            </a:r>
          </a:p>
          <a:p>
            <a:r>
              <a:rPr lang="sv-SE" dirty="0"/>
              <a:t>Each tree in the forest is a product of multiple randomness: </a:t>
            </a:r>
          </a:p>
          <a:p>
            <a:pPr lvl="1"/>
            <a:r>
              <a:rPr lang="sv-SE" dirty="0"/>
              <a:t>The data involved (bootstrap sampling)</a:t>
            </a:r>
          </a:p>
          <a:p>
            <a:pPr lvl="1"/>
            <a:r>
              <a:rPr lang="sv-SE" dirty="0"/>
              <a:t>The variables used for the modelling</a:t>
            </a:r>
          </a:p>
          <a:p>
            <a:pPr marL="0" indent="0">
              <a:buNone/>
            </a:pPr>
            <a:r>
              <a:rPr lang="sv-SE" dirty="0"/>
              <a:t>Using only randomly selected subsets of variables at each growth step for each tree reduces the correlation between trees in the forest. This further reduces the </a:t>
            </a:r>
            <a:r>
              <a:rPr lang="sv-SE" i="1" dirty="0"/>
              <a:t>variance </a:t>
            </a:r>
            <a:r>
              <a:rPr lang="sv-SE" dirty="0"/>
              <a:t>of the model while still not effecting the </a:t>
            </a:r>
            <a:r>
              <a:rPr lang="sv-SE" i="1" dirty="0"/>
              <a:t>bias</a:t>
            </a:r>
            <a:r>
              <a:rPr lang="sv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54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659</Words>
  <Application>Microsoft Office PowerPoint</Application>
  <PresentationFormat>Widescreen</PresentationFormat>
  <Paragraphs>130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Trees and Adaboost</vt:lpstr>
      <vt:lpstr>Trees</vt:lpstr>
      <vt:lpstr>Trees</vt:lpstr>
      <vt:lpstr>Trees</vt:lpstr>
      <vt:lpstr>Trees</vt:lpstr>
      <vt:lpstr>Trees</vt:lpstr>
      <vt:lpstr>Ensembles</vt:lpstr>
      <vt:lpstr>Tree Bagging</vt:lpstr>
      <vt:lpstr>Random Forests</vt:lpstr>
      <vt:lpstr>Random Forests</vt:lpstr>
      <vt:lpstr>Adaboost</vt:lpstr>
      <vt:lpstr>Adaboost</vt:lpstr>
      <vt:lpstr>Adaboost ”the best off the shelf classifier in the world” Leo Breiman</vt:lpstr>
      <vt:lpstr>Adaboost with Trees</vt:lpstr>
      <vt:lpstr>Implementations</vt:lpstr>
      <vt:lpstr>Random Forests and Adaboost with Trees: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Adaboost</dc:title>
  <dc:creator>michael ashcroft</dc:creator>
  <cp:lastModifiedBy>michael ashcroft</cp:lastModifiedBy>
  <cp:revision>16</cp:revision>
  <dcterms:created xsi:type="dcterms:W3CDTF">2015-06-22T16:57:07Z</dcterms:created>
  <dcterms:modified xsi:type="dcterms:W3CDTF">2017-02-11T15:03:56Z</dcterms:modified>
</cp:coreProperties>
</file>