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920" cy="569736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5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1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2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6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7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8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69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reactivemanifesto.org/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reactivemanifesto.org/" TargetMode="External"/><Relationship Id="rId2" Type="http://schemas.openxmlformats.org/officeDocument/2006/relationships/hyperlink" Target="https://doc.akka.io/docs/akka-http/current/" TargetMode="External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46320" y="2182680"/>
            <a:ext cx="11495880" cy="10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5fcbef"/>
                </a:solidFill>
                <a:latin typeface="Arial Rounded MT Bold"/>
              </a:rPr>
              <a:t>Design reactive microservices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522440" y="3251160"/>
            <a:ext cx="9143280" cy="10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808080"/>
                </a:solidFill>
                <a:latin typeface="Arial Narrow"/>
              </a:rPr>
              <a:t>with Scala, Akka, Akka-Http and Cassandra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808080"/>
                </a:solidFill>
                <a:latin typeface="Arial Narrow"/>
              </a:rPr>
              <a:t>running in Docker containers deployed in Kubernetes clusters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642920" y="1819800"/>
            <a:ext cx="363024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"/>
          <p:cNvSpPr/>
          <p:nvPr/>
        </p:nvSpPr>
        <p:spPr>
          <a:xfrm>
            <a:off x="433440" y="1819800"/>
            <a:ext cx="11324520" cy="24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Since </a:t>
            </a:r>
            <a:r>
              <a:rPr b="1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Route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is just a type alias for a function type </a:t>
            </a:r>
            <a:r>
              <a:rPr b="1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Route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instances can be written in any way in which function instances can be written, e.g. as a function literal: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eeb500"/>
                </a:solidFill>
                <a:latin typeface="Consolas"/>
                <a:ea typeface="DejaVu Sans"/>
              </a:rPr>
              <a:t>val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route: </a:t>
            </a:r>
            <a:r>
              <a:rPr b="1" lang="en-US" sz="2400" spc="-1" strike="noStrike">
                <a:solidFill>
                  <a:srgbClr val="808080"/>
                </a:solidFill>
                <a:latin typeface="Consolas"/>
                <a:ea typeface="DejaVu Sans"/>
              </a:rPr>
              <a:t>Route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= { ctx =&gt; ctx.complete(</a:t>
            </a:r>
            <a:r>
              <a:rPr b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“Hi!"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)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eeb500"/>
                </a:solidFill>
                <a:latin typeface="Consolas"/>
                <a:ea typeface="DejaVu Sans"/>
              </a:rPr>
              <a:t>val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route: </a:t>
            </a:r>
            <a:r>
              <a:rPr b="1" lang="en-US" sz="2400" spc="-1" strike="noStrike">
                <a:solidFill>
                  <a:srgbClr val="808080"/>
                </a:solidFill>
                <a:latin typeface="Consolas"/>
                <a:ea typeface="DejaVu Sans"/>
              </a:rPr>
              <a:t>Route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= _.complete(</a:t>
            </a:r>
            <a:r>
              <a:rPr b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“Hi!"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b500"/>
                </a:solidFill>
                <a:latin typeface="Consolas"/>
                <a:ea typeface="DejaVu Sans"/>
              </a:rPr>
              <a:t>val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 route = complete(</a:t>
            </a:r>
            <a:r>
              <a:rPr b="1" lang="en-US" sz="3200" spc="-1" strike="noStrike">
                <a:solidFill>
                  <a:srgbClr val="00b050"/>
                </a:solidFill>
                <a:latin typeface="Consolas"/>
                <a:ea typeface="DejaVu Sans"/>
              </a:rPr>
              <a:t>“Hi!"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4720" y="766800"/>
            <a:ext cx="11362680" cy="52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implicit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def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7030a0"/>
                </a:solidFill>
                <a:latin typeface="Consolas"/>
                <a:ea typeface="DejaVu Sans"/>
              </a:rPr>
              <a:t>rejectionHandler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: RejectionHandler =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RejectionHandler.newBuilder()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.handle { </a:t>
            </a: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case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AuthorizationFailedRejection =&gt;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complete((</a:t>
            </a:r>
            <a:r>
              <a:rPr b="1" i="1" lang="en-US" sz="2000" spc="-1" strike="noStrike">
                <a:solidFill>
                  <a:srgbClr val="7030a0"/>
                </a:solidFill>
                <a:latin typeface="Consolas"/>
                <a:ea typeface="DejaVu Sans"/>
              </a:rPr>
              <a:t>Forbidden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"You're out of your depth!"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.handle { </a:t>
            </a: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case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MyReject(msg) =&gt;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complete((</a:t>
            </a:r>
            <a:r>
              <a:rPr b="1" i="1" lang="en-US" sz="2000" spc="-1" strike="noStrike">
                <a:solidFill>
                  <a:srgbClr val="7030a0"/>
                </a:solidFill>
                <a:latin typeface="Consolas"/>
                <a:ea typeface="DejaVu Sans"/>
              </a:rPr>
              <a:t>InternalServerError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s"$msg"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.handleAll[MethodRejection] { methodRejections =&gt;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val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names = methodRejections.map(_.supported.name)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complete((</a:t>
            </a:r>
            <a:r>
              <a:rPr b="1" i="1" lang="en-US" sz="2000" spc="-1" strike="noStrike">
                <a:solidFill>
                  <a:srgbClr val="7030a0"/>
                </a:solidFill>
                <a:latin typeface="Consolas"/>
                <a:ea typeface="DejaVu Sans"/>
              </a:rPr>
              <a:t>MethodNotAllowed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s"Can't do that! Supported: </a:t>
            </a: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${names mkString " or "}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!"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.handleNotFound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complete((</a:t>
            </a:r>
            <a:r>
              <a:rPr b="1" i="1" lang="en-US" sz="2000" spc="-1" strike="noStrike">
                <a:solidFill>
                  <a:srgbClr val="7030a0"/>
                </a:solidFill>
                <a:latin typeface="Consolas"/>
                <a:ea typeface="DejaVu Sans"/>
              </a:rPr>
              <a:t>NotFound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"Not here!"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.result()</a:t>
            </a:r>
            <a:endParaRPr b="0" lang="en-US" sz="20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933480" y="1400040"/>
            <a:ext cx="10324080" cy="374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trait</a:t>
            </a:r>
            <a:r>
              <a:rPr b="1" lang="en-US" sz="2000" spc="-1" strike="noStrike">
                <a:solidFill>
                  <a:srgbClr val="ffc000"/>
                </a:solidFill>
                <a:latin typeface="Consolas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Rejection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final case class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MyRejection(msg: </a:t>
            </a:r>
            <a:r>
              <a:rPr b="1" lang="en-US" sz="2000" spc="-1" strike="noStrike">
                <a:solidFill>
                  <a:srgbClr val="a6a6a6"/>
                </a:solidFill>
                <a:latin typeface="Consolas"/>
                <a:ea typeface="DejaVu Sans"/>
              </a:rPr>
              <a:t>String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) </a:t>
            </a: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extends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Rejection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6a6a6"/>
                </a:solidFill>
                <a:latin typeface="Consolas"/>
                <a:ea typeface="DejaVu Sans"/>
              </a:rPr>
              <a:t>// Defined routes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val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7030a0"/>
                </a:solidFill>
                <a:latin typeface="Consolas"/>
                <a:ea typeface="DejaVu Sans"/>
              </a:rPr>
              <a:t>orderRoute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1" lang="en-US" sz="2000" spc="-1" strike="noStrike">
                <a:solidFill>
                  <a:srgbClr val="a6a6a6"/>
                </a:solidFill>
                <a:latin typeface="Consolas"/>
                <a:ea typeface="DejaVu Sans"/>
              </a:rPr>
              <a:t>Route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= pathPrefix(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"orders"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get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path(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"reject"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reject(MyRejection(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“Your request has been rejected..."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009800" y="320400"/>
            <a:ext cx="9723960" cy="61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eeb500"/>
                </a:solidFill>
                <a:latin typeface="Consolas"/>
                <a:ea typeface="DejaVu Sans"/>
              </a:rPr>
              <a:t>object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ExceptionHandler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eeb500"/>
                </a:solidFill>
                <a:latin typeface="Consolas"/>
                <a:ea typeface="DejaVu Sans"/>
              </a:rPr>
              <a:t>type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PF = PartialFunction[</a:t>
            </a:r>
            <a:r>
              <a:rPr b="1" lang="en-US" sz="2200" spc="-1" strike="noStrike">
                <a:solidFill>
                  <a:srgbClr val="808080"/>
                </a:solidFill>
                <a:latin typeface="Consolas"/>
                <a:ea typeface="DejaVu Sans"/>
              </a:rPr>
              <a:t>Throwable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b="1" lang="en-US" sz="2200" spc="-1" strike="noStrike">
                <a:solidFill>
                  <a:srgbClr val="808080"/>
                </a:solidFill>
                <a:latin typeface="Consolas"/>
                <a:ea typeface="DejaVu Sans"/>
              </a:rPr>
              <a:t>Route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eeb500"/>
                </a:solidFill>
                <a:latin typeface="Consolas"/>
                <a:ea typeface="DejaVu Sans"/>
              </a:rPr>
              <a:t>implicit def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7030a0"/>
                </a:solidFill>
                <a:latin typeface="Consolas"/>
                <a:ea typeface="DejaVu Sans"/>
              </a:rPr>
              <a:t>apply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(pf: </a:t>
            </a:r>
            <a:r>
              <a:rPr b="1" lang="en-US" sz="2200" spc="-1" strike="noStrike">
                <a:solidFill>
                  <a:srgbClr val="808080"/>
                </a:solidFill>
                <a:latin typeface="Consolas"/>
                <a:ea typeface="DejaVu Sans"/>
              </a:rPr>
              <a:t>PF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): ExceptionHandler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eeb500"/>
                </a:solidFill>
                <a:latin typeface="Consolas"/>
                <a:ea typeface="DejaVu Sans"/>
              </a:rPr>
              <a:t>val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exceptionHandler = ExceptionHandler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eeb500"/>
                </a:solidFill>
                <a:latin typeface="Consolas"/>
                <a:ea typeface="DejaVu Sans"/>
              </a:rPr>
              <a:t>case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ex: JwtException =&gt;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complete((</a:t>
            </a:r>
            <a:r>
              <a:rPr b="1" i="1" lang="en-US" sz="2200" spc="-1" strike="noStrike">
                <a:solidFill>
                  <a:srgbClr val="7030a0"/>
                </a:solidFill>
                <a:latin typeface="Consolas"/>
                <a:ea typeface="DejaVu Sans"/>
              </a:rPr>
              <a:t>Unauthorized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, ex.getMessage))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eeb500"/>
                </a:solidFill>
                <a:latin typeface="Consolas"/>
                <a:ea typeface="DejaVu Sans"/>
              </a:rPr>
              <a:t>case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t: Throwable =&gt;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complete((</a:t>
            </a:r>
            <a:r>
              <a:rPr b="1" i="1" lang="en-US" sz="2200" spc="-1" strike="noStrike">
                <a:solidFill>
                  <a:srgbClr val="7030a0"/>
                </a:solidFill>
                <a:latin typeface="Consolas"/>
                <a:ea typeface="DejaVu Sans"/>
              </a:rPr>
              <a:t>InternalServerError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, t.getMessage))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eeb500"/>
                </a:solidFill>
                <a:latin typeface="Consolas"/>
                <a:ea typeface="DejaVu Sans"/>
              </a:rPr>
              <a:t>val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routes: </a:t>
            </a:r>
            <a:r>
              <a:rPr b="1" lang="en-US" sz="2200" spc="-1" strike="noStrike">
                <a:solidFill>
                  <a:srgbClr val="808080"/>
                </a:solidFill>
                <a:latin typeface="Consolas"/>
                <a:ea typeface="DejaVu Sans"/>
              </a:rPr>
              <a:t>Route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= </a:t>
            </a:r>
            <a:r>
              <a:rPr b="1" lang="en-US" sz="2200" spc="-1" strike="noStrike">
                <a:solidFill>
                  <a:srgbClr val="7030a0"/>
                </a:solidFill>
                <a:latin typeface="Consolas"/>
                <a:ea typeface="DejaVu Sans"/>
              </a:rPr>
              <a:t>handleExceptions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(exceptionHandler)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post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path(</a:t>
            </a:r>
            <a:r>
              <a:rPr b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“failed"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failWith(new MyException(</a:t>
            </a:r>
            <a:r>
              <a:rPr b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“Always failed!”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))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79720" y="2736360"/>
            <a:ext cx="803196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name(</a:t>
            </a:r>
            <a:r>
              <a:rPr b="1" lang="en-US" sz="2800" spc="-1" strike="noStrike">
                <a:solidFill>
                  <a:srgbClr val="00b050"/>
                </a:solidFill>
                <a:latin typeface="Consolas"/>
                <a:ea typeface="DejaVu Sans"/>
              </a:rPr>
              <a:t>arguments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) { </a:t>
            </a:r>
            <a:r>
              <a:rPr b="1" lang="en-US" sz="2800" spc="-1" strike="noStrike">
                <a:solidFill>
                  <a:srgbClr val="002060"/>
                </a:solidFill>
                <a:latin typeface="Consolas"/>
                <a:ea typeface="DejaVu Sans"/>
              </a:rPr>
              <a:t>extractions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=&gt;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... </a:t>
            </a:r>
            <a:r>
              <a:rPr b="1" lang="en-US" sz="2800" spc="-1" strike="noStrike">
                <a:solidFill>
                  <a:srgbClr val="a6a6a6"/>
                </a:solidFill>
                <a:latin typeface="Consolas"/>
                <a:ea typeface="DejaVu Sans"/>
              </a:rPr>
              <a:t>// inner route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22080" y="644760"/>
            <a:ext cx="11000520" cy="16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Directives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A “Directive” is a small building block used for creating arbitrarily complex route structures. Akka HTTP already pre-defines a large number of directives and you can easily construct your own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560960" y="351360"/>
            <a:ext cx="9069480" cy="60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path("person" / 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IntNumber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 { 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id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=&gt;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a6a6a6"/>
                </a:solidFill>
                <a:latin typeface="Consolas"/>
                <a:ea typeface="DejaVu Sans"/>
              </a:rPr>
              <a:t>// path parameter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parameters(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'id.as[Int]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'name.?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 { (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id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name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 =&gt;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a6a6a6"/>
                </a:solidFill>
                <a:latin typeface="Consolas"/>
                <a:ea typeface="DejaVu Sans"/>
              </a:rPr>
              <a:t>// query parameters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entity(as[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Person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]) { 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person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=&gt;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a6a6a6"/>
                </a:solidFill>
                <a:latin typeface="Consolas"/>
                <a:ea typeface="DejaVu Sans"/>
              </a:rPr>
              <a:t>// body parameter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formFields(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'client_id, 'code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 { (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clientId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code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 =&gt;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a6a6a6"/>
                </a:solidFill>
                <a:latin typeface="Consolas"/>
                <a:ea typeface="DejaVu Sans"/>
              </a:rPr>
              <a:t>// body parameters application/x-www-form-urlencoded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extractRequest { 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request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=&gt;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a6a6a6"/>
                </a:solidFill>
                <a:latin typeface="Consolas"/>
                <a:ea typeface="DejaVu Sans"/>
              </a:rPr>
              <a:t>// extract current HttpRequest instance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get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a6a6a6"/>
                </a:solidFill>
                <a:latin typeface="Consolas"/>
                <a:ea typeface="DejaVu Sans"/>
              </a:rPr>
              <a:t>// no parameters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587960" y="1382400"/>
            <a:ext cx="9015480" cy="40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val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route: </a:t>
            </a:r>
            <a:r>
              <a:rPr b="1" lang="en-US" sz="2000" spc="-1" strike="noStrike">
                <a:solidFill>
                  <a:srgbClr val="808080"/>
                </a:solidFill>
                <a:latin typeface="Consolas"/>
                <a:ea typeface="DejaVu Sans"/>
              </a:rPr>
              <a:t>Route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=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path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("order"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/ </a:t>
            </a:r>
            <a:r>
              <a:rPr b="1" lang="en-US" sz="2000" spc="-1" strike="noStrike">
                <a:solidFill>
                  <a:srgbClr val="ff0000"/>
                </a:solidFill>
                <a:latin typeface="Consolas"/>
                <a:ea typeface="DejaVu Sans"/>
              </a:rPr>
              <a:t>IntNumber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) { </a:t>
            </a:r>
            <a:r>
              <a:rPr b="1" lang="en-US" sz="2000" spc="-1" strike="noStrike">
                <a:solidFill>
                  <a:srgbClr val="ff0000"/>
                </a:solidFill>
                <a:latin typeface="Consolas"/>
                <a:ea typeface="DejaVu Sans"/>
              </a:rPr>
              <a:t>id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=&gt;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get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complete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"Received GET request for order "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+ </a:t>
            </a:r>
            <a:r>
              <a:rPr b="1" lang="en-US" sz="2000" spc="-1" strike="noStrike">
                <a:solidFill>
                  <a:srgbClr val="ff0000"/>
                </a:solidFill>
                <a:latin typeface="Consolas"/>
                <a:ea typeface="DejaVu Sans"/>
              </a:rPr>
              <a:t>id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 ~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put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complete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"Received PUT request for order "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+ </a:t>
            </a:r>
            <a:r>
              <a:rPr b="1" lang="en-US" sz="2000" spc="-1" strike="noStrike">
                <a:solidFill>
                  <a:srgbClr val="ff0000"/>
                </a:solidFill>
                <a:latin typeface="Consolas"/>
                <a:ea typeface="DejaVu Sans"/>
              </a:rPr>
              <a:t>id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22800" y="1166760"/>
            <a:ext cx="10945440" cy="54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rebuchet MS"/>
                <a:ea typeface="DejaVu Sans"/>
              </a:rPr>
              <a:t>Composing Routes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There are three basic operations we need for building more complex routes from simpler ones: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Route transformation, which delegates processing to another, “inner” route but in the process changes some properties of either the incoming request, the outgoing response or both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Route filtering, which only lets requests satisfying a given filter condition pass and rejects all others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Route chaining, which tries a second route if a given first one was rejected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The last point is achieved with the concatenation operator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~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, which is an extension method that becomes available when you import </a:t>
            </a:r>
            <a:r>
              <a:rPr b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akka.http.scaladsl.server.Directives._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. The first two points are provided by so-called Directives of which a large number is already predefined by Akka HTTP and which you can also easily create yourself. Directives deliver most of Akka HTTP’s power and flexibility.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384920" y="959040"/>
            <a:ext cx="6595560" cy="46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val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route: </a:t>
            </a:r>
            <a:r>
              <a:rPr b="1" lang="en-US" sz="2000" spc="-1" strike="noStrike">
                <a:solidFill>
                  <a:srgbClr val="7030a0"/>
                </a:solidFill>
                <a:latin typeface="Consolas"/>
                <a:ea typeface="DejaVu Sans"/>
              </a:rPr>
              <a:t>Route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=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a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b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... </a:t>
            </a:r>
            <a:r>
              <a:rPr b="1" lang="en-US" sz="2000" spc="-1" strike="noStrike">
                <a:solidFill>
                  <a:srgbClr val="a6a6a6"/>
                </a:solidFill>
                <a:latin typeface="Consolas"/>
                <a:ea typeface="DejaVu Sans"/>
              </a:rPr>
              <a:t>// route 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1" lang="en-US" sz="2000" spc="-1" strike="noStrike">
                <a:solidFill>
                  <a:srgbClr val="ff0000"/>
                </a:solidFill>
                <a:latin typeface="Consolas"/>
                <a:ea typeface="DejaVu Sans"/>
              </a:rPr>
              <a:t>~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d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... </a:t>
            </a:r>
            <a:r>
              <a:rPr b="1" lang="en-US" sz="2000" spc="-1" strike="noStrike">
                <a:solidFill>
                  <a:srgbClr val="a6a6a6"/>
                </a:solidFill>
                <a:latin typeface="Consolas"/>
                <a:ea typeface="DejaVu Sans"/>
              </a:rPr>
              <a:t>// route 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1" lang="en-US" sz="2000" spc="-1" strike="noStrike">
                <a:solidFill>
                  <a:srgbClr val="ff0000"/>
                </a:solidFill>
                <a:latin typeface="Consolas"/>
                <a:ea typeface="DejaVu Sans"/>
              </a:rPr>
              <a:t>~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... </a:t>
            </a:r>
            <a:r>
              <a:rPr b="1" lang="en-US" sz="2000" spc="-1" strike="noStrike">
                <a:solidFill>
                  <a:srgbClr val="a6a6a6"/>
                </a:solidFill>
                <a:latin typeface="Consolas"/>
                <a:ea typeface="DejaVu Sans"/>
              </a:rPr>
              <a:t>// route 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1" lang="en-US" sz="2000" spc="-1" strike="noStrike">
                <a:solidFill>
                  <a:srgbClr val="ff0000"/>
                </a:solidFill>
                <a:latin typeface="Consolas"/>
                <a:ea typeface="DejaVu Sans"/>
              </a:rPr>
              <a:t>~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e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... </a:t>
            </a:r>
            <a:r>
              <a:rPr b="1" lang="en-US" sz="2000" spc="-1" strike="noStrike">
                <a:solidFill>
                  <a:srgbClr val="a6a6a6"/>
                </a:solidFill>
                <a:latin typeface="Consolas"/>
                <a:ea typeface="DejaVu Sans"/>
              </a:rPr>
              <a:t>// route 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645120" y="612720"/>
            <a:ext cx="10901160" cy="55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class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RouteWithConcatenation(route: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Route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/**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     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* Returns a Route that chains two Routes.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     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* If the first Route rejects the request the second route is given 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     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* chance to act upon the request.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     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def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7030a0"/>
                </a:solidFill>
                <a:latin typeface="Consolas"/>
                <a:ea typeface="DejaVu Sans"/>
              </a:rPr>
              <a:t>~(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other: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Route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Route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= { ctx ⇒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import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ctx.executionContext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route(ctx).fast.flatMap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case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x: </a:t>
            </a:r>
            <a:r>
              <a:rPr b="1" lang="en-US" sz="1800" spc="-1" strike="noStrike">
                <a:solidFill>
                  <a:srgbClr val="72a528"/>
                </a:solidFill>
                <a:latin typeface="Consolas"/>
                <a:ea typeface="DejaVu Sans"/>
              </a:rPr>
              <a:t>RouteResult.Complete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⇒ FastFuture.successful(x)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case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latin typeface="Consolas"/>
                <a:ea typeface="DejaVu Sans"/>
              </a:rPr>
              <a:t>RouteResult.Rejected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(outerRejections) ⇒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other(ctx).fast.map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case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x: </a:t>
            </a:r>
            <a:r>
              <a:rPr b="1" lang="en-US" sz="1800" spc="-1" strike="noStrike">
                <a:solidFill>
                  <a:srgbClr val="72a528"/>
                </a:solidFill>
                <a:latin typeface="Consolas"/>
                <a:ea typeface="DejaVu Sans"/>
              </a:rPr>
              <a:t>RouteResult.Complete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⇒ 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case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latin typeface="Consolas"/>
                <a:ea typeface="DejaVu Sans"/>
              </a:rPr>
              <a:t>RouteResult.Rejected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(innerRejections) ⇒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</a:t>
            </a:r>
            <a:r>
              <a:rPr b="1" lang="en-US" sz="1800" spc="-1" strike="noStrike">
                <a:solidFill>
                  <a:srgbClr val="ff0000"/>
                </a:solidFill>
                <a:latin typeface="Consolas"/>
                <a:ea typeface="DejaVu Sans"/>
              </a:rPr>
              <a:t>RouteResult.Rejected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(outerRejections </a:t>
            </a:r>
            <a:r>
              <a:rPr b="1" lang="en-US" sz="1800" spc="-1" strike="noStrike">
                <a:solidFill>
                  <a:srgbClr val="ff0000"/>
                </a:solidFill>
                <a:latin typeface="Consolas"/>
                <a:ea typeface="DejaVu Sans"/>
              </a:rPr>
              <a:t>++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innerRejections)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47800" y="700560"/>
            <a:ext cx="10364040" cy="54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04040"/>
                </a:solidFill>
                <a:latin typeface="Consolas"/>
              </a:rPr>
              <a:t>Reactive (</a:t>
            </a:r>
            <a:r>
              <a:rPr b="1" lang="en-US" sz="2000" spc="-1" strike="noStrike" u="sng">
                <a:solidFill>
                  <a:srgbClr val="3fcde7"/>
                </a:solidFill>
                <a:uFillTx/>
                <a:latin typeface="Consolas"/>
                <a:hlinkClick r:id="rId1"/>
              </a:rPr>
              <a:t>Reactive Manifesto</a:t>
            </a:r>
            <a:r>
              <a:rPr b="1" lang="en-US" sz="2000" spc="-1" strike="noStrike">
                <a:solidFill>
                  <a:srgbClr val="404040"/>
                </a:solidFill>
                <a:latin typeface="Consola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r>
              <a:rPr b="1" lang="en-US" sz="1600" spc="-1" strike="noStrike">
                <a:solidFill>
                  <a:srgbClr val="00b050"/>
                </a:solidFill>
                <a:latin typeface="Consolas"/>
              </a:rPr>
              <a:t>Responsive - fast and consistent response times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r>
              <a:rPr b="1" lang="en-US" sz="1600" spc="-1" strike="noStrike">
                <a:solidFill>
                  <a:srgbClr val="00b050"/>
                </a:solidFill>
                <a:latin typeface="Consolas"/>
              </a:rPr>
              <a:t>Resilient - stays responsive in the face of failure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r>
              <a:rPr b="1" lang="en-US" sz="1600" spc="-1" strike="noStrike">
                <a:solidFill>
                  <a:srgbClr val="00b050"/>
                </a:solidFill>
                <a:latin typeface="Consolas"/>
              </a:rPr>
              <a:t>Elastic – stays responsive under varying workload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r>
              <a:rPr b="1" lang="en-US" sz="1600" spc="-1" strike="noStrike">
                <a:solidFill>
                  <a:srgbClr val="00b050"/>
                </a:solidFill>
                <a:latin typeface="Consolas"/>
              </a:rPr>
              <a:t>Message Driven – asynchronous</a:t>
            </a:r>
            <a:r>
              <a:rPr b="1" lang="en-US" sz="1700" spc="-1" strike="noStrike">
                <a:solidFill>
                  <a:srgbClr val="00b050"/>
                </a:solidFill>
                <a:latin typeface="Consolas"/>
              </a:rPr>
              <a:t>, non blocking operations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04040"/>
                </a:solidFill>
                <a:latin typeface="Consolas"/>
              </a:rPr>
              <a:t>Secured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"/>
            </a:pPr>
            <a:r>
              <a:rPr b="1" lang="en-US" sz="1600" spc="-1" strike="noStrike">
                <a:solidFill>
                  <a:srgbClr val="00b050"/>
                </a:solidFill>
                <a:latin typeface="Consolas"/>
              </a:rPr>
              <a:t>OAuth2 authorization 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"/>
            </a:pPr>
            <a:r>
              <a:rPr b="1" lang="en-US" sz="1600" spc="-1" strike="noStrike">
                <a:solidFill>
                  <a:srgbClr val="00b050"/>
                </a:solidFill>
                <a:latin typeface="Consolas"/>
              </a:rPr>
              <a:t>JWT tokens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Monitoring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r>
              <a:rPr b="1" lang="en-US" sz="1600" spc="-1" strike="noStrike">
                <a:solidFill>
                  <a:srgbClr val="00b050"/>
                </a:solidFill>
                <a:latin typeface="Consolas"/>
              </a:rPr>
              <a:t>Constantly collect and send metrics to a monitoring platform (DataDog)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</a:pPr>
            <a:r>
              <a:rPr b="1" lang="en-US" sz="1600" spc="-1" strike="noStrike">
                <a:solidFill>
                  <a:srgbClr val="00b050"/>
                </a:solidFill>
                <a:latin typeface="Consolas"/>
              </a:rPr>
              <a:t>ELK stack for indexing and query for log messages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04040"/>
                </a:solidFill>
                <a:latin typeface="Consolas"/>
              </a:rPr>
              <a:t>Documented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"/>
            </a:pPr>
            <a:r>
              <a:rPr b="1" lang="en-US" sz="1600" spc="-1" strike="noStrike">
                <a:solidFill>
                  <a:srgbClr val="00b050"/>
                </a:solidFill>
                <a:latin typeface="Consolas"/>
              </a:rPr>
              <a:t>Swagger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404040"/>
                </a:solidFill>
                <a:latin typeface="Consolas"/>
              </a:rPr>
              <a:t>Tested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"/>
            </a:pPr>
            <a:r>
              <a:rPr b="1" lang="en-US" sz="1600" spc="-1" strike="noStrike">
                <a:solidFill>
                  <a:srgbClr val="00b050"/>
                </a:solidFill>
                <a:latin typeface="Consolas"/>
              </a:rPr>
              <a:t>Scala, Akka, Akka-HTTP tests</a:t>
            </a:r>
            <a:endParaRPr b="0" lang="en-US" sz="16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742680" y="1260720"/>
            <a:ext cx="10705680" cy="40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implicit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class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Java2ScalaFuture[</a:t>
            </a:r>
            <a:r>
              <a:rPr b="1" lang="en-US" sz="2000" spc="-1" strike="noStrike">
                <a:solidFill>
                  <a:srgbClr val="808080"/>
                </a:solidFill>
                <a:latin typeface="Consolas"/>
                <a:ea typeface="DejaVu Sans"/>
              </a:rPr>
              <a:t>ResultSet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](lf: 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ListenableFuture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[</a:t>
            </a:r>
            <a:r>
              <a:rPr b="1" lang="en-US" sz="2000" spc="-1" strike="noStrike">
                <a:solidFill>
                  <a:srgbClr val="808080"/>
                </a:solidFill>
                <a:latin typeface="Consolas"/>
                <a:ea typeface="DejaVu Sans"/>
              </a:rPr>
              <a:t>ResultSet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])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c000"/>
                </a:solidFill>
                <a:latin typeface="Consolas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def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7030a0"/>
                </a:solidFill>
                <a:latin typeface="Consolas"/>
                <a:ea typeface="DejaVu Sans"/>
              </a:rPr>
              <a:t>asScalaFuture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Future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[</a:t>
            </a:r>
            <a:r>
              <a:rPr b="1" lang="en-US" sz="2000" spc="-1" strike="noStrike">
                <a:solidFill>
                  <a:srgbClr val="808080"/>
                </a:solidFill>
                <a:latin typeface="Consolas"/>
                <a:ea typeface="DejaVu Sans"/>
              </a:rPr>
              <a:t>ResultSet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] =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val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p = Promise[</a:t>
            </a:r>
            <a:r>
              <a:rPr b="1" lang="en-US" sz="2000" spc="-1" strike="noStrike">
                <a:solidFill>
                  <a:srgbClr val="808080"/>
                </a:solidFill>
                <a:latin typeface="Consolas"/>
                <a:ea typeface="DejaVu Sans"/>
              </a:rPr>
              <a:t>ResultSet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]()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Futures.addCallback(lf, </a:t>
            </a: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new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FutureCallback[</a:t>
            </a:r>
            <a:r>
              <a:rPr b="1" lang="en-US" sz="2000" spc="-1" strike="noStrike">
                <a:solidFill>
                  <a:srgbClr val="808080"/>
                </a:solidFill>
                <a:latin typeface="Consolas"/>
                <a:ea typeface="DejaVu Sans"/>
              </a:rPr>
              <a:t>ResultSet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]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</a:t>
            </a: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def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7030a0"/>
                </a:solidFill>
                <a:latin typeface="Consolas"/>
                <a:ea typeface="DejaVu Sans"/>
              </a:rPr>
              <a:t>onFailure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(ex: Throwable): </a:t>
            </a:r>
            <a:r>
              <a:rPr b="1" lang="en-US" sz="2000" spc="-1" strike="noStrike">
                <a:solidFill>
                  <a:srgbClr val="ffc000"/>
                </a:solidFill>
                <a:latin typeface="Consolas"/>
                <a:ea typeface="DejaVu Sans"/>
              </a:rPr>
              <a:t>Unit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= p failure ex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</a:t>
            </a:r>
            <a:r>
              <a:rPr b="1" lang="en-US" sz="2000" spc="-1" strike="noStrike">
                <a:solidFill>
                  <a:srgbClr val="eeb500"/>
                </a:solidFill>
                <a:latin typeface="Consolas"/>
                <a:ea typeface="DejaVu Sans"/>
              </a:rPr>
              <a:t>def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7030a0"/>
                </a:solidFill>
                <a:latin typeface="Consolas"/>
                <a:ea typeface="DejaVu Sans"/>
              </a:rPr>
              <a:t>onSuccess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(result: ResultSet): </a:t>
            </a:r>
            <a:r>
              <a:rPr b="1" lang="en-US" sz="2000" spc="-1" strike="noStrike">
                <a:solidFill>
                  <a:srgbClr val="ffc000"/>
                </a:solidFill>
                <a:latin typeface="Consolas"/>
                <a:ea typeface="DejaVu Sans"/>
              </a:rPr>
              <a:t>Unit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= p success result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p.future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86080" y="2149200"/>
            <a:ext cx="11019240" cy="21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References: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Title: Reactive Manifesto, authors: Jonas Bonér, Dave Farley, Roland Kuhn, and Martin Thompson, address: </a:t>
            </a:r>
            <a:r>
              <a:rPr b="0" lang="en-US" sz="1800" spc="-1" strike="noStrike" u="sng">
                <a:solidFill>
                  <a:srgbClr val="3fcde7"/>
                </a:solidFill>
                <a:uFillTx/>
                <a:latin typeface="Trebuchet MS"/>
                <a:ea typeface="DejaVu Sans"/>
                <a:hlinkClick r:id="rId1"/>
              </a:rPr>
              <a:t>https://www.reactivemanifesto.org/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, accessed at: 12 October 2018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Title: Akka HTTP, © Lightbend Inc, address: </a:t>
            </a:r>
            <a:r>
              <a:rPr b="0" lang="en-US" sz="1800" spc="-1" strike="noStrike" u="sng">
                <a:solidFill>
                  <a:srgbClr val="3fcde7"/>
                </a:solidFill>
                <a:uFillTx/>
                <a:latin typeface="Trebuchet MS"/>
                <a:ea typeface="DejaVu Sans"/>
                <a:hlinkClick r:id="rId2"/>
              </a:rPr>
              <a:t>https://doc.akka.io/docs/akka-http/current/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accessed at:12 October 2018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691360" y="2003040"/>
            <a:ext cx="680832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0070c0"/>
                </a:solidFill>
                <a:latin typeface="Arial"/>
                <a:ea typeface="DejaVu Sans"/>
              </a:rPr>
              <a:t>Thank you!</a:t>
            </a:r>
            <a:endParaRPr b="0" lang="en-US" sz="9600" spc="-1" strike="noStrike">
              <a:latin typeface="Arial"/>
            </a:endParaRPr>
          </a:p>
        </p:txBody>
      </p:sp>
      <p:pic>
        <p:nvPicPr>
          <p:cNvPr id="248" name="Picture 2" descr=""/>
          <p:cNvPicPr/>
          <p:nvPr/>
        </p:nvPicPr>
        <p:blipFill>
          <a:blip r:embed="rId1"/>
          <a:stretch/>
        </p:blipFill>
        <p:spPr>
          <a:xfrm>
            <a:off x="1539000" y="3572640"/>
            <a:ext cx="9113760" cy="755280"/>
          </a:xfrm>
          <a:prstGeom prst="rect">
            <a:avLst/>
          </a:prstGeom>
          <a:ln>
            <a:noFill/>
          </a:ln>
        </p:spPr>
      </p:pic>
    </p:spTree>
  </p:cSld>
  <p:transition spd="slow">
    <p:circle/>
  </p:transition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9027360" y="3618360"/>
            <a:ext cx="2173680" cy="134604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Embedded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Cassandra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436360" y="1881360"/>
            <a:ext cx="2319480" cy="1832400"/>
          </a:xfrm>
          <a:prstGeom prst="flowChartMultidocumen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Child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Actors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5474520" y="4998600"/>
            <a:ext cx="2243520" cy="1613520"/>
          </a:xfrm>
          <a:prstGeom prst="flowChartDocumen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Supervisor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Actor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9027360" y="5321880"/>
            <a:ext cx="2173680" cy="1290240"/>
          </a:xfrm>
          <a:prstGeom prst="flowChartDocumen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Embedded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Cassandra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Actor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8993520" y="1845000"/>
            <a:ext cx="2199600" cy="1045800"/>
          </a:xfrm>
          <a:prstGeom prst="flowChartAlternate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Repository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7949520" y="2272320"/>
            <a:ext cx="810000" cy="354960"/>
          </a:xfrm>
          <a:prstGeom prst="left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7"/>
          <p:cNvSpPr/>
          <p:nvPr/>
        </p:nvSpPr>
        <p:spPr>
          <a:xfrm>
            <a:off x="6435360" y="3823200"/>
            <a:ext cx="321480" cy="896760"/>
          </a:xfrm>
          <a:prstGeom prst="up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8"/>
          <p:cNvSpPr/>
          <p:nvPr/>
        </p:nvSpPr>
        <p:spPr>
          <a:xfrm>
            <a:off x="9991800" y="2985120"/>
            <a:ext cx="245160" cy="551880"/>
          </a:xfrm>
          <a:prstGeom prst="up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9"/>
          <p:cNvSpPr/>
          <p:nvPr/>
        </p:nvSpPr>
        <p:spPr>
          <a:xfrm>
            <a:off x="2359440" y="4163760"/>
            <a:ext cx="321480" cy="705600"/>
          </a:xfrm>
          <a:prstGeom prst="up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0"/>
          <p:cNvSpPr/>
          <p:nvPr/>
        </p:nvSpPr>
        <p:spPr>
          <a:xfrm>
            <a:off x="2359440" y="1825920"/>
            <a:ext cx="321480" cy="704160"/>
          </a:xfrm>
          <a:prstGeom prst="up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1"/>
          <p:cNvSpPr/>
          <p:nvPr/>
        </p:nvSpPr>
        <p:spPr>
          <a:xfrm>
            <a:off x="875520" y="331920"/>
            <a:ext cx="10325880" cy="1346040"/>
          </a:xfrm>
          <a:prstGeom prst="snip1Rect">
            <a:avLst>
              <a:gd name="adj" fmla="val 1666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Embedded HTTP Server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CustomShape 12"/>
          <p:cNvSpPr/>
          <p:nvPr/>
        </p:nvSpPr>
        <p:spPr>
          <a:xfrm>
            <a:off x="919440" y="2628000"/>
            <a:ext cx="3289320" cy="1406880"/>
          </a:xfrm>
          <a:prstGeom prst="snip1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Routes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2" name="CustomShape 13"/>
          <p:cNvSpPr/>
          <p:nvPr/>
        </p:nvSpPr>
        <p:spPr>
          <a:xfrm>
            <a:off x="904680" y="4998600"/>
            <a:ext cx="3289320" cy="1406880"/>
          </a:xfrm>
          <a:prstGeom prst="snip1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Services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223" name="CustomShape 14"/>
          <p:cNvSpPr/>
          <p:nvPr/>
        </p:nvSpPr>
        <p:spPr>
          <a:xfrm>
            <a:off x="4340520" y="5600520"/>
            <a:ext cx="987120" cy="366120"/>
          </a:xfrm>
          <a:prstGeom prst="left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circl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942840" y="2791440"/>
            <a:ext cx="10305360" cy="12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17b0e4"/>
                </a:solidFill>
                <a:latin typeface="Trebuchet MS"/>
              </a:rPr>
              <a:t>Akka HTTP part of the Lightbend Reactive Platform</a:t>
            </a:r>
            <a:br/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 </a:t>
            </a:r>
            <a:r>
              <a:rPr b="0" lang="en-US" sz="1800" spc="-1" strike="noStrike">
                <a:solidFill>
                  <a:srgbClr val="17b0e4"/>
                </a:solidFill>
                <a:latin typeface="Trebuchet MS"/>
              </a:rPr>
              <a:t>Akka HTTP is Open Source and available under the Apache 2 License.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17520" y="3429000"/>
            <a:ext cx="1155636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eeb500"/>
                </a:solidFill>
                <a:latin typeface="Consolas"/>
                <a:ea typeface="DejaVu Sans"/>
              </a:rPr>
              <a:t>type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Route = RequestContext =&gt; Future[</a:t>
            </a:r>
            <a:r>
              <a:rPr b="1" lang="en-US" sz="2800" spc="-1" strike="noStrike">
                <a:solidFill>
                  <a:srgbClr val="808080"/>
                </a:solidFill>
                <a:latin typeface="Consolas"/>
                <a:ea typeface="DejaVu Sans"/>
              </a:rPr>
              <a:t>RouteResult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17520" y="403200"/>
            <a:ext cx="11556360" cy="16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rebuchet MS"/>
                <a:ea typeface="DejaVu Sans"/>
              </a:rPr>
              <a:t>Routes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The “Route” is the central concept of Akka HTTP’s Routing DSL. All the structures you build with the DSL, no matter whether they consists of a single line or span several hundred lines, are type turning a </a:t>
            </a:r>
            <a:r>
              <a:rPr b="1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RequestContext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into a </a:t>
            </a:r>
            <a:r>
              <a:rPr b="1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Future[RouteResult]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54840" y="2551680"/>
            <a:ext cx="10881720" cy="20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sealed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trait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RouteResult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object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RouteResult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final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case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class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Complete(response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: HttpResponse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extends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RouteResult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final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case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class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Rejected(rejections: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immutable.Seq[Rejection]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extends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RouteResult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68440" y="491760"/>
            <a:ext cx="25261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RouteResult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30120" y="1166760"/>
            <a:ext cx="11531520" cy="47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/** An ActorMaterializer takes a stream blueprint and turns it into a running stream.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abstract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class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ActorMaterializer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extends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Materializer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with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MaterializerLoggingProvider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object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RouteResult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c000"/>
                </a:solidFill>
                <a:latin typeface="Consolas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implicit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def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7030a0"/>
                </a:solidFill>
                <a:latin typeface="Consolas"/>
                <a:ea typeface="DejaVu Sans"/>
              </a:rPr>
              <a:t>route2HandlerFlow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(route</a:t>
            </a:r>
            <a:r>
              <a:rPr b="1" lang="en-US" sz="1800" spc="-1" strike="noStrike">
                <a:solidFill>
                  <a:srgbClr val="ff0000"/>
                </a:solidFill>
                <a:latin typeface="Consolas"/>
                <a:ea typeface="DejaVu Sans"/>
              </a:rPr>
              <a:t>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Route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implicit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routingSettings: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RoutingSettings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parserSettings:  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ParserSettings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materializer:    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Materializer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routingLog:      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RoutingLog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executionContext: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ExecutionContext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=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null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rejectionHandler: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RejectionHandler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= RejectionHandler.default,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exceptionHandler: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ExceptionHandler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=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null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onsolas"/>
                <a:ea typeface="DejaVu Sans"/>
              </a:rPr>
              <a:t>     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Flow[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HttpRequest</a:t>
            </a:r>
            <a:r>
              <a:rPr b="1" lang="en-US" sz="1800" spc="-1" strike="noStrike">
                <a:solidFill>
                  <a:srgbClr val="ff0000"/>
                </a:solidFill>
                <a:latin typeface="Consolas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HttpResponse</a:t>
            </a:r>
            <a:r>
              <a:rPr b="1" lang="en-US" sz="1800" spc="-1" strike="noStrike">
                <a:solidFill>
                  <a:srgbClr val="ff0000"/>
                </a:solidFill>
                <a:latin typeface="Consolas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NotUsed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r>
              <a:rPr b="1" lang="en-US" sz="1800" spc="-1" strike="noStrike">
                <a:solidFill>
                  <a:srgbClr val="ff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= Route.handlerFlow(route)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39360" y="470520"/>
            <a:ext cx="10909800" cy="21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RequestContext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The request context wraps an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HttpRequest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instance to enrich it with additional information that are typically required by the routing logic, like an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ExecutionContext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Materializer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LoggingAdapter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and the configured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RoutingSettings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. It also contains the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unmatchedPath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, a value that describes how much of the request URI has not yet been matched by a Path Directive.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708480" y="2627280"/>
            <a:ext cx="11231280" cy="36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trait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RequestContext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val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request: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HttpRequest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val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unmatchedPath: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Uri.Path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implicit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def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7030a0"/>
                </a:solidFill>
                <a:latin typeface="Consolas"/>
                <a:ea typeface="DejaVu Sans"/>
              </a:rPr>
              <a:t>executionContext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ExecutionContextExecutor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implicit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def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7030a0"/>
                </a:solidFill>
                <a:latin typeface="Consolas"/>
                <a:ea typeface="DejaVu Sans"/>
              </a:rPr>
              <a:t>materializer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Materializer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def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7030a0"/>
                </a:solidFill>
                <a:latin typeface="Consolas"/>
                <a:ea typeface="DejaVu Sans"/>
              </a:rPr>
              <a:t>log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LoggingAdapter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def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7030a0"/>
                </a:solidFill>
                <a:latin typeface="Consolas"/>
                <a:ea typeface="DejaVu Sans"/>
              </a:rPr>
              <a:t>settings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RoutingSettings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def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7030a0"/>
                </a:solidFill>
                <a:latin typeface="Consolas"/>
                <a:ea typeface="DejaVu Sans"/>
              </a:rPr>
              <a:t>complete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(obj: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ToResponseMarshallable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): Future[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RouteResult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def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7030a0"/>
                </a:solidFill>
                <a:latin typeface="Consolas"/>
                <a:ea typeface="DejaVu Sans"/>
              </a:rPr>
              <a:t>reject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(rejections: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Rejection*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): Future[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RouteResult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def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7030a0"/>
                </a:solidFill>
                <a:latin typeface="Consolas"/>
                <a:ea typeface="DejaVu Sans"/>
              </a:rPr>
              <a:t>redirect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(uri: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Uri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redirectionType: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Redirection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): Future[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RouteResult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eeb500"/>
                </a:solidFill>
                <a:latin typeface="Consolas"/>
                <a:ea typeface="DejaVu Sans"/>
              </a:rPr>
              <a:t>def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7030a0"/>
                </a:solidFill>
                <a:latin typeface="Consolas"/>
                <a:ea typeface="DejaVu Sans"/>
              </a:rPr>
              <a:t>fail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(error: 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Throwable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): Future[</a:t>
            </a:r>
            <a:r>
              <a:rPr b="1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RouteResult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15800" y="2351880"/>
            <a:ext cx="11359800" cy="30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Generally when a route receives a request (or rather a </a:t>
            </a:r>
            <a:r>
              <a:rPr b="1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RequestContext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for it) it can do one of these things: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Complete the request by returning the value of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requestContext.complete(...)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Reject the request by returning the value of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requestContext.reject(...)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Redirect the request to another URI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requestContext.redirect(...)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Fail the request by returning the value of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requestContext.fail(...)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or by just throwing an exception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Do any kind of </a:t>
            </a:r>
            <a:r>
              <a:rPr b="1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asynchronous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 processing and instantly return a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Future[</a:t>
            </a:r>
            <a:r>
              <a:rPr b="1" lang="en-US" sz="1600" spc="-1" strike="noStrike">
                <a:solidFill>
                  <a:srgbClr val="808080"/>
                </a:solidFill>
                <a:latin typeface="Consolas"/>
                <a:ea typeface="DejaVu Sans"/>
              </a:rPr>
              <a:t>RouteResult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r>
              <a:rPr b="1" lang="en-US" sz="1600" spc="-1" strike="noStrike">
                <a:solidFill>
                  <a:srgbClr val="ff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to be eventually completed later</a:t>
            </a:r>
            <a:endParaRPr b="0" lang="en-US" sz="1600" spc="-1" strike="noStrike">
              <a:latin typeface="Arial"/>
            </a:endParaRPr>
          </a:p>
        </p:txBody>
      </p:sp>
    </p:spTree>
  </p:cSld>
  <p:transition spd="slow">
    <p:circl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630</TotalTime>
  <Application>LibreOffice/6.0.7.3$Linux_X86_64 LibreOffice_project/00m0$Build-3</Application>
  <Words>1423</Words>
  <Paragraphs>239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2018-09-22T15:22:57Z</dcterms:created>
  <dc:creator>Marius Gligor</dc:creator>
  <dc:description/>
  <dc:language>en-US</dc:language>
  <cp:lastModifiedBy/>
  <dcterms:modified xsi:type="dcterms:W3CDTF">2019-05-16T13:03:28Z</dcterms:modified>
  <cp:revision>251</cp:revision>
  <dc:subject/>
  <dc:title>Akka HTTP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