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notesMasterIdLst>
    <p:notesMasterId r:id="rId24"/>
  </p:notesMasterIdLst>
  <p:sldIdLst>
    <p:sldId id="256" r:id="rId2"/>
    <p:sldId id="277" r:id="rId3"/>
    <p:sldId id="273" r:id="rId4"/>
    <p:sldId id="279" r:id="rId5"/>
    <p:sldId id="257" r:id="rId6"/>
    <p:sldId id="268" r:id="rId7"/>
    <p:sldId id="272" r:id="rId8"/>
    <p:sldId id="258" r:id="rId9"/>
    <p:sldId id="264" r:id="rId10"/>
    <p:sldId id="262" r:id="rId11"/>
    <p:sldId id="265" r:id="rId12"/>
    <p:sldId id="267" r:id="rId13"/>
    <p:sldId id="266" r:id="rId14"/>
    <p:sldId id="270" r:id="rId15"/>
    <p:sldId id="271" r:id="rId16"/>
    <p:sldId id="263" r:id="rId17"/>
    <p:sldId id="259" r:id="rId18"/>
    <p:sldId id="260" r:id="rId19"/>
    <p:sldId id="261" r:id="rId20"/>
    <p:sldId id="276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9784-A0F5-48D8-B982-4A1C569D41F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DE79-B2C8-4A54-985B-97F55790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0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48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3C25-744F-4FC2-97CE-C2C9052CCE2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-http/current/" TargetMode="External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D9FC-9EFD-4A65-A0F5-EC0613DB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6" y="2182560"/>
            <a:ext cx="11496583" cy="10686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Design reactive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AFCB-ECED-4270-910A-BEA0355F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18" y="3251164"/>
            <a:ext cx="9144000" cy="10686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with Scala,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-Http and Cassandra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running in Docker containers deployed in Kubernetes clusters</a:t>
            </a:r>
          </a:p>
        </p:txBody>
      </p:sp>
    </p:spTree>
    <p:extLst>
      <p:ext uri="{BB962C8B-B14F-4D97-AF65-F5344CB8AC3E}">
        <p14:creationId xmlns:p14="http://schemas.microsoft.com/office/powerpoint/2010/main" val="3949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0AF2D-B498-43DD-9935-B82737AB6ADA}"/>
              </a:ext>
            </a:extLst>
          </p:cNvPr>
          <p:cNvSpPr txBox="1"/>
          <p:nvPr/>
        </p:nvSpPr>
        <p:spPr>
          <a:xfrm>
            <a:off x="4643021" y="1819922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6D295-DA9D-4CD5-A444-86BE2E6AD594}"/>
              </a:ext>
            </a:extLst>
          </p:cNvPr>
          <p:cNvSpPr/>
          <p:nvPr/>
        </p:nvSpPr>
        <p:spPr>
          <a:xfrm>
            <a:off x="433387" y="1819922"/>
            <a:ext cx="113252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is just a type alias for a function type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instances can be written in any way in which function instances can be written, e.g. as a function literal:</a:t>
            </a:r>
          </a:p>
          <a:p>
            <a:endParaRPr lang="en-US" sz="1200" dirty="0"/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{ </a:t>
            </a:r>
            <a:r>
              <a:rPr lang="en-US" sz="2400" b="1" dirty="0" err="1"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latin typeface="Consolas" panose="020B0609020204030204" pitchFamily="49" charset="0"/>
              </a:rPr>
              <a:t>ctx.complete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_.complete(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</a:rPr>
              <a:t> route = complete(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2023C-6A81-4667-BC15-6BF6AD6CA9C2}"/>
              </a:ext>
            </a:extLst>
          </p:cNvPr>
          <p:cNvSpPr/>
          <p:nvPr/>
        </p:nvSpPr>
        <p:spPr>
          <a:xfrm>
            <a:off x="504825" y="766732"/>
            <a:ext cx="113633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latin typeface="Consolas" panose="020B0609020204030204" pitchFamily="49" charset="0"/>
              </a:rPr>
              <a:t>RejectionHandler.newBuilder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AuthorizationFailedRejection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"You're out of your depth!"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MyReject</a:t>
            </a:r>
            <a:r>
              <a:rPr lang="en-US" sz="2000" b="1" dirty="0">
                <a:latin typeface="Consolas" panose="020B0609020204030204" pitchFamily="49" charset="0"/>
              </a:rPr>
              <a:t>(msg)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InternalServerError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s"$msg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handleAll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MethodRejection</a:t>
            </a:r>
            <a:r>
              <a:rPr lang="en-US" sz="2000" b="1" dirty="0">
                <a:latin typeface="Consolas" panose="020B0609020204030204" pitchFamily="49" charset="0"/>
              </a:rPr>
              <a:t>] { </a:t>
            </a:r>
            <a:r>
              <a:rPr lang="en-US" sz="2000" b="1" dirty="0" err="1">
                <a:latin typeface="Consolas" panose="020B0609020204030204" pitchFamily="49" charset="0"/>
              </a:rPr>
              <a:t>methodRejections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names = </a:t>
            </a:r>
            <a:r>
              <a:rPr lang="en-US" sz="2000" b="1" dirty="0" err="1">
                <a:latin typeface="Consolas" panose="020B0609020204030204" pitchFamily="49" charset="0"/>
              </a:rPr>
              <a:t>methodRejections.map</a:t>
            </a:r>
            <a:r>
              <a:rPr lang="en-US" sz="2000" b="1" dirty="0">
                <a:latin typeface="Consolas" panose="020B0609020204030204" pitchFamily="49" charset="0"/>
              </a:rPr>
              <a:t>(_.supported.name)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MethodNotAllowed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s"Can't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do that! Supported: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${names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mkString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 " or "}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handleNotFound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NotFound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"Not here!"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.result()</a:t>
            </a:r>
          </a:p>
        </p:txBody>
      </p:sp>
    </p:spTree>
    <p:extLst>
      <p:ext uri="{BB962C8B-B14F-4D97-AF65-F5344CB8AC3E}">
        <p14:creationId xmlns:p14="http://schemas.microsoft.com/office/powerpoint/2010/main" val="137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9E240-66E1-451C-BD5F-04252677C320}"/>
              </a:ext>
            </a:extLst>
          </p:cNvPr>
          <p:cNvSpPr/>
          <p:nvPr/>
        </p:nvSpPr>
        <p:spPr>
          <a:xfrm>
            <a:off x="933634" y="1400066"/>
            <a:ext cx="10324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Rejection</a:t>
            </a:r>
          </a:p>
          <a:p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final case class </a:t>
            </a:r>
            <a:r>
              <a:rPr lang="en-US" sz="2000" b="1" dirty="0" err="1">
                <a:latin typeface="Consolas" panose="020B0609020204030204" pitchFamily="49" charset="0"/>
              </a:rPr>
              <a:t>MyRejection</a:t>
            </a:r>
            <a:r>
              <a:rPr lang="en-US" sz="2000" b="1" dirty="0">
                <a:latin typeface="Consolas" panose="020B0609020204030204" pitchFamily="49" charset="0"/>
              </a:rPr>
              <a:t>(msg: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 Rejection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Defined routes</a:t>
            </a:r>
          </a:p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orderRoute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pathPrefix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"orders"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path(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"reject"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reject(</a:t>
            </a:r>
            <a:r>
              <a:rPr lang="en-US" sz="2000" b="1" dirty="0" err="1">
                <a:latin typeface="Consolas" panose="020B0609020204030204" pitchFamily="49" charset="0"/>
              </a:rPr>
              <a:t>MyRejection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“Your request has been rejected..."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5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EA4CF-B6D1-4954-B74E-425C7DCF771E}"/>
              </a:ext>
            </a:extLst>
          </p:cNvPr>
          <p:cNvSpPr/>
          <p:nvPr/>
        </p:nvSpPr>
        <p:spPr>
          <a:xfrm>
            <a:off x="1009834" y="320456"/>
            <a:ext cx="972484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latin typeface="Consolas" panose="020B0609020204030204" pitchFamily="49" charset="0"/>
              </a:rPr>
              <a:t> PF = </a:t>
            </a:r>
            <a:r>
              <a:rPr lang="en-US" sz="2200" b="1" dirty="0" err="1">
                <a:latin typeface="Consolas" panose="020B0609020204030204" pitchFamily="49" charset="0"/>
              </a:rPr>
              <a:t>PartialFunction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 def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sz="2200" b="1" dirty="0">
                <a:latin typeface="Consolas" panose="020B0609020204030204" pitchFamily="49" charset="0"/>
              </a:rPr>
              <a:t>(pf: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PF</a:t>
            </a:r>
            <a:r>
              <a:rPr lang="en-US" sz="2200" b="1" dirty="0">
                <a:latin typeface="Consolas" panose="020B0609020204030204" pitchFamily="49" charset="0"/>
              </a:rPr>
              <a:t>):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200" b="1" dirty="0">
                <a:latin typeface="Consolas" panose="020B0609020204030204" pitchFamily="49" charset="0"/>
              </a:rPr>
              <a:t> ex: </a:t>
            </a:r>
            <a:r>
              <a:rPr lang="en-US" sz="2200" b="1" dirty="0" err="1">
                <a:latin typeface="Consolas" panose="020B0609020204030204" pitchFamily="49" charset="0"/>
              </a:rPr>
              <a:t>JwtException</a:t>
            </a:r>
            <a:r>
              <a:rPr lang="en-US" sz="2200" b="1" dirty="0">
                <a:latin typeface="Consolas" panose="020B0609020204030204" pitchFamily="49" charset="0"/>
              </a:rPr>
              <a:t> =&gt;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complete</a:t>
            </a:r>
            <a:r>
              <a:rPr lang="en-US" sz="2200" b="1">
                <a:latin typeface="Consolas" panose="020B0609020204030204" pitchFamily="49" charset="0"/>
              </a:rPr>
              <a:t>((</a:t>
            </a:r>
            <a:r>
              <a:rPr lang="en-US" sz="2200" b="1" i="1">
                <a:solidFill>
                  <a:srgbClr val="7030A0"/>
                </a:solidFill>
                <a:latin typeface="Consolas" panose="020B0609020204030204" pitchFamily="49" charset="0"/>
              </a:rPr>
              <a:t>Unauthorized</a:t>
            </a:r>
            <a:r>
              <a:rPr lang="en-US" sz="2200" b="1"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</a:rPr>
              <a:t>ex.getMessage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200" b="1" dirty="0">
                <a:latin typeface="Consolas" panose="020B0609020204030204" pitchFamily="49" charset="0"/>
              </a:rPr>
              <a:t> t: Throwable =&gt;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complete((</a:t>
            </a:r>
            <a:r>
              <a:rPr lang="en-US" sz="22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InternalServerError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</a:rPr>
              <a:t>t.getMessage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routes: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handleExceptions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post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path(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“failed"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failWith</a:t>
            </a:r>
            <a:r>
              <a:rPr lang="en-US" sz="2200" b="1" dirty="0">
                <a:latin typeface="Consolas" panose="020B0609020204030204" pitchFamily="49" charset="0"/>
              </a:rPr>
              <a:t>(new </a:t>
            </a:r>
            <a:r>
              <a:rPr lang="en-US" sz="2200" b="1" dirty="0" err="1">
                <a:latin typeface="Consolas" panose="020B0609020204030204" pitchFamily="49" charset="0"/>
              </a:rPr>
              <a:t>MyException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“Always failed!”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2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D1684-62A3-4EA8-9515-AE448770E61A}"/>
              </a:ext>
            </a:extLst>
          </p:cNvPr>
          <p:cNvSpPr/>
          <p:nvPr/>
        </p:nvSpPr>
        <p:spPr>
          <a:xfrm>
            <a:off x="2079594" y="2736502"/>
            <a:ext cx="80328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name(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arguments</a:t>
            </a:r>
            <a:r>
              <a:rPr lang="en-US" sz="2800" b="1" dirty="0">
                <a:latin typeface="Consolas" panose="020B0609020204030204" pitchFamily="49" charset="0"/>
              </a:rPr>
              <a:t>) { 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extractions</a:t>
            </a:r>
            <a:r>
              <a:rPr lang="en-US" sz="28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...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inner route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04C81-AA2F-41A3-B0E2-7D202601A8F0}"/>
              </a:ext>
            </a:extLst>
          </p:cNvPr>
          <p:cNvSpPr/>
          <p:nvPr/>
        </p:nvSpPr>
        <p:spPr>
          <a:xfrm>
            <a:off x="622169" y="644720"/>
            <a:ext cx="110010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Directives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A “Directive” is a small building block used for creating arbitrarily complex route structures. </a:t>
            </a: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HTTP already pre-defines a large number of directives and you can easily construct your own</a:t>
            </a:r>
          </a:p>
        </p:txBody>
      </p:sp>
    </p:spTree>
    <p:extLst>
      <p:ext uri="{BB962C8B-B14F-4D97-AF65-F5344CB8AC3E}">
        <p14:creationId xmlns:p14="http://schemas.microsoft.com/office/powerpoint/2010/main" val="28037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65101-ACF5-44AF-BEEE-2BA39EF3104A}"/>
              </a:ext>
            </a:extLst>
          </p:cNvPr>
          <p:cNvSpPr/>
          <p:nvPr/>
        </p:nvSpPr>
        <p:spPr>
          <a:xfrm>
            <a:off x="1560990" y="351234"/>
            <a:ext cx="907002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path("person" /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IntNumber</a:t>
            </a:r>
            <a:r>
              <a:rPr lang="en-US" b="1" dirty="0"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path parameter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parameters(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'id.as[Int]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'name.?</a:t>
            </a:r>
            <a:r>
              <a:rPr lang="en-US" b="1" dirty="0">
                <a:latin typeface="Consolas" panose="020B0609020204030204" pitchFamily="49" charset="0"/>
              </a:rPr>
              <a:t>) { 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query parameters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entity(as[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])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formFields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client_id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'code</a:t>
            </a:r>
            <a:r>
              <a:rPr lang="en-US" b="1" dirty="0">
                <a:latin typeface="Consolas" panose="020B0609020204030204" pitchFamily="49" charset="0"/>
              </a:rPr>
              <a:t>) { (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clientId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parameters application/x-www-form-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urlencoded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extractRequest</a:t>
            </a:r>
            <a:r>
              <a:rPr lang="en-US" b="1" dirty="0"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request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extract current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instance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get {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no parameters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D8065-8328-408C-8F0B-47183D95FBC6}"/>
              </a:ext>
            </a:extLst>
          </p:cNvPr>
          <p:cNvSpPr/>
          <p:nvPr/>
        </p:nvSpPr>
        <p:spPr>
          <a:xfrm>
            <a:off x="1587900" y="1382286"/>
            <a:ext cx="901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route: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path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("order" </a:t>
            </a:r>
            <a:r>
              <a:rPr lang="en-US" sz="2000" b="1" dirty="0">
                <a:latin typeface="Consolas" panose="020B0609020204030204" pitchFamily="49" charset="0"/>
              </a:rPr>
              <a:t>/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IntNumber</a:t>
            </a:r>
            <a:r>
              <a:rPr lang="en-US" sz="2000" b="1" dirty="0">
                <a:latin typeface="Consolas" panose="020B0609020204030204" pitchFamily="49" charset="0"/>
              </a:rPr>
              <a:t>) {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GET request for order "</a:t>
            </a:r>
            <a:r>
              <a:rPr lang="en-US" sz="2000" b="1" dirty="0">
                <a:latin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~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put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PUT request for order " </a:t>
            </a:r>
            <a:r>
              <a:rPr lang="en-US" sz="2000" b="1" dirty="0">
                <a:latin typeface="Consolas" panose="020B0609020204030204" pitchFamily="49" charset="0"/>
              </a:rPr>
              <a:t>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777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4D01D-2877-4E65-AAF4-6A999528DA44}"/>
              </a:ext>
            </a:extLst>
          </p:cNvPr>
          <p:cNvSpPr txBox="1"/>
          <p:nvPr/>
        </p:nvSpPr>
        <p:spPr>
          <a:xfrm>
            <a:off x="622917" y="1166842"/>
            <a:ext cx="10946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Composing Routes</a:t>
            </a:r>
          </a:p>
          <a:p>
            <a:endParaRPr lang="en-US" sz="3600" b="1" dirty="0"/>
          </a:p>
          <a:p>
            <a:r>
              <a:rPr lang="en-US" dirty="0"/>
              <a:t>There are three basic operations we need for building more complex routes from simpler ones: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transformation, which delegates processing to another, “inner” route but in the process changes some properties of either the incoming request, the outgoing response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filtering, which only lets requests satisfying a given filter condition pass and rejects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chaining, which tries a second route if a given first one was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last point is achieved with the concatenation operator </a:t>
            </a:r>
            <a:r>
              <a:rPr lang="en-US" b="1" dirty="0">
                <a:latin typeface="Consolas" panose="020B0609020204030204" pitchFamily="49" charset="0"/>
              </a:rPr>
              <a:t>~</a:t>
            </a:r>
            <a:r>
              <a:rPr lang="en-US" dirty="0"/>
              <a:t>, which is an extension method that becomes available when you import </a:t>
            </a:r>
            <a:r>
              <a:rPr lang="en-US" b="1" dirty="0" err="1"/>
              <a:t>akka.http.scaladsl.server.Directives</a:t>
            </a:r>
            <a:r>
              <a:rPr lang="en-US" b="1" dirty="0"/>
              <a:t>._</a:t>
            </a:r>
            <a:r>
              <a:rPr lang="en-US" dirty="0"/>
              <a:t>. The first two points are provided by so-called Directives of which a large number is already predefined by </a:t>
            </a:r>
            <a:r>
              <a:rPr lang="en-US" dirty="0" err="1"/>
              <a:t>Akka</a:t>
            </a:r>
            <a:r>
              <a:rPr lang="en-US" dirty="0"/>
              <a:t> HTTP and which you can also easily create yourself. Directives deliver most of </a:t>
            </a:r>
            <a:r>
              <a:rPr lang="en-US" dirty="0" err="1"/>
              <a:t>Akka</a:t>
            </a:r>
            <a:r>
              <a:rPr lang="en-US" dirty="0"/>
              <a:t> HTTP’s power and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DCE32-A760-40CB-BC80-9CC86B3DD670}"/>
              </a:ext>
            </a:extLst>
          </p:cNvPr>
          <p:cNvSpPr txBox="1"/>
          <p:nvPr/>
        </p:nvSpPr>
        <p:spPr>
          <a:xfrm>
            <a:off x="1384916" y="959100"/>
            <a:ext cx="6596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route: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a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c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1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d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2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3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4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627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A2F66-A957-4C24-874B-6BCB69203416}"/>
              </a:ext>
            </a:extLst>
          </p:cNvPr>
          <p:cNvSpPr txBox="1"/>
          <p:nvPr/>
        </p:nvSpPr>
        <p:spPr>
          <a:xfrm>
            <a:off x="645110" y="612844"/>
            <a:ext cx="109017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RouteWithConcatenation</a:t>
            </a:r>
            <a:r>
              <a:rPr lang="en-US" b="1" dirty="0">
                <a:latin typeface="Consolas" panose="020B0609020204030204" pitchFamily="49" charset="0"/>
              </a:rPr>
              <a:t>(route: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Returns a Route that chains two Routes.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If the first Route rejects the request the second route is given a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chance to act upon the request.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~(</a:t>
            </a:r>
            <a:r>
              <a:rPr lang="en-US" b="1" dirty="0">
                <a:latin typeface="Consolas" panose="020B0609020204030204" pitchFamily="49" charset="0"/>
              </a:rPr>
              <a:t>other: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 = { 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ctx.executionContext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  route(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fast.flatMap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latin typeface="Consolas" panose="020B0609020204030204" pitchFamily="49" charset="0"/>
              </a:rPr>
              <a:t> ⇒ </a:t>
            </a:r>
            <a:r>
              <a:rPr lang="en-US" b="1" dirty="0" err="1">
                <a:latin typeface="Consolas" panose="020B0609020204030204" pitchFamily="49" charset="0"/>
              </a:rPr>
              <a:t>FastFuture.successful</a:t>
            </a:r>
            <a:r>
              <a:rPr lang="en-US" b="1" dirty="0"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)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other(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⇒ x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 ⇒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317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7EC4-89CB-4912-870A-46ECE992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18" y="700550"/>
            <a:ext cx="10364596" cy="5456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Reactive (</a:t>
            </a:r>
            <a:r>
              <a:rPr lang="en-US" sz="2000" b="1" dirty="0">
                <a:latin typeface="Consolas" panose="020B0609020204030204" pitchFamily="49" charset="0"/>
                <a:hlinkClick r:id="rId2"/>
              </a:rPr>
              <a:t>Reactive Manifesto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Responsive - fast and consistent response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Resilient - stays responsive in the face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Elastic – stays responsive under varying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Message Driven – asynchronous</a:t>
            </a:r>
            <a:r>
              <a:rPr 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, non blocking operations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Secured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OAuth2 authorization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JWT tokens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Constantly collect and send metrics </a:t>
            </a:r>
            <a:r>
              <a:rPr lang="en-US" sz="1600" b="1">
                <a:solidFill>
                  <a:srgbClr val="00B050"/>
                </a:solidFill>
                <a:latin typeface="Consolas" panose="020B0609020204030204" pitchFamily="49" charset="0"/>
              </a:rPr>
              <a:t>to a monitoring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platform 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DataDog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ELK stack for indexing and query for log messages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Documented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Swagger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Tested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Scala,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-HTTP tests</a:t>
            </a:r>
          </a:p>
        </p:txBody>
      </p:sp>
    </p:spTree>
    <p:extLst>
      <p:ext uri="{BB962C8B-B14F-4D97-AF65-F5344CB8AC3E}">
        <p14:creationId xmlns:p14="http://schemas.microsoft.com/office/powerpoint/2010/main" val="315352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04A868-D4D8-4720-9E4A-10291C046E57}"/>
              </a:ext>
            </a:extLst>
          </p:cNvPr>
          <p:cNvSpPr/>
          <p:nvPr/>
        </p:nvSpPr>
        <p:spPr>
          <a:xfrm>
            <a:off x="742765" y="1260875"/>
            <a:ext cx="107064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Java2ScalaFuture[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ListenableFuture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asScalaFuture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=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p = Promise[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Futures.addCallback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FutureCallback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onFailure</a:t>
            </a:r>
            <a:r>
              <a:rPr lang="en-US" sz="2000" b="1" dirty="0">
                <a:latin typeface="Consolas" panose="020B0609020204030204" pitchFamily="49" charset="0"/>
              </a:rPr>
              <a:t>(ex: Throwable):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failure ex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b="1" dirty="0">
                <a:latin typeface="Consolas" panose="020B0609020204030204" pitchFamily="49" charset="0"/>
              </a:rPr>
              <a:t>(result: </a:t>
            </a:r>
            <a:r>
              <a:rPr lang="en-US" sz="2000" b="1" dirty="0" err="1"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success result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p.future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3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24BA7-B17A-44D6-89B6-F40260E49EE9}"/>
              </a:ext>
            </a:extLst>
          </p:cNvPr>
          <p:cNvSpPr txBox="1"/>
          <p:nvPr/>
        </p:nvSpPr>
        <p:spPr>
          <a:xfrm>
            <a:off x="586033" y="2149311"/>
            <a:ext cx="11019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Reactive Manifesto, authors: Jonas </a:t>
            </a:r>
            <a:r>
              <a:rPr lang="en-US" dirty="0" err="1"/>
              <a:t>Bonér</a:t>
            </a:r>
            <a:r>
              <a:rPr lang="en-US" dirty="0"/>
              <a:t>, Dave Farley, Roland Kuhn, and Martin Thompson, address: </a:t>
            </a:r>
            <a:r>
              <a:rPr lang="en-US" dirty="0">
                <a:hlinkClick r:id="rId2"/>
              </a:rPr>
              <a:t>https://www.reactivemanifesto.org/</a:t>
            </a:r>
            <a:r>
              <a:rPr lang="en-US" dirty="0"/>
              <a:t>, accessed at: 12 October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Akka</a:t>
            </a:r>
            <a:r>
              <a:rPr lang="en-US" dirty="0"/>
              <a:t> HTTP, © </a:t>
            </a:r>
            <a:r>
              <a:rPr lang="en-US" dirty="0" err="1"/>
              <a:t>Lightbend</a:t>
            </a:r>
            <a:r>
              <a:rPr lang="en-US" dirty="0"/>
              <a:t> Inc, address: </a:t>
            </a:r>
            <a:r>
              <a:rPr lang="en-US" dirty="0">
                <a:hlinkClick r:id="rId3"/>
              </a:rPr>
              <a:t>https://doc.akka.io/docs/akka-http/current/</a:t>
            </a:r>
            <a:r>
              <a:rPr lang="en-US" dirty="0"/>
              <a:t>, </a:t>
            </a:r>
          </a:p>
          <a:p>
            <a:r>
              <a:rPr lang="en-US" dirty="0"/>
              <a:t>    accessed at:12 October 2018</a:t>
            </a:r>
          </a:p>
        </p:txBody>
      </p:sp>
    </p:spTree>
    <p:extLst>
      <p:ext uri="{BB962C8B-B14F-4D97-AF65-F5344CB8AC3E}">
        <p14:creationId xmlns:p14="http://schemas.microsoft.com/office/powerpoint/2010/main" val="38518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148C9-423D-4B53-9F86-17F2C6C10C7D}"/>
              </a:ext>
            </a:extLst>
          </p:cNvPr>
          <p:cNvSpPr txBox="1"/>
          <p:nvPr/>
        </p:nvSpPr>
        <p:spPr>
          <a:xfrm>
            <a:off x="2691414" y="2003148"/>
            <a:ext cx="6809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C3D24-A80D-4F74-89C6-F5D9248C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3572808"/>
            <a:ext cx="9114310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0201EC2-9537-471E-A2DF-AB59A02EB542}"/>
              </a:ext>
            </a:extLst>
          </p:cNvPr>
          <p:cNvSpPr/>
          <p:nvPr/>
        </p:nvSpPr>
        <p:spPr>
          <a:xfrm>
            <a:off x="9027528" y="3618214"/>
            <a:ext cx="2174432" cy="13468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8D86D90A-7904-4D70-A7B4-81EFA6B7EB18}"/>
              </a:ext>
            </a:extLst>
          </p:cNvPr>
          <p:cNvSpPr/>
          <p:nvPr/>
        </p:nvSpPr>
        <p:spPr>
          <a:xfrm>
            <a:off x="5436394" y="1881349"/>
            <a:ext cx="2320183" cy="18330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algn="ctr"/>
            <a:endParaRPr lang="en-US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2394F83-C217-4989-9FE9-EC17B48C73B4}"/>
              </a:ext>
            </a:extLst>
          </p:cNvPr>
          <p:cNvSpPr/>
          <p:nvPr/>
        </p:nvSpPr>
        <p:spPr>
          <a:xfrm>
            <a:off x="5474358" y="4998584"/>
            <a:ext cx="2244253" cy="1614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76D4E888-E6B0-4F91-BBFB-38AC3232B707}"/>
              </a:ext>
            </a:extLst>
          </p:cNvPr>
          <p:cNvSpPr/>
          <p:nvPr/>
        </p:nvSpPr>
        <p:spPr>
          <a:xfrm>
            <a:off x="9027528" y="5321833"/>
            <a:ext cx="2174431" cy="129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092ACB-6F2A-4673-9CF7-C5FBDAF88F13}"/>
              </a:ext>
            </a:extLst>
          </p:cNvPr>
          <p:cNvSpPr/>
          <p:nvPr/>
        </p:nvSpPr>
        <p:spPr>
          <a:xfrm>
            <a:off x="8993455" y="1845001"/>
            <a:ext cx="2200290" cy="1046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B333733-E504-4006-AA74-A7D44BF6AD62}"/>
              </a:ext>
            </a:extLst>
          </p:cNvPr>
          <p:cNvSpPr/>
          <p:nvPr/>
        </p:nvSpPr>
        <p:spPr>
          <a:xfrm>
            <a:off x="7949501" y="2272179"/>
            <a:ext cx="810583" cy="355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7E8DE88-C3B0-4557-A5D0-67FD29754FA5}"/>
              </a:ext>
            </a:extLst>
          </p:cNvPr>
          <p:cNvSpPr/>
          <p:nvPr/>
        </p:nvSpPr>
        <p:spPr>
          <a:xfrm>
            <a:off x="6435397" y="3823060"/>
            <a:ext cx="322173" cy="8974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C81A3768-E67C-4C46-A61D-A129DFF1857C}"/>
              </a:ext>
            </a:extLst>
          </p:cNvPr>
          <p:cNvSpPr/>
          <p:nvPr/>
        </p:nvSpPr>
        <p:spPr>
          <a:xfrm>
            <a:off x="9991737" y="2985228"/>
            <a:ext cx="246011" cy="552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08F2B03-B4A9-419B-99BE-E0039537E0E8}"/>
              </a:ext>
            </a:extLst>
          </p:cNvPr>
          <p:cNvSpPr/>
          <p:nvPr/>
        </p:nvSpPr>
        <p:spPr>
          <a:xfrm>
            <a:off x="2359381" y="4163912"/>
            <a:ext cx="322173" cy="706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D3C963A-DD88-4435-B484-32E8E5193CC1}"/>
              </a:ext>
            </a:extLst>
          </p:cNvPr>
          <p:cNvSpPr/>
          <p:nvPr/>
        </p:nvSpPr>
        <p:spPr>
          <a:xfrm>
            <a:off x="2359381" y="1825875"/>
            <a:ext cx="322173" cy="7047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C08D0F62-0DB3-47CC-8386-9C96F68AB34E}"/>
              </a:ext>
            </a:extLst>
          </p:cNvPr>
          <p:cNvSpPr/>
          <p:nvPr/>
        </p:nvSpPr>
        <p:spPr>
          <a:xfrm>
            <a:off x="875491" y="331859"/>
            <a:ext cx="10326468" cy="1346858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Embedded HTTP Server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08BD31A-654F-45EF-85C1-BC0BA525D6A5}"/>
              </a:ext>
            </a:extLst>
          </p:cNvPr>
          <p:cNvSpPr/>
          <p:nvPr/>
        </p:nvSpPr>
        <p:spPr>
          <a:xfrm>
            <a:off x="919610" y="2627967"/>
            <a:ext cx="3289954" cy="14075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57F38798-A294-421B-B3F4-9A72ED164A7C}"/>
              </a:ext>
            </a:extLst>
          </p:cNvPr>
          <p:cNvSpPr/>
          <p:nvPr/>
        </p:nvSpPr>
        <p:spPr>
          <a:xfrm>
            <a:off x="904600" y="4998584"/>
            <a:ext cx="3289954" cy="140755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algn="ctr"/>
            <a:endParaRPr lang="en-US" b="1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C081D32-9FA2-4152-8158-DA9D300B0BD3}"/>
              </a:ext>
            </a:extLst>
          </p:cNvPr>
          <p:cNvSpPr/>
          <p:nvPr/>
        </p:nvSpPr>
        <p:spPr>
          <a:xfrm>
            <a:off x="4340450" y="5600510"/>
            <a:ext cx="988012" cy="366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017-5E3B-4E72-BD1F-D1814201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86" y="2791381"/>
            <a:ext cx="10306228" cy="12752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Akka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HTTP part of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Lightbend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Reactive Platform</a:t>
            </a:r>
            <a:br>
              <a:rPr lang="en-US" b="1" dirty="0">
                <a:latin typeface="+mn-lt"/>
              </a:rPr>
            </a:br>
            <a:r>
              <a:rPr lang="en-US" dirty="0"/>
              <a:t> 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HTTP is Open Source and available under the Apache 2 License.</a:t>
            </a:r>
          </a:p>
        </p:txBody>
      </p:sp>
    </p:spTree>
    <p:extLst>
      <p:ext uri="{BB962C8B-B14F-4D97-AF65-F5344CB8AC3E}">
        <p14:creationId xmlns:p14="http://schemas.microsoft.com/office/powerpoint/2010/main" val="6719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016BF-9CDC-4125-AE1C-FDEFE4749715}"/>
              </a:ext>
            </a:extLst>
          </p:cNvPr>
          <p:cNvSpPr/>
          <p:nvPr/>
        </p:nvSpPr>
        <p:spPr>
          <a:xfrm>
            <a:off x="317515" y="3429000"/>
            <a:ext cx="11556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800" b="1" dirty="0">
                <a:latin typeface="Consolas" panose="020B0609020204030204" pitchFamily="49" charset="0"/>
              </a:rPr>
              <a:t> Route = </a:t>
            </a:r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r>
              <a:rPr lang="en-US" sz="2800" b="1" dirty="0">
                <a:latin typeface="Consolas" panose="020B0609020204030204" pitchFamily="49" charset="0"/>
              </a:rPr>
              <a:t> =&gt; Future[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7778A-0EB7-499C-B857-E9F256FF9F9C}"/>
              </a:ext>
            </a:extLst>
          </p:cNvPr>
          <p:cNvSpPr txBox="1"/>
          <p:nvPr/>
        </p:nvSpPr>
        <p:spPr>
          <a:xfrm>
            <a:off x="317515" y="403194"/>
            <a:ext cx="115569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Routes</a:t>
            </a:r>
          </a:p>
          <a:p>
            <a:endParaRPr lang="en-US" dirty="0"/>
          </a:p>
          <a:p>
            <a:r>
              <a:rPr lang="en-US" dirty="0"/>
              <a:t>The “Route” is the central concept of </a:t>
            </a:r>
            <a:r>
              <a:rPr lang="en-US" dirty="0" err="1"/>
              <a:t>Akka</a:t>
            </a:r>
            <a:r>
              <a:rPr lang="en-US" dirty="0"/>
              <a:t> HTTP’s Routing DSL. All the structures you build with the DSL, no matter whether they consists of a single line or span several hundred lines, are type turning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into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Future[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RouteResult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3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1E3655-0485-4A13-B46B-062E8A148D63}"/>
              </a:ext>
            </a:extLst>
          </p:cNvPr>
          <p:cNvSpPr/>
          <p:nvPr/>
        </p:nvSpPr>
        <p:spPr>
          <a:xfrm>
            <a:off x="654728" y="2551837"/>
            <a:ext cx="10882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sealed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Complete(response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Rejected(rejections: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immutable.Seq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[Rejection]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1349D-8EBB-4A9F-B7D8-E89F21B7B76A}"/>
              </a:ext>
            </a:extLst>
          </p:cNvPr>
          <p:cNvSpPr/>
          <p:nvPr/>
        </p:nvSpPr>
        <p:spPr>
          <a:xfrm>
            <a:off x="654728" y="49170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RouteResult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752E46-8858-4B51-AE93-E6FA43C689DA}"/>
              </a:ext>
            </a:extLst>
          </p:cNvPr>
          <p:cNvSpPr/>
          <p:nvPr/>
        </p:nvSpPr>
        <p:spPr>
          <a:xfrm>
            <a:off x="329953" y="1166842"/>
            <a:ext cx="115320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 An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takes a stream blueprint and turns it into a running stream. */</a:t>
            </a: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with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MaterializerLoggingProvider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route2HandlerFlow</a:t>
            </a:r>
            <a:r>
              <a:rPr lang="en-US" b="1" dirty="0">
                <a:latin typeface="Consolas" panose="020B0609020204030204" pitchFamily="49" charset="0"/>
              </a:rPr>
              <a:t>(route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(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: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materializer: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:   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RejectionHandler.default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latin typeface="Consolas" panose="020B0609020204030204" pitchFamily="49" charset="0"/>
              </a:rPr>
              <a:t>Flow[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NotUsed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Route.handlerFlow</a:t>
            </a:r>
            <a:r>
              <a:rPr lang="en-US" b="1" dirty="0">
                <a:latin typeface="Consolas" panose="020B0609020204030204" pitchFamily="49" charset="0"/>
              </a:rPr>
              <a:t>(route)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0FB6-8EF1-4A23-9AC6-9CC3C92D8E79}"/>
              </a:ext>
            </a:extLst>
          </p:cNvPr>
          <p:cNvSpPr txBox="1"/>
          <p:nvPr/>
        </p:nvSpPr>
        <p:spPr>
          <a:xfrm>
            <a:off x="639192" y="470517"/>
            <a:ext cx="109106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request context wraps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instance to enrich it with additional information that are typically required by the routing logic, like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r>
              <a:rPr lang="en-US" dirty="0"/>
              <a:t> and the configured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dirty="0"/>
              <a:t>. It also contains the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unmatchedPath</a:t>
            </a:r>
            <a:r>
              <a:rPr lang="en-US" dirty="0"/>
              <a:t>, a value that describes how much of the request URI has not yet been matched by a Path Directive.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CFA2-6193-4C7F-BA3D-34BF5392CF2F}"/>
              </a:ext>
            </a:extLst>
          </p:cNvPr>
          <p:cNvSpPr txBox="1"/>
          <p:nvPr/>
        </p:nvSpPr>
        <p:spPr>
          <a:xfrm>
            <a:off x="708640" y="2627186"/>
            <a:ext cx="112318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RequestContext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request: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unmatchedPath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Uri.Path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ExecutionContextExecutor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materializer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settings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complete</a:t>
            </a:r>
            <a:r>
              <a:rPr lang="en-US" sz="2000" b="1" dirty="0">
                <a:latin typeface="Consolas" panose="020B0609020204030204" pitchFamily="49" charset="0"/>
              </a:rPr>
              <a:t>(obj: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ToResponseMarshallable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(rejections: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Rejection*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redirect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redirectionType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Redirection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US" sz="2000" b="1" dirty="0">
                <a:latin typeface="Consolas" panose="020B0609020204030204" pitchFamily="49" charset="0"/>
              </a:rPr>
              <a:t>(error: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3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D391D-5866-403D-B507-83B43D878545}"/>
              </a:ext>
            </a:extLst>
          </p:cNvPr>
          <p:cNvSpPr/>
          <p:nvPr/>
        </p:nvSpPr>
        <p:spPr>
          <a:xfrm>
            <a:off x="415770" y="2351782"/>
            <a:ext cx="113604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 when a route receives a request (or rather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for it) it can do one of these things: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requestContext.complete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Reject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requestContext.reject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Redirect the request to another URI </a:t>
            </a:r>
            <a:r>
              <a:rPr lang="en-US" b="1" dirty="0" err="1">
                <a:latin typeface="Consolas" panose="020B0609020204030204" pitchFamily="49" charset="0"/>
              </a:rPr>
              <a:t>requestContext.redirect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Fail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requestContext.fail</a:t>
            </a:r>
            <a:r>
              <a:rPr lang="en-US" b="1" dirty="0">
                <a:latin typeface="Consolas" panose="020B0609020204030204" pitchFamily="49" charset="0"/>
              </a:rPr>
              <a:t>(...) </a:t>
            </a:r>
            <a:r>
              <a:rPr lang="en-US" sz="1600" dirty="0"/>
              <a:t>or by just throwing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any kind of </a:t>
            </a:r>
            <a:r>
              <a:rPr lang="en-US" sz="1600" b="1" dirty="0"/>
              <a:t>asynchronous</a:t>
            </a:r>
            <a:r>
              <a:rPr lang="en-US" sz="1600" dirty="0"/>
              <a:t> processing and instantly return a </a:t>
            </a:r>
            <a:r>
              <a:rPr lang="en-US" sz="1600" b="1" dirty="0">
                <a:latin typeface="Consolas" panose="020B0609020204030204" pitchFamily="49" charset="0"/>
              </a:rPr>
              <a:t>Future[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to be eventually completed later</a:t>
            </a:r>
          </a:p>
        </p:txBody>
      </p:sp>
    </p:spTree>
    <p:extLst>
      <p:ext uri="{BB962C8B-B14F-4D97-AF65-F5344CB8AC3E}">
        <p14:creationId xmlns:p14="http://schemas.microsoft.com/office/powerpoint/2010/main" val="40632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1423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Arial Rounded MT Bold</vt:lpstr>
      <vt:lpstr>Calibri</vt:lpstr>
      <vt:lpstr>Consolas</vt:lpstr>
      <vt:lpstr>Courier New</vt:lpstr>
      <vt:lpstr>Freestyle Script</vt:lpstr>
      <vt:lpstr>Trebuchet MS</vt:lpstr>
      <vt:lpstr>Wingdings</vt:lpstr>
      <vt:lpstr>Wingdings 3</vt:lpstr>
      <vt:lpstr>Facet</vt:lpstr>
      <vt:lpstr>Design reactive microservices</vt:lpstr>
      <vt:lpstr>PowerPoint Presentation</vt:lpstr>
      <vt:lpstr>PowerPoint Presentation</vt:lpstr>
      <vt:lpstr>Akka HTTP part of the Lightbend Reactive Platform  Akka HTTP is Open Source and available under the Apache 2 License.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HTTP</dc:title>
  <dc:creator>Marius Gligor</dc:creator>
  <cp:lastModifiedBy>Marius Gligor</cp:lastModifiedBy>
  <cp:revision>248</cp:revision>
  <dcterms:created xsi:type="dcterms:W3CDTF">2018-09-22T15:22:57Z</dcterms:created>
  <dcterms:modified xsi:type="dcterms:W3CDTF">2018-10-17T05:23:35Z</dcterms:modified>
</cp:coreProperties>
</file>