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96" r:id="rId5"/>
  </p:sldMasterIdLst>
  <p:notesMasterIdLst>
    <p:notesMasterId r:id="rId22"/>
  </p:notesMasterIdLst>
  <p:sldIdLst>
    <p:sldId id="257" r:id="rId6"/>
    <p:sldId id="279" r:id="rId7"/>
    <p:sldId id="283" r:id="rId8"/>
    <p:sldId id="282" r:id="rId9"/>
    <p:sldId id="285" r:id="rId10"/>
    <p:sldId id="280" r:id="rId11"/>
    <p:sldId id="284" r:id="rId12"/>
    <p:sldId id="281" r:id="rId13"/>
    <p:sldId id="287" r:id="rId14"/>
    <p:sldId id="288" r:id="rId15"/>
    <p:sldId id="289" r:id="rId16"/>
    <p:sldId id="290" r:id="rId17"/>
    <p:sldId id="291" r:id="rId18"/>
    <p:sldId id="293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EEB"/>
    <a:srgbClr val="A5BAE3"/>
    <a:srgbClr val="1D4E79"/>
    <a:srgbClr val="2F5497"/>
    <a:srgbClr val="254C6E"/>
    <a:srgbClr val="244C6E"/>
    <a:srgbClr val="8FAADD"/>
    <a:srgbClr val="EFECE1"/>
    <a:srgbClr val="C55A0F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 autoAdjust="0"/>
    <p:restoredTop sz="94586"/>
  </p:normalViewPr>
  <p:slideViewPr>
    <p:cSldViewPr snapToGrid="0">
      <p:cViewPr varScale="1">
        <p:scale>
          <a:sx n="122" d="100"/>
          <a:sy n="122" d="100"/>
        </p:scale>
        <p:origin x="232" y="360"/>
      </p:cViewPr>
      <p:guideLst>
        <p:guide orient="horz" pos="1416"/>
        <p:guide pos="96"/>
        <p:guide pos="7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5D1F8-907B-4768-B742-7B422039051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BC584C-8271-47DF-B163-A347EAE26845}">
      <dgm:prSet/>
      <dgm:spPr/>
      <dgm:t>
        <a:bodyPr/>
        <a:lstStyle/>
        <a:p>
          <a:pPr>
            <a:defRPr b="1"/>
          </a:pPr>
          <a:r>
            <a:rPr lang="en-US"/>
            <a:t>Have to choose arbitrary lookback window to calculate hedge ratio</a:t>
          </a:r>
        </a:p>
      </dgm:t>
    </dgm:pt>
    <dgm:pt modelId="{A9E206F9-181C-434B-98DF-0ACCA7E5443D}" type="parTrans" cxnId="{2B1A6558-AD12-4FDC-A61C-E15D2A787AB9}">
      <dgm:prSet/>
      <dgm:spPr/>
      <dgm:t>
        <a:bodyPr/>
        <a:lstStyle/>
        <a:p>
          <a:endParaRPr lang="en-US"/>
        </a:p>
      </dgm:t>
    </dgm:pt>
    <dgm:pt modelId="{5BC99989-F0B3-4F6B-BB6F-0ED50DF95709}" type="sibTrans" cxnId="{2B1A6558-AD12-4FDC-A61C-E15D2A787AB9}">
      <dgm:prSet/>
      <dgm:spPr/>
      <dgm:t>
        <a:bodyPr/>
        <a:lstStyle/>
        <a:p>
          <a:endParaRPr lang="en-US"/>
        </a:p>
      </dgm:t>
    </dgm:pt>
    <dgm:pt modelId="{FC49CBE6-FEC8-481C-8D99-99E594AE2BE9}">
      <dgm:prSet/>
      <dgm:spPr/>
      <dgm:t>
        <a:bodyPr/>
        <a:lstStyle/>
        <a:p>
          <a:r>
            <a:rPr lang="en-US" dirty="0"/>
            <a:t>Ignores changing market conditions</a:t>
          </a:r>
        </a:p>
      </dgm:t>
    </dgm:pt>
    <dgm:pt modelId="{C7D6CFD6-EBA0-4DC6-ACCF-BA51304945A3}" type="parTrans" cxnId="{122FAFF9-0EB7-42AA-B8E0-B00D5EC23124}">
      <dgm:prSet/>
      <dgm:spPr/>
      <dgm:t>
        <a:bodyPr/>
        <a:lstStyle/>
        <a:p>
          <a:endParaRPr lang="en-US"/>
        </a:p>
      </dgm:t>
    </dgm:pt>
    <dgm:pt modelId="{8D18C69B-2F14-4927-9C77-6150BC45CF48}" type="sibTrans" cxnId="{122FAFF9-0EB7-42AA-B8E0-B00D5EC23124}">
      <dgm:prSet/>
      <dgm:spPr/>
      <dgm:t>
        <a:bodyPr/>
        <a:lstStyle/>
        <a:p>
          <a:endParaRPr lang="en-US"/>
        </a:p>
      </dgm:t>
    </dgm:pt>
    <dgm:pt modelId="{5216CD26-71B6-4E49-8CD6-01917EEF2D3D}">
      <dgm:prSet/>
      <dgm:spPr/>
      <dgm:t>
        <a:bodyPr/>
        <a:lstStyle/>
        <a:p>
          <a:pPr>
            <a:defRPr b="1"/>
          </a:pPr>
          <a:r>
            <a:rPr lang="en-US"/>
            <a:t>May not effectively distinguish between genuine market signals and noise, leading to poor trading decisions</a:t>
          </a:r>
        </a:p>
      </dgm:t>
    </dgm:pt>
    <dgm:pt modelId="{23F0513D-5EAB-465F-AE1D-6CC2564C24DC}" type="parTrans" cxnId="{38B5321C-4B9C-4A2D-9FF7-AE7CB97D28BC}">
      <dgm:prSet/>
      <dgm:spPr/>
      <dgm:t>
        <a:bodyPr/>
        <a:lstStyle/>
        <a:p>
          <a:endParaRPr lang="en-US"/>
        </a:p>
      </dgm:t>
    </dgm:pt>
    <dgm:pt modelId="{5DA3DB7C-5C88-4182-8D5E-501EAA162F63}" type="sibTrans" cxnId="{38B5321C-4B9C-4A2D-9FF7-AE7CB97D28BC}">
      <dgm:prSet/>
      <dgm:spPr/>
      <dgm:t>
        <a:bodyPr/>
        <a:lstStyle/>
        <a:p>
          <a:endParaRPr lang="en-US"/>
        </a:p>
      </dgm:t>
    </dgm:pt>
    <dgm:pt modelId="{0C640BEB-ED98-4EAA-A192-53B55E688944}">
      <dgm:prSet/>
      <dgm:spPr/>
      <dgm:t>
        <a:bodyPr/>
        <a:lstStyle/>
        <a:p>
          <a:pPr>
            <a:defRPr b="1"/>
          </a:pPr>
          <a:r>
            <a:rPr lang="en-US" dirty="0"/>
            <a:t>Our solution: Kalman Filter!</a:t>
          </a:r>
        </a:p>
      </dgm:t>
    </dgm:pt>
    <dgm:pt modelId="{04B9DF2D-64C8-4DA5-9510-FF98E289067F}" type="parTrans" cxnId="{385C26E7-1C57-4644-B373-E685CCABC107}">
      <dgm:prSet/>
      <dgm:spPr/>
      <dgm:t>
        <a:bodyPr/>
        <a:lstStyle/>
        <a:p>
          <a:endParaRPr lang="en-US"/>
        </a:p>
      </dgm:t>
    </dgm:pt>
    <dgm:pt modelId="{C3CAE3B6-D50A-4076-9F13-8AD402C7F455}" type="sibTrans" cxnId="{385C26E7-1C57-4644-B373-E685CCABC107}">
      <dgm:prSet/>
      <dgm:spPr/>
      <dgm:t>
        <a:bodyPr/>
        <a:lstStyle/>
        <a:p>
          <a:endParaRPr lang="en-US"/>
        </a:p>
      </dgm:t>
    </dgm:pt>
    <dgm:pt modelId="{059BDA76-590C-4F52-AB64-8CC1ECC3F288}" type="pres">
      <dgm:prSet presAssocID="{3945D1F8-907B-4768-B742-7B4220390518}" presName="root" presStyleCnt="0">
        <dgm:presLayoutVars>
          <dgm:dir/>
          <dgm:resizeHandles val="exact"/>
        </dgm:presLayoutVars>
      </dgm:prSet>
      <dgm:spPr/>
    </dgm:pt>
    <dgm:pt modelId="{49BA12DE-5B49-4419-B6B9-A5E112CB2782}" type="pres">
      <dgm:prSet presAssocID="{7ABC584C-8271-47DF-B163-A347EAE26845}" presName="compNode" presStyleCnt="0"/>
      <dgm:spPr/>
    </dgm:pt>
    <dgm:pt modelId="{BB94FE82-6A28-4ADA-8BF1-63449CD0B66A}" type="pres">
      <dgm:prSet presAssocID="{7ABC584C-8271-47DF-B163-A347EAE2684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5CA0B4B-6506-43C8-A079-0E6FFF758807}" type="pres">
      <dgm:prSet presAssocID="{7ABC584C-8271-47DF-B163-A347EAE26845}" presName="iconSpace" presStyleCnt="0"/>
      <dgm:spPr/>
    </dgm:pt>
    <dgm:pt modelId="{27AC2306-D124-45E9-8D76-84C6690BC941}" type="pres">
      <dgm:prSet presAssocID="{7ABC584C-8271-47DF-B163-A347EAE26845}" presName="parTx" presStyleLbl="revTx" presStyleIdx="0" presStyleCnt="6">
        <dgm:presLayoutVars>
          <dgm:chMax val="0"/>
          <dgm:chPref val="0"/>
        </dgm:presLayoutVars>
      </dgm:prSet>
      <dgm:spPr/>
    </dgm:pt>
    <dgm:pt modelId="{D6F8A9D1-A53B-4EC2-BA5D-07C6DA1CD109}" type="pres">
      <dgm:prSet presAssocID="{7ABC584C-8271-47DF-B163-A347EAE26845}" presName="txSpace" presStyleCnt="0"/>
      <dgm:spPr/>
    </dgm:pt>
    <dgm:pt modelId="{84737436-6634-4232-B0E9-5FB4FE95457E}" type="pres">
      <dgm:prSet presAssocID="{7ABC584C-8271-47DF-B163-A347EAE26845}" presName="desTx" presStyleLbl="revTx" presStyleIdx="1" presStyleCnt="6">
        <dgm:presLayoutVars/>
      </dgm:prSet>
      <dgm:spPr/>
    </dgm:pt>
    <dgm:pt modelId="{7673ADD4-5742-4B41-9BB5-EC057A426393}" type="pres">
      <dgm:prSet presAssocID="{5BC99989-F0B3-4F6B-BB6F-0ED50DF95709}" presName="sibTrans" presStyleCnt="0"/>
      <dgm:spPr/>
    </dgm:pt>
    <dgm:pt modelId="{A776E9F8-4A58-4FB6-A4C4-EE49CEBAC24E}" type="pres">
      <dgm:prSet presAssocID="{5216CD26-71B6-4E49-8CD6-01917EEF2D3D}" presName="compNode" presStyleCnt="0"/>
      <dgm:spPr/>
    </dgm:pt>
    <dgm:pt modelId="{E9399116-6739-4165-A9BE-3473ABAF0B35}" type="pres">
      <dgm:prSet presAssocID="{5216CD26-71B6-4E49-8CD6-01917EEF2D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5847323-07BB-4196-9A84-D119D98912DF}" type="pres">
      <dgm:prSet presAssocID="{5216CD26-71B6-4E49-8CD6-01917EEF2D3D}" presName="iconSpace" presStyleCnt="0"/>
      <dgm:spPr/>
    </dgm:pt>
    <dgm:pt modelId="{2BC8E8B1-9FEF-42C4-851C-B2477F22BE5B}" type="pres">
      <dgm:prSet presAssocID="{5216CD26-71B6-4E49-8CD6-01917EEF2D3D}" presName="parTx" presStyleLbl="revTx" presStyleIdx="2" presStyleCnt="6">
        <dgm:presLayoutVars>
          <dgm:chMax val="0"/>
          <dgm:chPref val="0"/>
        </dgm:presLayoutVars>
      </dgm:prSet>
      <dgm:spPr/>
    </dgm:pt>
    <dgm:pt modelId="{4922DE5A-E90C-4126-AF47-F9C12D33DE5E}" type="pres">
      <dgm:prSet presAssocID="{5216CD26-71B6-4E49-8CD6-01917EEF2D3D}" presName="txSpace" presStyleCnt="0"/>
      <dgm:spPr/>
    </dgm:pt>
    <dgm:pt modelId="{AC1682C9-07B1-4B17-8087-27D4BA989313}" type="pres">
      <dgm:prSet presAssocID="{5216CD26-71B6-4E49-8CD6-01917EEF2D3D}" presName="desTx" presStyleLbl="revTx" presStyleIdx="3" presStyleCnt="6">
        <dgm:presLayoutVars/>
      </dgm:prSet>
      <dgm:spPr/>
    </dgm:pt>
    <dgm:pt modelId="{886C056D-510C-4A1F-AF75-369A3D7539E1}" type="pres">
      <dgm:prSet presAssocID="{5DA3DB7C-5C88-4182-8D5E-501EAA162F63}" presName="sibTrans" presStyleCnt="0"/>
      <dgm:spPr/>
    </dgm:pt>
    <dgm:pt modelId="{CC433CA6-8A3B-4578-AE1E-3EAD5538440E}" type="pres">
      <dgm:prSet presAssocID="{0C640BEB-ED98-4EAA-A192-53B55E688944}" presName="compNode" presStyleCnt="0"/>
      <dgm:spPr/>
    </dgm:pt>
    <dgm:pt modelId="{F9044B3C-4F8B-41B9-BDA6-4638370B217B}" type="pres">
      <dgm:prSet presAssocID="{0C640BEB-ED98-4EAA-A192-53B55E6889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C0E68988-F851-4ACE-A915-D44E91DEEF88}" type="pres">
      <dgm:prSet presAssocID="{0C640BEB-ED98-4EAA-A192-53B55E688944}" presName="iconSpace" presStyleCnt="0"/>
      <dgm:spPr/>
    </dgm:pt>
    <dgm:pt modelId="{81C6C23F-2D51-4A2E-A6AF-CFD4C4B97F48}" type="pres">
      <dgm:prSet presAssocID="{0C640BEB-ED98-4EAA-A192-53B55E688944}" presName="parTx" presStyleLbl="revTx" presStyleIdx="4" presStyleCnt="6">
        <dgm:presLayoutVars>
          <dgm:chMax val="0"/>
          <dgm:chPref val="0"/>
        </dgm:presLayoutVars>
      </dgm:prSet>
      <dgm:spPr/>
    </dgm:pt>
    <dgm:pt modelId="{4F4ED314-23A4-4CCD-AD68-57F075154009}" type="pres">
      <dgm:prSet presAssocID="{0C640BEB-ED98-4EAA-A192-53B55E688944}" presName="txSpace" presStyleCnt="0"/>
      <dgm:spPr/>
    </dgm:pt>
    <dgm:pt modelId="{CE152CD6-C86B-42ED-A2B4-1FA3244FA887}" type="pres">
      <dgm:prSet presAssocID="{0C640BEB-ED98-4EAA-A192-53B55E688944}" presName="desTx" presStyleLbl="revTx" presStyleIdx="5" presStyleCnt="6">
        <dgm:presLayoutVars/>
      </dgm:prSet>
      <dgm:spPr/>
    </dgm:pt>
  </dgm:ptLst>
  <dgm:cxnLst>
    <dgm:cxn modelId="{C9492E15-434A-4CD0-8032-D4C32B4C990F}" type="presOf" srcId="{FC49CBE6-FEC8-481C-8D99-99E594AE2BE9}" destId="{84737436-6634-4232-B0E9-5FB4FE95457E}" srcOrd="0" destOrd="0" presId="urn:microsoft.com/office/officeart/2018/5/layout/CenteredIconLabelDescriptionList"/>
    <dgm:cxn modelId="{38B5321C-4B9C-4A2D-9FF7-AE7CB97D28BC}" srcId="{3945D1F8-907B-4768-B742-7B4220390518}" destId="{5216CD26-71B6-4E49-8CD6-01917EEF2D3D}" srcOrd="1" destOrd="0" parTransId="{23F0513D-5EAB-465F-AE1D-6CC2564C24DC}" sibTransId="{5DA3DB7C-5C88-4182-8D5E-501EAA162F63}"/>
    <dgm:cxn modelId="{8FA46748-D507-471E-834B-8A388F762AFE}" type="presOf" srcId="{7ABC584C-8271-47DF-B163-A347EAE26845}" destId="{27AC2306-D124-45E9-8D76-84C6690BC941}" srcOrd="0" destOrd="0" presId="urn:microsoft.com/office/officeart/2018/5/layout/CenteredIconLabelDescriptionList"/>
    <dgm:cxn modelId="{2B1A6558-AD12-4FDC-A61C-E15D2A787AB9}" srcId="{3945D1F8-907B-4768-B742-7B4220390518}" destId="{7ABC584C-8271-47DF-B163-A347EAE26845}" srcOrd="0" destOrd="0" parTransId="{A9E206F9-181C-434B-98DF-0ACCA7E5443D}" sibTransId="{5BC99989-F0B3-4F6B-BB6F-0ED50DF95709}"/>
    <dgm:cxn modelId="{C8E05286-92E7-4BC4-A9C2-704DEF654315}" type="presOf" srcId="{3945D1F8-907B-4768-B742-7B4220390518}" destId="{059BDA76-590C-4F52-AB64-8CC1ECC3F288}" srcOrd="0" destOrd="0" presId="urn:microsoft.com/office/officeart/2018/5/layout/CenteredIconLabelDescriptionList"/>
    <dgm:cxn modelId="{385C26E7-1C57-4644-B373-E685CCABC107}" srcId="{3945D1F8-907B-4768-B742-7B4220390518}" destId="{0C640BEB-ED98-4EAA-A192-53B55E688944}" srcOrd="2" destOrd="0" parTransId="{04B9DF2D-64C8-4DA5-9510-FF98E289067F}" sibTransId="{C3CAE3B6-D50A-4076-9F13-8AD402C7F455}"/>
    <dgm:cxn modelId="{6C2651EC-3A79-4EBE-A83B-37114C8008BC}" type="presOf" srcId="{0C640BEB-ED98-4EAA-A192-53B55E688944}" destId="{81C6C23F-2D51-4A2E-A6AF-CFD4C4B97F48}" srcOrd="0" destOrd="0" presId="urn:microsoft.com/office/officeart/2018/5/layout/CenteredIconLabelDescriptionList"/>
    <dgm:cxn modelId="{2EC883F1-1133-48D8-B0E1-8C1C50CAAB86}" type="presOf" srcId="{5216CD26-71B6-4E49-8CD6-01917EEF2D3D}" destId="{2BC8E8B1-9FEF-42C4-851C-B2477F22BE5B}" srcOrd="0" destOrd="0" presId="urn:microsoft.com/office/officeart/2018/5/layout/CenteredIconLabelDescriptionList"/>
    <dgm:cxn modelId="{122FAFF9-0EB7-42AA-B8E0-B00D5EC23124}" srcId="{7ABC584C-8271-47DF-B163-A347EAE26845}" destId="{FC49CBE6-FEC8-481C-8D99-99E594AE2BE9}" srcOrd="0" destOrd="0" parTransId="{C7D6CFD6-EBA0-4DC6-ACCF-BA51304945A3}" sibTransId="{8D18C69B-2F14-4927-9C77-6150BC45CF48}"/>
    <dgm:cxn modelId="{BAFD5B0B-3818-469C-A495-C91912B4F332}" type="presParOf" srcId="{059BDA76-590C-4F52-AB64-8CC1ECC3F288}" destId="{49BA12DE-5B49-4419-B6B9-A5E112CB2782}" srcOrd="0" destOrd="0" presId="urn:microsoft.com/office/officeart/2018/5/layout/CenteredIconLabelDescriptionList"/>
    <dgm:cxn modelId="{7B028E36-B44D-48C8-B7FF-E4C2E64EF52F}" type="presParOf" srcId="{49BA12DE-5B49-4419-B6B9-A5E112CB2782}" destId="{BB94FE82-6A28-4ADA-8BF1-63449CD0B66A}" srcOrd="0" destOrd="0" presId="urn:microsoft.com/office/officeart/2018/5/layout/CenteredIconLabelDescriptionList"/>
    <dgm:cxn modelId="{F5950D95-7397-4944-99D2-7B9A88C7207D}" type="presParOf" srcId="{49BA12DE-5B49-4419-B6B9-A5E112CB2782}" destId="{A5CA0B4B-6506-43C8-A079-0E6FFF758807}" srcOrd="1" destOrd="0" presId="urn:microsoft.com/office/officeart/2018/5/layout/CenteredIconLabelDescriptionList"/>
    <dgm:cxn modelId="{FE2B0F8A-FDF3-4495-99DD-132EF1BAB532}" type="presParOf" srcId="{49BA12DE-5B49-4419-B6B9-A5E112CB2782}" destId="{27AC2306-D124-45E9-8D76-84C6690BC941}" srcOrd="2" destOrd="0" presId="urn:microsoft.com/office/officeart/2018/5/layout/CenteredIconLabelDescriptionList"/>
    <dgm:cxn modelId="{B1CEE54B-9F1A-4241-A905-FC4B7C9FC000}" type="presParOf" srcId="{49BA12DE-5B49-4419-B6B9-A5E112CB2782}" destId="{D6F8A9D1-A53B-4EC2-BA5D-07C6DA1CD109}" srcOrd="3" destOrd="0" presId="urn:microsoft.com/office/officeart/2018/5/layout/CenteredIconLabelDescriptionList"/>
    <dgm:cxn modelId="{B2E2BB43-C9CF-49EE-BC66-A8019310BE36}" type="presParOf" srcId="{49BA12DE-5B49-4419-B6B9-A5E112CB2782}" destId="{84737436-6634-4232-B0E9-5FB4FE95457E}" srcOrd="4" destOrd="0" presId="urn:microsoft.com/office/officeart/2018/5/layout/CenteredIconLabelDescriptionList"/>
    <dgm:cxn modelId="{B30FFCCD-9B07-484C-96C4-6CCBDC5F1649}" type="presParOf" srcId="{059BDA76-590C-4F52-AB64-8CC1ECC3F288}" destId="{7673ADD4-5742-4B41-9BB5-EC057A426393}" srcOrd="1" destOrd="0" presId="urn:microsoft.com/office/officeart/2018/5/layout/CenteredIconLabelDescriptionList"/>
    <dgm:cxn modelId="{175818AD-A040-4820-84F9-E10989E6EF55}" type="presParOf" srcId="{059BDA76-590C-4F52-AB64-8CC1ECC3F288}" destId="{A776E9F8-4A58-4FB6-A4C4-EE49CEBAC24E}" srcOrd="2" destOrd="0" presId="urn:microsoft.com/office/officeart/2018/5/layout/CenteredIconLabelDescriptionList"/>
    <dgm:cxn modelId="{FE404940-0A9F-4362-95D1-62FA2439420F}" type="presParOf" srcId="{A776E9F8-4A58-4FB6-A4C4-EE49CEBAC24E}" destId="{E9399116-6739-4165-A9BE-3473ABAF0B35}" srcOrd="0" destOrd="0" presId="urn:microsoft.com/office/officeart/2018/5/layout/CenteredIconLabelDescriptionList"/>
    <dgm:cxn modelId="{6940EEE2-43FE-4370-8A41-484ED043FB0C}" type="presParOf" srcId="{A776E9F8-4A58-4FB6-A4C4-EE49CEBAC24E}" destId="{15847323-07BB-4196-9A84-D119D98912DF}" srcOrd="1" destOrd="0" presId="urn:microsoft.com/office/officeart/2018/5/layout/CenteredIconLabelDescriptionList"/>
    <dgm:cxn modelId="{1735B594-FC43-447F-91A6-2B343EC0A684}" type="presParOf" srcId="{A776E9F8-4A58-4FB6-A4C4-EE49CEBAC24E}" destId="{2BC8E8B1-9FEF-42C4-851C-B2477F22BE5B}" srcOrd="2" destOrd="0" presId="urn:microsoft.com/office/officeart/2018/5/layout/CenteredIconLabelDescriptionList"/>
    <dgm:cxn modelId="{AC888BFE-9DBC-47C0-81BB-CB6ED0DEB7D5}" type="presParOf" srcId="{A776E9F8-4A58-4FB6-A4C4-EE49CEBAC24E}" destId="{4922DE5A-E90C-4126-AF47-F9C12D33DE5E}" srcOrd="3" destOrd="0" presId="urn:microsoft.com/office/officeart/2018/5/layout/CenteredIconLabelDescriptionList"/>
    <dgm:cxn modelId="{BAEF4A01-0757-4C18-94F7-A27F43C52360}" type="presParOf" srcId="{A776E9F8-4A58-4FB6-A4C4-EE49CEBAC24E}" destId="{AC1682C9-07B1-4B17-8087-27D4BA989313}" srcOrd="4" destOrd="0" presId="urn:microsoft.com/office/officeart/2018/5/layout/CenteredIconLabelDescriptionList"/>
    <dgm:cxn modelId="{BC2BA639-761F-4EEE-8486-D4407418AD99}" type="presParOf" srcId="{059BDA76-590C-4F52-AB64-8CC1ECC3F288}" destId="{886C056D-510C-4A1F-AF75-369A3D7539E1}" srcOrd="3" destOrd="0" presId="urn:microsoft.com/office/officeart/2018/5/layout/CenteredIconLabelDescriptionList"/>
    <dgm:cxn modelId="{A759D600-BF3F-4D60-8BAE-1DD1BCF92953}" type="presParOf" srcId="{059BDA76-590C-4F52-AB64-8CC1ECC3F288}" destId="{CC433CA6-8A3B-4578-AE1E-3EAD5538440E}" srcOrd="4" destOrd="0" presId="urn:microsoft.com/office/officeart/2018/5/layout/CenteredIconLabelDescriptionList"/>
    <dgm:cxn modelId="{042F7D00-EC75-424A-94E6-114963FEB21D}" type="presParOf" srcId="{CC433CA6-8A3B-4578-AE1E-3EAD5538440E}" destId="{F9044B3C-4F8B-41B9-BDA6-4638370B217B}" srcOrd="0" destOrd="0" presId="urn:microsoft.com/office/officeart/2018/5/layout/CenteredIconLabelDescriptionList"/>
    <dgm:cxn modelId="{FA41EB2F-CD54-4EC3-B82E-AE7E96201253}" type="presParOf" srcId="{CC433CA6-8A3B-4578-AE1E-3EAD5538440E}" destId="{C0E68988-F851-4ACE-A915-D44E91DEEF88}" srcOrd="1" destOrd="0" presId="urn:microsoft.com/office/officeart/2018/5/layout/CenteredIconLabelDescriptionList"/>
    <dgm:cxn modelId="{6BB6A25A-6529-4EF3-B95E-7F7AD6ED1833}" type="presParOf" srcId="{CC433CA6-8A3B-4578-AE1E-3EAD5538440E}" destId="{81C6C23F-2D51-4A2E-A6AF-CFD4C4B97F48}" srcOrd="2" destOrd="0" presId="urn:microsoft.com/office/officeart/2018/5/layout/CenteredIconLabelDescriptionList"/>
    <dgm:cxn modelId="{72A1B656-A4B3-4784-A157-08954BE09934}" type="presParOf" srcId="{CC433CA6-8A3B-4578-AE1E-3EAD5538440E}" destId="{4F4ED314-23A4-4CCD-AD68-57F075154009}" srcOrd="3" destOrd="0" presId="urn:microsoft.com/office/officeart/2018/5/layout/CenteredIconLabelDescriptionList"/>
    <dgm:cxn modelId="{96234D12-FA92-43F9-A8B1-7BCB73D21974}" type="presParOf" srcId="{CC433CA6-8A3B-4578-AE1E-3EAD5538440E}" destId="{CE152CD6-C86B-42ED-A2B4-1FA3244FA88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5D1F8-907B-4768-B742-7B422039051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640BEB-ED98-4EAA-A192-53B55E688944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04B9DF2D-64C8-4DA5-9510-FF98E289067F}" type="parTrans" cxnId="{385C26E7-1C57-4644-B373-E685CCABC107}">
      <dgm:prSet/>
      <dgm:spPr/>
      <dgm:t>
        <a:bodyPr/>
        <a:lstStyle/>
        <a:p>
          <a:endParaRPr lang="en-US"/>
        </a:p>
      </dgm:t>
    </dgm:pt>
    <dgm:pt modelId="{C3CAE3B6-D50A-4076-9F13-8AD402C7F455}" type="sibTrans" cxnId="{385C26E7-1C57-4644-B373-E685CCABC107}">
      <dgm:prSet/>
      <dgm:spPr/>
      <dgm:t>
        <a:bodyPr/>
        <a:lstStyle/>
        <a:p>
          <a:endParaRPr lang="en-US"/>
        </a:p>
      </dgm:t>
    </dgm:pt>
    <dgm:pt modelId="{059BDA76-590C-4F52-AB64-8CC1ECC3F288}" type="pres">
      <dgm:prSet presAssocID="{3945D1F8-907B-4768-B742-7B4220390518}" presName="root" presStyleCnt="0">
        <dgm:presLayoutVars>
          <dgm:dir/>
          <dgm:resizeHandles val="exact"/>
        </dgm:presLayoutVars>
      </dgm:prSet>
      <dgm:spPr/>
    </dgm:pt>
    <dgm:pt modelId="{CC433CA6-8A3B-4578-AE1E-3EAD5538440E}" type="pres">
      <dgm:prSet presAssocID="{0C640BEB-ED98-4EAA-A192-53B55E688944}" presName="compNode" presStyleCnt="0"/>
      <dgm:spPr/>
    </dgm:pt>
    <dgm:pt modelId="{F9044B3C-4F8B-41B9-BDA6-4638370B217B}" type="pres">
      <dgm:prSet presAssocID="{0C640BEB-ED98-4EAA-A192-53B55E688944}" presName="iconRect" presStyleLbl="node1" presStyleIdx="0" presStyleCnt="1" custLinFactNeighborX="-74400" custLinFactNeighborY="1321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0E68988-F851-4ACE-A915-D44E91DEEF88}" type="pres">
      <dgm:prSet presAssocID="{0C640BEB-ED98-4EAA-A192-53B55E688944}" presName="iconSpace" presStyleCnt="0"/>
      <dgm:spPr/>
    </dgm:pt>
    <dgm:pt modelId="{81C6C23F-2D51-4A2E-A6AF-CFD4C4B97F48}" type="pres">
      <dgm:prSet presAssocID="{0C640BEB-ED98-4EAA-A192-53B55E688944}" presName="parTx" presStyleLbl="revTx" presStyleIdx="0" presStyleCnt="2">
        <dgm:presLayoutVars>
          <dgm:chMax val="0"/>
          <dgm:chPref val="0"/>
        </dgm:presLayoutVars>
      </dgm:prSet>
      <dgm:spPr/>
    </dgm:pt>
    <dgm:pt modelId="{4F4ED314-23A4-4CCD-AD68-57F075154009}" type="pres">
      <dgm:prSet presAssocID="{0C640BEB-ED98-4EAA-A192-53B55E688944}" presName="txSpace" presStyleCnt="0"/>
      <dgm:spPr/>
    </dgm:pt>
    <dgm:pt modelId="{CE152CD6-C86B-42ED-A2B4-1FA3244FA887}" type="pres">
      <dgm:prSet presAssocID="{0C640BEB-ED98-4EAA-A192-53B55E688944}" presName="desTx" presStyleLbl="revTx" presStyleIdx="1" presStyleCnt="2">
        <dgm:presLayoutVars/>
      </dgm:prSet>
      <dgm:spPr/>
    </dgm:pt>
  </dgm:ptLst>
  <dgm:cxnLst>
    <dgm:cxn modelId="{C8E05286-92E7-4BC4-A9C2-704DEF654315}" type="presOf" srcId="{3945D1F8-907B-4768-B742-7B4220390518}" destId="{059BDA76-590C-4F52-AB64-8CC1ECC3F288}" srcOrd="0" destOrd="0" presId="urn:microsoft.com/office/officeart/2018/5/layout/CenteredIconLabelDescriptionList"/>
    <dgm:cxn modelId="{385C26E7-1C57-4644-B373-E685CCABC107}" srcId="{3945D1F8-907B-4768-B742-7B4220390518}" destId="{0C640BEB-ED98-4EAA-A192-53B55E688944}" srcOrd="0" destOrd="0" parTransId="{04B9DF2D-64C8-4DA5-9510-FF98E289067F}" sibTransId="{C3CAE3B6-D50A-4076-9F13-8AD402C7F455}"/>
    <dgm:cxn modelId="{6C2651EC-3A79-4EBE-A83B-37114C8008BC}" type="presOf" srcId="{0C640BEB-ED98-4EAA-A192-53B55E688944}" destId="{81C6C23F-2D51-4A2E-A6AF-CFD4C4B97F48}" srcOrd="0" destOrd="0" presId="urn:microsoft.com/office/officeart/2018/5/layout/CenteredIconLabelDescriptionList"/>
    <dgm:cxn modelId="{A759D600-BF3F-4D60-8BAE-1DD1BCF92953}" type="presParOf" srcId="{059BDA76-590C-4F52-AB64-8CC1ECC3F288}" destId="{CC433CA6-8A3B-4578-AE1E-3EAD5538440E}" srcOrd="0" destOrd="0" presId="urn:microsoft.com/office/officeart/2018/5/layout/CenteredIconLabelDescriptionList"/>
    <dgm:cxn modelId="{042F7D00-EC75-424A-94E6-114963FEB21D}" type="presParOf" srcId="{CC433CA6-8A3B-4578-AE1E-3EAD5538440E}" destId="{F9044B3C-4F8B-41B9-BDA6-4638370B217B}" srcOrd="0" destOrd="0" presId="urn:microsoft.com/office/officeart/2018/5/layout/CenteredIconLabelDescriptionList"/>
    <dgm:cxn modelId="{FA41EB2F-CD54-4EC3-B82E-AE7E96201253}" type="presParOf" srcId="{CC433CA6-8A3B-4578-AE1E-3EAD5538440E}" destId="{C0E68988-F851-4ACE-A915-D44E91DEEF88}" srcOrd="1" destOrd="0" presId="urn:microsoft.com/office/officeart/2018/5/layout/CenteredIconLabelDescriptionList"/>
    <dgm:cxn modelId="{6BB6A25A-6529-4EF3-B95E-7F7AD6ED1833}" type="presParOf" srcId="{CC433CA6-8A3B-4578-AE1E-3EAD5538440E}" destId="{81C6C23F-2D51-4A2E-A6AF-CFD4C4B97F48}" srcOrd="2" destOrd="0" presId="urn:microsoft.com/office/officeart/2018/5/layout/CenteredIconLabelDescriptionList"/>
    <dgm:cxn modelId="{72A1B656-A4B3-4784-A157-08954BE09934}" type="presParOf" srcId="{CC433CA6-8A3B-4578-AE1E-3EAD5538440E}" destId="{4F4ED314-23A4-4CCD-AD68-57F075154009}" srcOrd="3" destOrd="0" presId="urn:microsoft.com/office/officeart/2018/5/layout/CenteredIconLabelDescriptionList"/>
    <dgm:cxn modelId="{96234D12-FA92-43F9-A8B1-7BCB73D21974}" type="presParOf" srcId="{CC433CA6-8A3B-4578-AE1E-3EAD5538440E}" destId="{CE152CD6-C86B-42ED-A2B4-1FA3244FA88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4FE82-6A28-4ADA-8BF1-63449CD0B66A}">
      <dsp:nvSpPr>
        <dsp:cNvPr id="0" name=""/>
        <dsp:cNvSpPr/>
      </dsp:nvSpPr>
      <dsp:spPr>
        <a:xfrm>
          <a:off x="1119699" y="1223740"/>
          <a:ext cx="1203398" cy="120339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C2306-D124-45E9-8D76-84C6690BC941}">
      <dsp:nvSpPr>
        <dsp:cNvPr id="0" name=""/>
        <dsp:cNvSpPr/>
      </dsp:nvSpPr>
      <dsp:spPr>
        <a:xfrm>
          <a:off x="2257" y="2517146"/>
          <a:ext cx="3438281" cy="5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Have to choose arbitrary lookback window to calculate hedge ratio</a:t>
          </a:r>
        </a:p>
      </dsp:txBody>
      <dsp:txXfrm>
        <a:off x="2257" y="2517146"/>
        <a:ext cx="3438281" cy="596326"/>
      </dsp:txXfrm>
    </dsp:sp>
    <dsp:sp modelId="{84737436-6634-4232-B0E9-5FB4FE95457E}">
      <dsp:nvSpPr>
        <dsp:cNvPr id="0" name=""/>
        <dsp:cNvSpPr/>
      </dsp:nvSpPr>
      <dsp:spPr>
        <a:xfrm>
          <a:off x="2257" y="3155336"/>
          <a:ext cx="3438281" cy="16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Ignores changing market conditions</a:t>
          </a:r>
        </a:p>
      </dsp:txBody>
      <dsp:txXfrm>
        <a:off x="2257" y="3155336"/>
        <a:ext cx="3438281" cy="161589"/>
      </dsp:txXfrm>
    </dsp:sp>
    <dsp:sp modelId="{E9399116-6739-4165-A9BE-3473ABAF0B35}">
      <dsp:nvSpPr>
        <dsp:cNvPr id="0" name=""/>
        <dsp:cNvSpPr/>
      </dsp:nvSpPr>
      <dsp:spPr>
        <a:xfrm>
          <a:off x="5159679" y="1223740"/>
          <a:ext cx="1203398" cy="1203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E8B1-9FEF-42C4-851C-B2477F22BE5B}">
      <dsp:nvSpPr>
        <dsp:cNvPr id="0" name=""/>
        <dsp:cNvSpPr/>
      </dsp:nvSpPr>
      <dsp:spPr>
        <a:xfrm>
          <a:off x="4042238" y="2517146"/>
          <a:ext cx="3438281" cy="5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May not effectively distinguish between genuine market signals and noise, leading to poor trading decisions</a:t>
          </a:r>
        </a:p>
      </dsp:txBody>
      <dsp:txXfrm>
        <a:off x="4042238" y="2517146"/>
        <a:ext cx="3438281" cy="596326"/>
      </dsp:txXfrm>
    </dsp:sp>
    <dsp:sp modelId="{AC1682C9-07B1-4B17-8087-27D4BA989313}">
      <dsp:nvSpPr>
        <dsp:cNvPr id="0" name=""/>
        <dsp:cNvSpPr/>
      </dsp:nvSpPr>
      <dsp:spPr>
        <a:xfrm>
          <a:off x="4042238" y="3155336"/>
          <a:ext cx="3438281" cy="16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44B3C-4F8B-41B9-BDA6-4638370B217B}">
      <dsp:nvSpPr>
        <dsp:cNvPr id="0" name=""/>
        <dsp:cNvSpPr/>
      </dsp:nvSpPr>
      <dsp:spPr>
        <a:xfrm>
          <a:off x="9199660" y="1223740"/>
          <a:ext cx="1203398" cy="1203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6C23F-2D51-4A2E-A6AF-CFD4C4B97F48}">
      <dsp:nvSpPr>
        <dsp:cNvPr id="0" name=""/>
        <dsp:cNvSpPr/>
      </dsp:nvSpPr>
      <dsp:spPr>
        <a:xfrm>
          <a:off x="8082218" y="2517146"/>
          <a:ext cx="3438281" cy="5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solution: Kalman Filter!</a:t>
          </a:r>
        </a:p>
      </dsp:txBody>
      <dsp:txXfrm>
        <a:off x="8082218" y="2517146"/>
        <a:ext cx="3438281" cy="596326"/>
      </dsp:txXfrm>
    </dsp:sp>
    <dsp:sp modelId="{CE152CD6-C86B-42ED-A2B4-1FA3244FA887}">
      <dsp:nvSpPr>
        <dsp:cNvPr id="0" name=""/>
        <dsp:cNvSpPr/>
      </dsp:nvSpPr>
      <dsp:spPr>
        <a:xfrm>
          <a:off x="8082218" y="3155336"/>
          <a:ext cx="3438281" cy="16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44B3C-4F8B-41B9-BDA6-4638370B217B}">
      <dsp:nvSpPr>
        <dsp:cNvPr id="0" name=""/>
        <dsp:cNvSpPr/>
      </dsp:nvSpPr>
      <dsp:spPr>
        <a:xfrm>
          <a:off x="484632" y="173172"/>
          <a:ext cx="1510523" cy="1310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6C23F-2D51-4A2E-A6AF-CFD4C4B97F48}">
      <dsp:nvSpPr>
        <dsp:cNvPr id="0" name=""/>
        <dsp:cNvSpPr/>
      </dsp:nvSpPr>
      <dsp:spPr>
        <a:xfrm>
          <a:off x="205833" y="1390190"/>
          <a:ext cx="4315781" cy="56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3600" kern="1200" dirty="0"/>
        </a:p>
      </dsp:txBody>
      <dsp:txXfrm>
        <a:off x="205833" y="1390190"/>
        <a:ext cx="4315781" cy="561739"/>
      </dsp:txXfrm>
    </dsp:sp>
    <dsp:sp modelId="{CE152CD6-C86B-42ED-A2B4-1FA3244FA887}">
      <dsp:nvSpPr>
        <dsp:cNvPr id="0" name=""/>
        <dsp:cNvSpPr/>
      </dsp:nvSpPr>
      <dsp:spPr>
        <a:xfrm>
          <a:off x="205833" y="1988890"/>
          <a:ext cx="4315781" cy="14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E5065D89-2144-A644-86C4-9FA41CA1E29C}" type="datetimeFigureOut">
              <a:rPr lang="en-US" smtClean="0"/>
              <a:pPr/>
              <a:t>2/23/24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1718AC8E-5E98-C745-B995-6FADB72138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8AC8E-5E98-C745-B995-6FADB721389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preserve="1" userDrawn="1">
  <p:cSld name="Opening slide">
    <p:bg>
      <p:bgPr>
        <a:solidFill>
          <a:srgbClr val="244C6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7883" y="2252133"/>
            <a:ext cx="9076167" cy="1411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 b="0" i="0">
                <a:solidFill>
                  <a:srgbClr val="CCCCCC"/>
                </a:solidFill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61166" y="3508926"/>
            <a:ext cx="66696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303031BA-2D33-E443-B270-325661E973BF}"/>
              </a:ext>
            </a:extLst>
          </p:cNvPr>
          <p:cNvSpPr/>
          <p:nvPr userDrawn="1"/>
        </p:nvSpPr>
        <p:spPr>
          <a:xfrm rot="10800000">
            <a:off x="10376000" y="490534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145;p29">
            <a:extLst>
              <a:ext uri="{FF2B5EF4-FFF2-40B4-BE49-F238E27FC236}">
                <a16:creationId xmlns:a16="http://schemas.microsoft.com/office/drawing/2014/main" id="{C866DF73-D84E-BC43-AE20-883564D61B95}"/>
              </a:ext>
            </a:extLst>
          </p:cNvPr>
          <p:cNvSpPr/>
          <p:nvPr userDrawn="1"/>
        </p:nvSpPr>
        <p:spPr>
          <a:xfrm>
            <a:off x="508100" y="5265751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72904-6B81-3551-95C9-BFEA85384F7E}"/>
              </a:ext>
            </a:extLst>
          </p:cNvPr>
          <p:cNvSpPr txBox="1"/>
          <p:nvPr userDrawn="1"/>
        </p:nvSpPr>
        <p:spPr>
          <a:xfrm>
            <a:off x="587022" y="146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venir Book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6778B-F3B8-C03A-1CB3-367B509801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4049" y="5692521"/>
            <a:ext cx="1495258" cy="14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4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E309-B193-7648-B69E-A325B948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45" y="1852357"/>
            <a:ext cx="5662954" cy="490538"/>
          </a:xfrm>
          <a:solidFill>
            <a:srgbClr val="1D4E79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FD7D-1747-7146-8398-8310C638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621" y="2409229"/>
            <a:ext cx="5662954" cy="4012737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C91FF-2ADB-394E-8609-99126B222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2357"/>
            <a:ext cx="5683862" cy="490538"/>
          </a:xfrm>
          <a:solidFill>
            <a:srgbClr val="1D4E79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C2B7E-ECD4-B645-8545-A446F3C13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37133"/>
            <a:ext cx="5683861" cy="3983319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Google Shape;248;p9">
            <a:extLst>
              <a:ext uri="{FF2B5EF4-FFF2-40B4-BE49-F238E27FC236}">
                <a16:creationId xmlns:a16="http://schemas.microsoft.com/office/drawing/2014/main" id="{EB327B95-E55F-596A-0B3B-AE62B0FB9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11" name="Google Shape;249;p9">
            <a:extLst>
              <a:ext uri="{FF2B5EF4-FFF2-40B4-BE49-F238E27FC236}">
                <a16:creationId xmlns:a16="http://schemas.microsoft.com/office/drawing/2014/main" id="{AE3DA1AC-8CC6-FE3C-F6EB-EAB931C6C799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F32EA04-47DF-E1FC-7D1B-FAD9F0F12A3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621" y="1125672"/>
            <a:ext cx="11521440" cy="658368"/>
          </a:xfrm>
          <a:solidFill>
            <a:srgbClr val="A5BAE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FB6FDE-3AB9-3D56-1C1C-120434F6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E602981-2B34-4841-23E3-0ADB593EF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7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E309-B193-7648-B69E-A325B948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45" y="1118060"/>
            <a:ext cx="5662954" cy="490538"/>
          </a:xfrm>
          <a:solidFill>
            <a:srgbClr val="1D4E79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FD7D-1747-7146-8398-8310C638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621" y="1674932"/>
            <a:ext cx="5662954" cy="4006082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C91FF-2ADB-394E-8609-99126B222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18060"/>
            <a:ext cx="5683862" cy="490538"/>
          </a:xfrm>
          <a:solidFill>
            <a:srgbClr val="1D4E79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C2B7E-ECD4-B645-8545-A446F3C13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02835"/>
            <a:ext cx="5683861" cy="3976713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Google Shape;248;p9">
            <a:extLst>
              <a:ext uri="{FF2B5EF4-FFF2-40B4-BE49-F238E27FC236}">
                <a16:creationId xmlns:a16="http://schemas.microsoft.com/office/drawing/2014/main" id="{EB327B95-E55F-596A-0B3B-AE62B0FB9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11" name="Google Shape;249;p9">
            <a:extLst>
              <a:ext uri="{FF2B5EF4-FFF2-40B4-BE49-F238E27FC236}">
                <a16:creationId xmlns:a16="http://schemas.microsoft.com/office/drawing/2014/main" id="{AE3DA1AC-8CC6-FE3C-F6EB-EAB931C6C799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901E495-984F-A30E-085F-70656CCF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474A1F9-6297-33AC-FD6F-4E7F595B9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5C1003-1EFA-B857-9F5D-EC4FE272401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621" y="5754822"/>
            <a:ext cx="11521440" cy="658368"/>
          </a:xfrm>
          <a:solidFill>
            <a:srgbClr val="A5BAE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3139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987" y="1573533"/>
            <a:ext cx="5486400" cy="47510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48987" y="1115620"/>
            <a:ext cx="5486400" cy="365760"/>
          </a:xfrm>
          <a:solidFill>
            <a:srgbClr val="1D4E79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323067" y="1115620"/>
            <a:ext cx="5486400" cy="365760"/>
          </a:xfrm>
          <a:solidFill>
            <a:srgbClr val="1D4E79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8"/>
          </p:nvPr>
        </p:nvSpPr>
        <p:spPr>
          <a:xfrm>
            <a:off x="6323067" y="1561772"/>
            <a:ext cx="5486400" cy="2103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6311609" y="3754748"/>
            <a:ext cx="5486400" cy="365760"/>
          </a:xfrm>
          <a:solidFill>
            <a:srgbClr val="1D4E79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21"/>
          </p:nvPr>
        </p:nvSpPr>
        <p:spPr>
          <a:xfrm>
            <a:off x="6311609" y="4212772"/>
            <a:ext cx="5486400" cy="2103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Google Shape;248;p9">
            <a:extLst>
              <a:ext uri="{FF2B5EF4-FFF2-40B4-BE49-F238E27FC236}">
                <a16:creationId xmlns:a16="http://schemas.microsoft.com/office/drawing/2014/main" id="{EDB9FA9F-A245-D04D-FA5B-0471E84BF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5" name="Google Shape;249;p9">
            <a:extLst>
              <a:ext uri="{FF2B5EF4-FFF2-40B4-BE49-F238E27FC236}">
                <a16:creationId xmlns:a16="http://schemas.microsoft.com/office/drawing/2014/main" id="{52E800F0-BA0C-F202-F802-AC677A365540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C4315F7-50B3-74EC-8419-BB08F751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492A69B-044B-0146-D7FC-711F62A70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48987" y="1270000"/>
            <a:ext cx="5486400" cy="365760"/>
          </a:xfrm>
          <a:solidFill>
            <a:srgbClr val="1D4E79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323067" y="1270000"/>
            <a:ext cx="5486400" cy="365760"/>
          </a:xfrm>
          <a:solidFill>
            <a:srgbClr val="1D4E79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6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48987" y="3873500"/>
            <a:ext cx="5486400" cy="365760"/>
          </a:xfrm>
          <a:solidFill>
            <a:srgbClr val="1D4E79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6311609" y="3873500"/>
            <a:ext cx="5486400" cy="365760"/>
          </a:xfrm>
          <a:solidFill>
            <a:srgbClr val="1D4E79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22"/>
          </p:nvPr>
        </p:nvSpPr>
        <p:spPr>
          <a:xfrm>
            <a:off x="365760" y="1739900"/>
            <a:ext cx="5486400" cy="203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23"/>
          </p:nvPr>
        </p:nvSpPr>
        <p:spPr>
          <a:xfrm>
            <a:off x="373117" y="4353560"/>
            <a:ext cx="5486400" cy="203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4"/>
          </p:nvPr>
        </p:nvSpPr>
        <p:spPr>
          <a:xfrm>
            <a:off x="6311609" y="1739900"/>
            <a:ext cx="5486400" cy="203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8"/>
          </p:nvPr>
        </p:nvSpPr>
        <p:spPr>
          <a:xfrm>
            <a:off x="6323067" y="4353560"/>
            <a:ext cx="5486400" cy="203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Google Shape;248;p9">
            <a:extLst>
              <a:ext uri="{FF2B5EF4-FFF2-40B4-BE49-F238E27FC236}">
                <a16:creationId xmlns:a16="http://schemas.microsoft.com/office/drawing/2014/main" id="{28705346-AEEB-0A64-F3B0-42FA2F5A80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8" name="Google Shape;249;p9">
            <a:extLst>
              <a:ext uri="{FF2B5EF4-FFF2-40B4-BE49-F238E27FC236}">
                <a16:creationId xmlns:a16="http://schemas.microsoft.com/office/drawing/2014/main" id="{5AA44525-8C95-0279-0B02-D74AD2EEA9CE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A1C9DBE-717B-D1DC-A518-8BBD691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8DBF94-5CE7-167C-AB56-86AF2ABE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3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91067" y="1270000"/>
            <a:ext cx="3776133" cy="1625600"/>
          </a:xfrm>
          <a:solidFill>
            <a:srgbClr val="254C6E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491067" y="3012451"/>
            <a:ext cx="3776133" cy="1625600"/>
          </a:xfrm>
          <a:solidFill>
            <a:srgbClr val="2F549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91067" y="4754902"/>
            <a:ext cx="3776133" cy="1625600"/>
          </a:xfrm>
          <a:solidFill>
            <a:srgbClr val="8FAADD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53466" y="1270000"/>
            <a:ext cx="7373620" cy="16256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453466" y="3012451"/>
            <a:ext cx="7373620" cy="16256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4453466" y="4747304"/>
            <a:ext cx="7373620" cy="16256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Google Shape;248;p9">
            <a:extLst>
              <a:ext uri="{FF2B5EF4-FFF2-40B4-BE49-F238E27FC236}">
                <a16:creationId xmlns:a16="http://schemas.microsoft.com/office/drawing/2014/main" id="{EB56B38A-CBA3-E4D8-FDA8-E10FFC3DE1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6" name="Google Shape;249;p9">
            <a:extLst>
              <a:ext uri="{FF2B5EF4-FFF2-40B4-BE49-F238E27FC236}">
                <a16:creationId xmlns:a16="http://schemas.microsoft.com/office/drawing/2014/main" id="{B66A25B1-21D6-5998-E586-29F95F5A638E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86B1F5-C027-FEB9-0CBD-87398827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A0672346-FA94-B5C7-0BEB-98C836D52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2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91067" y="1270000"/>
            <a:ext cx="3776133" cy="1168400"/>
          </a:xfrm>
          <a:solidFill>
            <a:srgbClr val="254C6E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491067" y="2575567"/>
            <a:ext cx="3776133" cy="1168400"/>
          </a:xfrm>
          <a:solidFill>
            <a:srgbClr val="2F549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91067" y="3881134"/>
            <a:ext cx="3776133" cy="1168400"/>
          </a:xfrm>
          <a:solidFill>
            <a:srgbClr val="8FAADD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91067" y="5186702"/>
            <a:ext cx="3776133" cy="1168400"/>
          </a:xfrm>
          <a:solidFill>
            <a:srgbClr val="AFCEEB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453466" y="1270000"/>
            <a:ext cx="7373620" cy="1168400"/>
          </a:xfrm>
        </p:spPr>
        <p:txBody>
          <a:bodyPr/>
          <a:lstStyle>
            <a:lvl1pPr marL="228600" indent="-228600">
              <a:tabLst>
                <a:tab pos="177800" algn="dec"/>
              </a:tabLst>
              <a:defRPr sz="1400"/>
            </a:lvl1pPr>
            <a:lvl2pPr marL="635000" indent="-177800"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4453466" y="2575567"/>
            <a:ext cx="7373620" cy="1168400"/>
          </a:xfrm>
        </p:spPr>
        <p:txBody>
          <a:bodyPr/>
          <a:lstStyle>
            <a:lvl1pPr marL="228600" indent="-228600">
              <a:tabLst>
                <a:tab pos="177800" algn="dec"/>
              </a:tabLst>
              <a:defRPr sz="1400"/>
            </a:lvl1pPr>
            <a:lvl2pPr marL="635000" indent="-177800"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4453466" y="3881134"/>
            <a:ext cx="7373620" cy="1168400"/>
          </a:xfrm>
        </p:spPr>
        <p:txBody>
          <a:bodyPr/>
          <a:lstStyle>
            <a:lvl1pPr marL="228600" indent="-228600">
              <a:tabLst>
                <a:tab pos="177800" algn="dec"/>
              </a:tabLst>
              <a:defRPr sz="1400"/>
            </a:lvl1pPr>
            <a:lvl2pPr marL="635000" indent="-177800"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4453466" y="5186702"/>
            <a:ext cx="7373620" cy="1168400"/>
          </a:xfrm>
        </p:spPr>
        <p:txBody>
          <a:bodyPr/>
          <a:lstStyle>
            <a:lvl1pPr marL="228600" indent="-228600">
              <a:tabLst>
                <a:tab pos="177800" algn="dec"/>
              </a:tabLst>
              <a:defRPr sz="1400"/>
            </a:lvl1pPr>
            <a:lvl2pPr marL="635000" indent="-177800"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Google Shape;248;p9">
            <a:extLst>
              <a:ext uri="{FF2B5EF4-FFF2-40B4-BE49-F238E27FC236}">
                <a16:creationId xmlns:a16="http://schemas.microsoft.com/office/drawing/2014/main" id="{780AEF10-2D5A-7C47-84A7-F7D8C0CD2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6" name="Google Shape;249;p9">
            <a:extLst>
              <a:ext uri="{FF2B5EF4-FFF2-40B4-BE49-F238E27FC236}">
                <a16:creationId xmlns:a16="http://schemas.microsoft.com/office/drawing/2014/main" id="{8BB8D147-70B5-71DB-F37E-B853C09F1760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B631BA-3407-6EF7-1E7C-71FA8779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263F5180-7E04-EDEF-591D-5C5944189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72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91067" y="1270000"/>
            <a:ext cx="3776133" cy="939800"/>
          </a:xfrm>
          <a:solidFill>
            <a:srgbClr val="254C6E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491067" y="2311400"/>
            <a:ext cx="3776133" cy="939800"/>
          </a:xfrm>
          <a:solidFill>
            <a:srgbClr val="2F549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91067" y="3352800"/>
            <a:ext cx="3776133" cy="939800"/>
          </a:xfrm>
          <a:solidFill>
            <a:srgbClr val="8FAADD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91067" y="4394200"/>
            <a:ext cx="3776133" cy="939800"/>
          </a:xfrm>
          <a:solidFill>
            <a:srgbClr val="AFCEEB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91067" y="5435600"/>
            <a:ext cx="3776133" cy="9398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453466" y="1270000"/>
            <a:ext cx="7373620" cy="939800"/>
          </a:xfrm>
        </p:spPr>
        <p:txBody>
          <a:bodyPr/>
          <a:lstStyle>
            <a:lvl1pPr marL="228600" indent="-228600">
              <a:defRPr sz="1200"/>
            </a:lvl1pPr>
            <a:lvl2pPr marL="635000" indent="-177800">
              <a:defRPr sz="1000"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4453466" y="2311400"/>
            <a:ext cx="7373620" cy="939800"/>
          </a:xfrm>
        </p:spPr>
        <p:txBody>
          <a:bodyPr/>
          <a:lstStyle>
            <a:lvl1pPr marL="228600" indent="-228600">
              <a:defRPr sz="1200"/>
            </a:lvl1pPr>
            <a:lvl2pPr marL="635000" indent="-177800">
              <a:defRPr sz="1000"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4453466" y="3352800"/>
            <a:ext cx="7373620" cy="939800"/>
          </a:xfrm>
        </p:spPr>
        <p:txBody>
          <a:bodyPr/>
          <a:lstStyle>
            <a:lvl1pPr marL="228600" indent="-228600">
              <a:defRPr sz="1200"/>
            </a:lvl1pPr>
            <a:lvl2pPr marL="635000" indent="-177800">
              <a:defRPr sz="1000"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1"/>
          </p:nvPr>
        </p:nvSpPr>
        <p:spPr>
          <a:xfrm>
            <a:off x="4453466" y="4394200"/>
            <a:ext cx="7373620" cy="939800"/>
          </a:xfrm>
        </p:spPr>
        <p:txBody>
          <a:bodyPr/>
          <a:lstStyle>
            <a:lvl1pPr marL="228600" indent="-228600">
              <a:defRPr sz="1200"/>
            </a:lvl1pPr>
            <a:lvl2pPr marL="635000" indent="-177800">
              <a:defRPr sz="1000"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2"/>
          </p:nvPr>
        </p:nvSpPr>
        <p:spPr>
          <a:xfrm>
            <a:off x="4453466" y="5435600"/>
            <a:ext cx="7373620" cy="939800"/>
          </a:xfrm>
        </p:spPr>
        <p:txBody>
          <a:bodyPr/>
          <a:lstStyle>
            <a:lvl1pPr marL="228600" indent="-228600">
              <a:defRPr sz="1200"/>
            </a:lvl1pPr>
            <a:lvl2pPr marL="635000" indent="-177800">
              <a:defRPr sz="1000"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5" name="Google Shape;248;p9">
            <a:extLst>
              <a:ext uri="{FF2B5EF4-FFF2-40B4-BE49-F238E27FC236}">
                <a16:creationId xmlns:a16="http://schemas.microsoft.com/office/drawing/2014/main" id="{03B622F9-73C5-6078-A046-3FA28AE07B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6" name="Google Shape;249;p9">
            <a:extLst>
              <a:ext uri="{FF2B5EF4-FFF2-40B4-BE49-F238E27FC236}">
                <a16:creationId xmlns:a16="http://schemas.microsoft.com/office/drawing/2014/main" id="{A7D5524F-444C-9417-0701-087EB186BBED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DD3EEA2-5E85-8EEA-0871-6C23576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D912DF6-32DE-798C-83CE-20D4A34DA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81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3F5B7-D46F-25D3-A15C-CE54EC28AC91}"/>
              </a:ext>
            </a:extLst>
          </p:cNvPr>
          <p:cNvSpPr/>
          <p:nvPr userDrawn="1"/>
        </p:nvSpPr>
        <p:spPr>
          <a:xfrm>
            <a:off x="0" y="0"/>
            <a:ext cx="12192000" cy="732644"/>
          </a:xfrm>
          <a:prstGeom prst="rect">
            <a:avLst/>
          </a:prstGeom>
          <a:solidFill>
            <a:srgbClr val="224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Book" panose="02000503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EFDA3-E786-D2D3-F044-630FCF0A5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248"/>
            <a:ext cx="993140" cy="99314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ADB3F-7AAE-C906-A82F-FC97AB5F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378B58B-F9D5-CE51-3B95-D770C1B57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8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C25B-4F86-A94A-B3C6-5E6F7AAC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71B6B-87F4-6144-A707-398383A9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3A4E-068F-5548-B3A6-C6245D56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930A-C662-8841-AB39-46320551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CF52-ABE9-4A45-BD7A-2F471898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DDFA-36D6-9441-9AC5-618E69B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68EB-0063-F642-9BAB-F051E78C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E18B-6AD8-3449-AA28-A9DE7482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7031-331C-C84E-ADF6-219DF1F2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C1F5-2621-EE4B-B732-5574CBA9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preserve="1" userDrawn="1">
  <p:cSld name="1_Opening slide">
    <p:bg>
      <p:bgPr>
        <a:solidFill>
          <a:srgbClr val="244C6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7883" y="3225907"/>
            <a:ext cx="9076167" cy="1411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 b="0" i="0">
                <a:solidFill>
                  <a:srgbClr val="CCCCCC"/>
                </a:solidFill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303031BA-2D33-E443-B270-325661E973BF}"/>
              </a:ext>
            </a:extLst>
          </p:cNvPr>
          <p:cNvSpPr/>
          <p:nvPr userDrawn="1"/>
        </p:nvSpPr>
        <p:spPr>
          <a:xfrm rot="10800000">
            <a:off x="10376000" y="490534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145;p29">
            <a:extLst>
              <a:ext uri="{FF2B5EF4-FFF2-40B4-BE49-F238E27FC236}">
                <a16:creationId xmlns:a16="http://schemas.microsoft.com/office/drawing/2014/main" id="{C866DF73-D84E-BC43-AE20-883564D61B95}"/>
              </a:ext>
            </a:extLst>
          </p:cNvPr>
          <p:cNvSpPr/>
          <p:nvPr userDrawn="1"/>
        </p:nvSpPr>
        <p:spPr>
          <a:xfrm>
            <a:off x="508100" y="5265751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72904-6B81-3551-95C9-BFEA85384F7E}"/>
              </a:ext>
            </a:extLst>
          </p:cNvPr>
          <p:cNvSpPr txBox="1"/>
          <p:nvPr userDrawn="1"/>
        </p:nvSpPr>
        <p:spPr>
          <a:xfrm>
            <a:off x="587022" y="146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venir Book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6778B-F3B8-C03A-1CB3-367B509801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4049" y="5692521"/>
            <a:ext cx="1495258" cy="14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7241-46A9-8A4F-BA0D-486954AF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A892-E773-DF49-AC64-D4B7CCB7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D146-74D8-D34E-85B9-3512D0A0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46B7-7552-9F4E-98FF-69D909A7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C202-CA67-E14B-9A6C-72259627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E11-AF36-0E4E-93C3-587B622B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3AEE-846F-F541-88CF-707658CC0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6A4F8-795C-0B43-BCAB-F02FCEAF2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A3E3-3482-A243-9D48-DF9F8EF0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E092-A07D-C644-A28B-2E3ED596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AF6C-B0B9-F14A-A3CE-6A4493D3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0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E771-F95D-EB40-8280-162E3F5C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0397-A893-1448-A1C1-4F11230C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6317B-67F4-1149-9FFB-96B52F8CD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F4DC7-98CC-0043-B038-84E967C95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6C73E-B992-2C4B-8C22-A54E28A1A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1CA63-4E07-6D45-BC70-22405A4D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FDAD3-8D9C-0846-A539-4232E958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4074-032F-C949-A5B6-AF9D8891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1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8EAD-3786-F841-89C6-118C8D00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85C8C-59A9-3440-838F-345207A9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F8931-0E1D-D64F-829C-86E360FE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CE2E1-0C0F-B442-96F0-7ABA1007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8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EC759-987D-434E-B07C-5B211EC5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AE4A4-F221-3045-892A-27264697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A6F3-C459-524F-9CAC-4508A5EB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5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3248-721C-FC46-BD9E-5E49DFAE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CF8F-4361-1F4D-B680-A0F56F94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6A69-B709-1244-9212-E2644FE5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4B7E-3209-344F-BCBC-AE764131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BDF7F-3644-9641-A8B4-CBE981FA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54BC-99AD-3D49-BE93-D6C49CA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DC9E-F981-074F-9D7E-5CE91FEC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899C2-EE62-704E-A24E-17E57771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C00D1-86AB-A04D-B9C6-E123887E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65EBA-67B2-D445-B1D1-D625F8DF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ADD3A-8188-B746-BB2B-E6BA9975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8934C-C276-994E-B8AE-1A0D9AE7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7F58-BDE9-174D-97D8-F11ADD93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CDBBD-BD64-3846-81BE-2D8E5F4B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AA04-DA6F-B749-9069-CC84375E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AF85-4550-1D40-AD06-D58353E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1381C-0DAE-E846-93CF-FE3B87DB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D42A3-95ED-DE43-8C1C-E13915C85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781B8-44FE-3F47-9FCB-26D8CCEC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3902D-F775-4B49-BC72-98BA5A81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DE77-3024-CF46-A9DD-E0DEE439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01E6-EC75-F54F-8FFA-56EDC2F7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CE47-603F-4B4F-8388-62F68DF7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22" y="1838757"/>
            <a:ext cx="11522758" cy="4583206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Google Shape;248;p9">
            <a:extLst>
              <a:ext uri="{FF2B5EF4-FFF2-40B4-BE49-F238E27FC236}">
                <a16:creationId xmlns:a16="http://schemas.microsoft.com/office/drawing/2014/main" id="{777AC947-D89A-7570-77FE-F6F2334BD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>
              <a:defRPr sz="3600"/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8" name="Google Shape;249;p9">
            <a:extLst>
              <a:ext uri="{FF2B5EF4-FFF2-40B4-BE49-F238E27FC236}">
                <a16:creationId xmlns:a16="http://schemas.microsoft.com/office/drawing/2014/main" id="{D51B3A7F-6B7B-A7A8-0E78-77B9500EAA18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3C1089B-4E42-3F2C-DBBD-8D99BEA4C6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621" y="1101928"/>
            <a:ext cx="11521440" cy="658368"/>
          </a:xfrm>
          <a:solidFill>
            <a:srgbClr val="254C6E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9EE20F8-219D-D82D-4F99-7390E1803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7F56F7-99EA-8CC5-27A4-79916821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CE47-603F-4B4F-8388-62F68DF7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22" y="1114367"/>
            <a:ext cx="11522758" cy="4540667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Google Shape;248;p9">
            <a:extLst>
              <a:ext uri="{FF2B5EF4-FFF2-40B4-BE49-F238E27FC236}">
                <a16:creationId xmlns:a16="http://schemas.microsoft.com/office/drawing/2014/main" id="{777AC947-D89A-7570-77FE-F6F2334BD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>
              <a:defRPr sz="4000"/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8" name="Google Shape;249;p9">
            <a:extLst>
              <a:ext uri="{FF2B5EF4-FFF2-40B4-BE49-F238E27FC236}">
                <a16:creationId xmlns:a16="http://schemas.microsoft.com/office/drawing/2014/main" id="{D51B3A7F-6B7B-A7A8-0E78-77B9500EAA18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3C1089B-4E42-3F2C-DBBD-8D99BEA4C6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621" y="5745735"/>
            <a:ext cx="11521440" cy="658368"/>
          </a:xfrm>
          <a:solidFill>
            <a:srgbClr val="254C6E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DB6B5F8-4130-EA0D-D1D7-9BB18D8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90458A6-7554-29E0-9FD3-59C52A22C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CE47-603F-4B4F-8388-62F68DF7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22" y="1187361"/>
            <a:ext cx="11522758" cy="523460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Google Shape;248;p9">
            <a:extLst>
              <a:ext uri="{FF2B5EF4-FFF2-40B4-BE49-F238E27FC236}">
                <a16:creationId xmlns:a16="http://schemas.microsoft.com/office/drawing/2014/main" id="{79DE0A45-73AA-6ABB-67A9-83881B782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7" name="Google Shape;249;p9">
            <a:extLst>
              <a:ext uri="{FF2B5EF4-FFF2-40B4-BE49-F238E27FC236}">
                <a16:creationId xmlns:a16="http://schemas.microsoft.com/office/drawing/2014/main" id="{296D4A8A-4236-4B14-F184-3E43419CB61A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B77C9A-533B-CC97-54FD-73826063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C050CD4-B32D-AE47-9271-5A9EC1B5BC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996D9F0-DFF2-F87C-3B94-F967E00EE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D694-DB55-DB45-A4CD-32EA4533B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202852"/>
            <a:ext cx="5685179" cy="5219109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F3BAB-9230-F243-B4AB-0EC380EE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02852"/>
            <a:ext cx="5685179" cy="5219109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Google Shape;248;p9">
            <a:extLst>
              <a:ext uri="{FF2B5EF4-FFF2-40B4-BE49-F238E27FC236}">
                <a16:creationId xmlns:a16="http://schemas.microsoft.com/office/drawing/2014/main" id="{1FF80645-1CF3-EF20-792B-8187C0083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8" name="Google Shape;249;p9">
            <a:extLst>
              <a:ext uri="{FF2B5EF4-FFF2-40B4-BE49-F238E27FC236}">
                <a16:creationId xmlns:a16="http://schemas.microsoft.com/office/drawing/2014/main" id="{7DA09973-3295-4E4C-A324-BF93369770A5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966254-3F2E-59B8-1374-0FE62DB0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74288CE-FF71-1D3B-E0D5-19640F5A2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5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D694-DB55-DB45-A4CD-32EA4533B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848663"/>
            <a:ext cx="5685179" cy="457330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F3BAB-9230-F243-B4AB-0EC380EE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48664"/>
            <a:ext cx="5683861" cy="457330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248;p9">
            <a:extLst>
              <a:ext uri="{FF2B5EF4-FFF2-40B4-BE49-F238E27FC236}">
                <a16:creationId xmlns:a16="http://schemas.microsoft.com/office/drawing/2014/main" id="{CFC6850C-80CC-47CF-994C-7AC1FD5481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12" name="Google Shape;249;p9">
            <a:extLst>
              <a:ext uri="{FF2B5EF4-FFF2-40B4-BE49-F238E27FC236}">
                <a16:creationId xmlns:a16="http://schemas.microsoft.com/office/drawing/2014/main" id="{08A96680-D2CB-D49A-9FC1-203D4EBEE5B9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22AA4F8-DE17-62B4-DECC-D4EB43D940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621" y="1111812"/>
            <a:ext cx="11521440" cy="658368"/>
          </a:xfrm>
          <a:solidFill>
            <a:srgbClr val="254C6E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396E8A-8CFF-F026-739B-ECF3EE2F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0B3F015-FB33-C193-C7E4-023B1D5DF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5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D694-DB55-DB45-A4CD-32EA4533B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114366"/>
            <a:ext cx="5685179" cy="4569229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F3BAB-9230-F243-B4AB-0EC380EE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14367"/>
            <a:ext cx="5683861" cy="4569229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248;p9">
            <a:extLst>
              <a:ext uri="{FF2B5EF4-FFF2-40B4-BE49-F238E27FC236}">
                <a16:creationId xmlns:a16="http://schemas.microsoft.com/office/drawing/2014/main" id="{CFC6850C-80CC-47CF-994C-7AC1FD5481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12" name="Google Shape;249;p9">
            <a:extLst>
              <a:ext uri="{FF2B5EF4-FFF2-40B4-BE49-F238E27FC236}">
                <a16:creationId xmlns:a16="http://schemas.microsoft.com/office/drawing/2014/main" id="{08A96680-D2CB-D49A-9FC1-203D4EBEE5B9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22AA4F8-DE17-62B4-DECC-D4EB43D940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621" y="5774307"/>
            <a:ext cx="11521440" cy="658368"/>
          </a:xfrm>
          <a:solidFill>
            <a:srgbClr val="254C6E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41CDDF3-5601-CEB3-669B-94F06A7F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D031FAF-E1FD-16B7-8FFA-9605DAEBD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9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E309-B193-7648-B69E-A325B948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620" y="1147341"/>
            <a:ext cx="5662955" cy="490538"/>
          </a:xfrm>
          <a:solidFill>
            <a:srgbClr val="1D4E79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FD7D-1747-7146-8398-8310C638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620" y="1761753"/>
            <a:ext cx="5662956" cy="4660203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C91FF-2ADB-394E-8609-99126B222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47341"/>
            <a:ext cx="5662956" cy="490538"/>
          </a:xfrm>
          <a:solidFill>
            <a:srgbClr val="1D4E79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C2B7E-ECD4-B645-8545-A446F3C13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1753"/>
            <a:ext cx="5685179" cy="466020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Google Shape;248;p9">
            <a:extLst>
              <a:ext uri="{FF2B5EF4-FFF2-40B4-BE49-F238E27FC236}">
                <a16:creationId xmlns:a16="http://schemas.microsoft.com/office/drawing/2014/main" id="{3917FC27-2193-8943-B771-BD60C747A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endParaRPr sz="3400" dirty="0"/>
          </a:p>
        </p:txBody>
      </p:sp>
      <p:cxnSp>
        <p:nvCxnSpPr>
          <p:cNvPr id="13" name="Google Shape;249;p9">
            <a:extLst>
              <a:ext uri="{FF2B5EF4-FFF2-40B4-BE49-F238E27FC236}">
                <a16:creationId xmlns:a16="http://schemas.microsoft.com/office/drawing/2014/main" id="{F17C4FCC-43D3-4BB1-F8F1-9C0F86CA55FD}"/>
              </a:ext>
            </a:extLst>
          </p:cNvPr>
          <p:cNvCxnSpPr>
            <a:cxnSpLocks/>
          </p:cNvCxnSpPr>
          <p:nvPr userDrawn="1"/>
        </p:nvCxnSpPr>
        <p:spPr>
          <a:xfrm>
            <a:off x="334621" y="1023466"/>
            <a:ext cx="11522758" cy="0"/>
          </a:xfrm>
          <a:prstGeom prst="straightConnector1">
            <a:avLst/>
          </a:prstGeom>
          <a:noFill/>
          <a:ln w="381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3D882D8-15D1-25A4-66AC-B10D0EF7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  <a:prstGeom prst="rect">
            <a:avLst/>
          </a:prstGeom>
        </p:spPr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2909879-F656-1EA7-F29F-2CEDF146D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 wrap="square" anchor="b">
            <a:noAutofit/>
          </a:bodyPr>
          <a:lstStyle>
            <a:lvl1pPr marL="114300" indent="-11430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9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04E7A-A0E9-3146-A02E-1B2A7660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E9A3-537A-4944-BA21-3403E6CC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958B-10D3-C444-85AC-BDDDE5E64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5C050CD4-B32D-AE47-9271-5A9EC1B5B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1" r:id="rId2"/>
    <p:sldLayoutId id="2147483677" r:id="rId3"/>
    <p:sldLayoutId id="2147483692" r:id="rId4"/>
    <p:sldLayoutId id="2147483678" r:id="rId5"/>
    <p:sldLayoutId id="2147483680" r:id="rId6"/>
    <p:sldLayoutId id="2147483693" r:id="rId7"/>
    <p:sldLayoutId id="2147483681" r:id="rId8"/>
    <p:sldLayoutId id="2147483682" r:id="rId9"/>
    <p:sldLayoutId id="2147483683" r:id="rId10"/>
    <p:sldLayoutId id="2147483695" r:id="rId11"/>
    <p:sldLayoutId id="2147483689" r:id="rId12"/>
    <p:sldLayoutId id="2147483690" r:id="rId13"/>
    <p:sldLayoutId id="2147483686" r:id="rId14"/>
    <p:sldLayoutId id="2147483687" r:id="rId15"/>
    <p:sldLayoutId id="2147483688" r:id="rId16"/>
    <p:sldLayoutId id="21474836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5D1CC-A640-4444-B5A1-9A53DF87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3F83-1D1E-1241-A13B-ABF7E60B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A027-BCC9-1F4A-9A0D-EAB14B970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B589-B367-2F40-9B54-ED4747854BC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283E-DDD9-2E4E-B0A6-984DBD539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B10F-7591-9944-BFC4-9DE05F44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154-D90A-A64D-AEEA-534AC509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zarg.com/p/how-a-kalman-filter-works-in-pictures/" TargetMode="External"/><Relationship Id="rId2" Type="http://schemas.openxmlformats.org/officeDocument/2006/relationships/hyperlink" Target="https://goldinlocks.github.io/PAIRS-TRADING-WITH-A-KALMAN-FILTE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lab.research.google.com/drive/1p6yqRybTecWzfd9ytN4tMqe3NksE_p3p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11CC-B7A2-4942-885A-DED17B20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82" y="3116270"/>
            <a:ext cx="9076167" cy="1411968"/>
          </a:xfrm>
        </p:spPr>
        <p:txBody>
          <a:bodyPr>
            <a:noAutofit/>
          </a:bodyPr>
          <a:lstStyle/>
          <a:p>
            <a:r>
              <a:rPr lang="en-US" sz="9000" dirty="0"/>
              <a:t>Pairs Trading with a Kalman Filter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E2838D-2A87-9740-BBD3-7843D510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4448" y="4070154"/>
            <a:ext cx="7983034" cy="956000"/>
          </a:xfrm>
        </p:spPr>
        <p:txBody>
          <a:bodyPr/>
          <a:lstStyle/>
          <a:p>
            <a:r>
              <a:rPr lang="en-US" dirty="0"/>
              <a:t>by Glen Cahilly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DB890-3365-2D4A-BB0A-A7E68B1BC85A}"/>
              </a:ext>
            </a:extLst>
          </p:cNvPr>
          <p:cNvSpPr/>
          <p:nvPr/>
        </p:nvSpPr>
        <p:spPr>
          <a:xfrm>
            <a:off x="10634049" y="5917324"/>
            <a:ext cx="1463358" cy="830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B273B4-C165-524D-999D-285186766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202852"/>
            <a:ext cx="4188483" cy="521910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Using hedge ratio, calculate spread</a:t>
            </a:r>
          </a:p>
          <a:p>
            <a:pPr lvl="1"/>
            <a:r>
              <a:rPr lang="en-US" dirty="0"/>
              <a:t>How many units of A are equivalent to 1 unit of B</a:t>
            </a:r>
          </a:p>
          <a:p>
            <a:r>
              <a:rPr lang="en-US" sz="2400" dirty="0"/>
              <a:t>When spread &gt;__ std away from norm, long or short spread accordingly</a:t>
            </a:r>
          </a:p>
          <a:p>
            <a:pPr lvl="1"/>
            <a:r>
              <a:rPr lang="en-US" dirty="0"/>
              <a:t>Always 2 simultaneous trades</a:t>
            </a:r>
          </a:p>
          <a:p>
            <a:r>
              <a:rPr lang="en-US" sz="2400" dirty="0"/>
              <a:t>When &lt;___ std from mean, exit positions</a:t>
            </a:r>
          </a:p>
          <a:p>
            <a:r>
              <a:rPr lang="en-US" sz="2400" dirty="0"/>
              <a:t>Grid search used to optimize z-scores for Sharpe ratio, on training data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B054F-6869-9D4B-8DE6-07D72C5D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Trading Logic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61961-9C3C-4E43-A696-DACC6688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10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34FC92-D390-F84D-8518-BDF5B3A46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EC26DF-333A-D74F-B0F2-4B299ABD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8516"/>
            <a:ext cx="7137400" cy="370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11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81CF10-F599-E64A-AFE5-1655510A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pairs, same amount of $ allocated to each pair strategy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A64266-267D-054B-BE3D-C228143C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Portfolio allocation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5B70D-7452-7946-8CC2-9646F02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11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DE2B9B-B9FA-9A4A-AFDF-3CECC4D8E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4B8B12-16D1-D747-B7EE-BDBF23B2E9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Train vs. Test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66CA86-639E-4B42-8742-4FF4F5EB56F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311192" y="4353560"/>
            <a:ext cx="5458968" cy="197515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Sharpe ratio: 2.08</a:t>
            </a:r>
          </a:p>
          <a:p>
            <a:r>
              <a:rPr lang="en-US" dirty="0"/>
              <a:t>CAGR: 14.44%</a:t>
            </a:r>
          </a:p>
          <a:p>
            <a:r>
              <a:rPr lang="en-US" dirty="0"/>
              <a:t>Max drawdown: -5.42%</a:t>
            </a:r>
          </a:p>
          <a:p>
            <a:r>
              <a:rPr lang="en-US" dirty="0"/>
              <a:t>Trade frequency: ~1 trade per 5 days per pair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104D8C-5DD5-664E-8FD4-DE647039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93FE-E9A5-2045-83D4-B49D8944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46B601-6460-6C44-812B-8720F0A69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F870C7-9F7C-154A-8984-75152DE85F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 of Pairs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FCC36AD-18BE-3448-98C3-3BA29C89C1F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Statistics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336C424-8353-F542-B577-28652F2DEEA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 vs. Benchmarks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3725EBA-CB97-5F49-B11B-0799DCA2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3" y="4359576"/>
            <a:ext cx="5458968" cy="1975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FFF1EF-9C75-6E48-9E7B-7E6A204B2EC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06" y="1738062"/>
            <a:ext cx="5458968" cy="2042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C8CD10-4975-394E-B526-A220FDB0E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28" y="1738626"/>
            <a:ext cx="5458968" cy="2042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4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BBEDDB6-F5A3-B049-B70B-FDE11778C0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Risk: Spread Divergence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F089D3-9274-CA48-9E0A-E1E1C3B0AA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/>
              <a:t>Risk: Overfit Parameters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821BE41-3803-7148-9EEE-2542539EB99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Reward: Management of Risk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8A950E5-7496-524C-A25B-167197B271D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Reward: Asset Diversification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1E9CE3F-B1AE-CE43-BB9C-2E276B5C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Cointegration tests might hold for past data but break in future</a:t>
            </a:r>
          </a:p>
          <a:p>
            <a:r>
              <a:rPr lang="en-US" dirty="0"/>
              <a:t>Would lead to sustained losses as we would enter new trades but never exit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E0E194-1C34-2244-93E5-3B97061B4180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Z-score </a:t>
            </a:r>
            <a:r>
              <a:rPr lang="en-US" dirty="0"/>
              <a:t>grid search might overfit to in-sample data and perform poorly on out-of-sample data</a:t>
            </a:r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62764-5E9D-6F47-8FE3-5F5DB3990017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By continuously adjusting using Kalman filter, the strategy offers (in theory) better risk management</a:t>
            </a:r>
          </a:p>
          <a:p>
            <a:r>
              <a:rPr lang="en-US" dirty="0"/>
              <a:t>Helps minimize losses during periods of market volatility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9435A3E-BBF3-0F48-87DD-6A7E69251DE5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Diversification across industries helps lower variance</a:t>
            </a:r>
          </a:p>
          <a:p>
            <a:r>
              <a:rPr lang="en-US" dirty="0"/>
              <a:t>Protects against larger swings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E3CB847-C107-3B45-96F9-360763EB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Risks and Rewards of Strategy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E718964-7422-C545-BA7C-31328E1E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13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0ED9D6-AAC3-E54C-9476-FECF21065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9" grpId="0" build="p"/>
      <p:bldP spid="20" grpId="0" build="p"/>
      <p:bldP spid="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FAEA7-3E7B-A142-8389-079F0892E2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Portfolio Allocation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AABA152-5856-6847-92FE-878B74DB96D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Online Estimation of Z-Scores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94A7210-2992-8343-ABF8-DCDBA01888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Other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B450CB-250F-D641-ACB0-ABE1344B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allocation of portfolio to maximize Sharpe ratio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F4C8A74-108C-F648-8467-DA6CF909979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Use model to dynamically estimate optimal z-scores given market conditions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C70044C-CECB-2644-90A3-9B36531658C2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Incorporating volume, order book depth, or similar data could improve performance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EDE3CB-852F-C24F-AE8A-92E14174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7F2950-CF78-FD4B-B791-7C6559CC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14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DAA24A-7CF9-B34E-8B80-9949C4B4B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 build="p"/>
      <p:bldP spid="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8E0CBA-666D-E94C-B8D2-7DE3F0DB5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202852"/>
            <a:ext cx="11522758" cy="5219109"/>
          </a:xfrm>
        </p:spPr>
        <p:txBody>
          <a:bodyPr>
            <a:normAutofit/>
          </a:bodyPr>
          <a:lstStyle/>
          <a:p>
            <a:r>
              <a:rPr lang="en-US" dirty="0"/>
              <a:t>13 total pairs:</a:t>
            </a:r>
          </a:p>
          <a:p>
            <a:pPr lvl="1"/>
            <a:r>
              <a:rPr lang="en-US" dirty="0"/>
              <a:t>Semiconductor:</a:t>
            </a:r>
          </a:p>
          <a:p>
            <a:pPr lvl="2"/>
            <a:r>
              <a:rPr lang="en-US" dirty="0"/>
              <a:t>AMD &amp; TER, NVMI &amp; KLAC, VIAV &amp; TDY</a:t>
            </a:r>
          </a:p>
          <a:p>
            <a:pPr lvl="1"/>
            <a:r>
              <a:rPr lang="en-US" dirty="0"/>
              <a:t>Electronics/energy:</a:t>
            </a:r>
          </a:p>
          <a:p>
            <a:pPr lvl="2"/>
            <a:r>
              <a:rPr lang="en-US" dirty="0"/>
              <a:t>ARW &amp; EMR, JBL &amp; PLXS, TEL &amp; COHR, TEL &amp; EMR, PLXS &amp; COHR</a:t>
            </a:r>
          </a:p>
          <a:p>
            <a:pPr lvl="1"/>
            <a:r>
              <a:rPr lang="en-US" dirty="0"/>
              <a:t>Healthcare:</a:t>
            </a:r>
          </a:p>
          <a:p>
            <a:pPr lvl="2"/>
            <a:r>
              <a:rPr lang="en-US" dirty="0"/>
              <a:t>BAX &amp; BKD, BKD &amp; ADUS, SNDA &amp; CHE, ADUS &amp; SNDA, BAX &amp; SNDA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84502-C0D0-D648-A219-3F299356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Pairs Traded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70580-C341-6B4E-B9D9-6C6D61BC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BEA6B9-523A-5C49-A8B2-DEE73DC90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FBE3B9-E5D4-B540-80EC-9340DA9E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https://goldinlocks.github.io/PAIRS-TRADING-WITH-A-KALMAN-FILTER/</a:t>
            </a:r>
            <a:endParaRPr lang="en-US" dirty="0"/>
          </a:p>
          <a:p>
            <a:r>
              <a:rPr lang="en-US" dirty="0">
                <a:hlinkClick r:id="rId3"/>
              </a:rPr>
              <a:t>https://www.bzarg.com/p/how-a-kalman-filter-works-in-pictures/</a:t>
            </a:r>
            <a:endParaRPr lang="en-US" dirty="0"/>
          </a:p>
          <a:p>
            <a:r>
              <a:rPr lang="en-US" dirty="0"/>
              <a:t>Link to our code:</a:t>
            </a:r>
          </a:p>
          <a:p>
            <a:pPr lvl="1"/>
            <a:r>
              <a:rPr lang="en-US" dirty="0">
                <a:hlinkClick r:id="rId4"/>
              </a:rPr>
              <a:t>https://colab.research.google.com/drive/1p6yqRybTecWzfd9ytN4tMqe3NksE_p3p?usp=sharing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A064F-F94E-DA47-9CAC-F1FB5842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ECF40-67F9-AD43-82C2-C7BA70D3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587A7-87D4-4B46-9483-8DE51FFD2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FE0158-1A2E-D848-B47F-56882431C4D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Same Industry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7E82BB-F459-D344-B422-B36501555D8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Lower Volume Stocks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F618A6-948E-5744-A138-B4B48477F40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58DB70-1DF8-E74D-8DA2-CEED9431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market drivers and risks</a:t>
            </a:r>
          </a:p>
          <a:p>
            <a:r>
              <a:rPr lang="en-US" dirty="0"/>
              <a:t>Makes spurious correlations much less likely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43EAD5-A702-544B-8298-E2DCF9795AB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E.g., not Coke &amp; Pepsi</a:t>
            </a:r>
          </a:p>
          <a:p>
            <a:r>
              <a:rPr lang="en-US" dirty="0">
                <a:sym typeface="Wingdings" pitchFamily="2" charset="2"/>
              </a:rPr>
              <a:t>Idea: less efficient market </a:t>
            </a:r>
            <a:r>
              <a:rPr lang="en-US" sz="1600" dirty="0">
                <a:latin typeface="Beirut" pitchFamily="2" charset="-78"/>
                <a:cs typeface="Beirut" pitchFamily="2" charset="-78"/>
                <a:sym typeface="Wingdings" pitchFamily="2" charset="2"/>
              </a:rPr>
              <a:t>--&lt;</a:t>
            </a:r>
            <a:r>
              <a:rPr lang="en-US" dirty="0">
                <a:sym typeface="Wingdings" pitchFamily="2" charset="2"/>
              </a:rPr>
              <a:t> more</a:t>
            </a:r>
            <a:r>
              <a:rPr lang="en-US" dirty="0"/>
              <a:t> potential for mispricing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26BF03-FDCA-EC40-8EA2-2FAE74C17017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Better than correlation tests at identifying pairs of series linked by long-term equilibrium relationships (Granger 1987)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76032E-97EA-6B4C-8BD2-B316E14C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 for Identifying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A6A19-B600-2D47-91AC-1B46A39E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6657D-BF55-F747-B74F-5B7D00F38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AFC9DD3-27CB-0F4D-BE10-E7C4D888C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cointegration matrices for 3 industries</a:t>
            </a:r>
          </a:p>
          <a:p>
            <a:pPr fontAlgn="base"/>
            <a:r>
              <a:rPr lang="en-US" dirty="0"/>
              <a:t>Took most cointegrated pairs from each industry</a:t>
            </a:r>
          </a:p>
          <a:p>
            <a:pPr lvl="1" fontAlgn="base"/>
            <a:r>
              <a:rPr lang="en-US" dirty="0"/>
              <a:t>&lt;0.05 </a:t>
            </a:r>
            <a:r>
              <a:rPr lang="en-US" dirty="0" err="1"/>
              <a:t>pvalue</a:t>
            </a:r>
            <a:endParaRPr lang="en-US" dirty="0"/>
          </a:p>
          <a:p>
            <a:r>
              <a:rPr lang="en-US" dirty="0"/>
              <a:t>75% training data, 25% saved for testing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548E16B-3A59-5644-87F9-D34DCE9F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Pairs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F14F9-3EB4-E64F-8E3D-DB7B2714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3</a:t>
            </a:fld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7C53B14-D0AF-AE40-8E76-6B222D7FC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37F2FBF-6409-E044-9AF8-0514C843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79" y="1305547"/>
            <a:ext cx="5613400" cy="508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62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DA1B7AB-36D4-A14A-96A9-BCCEED83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68" y="3392805"/>
            <a:ext cx="5633858" cy="2942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1300FE-2915-7343-8E06-0748F00D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374136"/>
            <a:ext cx="5707234" cy="294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3D80CE-7EAD-1548-B6B0-1F4492F83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18" y="3385711"/>
            <a:ext cx="5704727" cy="2953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D50251-2E2D-9C4F-8841-6FCA70BA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1ABD24-63DB-1844-BA94-AC53F15F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620" y="1637879"/>
            <a:ext cx="5662956" cy="4784077"/>
          </a:xfrm>
        </p:spPr>
        <p:txBody>
          <a:bodyPr>
            <a:normAutofit/>
          </a:bodyPr>
          <a:lstStyle/>
          <a:p>
            <a:r>
              <a:rPr lang="en-US" sz="2400" dirty="0"/>
              <a:t>Often leads to spurious correlations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2A50B8-C839-6940-A23C-EBDCD5BD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Cointegration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4B5E629-4436-6342-91B3-4EBE63259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7879"/>
            <a:ext cx="5685179" cy="1744821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1600" dirty="0"/>
              <a:t>Checks for stationarity – “is there a linear combination of the series that results in a roughly constant value?”</a:t>
            </a:r>
          </a:p>
          <a:p>
            <a:pPr fontAlgn="base">
              <a:spcBef>
                <a:spcPts val="0"/>
              </a:spcBef>
            </a:pPr>
            <a:r>
              <a:rPr lang="en-US" sz="1600" dirty="0"/>
              <a:t>Think about a person walking their dog; they don't move in a predictable manner, but their distance returns to same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B57F69B-ADEE-F24B-91CC-C14F8133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vs. Cointegration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A8B6B-ABA5-0B49-A374-EBA38989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4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7CD4F2-7E2E-2043-BA2C-AAD8CAF37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BE98F7-62B8-A046-8BCD-4762C11DB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374136"/>
            <a:ext cx="5707234" cy="294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50081F-C84C-8049-852B-FA64BD7D8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3372545"/>
            <a:ext cx="5707234" cy="29443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60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68CD9E-76B3-1242-B9C8-6B5029ED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21" y="370067"/>
            <a:ext cx="11522758" cy="653399"/>
          </a:xfrm>
        </p:spPr>
        <p:txBody>
          <a:bodyPr wrap="square" anchor="ctr">
            <a:normAutofit/>
          </a:bodyPr>
          <a:lstStyle/>
          <a:p>
            <a:r>
              <a:rPr lang="en-US" sz="3400" dirty="0"/>
              <a:t>Risks of Many Traditional Pairs Trading Strategies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8625D1B0-CC80-F585-5682-38FCBEDC9E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4621" y="5745735"/>
            <a:ext cx="11521440" cy="6583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4DD6F-1759-D540-9A8D-EA6FF077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C050CD4-B32D-AE47-9271-5A9EC1B5BC9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6D6CA8C-21FC-09B0-1507-BDFB341A8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1" y="6494802"/>
            <a:ext cx="10957919" cy="21945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9">
            <a:extLst>
              <a:ext uri="{FF2B5EF4-FFF2-40B4-BE49-F238E27FC236}">
                <a16:creationId xmlns:a16="http://schemas.microsoft.com/office/drawing/2014/main" id="{727F98FB-7514-EA8D-EC47-B9ED71674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219921"/>
              </p:ext>
            </p:extLst>
          </p:nvPr>
        </p:nvGraphicFramePr>
        <p:xfrm>
          <a:off x="333303" y="1245340"/>
          <a:ext cx="11522758" cy="454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382993BD-0C31-0D41-8F45-3AD75B4DF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891194"/>
              </p:ext>
            </p:extLst>
          </p:nvPr>
        </p:nvGraphicFramePr>
        <p:xfrm>
          <a:off x="822960" y="2296682"/>
          <a:ext cx="4727448" cy="212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247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18DD6BA-470E-7940-B92D-5AFCFBD1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58" y="2023492"/>
            <a:ext cx="6564121" cy="3398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316A491-924D-0B46-8A25-7B7DA0F3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274213"/>
            <a:ext cx="4554118" cy="4897006"/>
          </a:xfrm>
        </p:spPr>
        <p:txBody>
          <a:bodyPr anchor="t">
            <a:normAutofit/>
          </a:bodyPr>
          <a:lstStyle/>
          <a:p>
            <a:r>
              <a:rPr lang="en-US" sz="2600" dirty="0"/>
              <a:t>Mathematical tool used to estimate values given noisy data</a:t>
            </a:r>
          </a:p>
          <a:p>
            <a:r>
              <a:rPr lang="en-US" sz="2600" dirty="0"/>
              <a:t>Assumes some knowledge of underlying process</a:t>
            </a:r>
          </a:p>
          <a:p>
            <a:r>
              <a:rPr lang="en-US" sz="2600" dirty="0"/>
              <a:t>Dynamically updates predictions with new data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B653DFF4-8E3B-3246-A469-A983E269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Kalman Filter?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C575A-7F75-7B42-9FED-B2F511A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6</a:t>
            </a:fld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37A6A5E-2AD9-C54A-94EE-1602D2194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CAF25A9-49D4-AA41-A33D-9377EDB3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58" y="2023492"/>
            <a:ext cx="6564120" cy="3398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416091-8307-AD48-B02E-02A5DB51C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257" y="2023492"/>
            <a:ext cx="6564120" cy="33984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03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89C263-EA54-E947-B5E3-D73DC73B1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2" y="1202852"/>
            <a:ext cx="4607768" cy="5219109"/>
          </a:xfrm>
        </p:spPr>
        <p:txBody>
          <a:bodyPr/>
          <a:lstStyle/>
          <a:p>
            <a:r>
              <a:rPr lang="en-US" dirty="0"/>
              <a:t>Same idea as ball example</a:t>
            </a:r>
          </a:p>
          <a:p>
            <a:r>
              <a:rPr lang="en-US" dirty="0"/>
              <a:t>Filters out noise</a:t>
            </a:r>
          </a:p>
          <a:p>
            <a:r>
              <a:rPr lang="en-US" dirty="0"/>
              <a:t>Assumes stock prices are random walks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5C8165F-2BA3-B24F-B5D7-12DB7CB5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Kalman Filter for Price Estimation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DC328-C24E-CB47-9593-E28AF744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7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641F89-71E9-DC4F-B39C-550F7B17C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27C4A7-2847-1E45-9D59-24E091A93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2020824"/>
            <a:ext cx="6570152" cy="3401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24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667228-057C-E643-AAC4-10A25782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68" y="1837977"/>
            <a:ext cx="5664101" cy="384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9F49-1988-8A4A-A15C-43E18651A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202852"/>
            <a:ext cx="4723515" cy="5219109"/>
          </a:xfrm>
        </p:spPr>
        <p:txBody>
          <a:bodyPr/>
          <a:lstStyle/>
          <a:p>
            <a:r>
              <a:rPr lang="en-US" dirty="0"/>
              <a:t>Runs regression of prior price estimates</a:t>
            </a:r>
          </a:p>
          <a:p>
            <a:r>
              <a:rPr lang="en-US" dirty="0"/>
              <a:t>Dynamically adjusts hedge ratio given new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EE6FC-17F8-774C-B70F-E477A1BE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Kalman Filter for Hedge Ratio Estimation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FB53-A709-F342-8750-EF7D8FD2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83BD6-48B8-944A-A2C1-2B306ED0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68" y="1837977"/>
            <a:ext cx="5664101" cy="384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53A3C4-BC6B-F24D-9AED-8C24295B3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EEBFFA-124D-584E-8A70-49938157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068" y="1837977"/>
            <a:ext cx="5664101" cy="38423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54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54F214-4D35-C840-8E7B-97273425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it together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2954B-3933-EB4A-996E-D1B043B2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860" y="6421967"/>
            <a:ext cx="415290" cy="365125"/>
          </a:xfrm>
        </p:spPr>
        <p:txBody>
          <a:bodyPr/>
          <a:lstStyle/>
          <a:p>
            <a:fld id="{5C050CD4-B32D-AE47-9271-5A9EC1B5BC93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051836-A2DB-0F46-94DE-562DF5FCC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BFC13-14B3-8543-B5E2-C01F1F30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1" y="2916197"/>
            <a:ext cx="5668701" cy="2934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F1316C-FFF8-A04A-B404-300A61A4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28" y="2667341"/>
            <a:ext cx="4796822" cy="3422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D8A44287-F531-134D-A8DD-EC9FF2541015}"/>
              </a:ext>
            </a:extLst>
          </p:cNvPr>
          <p:cNvSpPr/>
          <p:nvPr/>
        </p:nvSpPr>
        <p:spPr>
          <a:xfrm>
            <a:off x="6249485" y="4082740"/>
            <a:ext cx="590309" cy="497711"/>
          </a:xfrm>
          <a:prstGeom prst="rightArrow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D3B37655-2D5E-5140-AB5C-0C134DE51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621" y="1202852"/>
            <a:ext cx="11522757" cy="5219109"/>
          </a:xfrm>
        </p:spPr>
        <p:txBody>
          <a:bodyPr/>
          <a:lstStyle/>
          <a:p>
            <a:r>
              <a:rPr lang="en-US" dirty="0"/>
              <a:t>Use Kalman mean estimates to estimate hedge ratio (using second Kalman filter)</a:t>
            </a:r>
          </a:p>
        </p:txBody>
      </p:sp>
    </p:spTree>
    <p:extLst>
      <p:ext uri="{BB962C8B-B14F-4D97-AF65-F5344CB8AC3E}">
        <p14:creationId xmlns:p14="http://schemas.microsoft.com/office/powerpoint/2010/main" val="19943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PNG Color Pallete">
      <a:dk1>
        <a:srgbClr val="373737"/>
      </a:dk1>
      <a:lt1>
        <a:srgbClr val="FAFFFD"/>
      </a:lt1>
      <a:dk2>
        <a:srgbClr val="D3D3D3"/>
      </a:dk2>
      <a:lt2>
        <a:srgbClr val="EEEBE0"/>
      </a:lt2>
      <a:accent1>
        <a:srgbClr val="254B6D"/>
      </a:accent1>
      <a:accent2>
        <a:srgbClr val="2F5396"/>
      </a:accent2>
      <a:accent3>
        <a:srgbClr val="8EA9DD"/>
      </a:accent3>
      <a:accent4>
        <a:srgbClr val="AECDEA"/>
      </a:accent4>
      <a:accent5>
        <a:srgbClr val="C5590E"/>
      </a:accent5>
      <a:accent6>
        <a:srgbClr val="EEEBE0"/>
      </a:accent6>
      <a:hlink>
        <a:srgbClr val="C5590E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G Investor Pitchdeck v3" id="{D0624F0C-975B-DA4F-ACF2-4EBD532AE7CD}" vid="{E728171B-5F7C-C441-B5E8-F46C9BB1367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A2134B0B9B14BA7673D4764D0F944" ma:contentTypeVersion="9" ma:contentTypeDescription="Create a new document." ma:contentTypeScope="" ma:versionID="bd6e8fbdc5469d362088ce98f1a7fa24">
  <xsd:schema xmlns:xsd="http://www.w3.org/2001/XMLSchema" xmlns:xs="http://www.w3.org/2001/XMLSchema" xmlns:p="http://schemas.microsoft.com/office/2006/metadata/properties" xmlns:ns3="e5f61731-ae1c-492a-92c4-01561ca94477" targetNamespace="http://schemas.microsoft.com/office/2006/metadata/properties" ma:root="true" ma:fieldsID="ee10fa1662b9235ac50a0d58bab7b1a9" ns3:_="">
    <xsd:import namespace="e5f61731-ae1c-492a-92c4-01561ca944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61731-ae1c-492a-92c4-01561ca94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BFE5CE-2A15-4975-92BA-99AC3B79B4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f61731-ae1c-492a-92c4-01561ca944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F9D234-3B55-41BD-AC16-4FB2CC3F7A7F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e5f61731-ae1c-492a-92c4-01561ca94477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2573CA-F03D-4FC9-8ECC-589464FBE2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5406</TotalTime>
  <Words>647</Words>
  <Application>Microsoft Macintosh PowerPoint</Application>
  <PresentationFormat>Widescreen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Avenir</vt:lpstr>
      <vt:lpstr>Avenir Book</vt:lpstr>
      <vt:lpstr>Beirut</vt:lpstr>
      <vt:lpstr>Calibri</vt:lpstr>
      <vt:lpstr>Calibri Light</vt:lpstr>
      <vt:lpstr>DM Serif Display</vt:lpstr>
      <vt:lpstr>Garamond</vt:lpstr>
      <vt:lpstr>Helvetica</vt:lpstr>
      <vt:lpstr>1_Office Theme</vt:lpstr>
      <vt:lpstr>Custom Design</vt:lpstr>
      <vt:lpstr>Pairs Trading with a Kalman Filter</vt:lpstr>
      <vt:lpstr>Criteria for Identifying Pairs</vt:lpstr>
      <vt:lpstr>Identifying Pairs</vt:lpstr>
      <vt:lpstr>Correlation vs. Cointegration</vt:lpstr>
      <vt:lpstr>Risks of Many Traditional Pairs Trading Strategies</vt:lpstr>
      <vt:lpstr>What is a Kalman Filter?</vt:lpstr>
      <vt:lpstr>Kalman Filter for Price Estimation</vt:lpstr>
      <vt:lpstr>Kalman Filter for Hedge Ratio Estimation</vt:lpstr>
      <vt:lpstr>Putting it together</vt:lpstr>
      <vt:lpstr>Trading Logic</vt:lpstr>
      <vt:lpstr>Portfolio allocation</vt:lpstr>
      <vt:lpstr>Results</vt:lpstr>
      <vt:lpstr>Risks and Rewards of Strategy</vt:lpstr>
      <vt:lpstr>Future Improvements</vt:lpstr>
      <vt:lpstr>Pairs Traded</vt:lpstr>
      <vt:lpstr>External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 with a Kalman Filter</dc:title>
  <dc:creator>Glen Cahilly</dc:creator>
  <cp:lastModifiedBy>Glen Cahilly</cp:lastModifiedBy>
  <cp:revision>44</cp:revision>
  <cp:lastPrinted>2024-02-23T19:36:42Z</cp:lastPrinted>
  <dcterms:created xsi:type="dcterms:W3CDTF">2024-02-15T04:14:59Z</dcterms:created>
  <dcterms:modified xsi:type="dcterms:W3CDTF">2024-02-23T19:37:29Z</dcterms:modified>
</cp:coreProperties>
</file>