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81" r:id="rId6"/>
    <p:sldId id="260" r:id="rId7"/>
    <p:sldId id="261" r:id="rId8"/>
    <p:sldId id="262" r:id="rId9"/>
    <p:sldId id="263" r:id="rId10"/>
    <p:sldId id="264" r:id="rId11"/>
    <p:sldId id="265" r:id="rId12"/>
    <p:sldId id="267" r:id="rId13"/>
    <p:sldId id="268" r:id="rId14"/>
    <p:sldId id="269" r:id="rId15"/>
    <p:sldId id="282" r:id="rId16"/>
    <p:sldId id="271" r:id="rId17"/>
    <p:sldId id="272" r:id="rId18"/>
    <p:sldId id="270" r:id="rId19"/>
    <p:sldId id="273" r:id="rId20"/>
    <p:sldId id="274" r:id="rId21"/>
    <p:sldId id="275" r:id="rId22"/>
    <p:sldId id="276" r:id="rId23"/>
    <p:sldId id="277" r:id="rId24"/>
    <p:sldId id="278" r:id="rId25"/>
    <p:sldId id="279" r:id="rId26"/>
    <p:sldId id="280" r:id="rId27"/>
    <p:sldId id="283" r:id="rId28"/>
    <p:sldId id="284" r:id="rId29"/>
    <p:sldId id="285" r:id="rId30"/>
    <p:sldId id="286" r:id="rId31"/>
    <p:sldId id="287" r:id="rId32"/>
    <p:sldId id="288"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7" d="100"/>
          <a:sy n="117" d="100"/>
        </p:scale>
        <p:origin x="86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5179EAA-DCFC-48DC-A23C-6EC7590FD9C0}" type="datetimeFigureOut">
              <a:rPr lang="zh-CN" altLang="en-US" smtClean="0"/>
              <a:t>2019/1/11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6E00947-E527-4053-A0BE-75FDC94DD615}" type="slidenum">
              <a:rPr lang="zh-CN" altLang="en-US" smtClean="0"/>
              <a:t>‹#›</a:t>
            </a:fld>
            <a:endParaRPr lang="zh-CN" altLang="en-US"/>
          </a:p>
        </p:txBody>
      </p:sp>
    </p:spTree>
    <p:extLst>
      <p:ext uri="{BB962C8B-B14F-4D97-AF65-F5344CB8AC3E}">
        <p14:creationId xmlns:p14="http://schemas.microsoft.com/office/powerpoint/2010/main" val="2101636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5179EAA-DCFC-48DC-A23C-6EC7590FD9C0}" type="datetimeFigureOut">
              <a:rPr lang="zh-CN" altLang="en-US" smtClean="0"/>
              <a:t>2019/1/11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6E00947-E527-4053-A0BE-75FDC94DD615}" type="slidenum">
              <a:rPr lang="zh-CN" altLang="en-US" smtClean="0"/>
              <a:t>‹#›</a:t>
            </a:fld>
            <a:endParaRPr lang="zh-CN" altLang="en-US"/>
          </a:p>
        </p:txBody>
      </p:sp>
    </p:spTree>
    <p:extLst>
      <p:ext uri="{BB962C8B-B14F-4D97-AF65-F5344CB8AC3E}">
        <p14:creationId xmlns:p14="http://schemas.microsoft.com/office/powerpoint/2010/main" val="2358321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5179EAA-DCFC-48DC-A23C-6EC7590FD9C0}" type="datetimeFigureOut">
              <a:rPr lang="zh-CN" altLang="en-US" smtClean="0"/>
              <a:t>2019/1/11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6E00947-E527-4053-A0BE-75FDC94DD615}" type="slidenum">
              <a:rPr lang="zh-CN" altLang="en-US" smtClean="0"/>
              <a:t>‹#›</a:t>
            </a:fld>
            <a:endParaRPr lang="zh-CN" altLang="en-US"/>
          </a:p>
        </p:txBody>
      </p:sp>
    </p:spTree>
    <p:extLst>
      <p:ext uri="{BB962C8B-B14F-4D97-AF65-F5344CB8AC3E}">
        <p14:creationId xmlns:p14="http://schemas.microsoft.com/office/powerpoint/2010/main" val="2253773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5179EAA-DCFC-48DC-A23C-6EC7590FD9C0}" type="datetimeFigureOut">
              <a:rPr lang="zh-CN" altLang="en-US" smtClean="0"/>
              <a:t>2019/1/11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6E00947-E527-4053-A0BE-75FDC94DD615}" type="slidenum">
              <a:rPr lang="zh-CN" altLang="en-US" smtClean="0"/>
              <a:t>‹#›</a:t>
            </a:fld>
            <a:endParaRPr lang="zh-CN" altLang="en-US"/>
          </a:p>
        </p:txBody>
      </p:sp>
    </p:spTree>
    <p:extLst>
      <p:ext uri="{BB962C8B-B14F-4D97-AF65-F5344CB8AC3E}">
        <p14:creationId xmlns:p14="http://schemas.microsoft.com/office/powerpoint/2010/main" val="4113875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5179EAA-DCFC-48DC-A23C-6EC7590FD9C0}" type="datetimeFigureOut">
              <a:rPr lang="zh-CN" altLang="en-US" smtClean="0"/>
              <a:t>2019/1/11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6E00947-E527-4053-A0BE-75FDC94DD615}" type="slidenum">
              <a:rPr lang="zh-CN" altLang="en-US" smtClean="0"/>
              <a:t>‹#›</a:t>
            </a:fld>
            <a:endParaRPr lang="zh-CN" altLang="en-US"/>
          </a:p>
        </p:txBody>
      </p:sp>
    </p:spTree>
    <p:extLst>
      <p:ext uri="{BB962C8B-B14F-4D97-AF65-F5344CB8AC3E}">
        <p14:creationId xmlns:p14="http://schemas.microsoft.com/office/powerpoint/2010/main" val="2552408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5179EAA-DCFC-48DC-A23C-6EC7590FD9C0}" type="datetimeFigureOut">
              <a:rPr lang="zh-CN" altLang="en-US" smtClean="0"/>
              <a:t>2019/1/11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6E00947-E527-4053-A0BE-75FDC94DD615}" type="slidenum">
              <a:rPr lang="zh-CN" altLang="en-US" smtClean="0"/>
              <a:t>‹#›</a:t>
            </a:fld>
            <a:endParaRPr lang="zh-CN" altLang="en-US"/>
          </a:p>
        </p:txBody>
      </p:sp>
    </p:spTree>
    <p:extLst>
      <p:ext uri="{BB962C8B-B14F-4D97-AF65-F5344CB8AC3E}">
        <p14:creationId xmlns:p14="http://schemas.microsoft.com/office/powerpoint/2010/main" val="288027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5179EAA-DCFC-48DC-A23C-6EC7590FD9C0}" type="datetimeFigureOut">
              <a:rPr lang="zh-CN" altLang="en-US" smtClean="0"/>
              <a:t>2019/1/11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6E00947-E527-4053-A0BE-75FDC94DD615}" type="slidenum">
              <a:rPr lang="zh-CN" altLang="en-US" smtClean="0"/>
              <a:t>‹#›</a:t>
            </a:fld>
            <a:endParaRPr lang="zh-CN" altLang="en-US"/>
          </a:p>
        </p:txBody>
      </p:sp>
    </p:spTree>
    <p:extLst>
      <p:ext uri="{BB962C8B-B14F-4D97-AF65-F5344CB8AC3E}">
        <p14:creationId xmlns:p14="http://schemas.microsoft.com/office/powerpoint/2010/main" val="1908479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5179EAA-DCFC-48DC-A23C-6EC7590FD9C0}" type="datetimeFigureOut">
              <a:rPr lang="zh-CN" altLang="en-US" smtClean="0"/>
              <a:t>2019/1/11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6E00947-E527-4053-A0BE-75FDC94DD615}" type="slidenum">
              <a:rPr lang="zh-CN" altLang="en-US" smtClean="0"/>
              <a:t>‹#›</a:t>
            </a:fld>
            <a:endParaRPr lang="zh-CN" altLang="en-US"/>
          </a:p>
        </p:txBody>
      </p:sp>
    </p:spTree>
    <p:extLst>
      <p:ext uri="{BB962C8B-B14F-4D97-AF65-F5344CB8AC3E}">
        <p14:creationId xmlns:p14="http://schemas.microsoft.com/office/powerpoint/2010/main" val="3983073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179EAA-DCFC-48DC-A23C-6EC7590FD9C0}" type="datetimeFigureOut">
              <a:rPr lang="zh-CN" altLang="en-US" smtClean="0"/>
              <a:t>2019/1/11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6E00947-E527-4053-A0BE-75FDC94DD615}" type="slidenum">
              <a:rPr lang="zh-CN" altLang="en-US" smtClean="0"/>
              <a:t>‹#›</a:t>
            </a:fld>
            <a:endParaRPr lang="zh-CN" altLang="en-US"/>
          </a:p>
        </p:txBody>
      </p:sp>
    </p:spTree>
    <p:extLst>
      <p:ext uri="{BB962C8B-B14F-4D97-AF65-F5344CB8AC3E}">
        <p14:creationId xmlns:p14="http://schemas.microsoft.com/office/powerpoint/2010/main" val="3528683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5179EAA-DCFC-48DC-A23C-6EC7590FD9C0}" type="datetimeFigureOut">
              <a:rPr lang="zh-CN" altLang="en-US" smtClean="0"/>
              <a:t>2019/1/11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6E00947-E527-4053-A0BE-75FDC94DD615}" type="slidenum">
              <a:rPr lang="zh-CN" altLang="en-US" smtClean="0"/>
              <a:t>‹#›</a:t>
            </a:fld>
            <a:endParaRPr lang="zh-CN" altLang="en-US"/>
          </a:p>
        </p:txBody>
      </p:sp>
    </p:spTree>
    <p:extLst>
      <p:ext uri="{BB962C8B-B14F-4D97-AF65-F5344CB8AC3E}">
        <p14:creationId xmlns:p14="http://schemas.microsoft.com/office/powerpoint/2010/main" val="1666702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5179EAA-DCFC-48DC-A23C-6EC7590FD9C0}" type="datetimeFigureOut">
              <a:rPr lang="zh-CN" altLang="en-US" smtClean="0"/>
              <a:t>2019/1/11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6E00947-E527-4053-A0BE-75FDC94DD615}" type="slidenum">
              <a:rPr lang="zh-CN" altLang="en-US" smtClean="0"/>
              <a:t>‹#›</a:t>
            </a:fld>
            <a:endParaRPr lang="zh-CN" altLang="en-US"/>
          </a:p>
        </p:txBody>
      </p:sp>
    </p:spTree>
    <p:extLst>
      <p:ext uri="{BB962C8B-B14F-4D97-AF65-F5344CB8AC3E}">
        <p14:creationId xmlns:p14="http://schemas.microsoft.com/office/powerpoint/2010/main" val="2523805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179EAA-DCFC-48DC-A23C-6EC7590FD9C0}" type="datetimeFigureOut">
              <a:rPr lang="zh-CN" altLang="en-US" smtClean="0"/>
              <a:t>2019/1/11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E00947-E527-4053-A0BE-75FDC94DD615}" type="slidenum">
              <a:rPr lang="zh-CN" altLang="en-US" smtClean="0"/>
              <a:t>‹#›</a:t>
            </a:fld>
            <a:endParaRPr lang="zh-CN" altLang="en-US"/>
          </a:p>
        </p:txBody>
      </p:sp>
    </p:spTree>
    <p:extLst>
      <p:ext uri="{BB962C8B-B14F-4D97-AF65-F5344CB8AC3E}">
        <p14:creationId xmlns:p14="http://schemas.microsoft.com/office/powerpoint/2010/main" val="814535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1.bin"/><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9C16F3EA-A5B0-4821-92D2-F853BE89CBDE}"/>
              </a:ext>
            </a:extLst>
          </p:cNvPr>
          <p:cNvSpPr>
            <a:spLocks noGrp="1"/>
          </p:cNvSpPr>
          <p:nvPr>
            <p:ph type="subTitle" idx="1"/>
          </p:nvPr>
        </p:nvSpPr>
        <p:spPr>
          <a:xfrm>
            <a:off x="1143000" y="1336477"/>
            <a:ext cx="6858000" cy="1241822"/>
          </a:xfrm>
        </p:spPr>
        <p:txBody>
          <a:bodyPr>
            <a:noAutofit/>
          </a:bodyPr>
          <a:lstStyle/>
          <a:p>
            <a:r>
              <a:rPr lang="en-US" altLang="zh-CN" sz="4400" dirty="0">
                <a:latin typeface="微软雅黑" panose="020B0503020204020204" pitchFamily="34" charset="-122"/>
                <a:ea typeface="微软雅黑" panose="020B0503020204020204" pitchFamily="34" charset="-122"/>
              </a:rPr>
              <a:t>Web</a:t>
            </a:r>
            <a:r>
              <a:rPr lang="zh-CN" altLang="en-US" sz="4400" dirty="0">
                <a:latin typeface="微软雅黑" panose="020B0503020204020204" pitchFamily="34" charset="-122"/>
                <a:ea typeface="微软雅黑" panose="020B0503020204020204" pitchFamily="34" charset="-122"/>
              </a:rPr>
              <a:t>信息处理与应用</a:t>
            </a:r>
            <a:endParaRPr lang="en-US" altLang="zh-CN" sz="4400" dirty="0">
              <a:latin typeface="微软雅黑" panose="020B0503020204020204" pitchFamily="34" charset="-122"/>
              <a:ea typeface="微软雅黑" panose="020B0503020204020204" pitchFamily="34" charset="-122"/>
            </a:endParaRPr>
          </a:p>
          <a:p>
            <a:r>
              <a:rPr lang="zh-CN" altLang="en-US" sz="4400" dirty="0">
                <a:latin typeface="微软雅黑" panose="020B0503020204020204" pitchFamily="34" charset="-122"/>
                <a:ea typeface="微软雅黑" panose="020B0503020204020204" pitchFamily="34" charset="-122"/>
              </a:rPr>
              <a:t>习题课</a:t>
            </a:r>
          </a:p>
        </p:txBody>
      </p:sp>
    </p:spTree>
    <p:extLst>
      <p:ext uri="{BB962C8B-B14F-4D97-AF65-F5344CB8AC3E}">
        <p14:creationId xmlns:p14="http://schemas.microsoft.com/office/powerpoint/2010/main" val="945857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654772-50B9-4869-8C6B-D9FE4D221BA5}"/>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2.2 </a:t>
            </a:r>
            <a:r>
              <a:rPr lang="zh-CN" altLang="en-US" sz="3200" dirty="0">
                <a:latin typeface="微软雅黑" panose="020B0503020204020204" pitchFamily="34" charset="-122"/>
                <a:ea typeface="微软雅黑" panose="020B0503020204020204" pitchFamily="34" charset="-122"/>
              </a:rPr>
              <a:t>下面的句子存在哪种类型的分词歧义？为什么？</a:t>
            </a:r>
            <a:endParaRPr lang="zh-CN" altLang="en-US" sz="3200" dirty="0"/>
          </a:p>
        </p:txBody>
      </p:sp>
      <p:sp>
        <p:nvSpPr>
          <p:cNvPr id="3" name="内容占位符 2">
            <a:extLst>
              <a:ext uri="{FF2B5EF4-FFF2-40B4-BE49-F238E27FC236}">
                <a16:creationId xmlns:a16="http://schemas.microsoft.com/office/drawing/2014/main" id="{7F702783-D359-449D-86BB-82D7695CFBCB}"/>
              </a:ext>
            </a:extLst>
          </p:cNvPr>
          <p:cNvSpPr>
            <a:spLocks noGrp="1"/>
          </p:cNvSpPr>
          <p:nvPr>
            <p:ph idx="1"/>
          </p:nvPr>
        </p:nvSpPr>
        <p:spPr>
          <a:xfrm>
            <a:off x="271463" y="1514475"/>
            <a:ext cx="8572500" cy="5500688"/>
          </a:xfrm>
        </p:spPr>
        <p:txBody>
          <a:bodyPr>
            <a:normAutofit/>
          </a:bodyPr>
          <a:lstStyle/>
          <a:p>
            <a:pPr lvl="1"/>
            <a:r>
              <a:rPr lang="zh-CN" altLang="en-US" sz="2600" dirty="0">
                <a:latin typeface="微软雅黑" panose="020B0503020204020204" pitchFamily="34" charset="-122"/>
                <a:ea typeface="微软雅黑" panose="020B0503020204020204" pitchFamily="34" charset="-122"/>
              </a:rPr>
              <a:t>吉林省长春药店</a:t>
            </a:r>
          </a:p>
          <a:p>
            <a:pPr lvl="1"/>
            <a:r>
              <a:rPr lang="zh-CN" altLang="en-US" sz="2600" dirty="0">
                <a:solidFill>
                  <a:srgbClr val="FF0000"/>
                </a:solidFill>
                <a:latin typeface="微软雅黑" panose="020B0503020204020204" pitchFamily="34" charset="-122"/>
                <a:ea typeface="微软雅黑" panose="020B0503020204020204" pitchFamily="34" charset="-122"/>
              </a:rPr>
              <a:t>东北大学生联合会</a:t>
            </a:r>
          </a:p>
          <a:p>
            <a:pPr lvl="1"/>
            <a:r>
              <a:rPr lang="zh-CN" altLang="en-US" sz="2600" dirty="0">
                <a:latin typeface="微软雅黑" panose="020B0503020204020204" pitchFamily="34" charset="-122"/>
                <a:ea typeface="微软雅黑" panose="020B0503020204020204" pitchFamily="34" charset="-122"/>
              </a:rPr>
              <a:t>人大代表群体性事件</a:t>
            </a:r>
            <a:endParaRPr lang="en-US" altLang="zh-CN" sz="2600" dirty="0">
              <a:latin typeface="微软雅黑" panose="020B0503020204020204" pitchFamily="34" charset="-122"/>
              <a:ea typeface="微软雅黑" panose="020B0503020204020204" pitchFamily="34" charset="-122"/>
            </a:endParaRPr>
          </a:p>
          <a:p>
            <a:pPr lvl="1"/>
            <a:endParaRPr lang="zh-CN" altLang="en-US" sz="2600" dirty="0">
              <a:latin typeface="微软雅黑" panose="020B0503020204020204" pitchFamily="34" charset="-122"/>
              <a:ea typeface="微软雅黑" panose="020B0503020204020204" pitchFamily="34" charset="-122"/>
            </a:endParaRPr>
          </a:p>
          <a:p>
            <a:r>
              <a:rPr lang="zh-CN" altLang="en-US" sz="2600" dirty="0">
                <a:latin typeface="微软雅黑" panose="020B0503020204020204" pitchFamily="34" charset="-122"/>
                <a:ea typeface="微软雅黑" panose="020B0503020204020204" pitchFamily="34" charset="-122"/>
              </a:rPr>
              <a:t>东北和北大，北大和大学（生），大学和学生  </a:t>
            </a:r>
            <a:r>
              <a:rPr lang="zh-CN" altLang="en-US" sz="2600" b="1" dirty="0">
                <a:solidFill>
                  <a:srgbClr val="FF0000"/>
                </a:solidFill>
                <a:latin typeface="微软雅黑" panose="020B0503020204020204" pitchFamily="34" charset="-122"/>
                <a:ea typeface="微软雅黑" panose="020B0503020204020204" pitchFamily="34" charset="-122"/>
              </a:rPr>
              <a:t>交叉歧义</a:t>
            </a:r>
            <a:endParaRPr lang="en-US" altLang="zh-CN" sz="2600" b="1" dirty="0">
              <a:solidFill>
                <a:srgbClr val="FF0000"/>
              </a:solidFill>
              <a:latin typeface="微软雅黑" panose="020B0503020204020204" pitchFamily="34" charset="-122"/>
              <a:ea typeface="微软雅黑" panose="020B0503020204020204" pitchFamily="34" charset="-122"/>
            </a:endParaRPr>
          </a:p>
          <a:p>
            <a:endParaRPr lang="en-US" altLang="zh-CN" sz="2600" b="1" dirty="0">
              <a:solidFill>
                <a:srgbClr val="FF0000"/>
              </a:solidFill>
              <a:latin typeface="微软雅黑" panose="020B0503020204020204" pitchFamily="34" charset="-122"/>
              <a:ea typeface="微软雅黑" panose="020B0503020204020204" pitchFamily="34" charset="-122"/>
            </a:endParaRPr>
          </a:p>
          <a:p>
            <a:r>
              <a:rPr lang="zh-CN" altLang="en-US" sz="2600" dirty="0">
                <a:latin typeface="微软雅黑" panose="020B0503020204020204" pitchFamily="34" charset="-122"/>
                <a:ea typeface="微软雅黑" panose="020B0503020204020204" pitchFamily="34" charset="-122"/>
              </a:rPr>
              <a:t>东北大学和东北</a:t>
            </a:r>
            <a:r>
              <a:rPr lang="en-US" altLang="zh-CN" sz="2600" dirty="0">
                <a:solidFill>
                  <a:srgbClr val="FF0000"/>
                </a:solidFill>
                <a:latin typeface="微软雅黑" panose="020B0503020204020204" pitchFamily="34" charset="-122"/>
                <a:ea typeface="微软雅黑" panose="020B0503020204020204" pitchFamily="34" charset="-122"/>
              </a:rPr>
              <a:t>/</a:t>
            </a:r>
            <a:r>
              <a:rPr lang="zh-CN" altLang="en-US" sz="2600" dirty="0">
                <a:latin typeface="微软雅黑" panose="020B0503020204020204" pitchFamily="34" charset="-122"/>
                <a:ea typeface="微软雅黑" panose="020B0503020204020204" pitchFamily="34" charset="-122"/>
              </a:rPr>
              <a:t>大学                                     </a:t>
            </a:r>
            <a:r>
              <a:rPr lang="zh-CN" altLang="en-US" sz="2600" b="1" dirty="0">
                <a:solidFill>
                  <a:srgbClr val="FF0000"/>
                </a:solidFill>
                <a:latin typeface="微软雅黑" panose="020B0503020204020204" pitchFamily="34" charset="-122"/>
                <a:ea typeface="微软雅黑" panose="020B0503020204020204" pitchFamily="34" charset="-122"/>
              </a:rPr>
              <a:t>组合歧义</a:t>
            </a:r>
          </a:p>
          <a:p>
            <a:endParaRPr lang="zh-CN" altLang="en-US" dirty="0"/>
          </a:p>
          <a:p>
            <a:endParaRPr lang="en-US" altLang="zh-CN" sz="2400"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2211730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654772-50B9-4869-8C6B-D9FE4D221BA5}"/>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2.2 </a:t>
            </a:r>
            <a:r>
              <a:rPr lang="zh-CN" altLang="en-US" sz="3200" dirty="0">
                <a:latin typeface="微软雅黑" panose="020B0503020204020204" pitchFamily="34" charset="-122"/>
                <a:ea typeface="微软雅黑" panose="020B0503020204020204" pitchFamily="34" charset="-122"/>
              </a:rPr>
              <a:t>下面的句子存在哪种类型的分词歧义？为什么？</a:t>
            </a:r>
            <a:endParaRPr lang="zh-CN" altLang="en-US" sz="3200" dirty="0"/>
          </a:p>
        </p:txBody>
      </p:sp>
      <p:sp>
        <p:nvSpPr>
          <p:cNvPr id="3" name="内容占位符 2">
            <a:extLst>
              <a:ext uri="{FF2B5EF4-FFF2-40B4-BE49-F238E27FC236}">
                <a16:creationId xmlns:a16="http://schemas.microsoft.com/office/drawing/2014/main" id="{7F702783-D359-449D-86BB-82D7695CFBCB}"/>
              </a:ext>
            </a:extLst>
          </p:cNvPr>
          <p:cNvSpPr>
            <a:spLocks noGrp="1"/>
          </p:cNvSpPr>
          <p:nvPr>
            <p:ph idx="1"/>
          </p:nvPr>
        </p:nvSpPr>
        <p:spPr>
          <a:xfrm>
            <a:off x="271463" y="1514475"/>
            <a:ext cx="8572500" cy="5500688"/>
          </a:xfrm>
        </p:spPr>
        <p:txBody>
          <a:bodyPr>
            <a:normAutofit/>
          </a:bodyPr>
          <a:lstStyle/>
          <a:p>
            <a:pPr lvl="1"/>
            <a:r>
              <a:rPr lang="zh-CN" altLang="en-US" sz="2600" dirty="0">
                <a:latin typeface="微软雅黑" panose="020B0503020204020204" pitchFamily="34" charset="-122"/>
                <a:ea typeface="微软雅黑" panose="020B0503020204020204" pitchFamily="34" charset="-122"/>
              </a:rPr>
              <a:t>吉林省长春药店</a:t>
            </a:r>
          </a:p>
          <a:p>
            <a:pPr lvl="1"/>
            <a:r>
              <a:rPr lang="zh-CN" altLang="en-US" sz="2600" dirty="0">
                <a:latin typeface="微软雅黑" panose="020B0503020204020204" pitchFamily="34" charset="-122"/>
                <a:ea typeface="微软雅黑" panose="020B0503020204020204" pitchFamily="34" charset="-122"/>
              </a:rPr>
              <a:t>东北大学生联合会</a:t>
            </a:r>
          </a:p>
          <a:p>
            <a:pPr lvl="1"/>
            <a:r>
              <a:rPr lang="zh-CN" altLang="en-US" sz="2600" dirty="0">
                <a:solidFill>
                  <a:srgbClr val="FF0000"/>
                </a:solidFill>
                <a:latin typeface="微软雅黑" panose="020B0503020204020204" pitchFamily="34" charset="-122"/>
                <a:ea typeface="微软雅黑" panose="020B0503020204020204" pitchFamily="34" charset="-122"/>
              </a:rPr>
              <a:t>人大代表群体性事件</a:t>
            </a:r>
            <a:endParaRPr lang="en-US" altLang="zh-CN" sz="2600" dirty="0">
              <a:solidFill>
                <a:srgbClr val="FF0000"/>
              </a:solidFill>
              <a:latin typeface="微软雅黑" panose="020B0503020204020204" pitchFamily="34" charset="-122"/>
              <a:ea typeface="微软雅黑" panose="020B0503020204020204" pitchFamily="34" charset="-122"/>
            </a:endParaRPr>
          </a:p>
          <a:p>
            <a:pPr lvl="1"/>
            <a:endParaRPr lang="zh-CN" altLang="en-US" sz="2600" dirty="0">
              <a:latin typeface="微软雅黑" panose="020B0503020204020204" pitchFamily="34" charset="-122"/>
              <a:ea typeface="微软雅黑" panose="020B0503020204020204" pitchFamily="34" charset="-122"/>
            </a:endParaRPr>
          </a:p>
          <a:p>
            <a:r>
              <a:rPr lang="zh-CN" altLang="en-US" sz="2600" dirty="0">
                <a:latin typeface="微软雅黑" panose="020B0503020204020204" pitchFamily="34" charset="-122"/>
                <a:ea typeface="微软雅黑" panose="020B0503020204020204" pitchFamily="34" charset="-122"/>
              </a:rPr>
              <a:t>人大代表和人大</a:t>
            </a:r>
            <a:r>
              <a:rPr lang="en-US" altLang="zh-CN" sz="2600" dirty="0">
                <a:solidFill>
                  <a:srgbClr val="FF0000"/>
                </a:solidFill>
                <a:latin typeface="微软雅黑" panose="020B0503020204020204" pitchFamily="34" charset="-122"/>
                <a:ea typeface="微软雅黑" panose="020B0503020204020204" pitchFamily="34" charset="-122"/>
              </a:rPr>
              <a:t>/</a:t>
            </a:r>
            <a:r>
              <a:rPr lang="zh-CN" altLang="en-US" sz="2600" dirty="0">
                <a:latin typeface="微软雅黑" panose="020B0503020204020204" pitchFamily="34" charset="-122"/>
                <a:ea typeface="微软雅黑" panose="020B0503020204020204" pitchFamily="34" charset="-122"/>
              </a:rPr>
              <a:t>代表                               </a:t>
            </a:r>
            <a:r>
              <a:rPr lang="zh-CN" altLang="en-US" sz="2600" b="1" dirty="0">
                <a:solidFill>
                  <a:srgbClr val="FF0000"/>
                </a:solidFill>
                <a:latin typeface="微软雅黑" panose="020B0503020204020204" pitchFamily="34" charset="-122"/>
                <a:ea typeface="微软雅黑" panose="020B0503020204020204" pitchFamily="34" charset="-122"/>
              </a:rPr>
              <a:t>组合歧义</a:t>
            </a:r>
            <a:endParaRPr lang="zh-CN" altLang="en-US" b="1" dirty="0">
              <a:solidFill>
                <a:srgbClr val="FF0000"/>
              </a:solidFill>
            </a:endParaRPr>
          </a:p>
          <a:p>
            <a:r>
              <a:rPr lang="zh-CN" altLang="en-US" sz="2600" dirty="0">
                <a:latin typeface="微软雅黑" panose="020B0503020204020204" pitchFamily="34" charset="-122"/>
                <a:ea typeface="微软雅黑" panose="020B0503020204020204" pitchFamily="34" charset="-122"/>
              </a:rPr>
              <a:t>群体性事件和群体</a:t>
            </a:r>
            <a:r>
              <a:rPr lang="en-US" altLang="zh-CN" sz="2600" dirty="0">
                <a:solidFill>
                  <a:srgbClr val="FF0000"/>
                </a:solidFill>
                <a:latin typeface="微软雅黑" panose="020B0503020204020204" pitchFamily="34" charset="-122"/>
                <a:ea typeface="微软雅黑" panose="020B0503020204020204" pitchFamily="34" charset="-122"/>
              </a:rPr>
              <a:t>/</a:t>
            </a:r>
            <a:r>
              <a:rPr lang="zh-CN" altLang="en-US" sz="2600" dirty="0">
                <a:latin typeface="微软雅黑" panose="020B0503020204020204" pitchFamily="34" charset="-122"/>
                <a:ea typeface="微软雅黑" panose="020B0503020204020204" pitchFamily="34" charset="-122"/>
              </a:rPr>
              <a:t>性事件</a:t>
            </a:r>
            <a:r>
              <a:rPr lang="en-US" altLang="zh-CN" sz="2600" dirty="0">
                <a:latin typeface="微软雅黑" panose="020B0503020204020204" pitchFamily="34" charset="-122"/>
                <a:ea typeface="微软雅黑" panose="020B0503020204020204" pitchFamily="34" charset="-122"/>
              </a:rPr>
              <a:t>or</a:t>
            </a:r>
            <a:r>
              <a:rPr lang="zh-CN" altLang="en-US" sz="2600" dirty="0">
                <a:latin typeface="微软雅黑" panose="020B0503020204020204" pitchFamily="34" charset="-122"/>
                <a:ea typeface="微软雅黑" panose="020B0503020204020204" pitchFamily="34" charset="-122"/>
              </a:rPr>
              <a:t>群体</a:t>
            </a:r>
            <a:r>
              <a:rPr lang="en-US" altLang="zh-CN" sz="2600" dirty="0">
                <a:solidFill>
                  <a:srgbClr val="FF0000"/>
                </a:solidFill>
                <a:latin typeface="微软雅黑" panose="020B0503020204020204" pitchFamily="34" charset="-122"/>
                <a:ea typeface="微软雅黑" panose="020B0503020204020204" pitchFamily="34" charset="-122"/>
              </a:rPr>
              <a:t>/</a:t>
            </a:r>
            <a:r>
              <a:rPr lang="zh-CN" altLang="en-US" sz="2600" dirty="0">
                <a:latin typeface="微软雅黑" panose="020B0503020204020204" pitchFamily="34" charset="-122"/>
                <a:ea typeface="微软雅黑" panose="020B0503020204020204" pitchFamily="34" charset="-122"/>
              </a:rPr>
              <a:t>性</a:t>
            </a:r>
            <a:r>
              <a:rPr lang="en-US" altLang="zh-CN" sz="2600" dirty="0">
                <a:solidFill>
                  <a:srgbClr val="FF0000"/>
                </a:solidFill>
                <a:latin typeface="微软雅黑" panose="020B0503020204020204" pitchFamily="34" charset="-122"/>
                <a:ea typeface="微软雅黑" panose="020B0503020204020204" pitchFamily="34" charset="-122"/>
              </a:rPr>
              <a:t>/</a:t>
            </a:r>
            <a:r>
              <a:rPr lang="zh-CN" altLang="en-US" sz="2600" dirty="0">
                <a:latin typeface="微软雅黑" panose="020B0503020204020204" pitchFamily="34" charset="-122"/>
                <a:ea typeface="微软雅黑" panose="020B0503020204020204" pitchFamily="34" charset="-122"/>
              </a:rPr>
              <a:t>事件     </a:t>
            </a:r>
            <a:r>
              <a:rPr lang="zh-CN" altLang="en-US" sz="2600" b="1" dirty="0">
                <a:solidFill>
                  <a:srgbClr val="FF0000"/>
                </a:solidFill>
                <a:latin typeface="微软雅黑" panose="020B0503020204020204" pitchFamily="34" charset="-122"/>
                <a:ea typeface="微软雅黑" panose="020B0503020204020204" pitchFamily="34" charset="-122"/>
              </a:rPr>
              <a:t>无歧义</a:t>
            </a:r>
            <a:endParaRPr lang="en-US" altLang="zh-CN" sz="2600" b="1" dirty="0">
              <a:solidFill>
                <a:srgbClr val="FF0000"/>
              </a:solidFill>
              <a:latin typeface="微软雅黑" panose="020B0503020204020204" pitchFamily="34" charset="-122"/>
              <a:ea typeface="微软雅黑" panose="020B0503020204020204" pitchFamily="34" charset="-122"/>
            </a:endParaRPr>
          </a:p>
          <a:p>
            <a:r>
              <a:rPr lang="zh-CN" altLang="en-US" sz="2600" dirty="0">
                <a:latin typeface="微软雅黑" panose="020B0503020204020204" pitchFamily="34" charset="-122"/>
                <a:ea typeface="微软雅黑" panose="020B0503020204020204" pitchFamily="34" charset="-122"/>
              </a:rPr>
              <a:t>人大和人</a:t>
            </a:r>
            <a:r>
              <a:rPr lang="en-US" altLang="zh-CN" sz="2600" dirty="0">
                <a:solidFill>
                  <a:srgbClr val="FF0000"/>
                </a:solidFill>
                <a:latin typeface="微软雅黑" panose="020B0503020204020204" pitchFamily="34" charset="-122"/>
                <a:ea typeface="微软雅黑" panose="020B0503020204020204" pitchFamily="34" charset="-122"/>
              </a:rPr>
              <a:t>/</a:t>
            </a:r>
            <a:r>
              <a:rPr lang="zh-CN" altLang="en-US" sz="2600" dirty="0">
                <a:latin typeface="微软雅黑" panose="020B0503020204020204" pitchFamily="34" charset="-122"/>
                <a:ea typeface="微软雅黑" panose="020B0503020204020204" pitchFamily="34" charset="-122"/>
              </a:rPr>
              <a:t>大                                                   </a:t>
            </a:r>
            <a:r>
              <a:rPr lang="en-US" altLang="zh-CN" sz="2600" b="1" dirty="0">
                <a:solidFill>
                  <a:srgbClr val="FF0000"/>
                </a:solidFill>
                <a:latin typeface="微软雅黑" panose="020B0503020204020204" pitchFamily="34" charset="-122"/>
                <a:ea typeface="微软雅黑" panose="020B0503020204020204" pitchFamily="34" charset="-122"/>
              </a:rPr>
              <a:t>???</a:t>
            </a:r>
          </a:p>
          <a:p>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3352359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D85979-2CA0-48E7-915F-65F1BB9F585B}"/>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HW3</a:t>
            </a:r>
            <a:endParaRPr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4DC23DCF-45ED-4958-874B-C182FECABD67}"/>
              </a:ext>
            </a:extLst>
          </p:cNvPr>
          <p:cNvSpPr>
            <a:spLocks noGrp="1"/>
          </p:cNvSpPr>
          <p:nvPr>
            <p:ph idx="1"/>
          </p:nvPr>
        </p:nvSpPr>
        <p:spPr/>
        <p:txBody>
          <a:bodyPr/>
          <a:lstStyle/>
          <a:p>
            <a:r>
              <a:rPr lang="zh-CN" altLang="en-US" dirty="0"/>
              <a:t>考虑下面的文档：</a:t>
            </a:r>
            <a:br>
              <a:rPr lang="zh-CN" altLang="en-US" dirty="0"/>
            </a:br>
            <a:r>
              <a:rPr lang="zh-CN" altLang="en-US" dirty="0"/>
              <a:t>    </a:t>
            </a:r>
            <a:r>
              <a:rPr lang="en-US" altLang="zh-CN" b="1" dirty="0"/>
              <a:t>Doc 1</a:t>
            </a:r>
            <a:r>
              <a:rPr lang="en-US" altLang="zh-CN" dirty="0"/>
              <a:t>    prediction of whole country sales </a:t>
            </a:r>
            <a:br>
              <a:rPr lang="en-US" altLang="zh-CN" dirty="0"/>
            </a:br>
            <a:r>
              <a:rPr lang="en-US" altLang="zh-CN" dirty="0"/>
              <a:t>    </a:t>
            </a:r>
            <a:r>
              <a:rPr lang="en-US" altLang="zh-CN" b="1" dirty="0"/>
              <a:t>Doc 2</a:t>
            </a:r>
            <a:r>
              <a:rPr lang="en-US" altLang="zh-CN" dirty="0"/>
              <a:t>    country sales rise in July </a:t>
            </a:r>
            <a:br>
              <a:rPr lang="en-US" altLang="zh-CN" dirty="0"/>
            </a:br>
            <a:r>
              <a:rPr lang="en-US" altLang="zh-CN" dirty="0"/>
              <a:t>    </a:t>
            </a:r>
            <a:r>
              <a:rPr lang="en-US" altLang="zh-CN" b="1" dirty="0"/>
              <a:t>Doc 3</a:t>
            </a:r>
            <a:r>
              <a:rPr lang="en-US" altLang="zh-CN" dirty="0"/>
              <a:t>    decrease </a:t>
            </a:r>
            <a:r>
              <a:rPr lang="en-US" altLang="zh-CN" dirty="0">
                <a:solidFill>
                  <a:srgbClr val="FF0000"/>
                </a:solidFill>
              </a:rPr>
              <a:t>in</a:t>
            </a:r>
            <a:r>
              <a:rPr lang="en-US" altLang="zh-CN" dirty="0"/>
              <a:t> home sales </a:t>
            </a:r>
            <a:r>
              <a:rPr lang="en-US" altLang="zh-CN" dirty="0">
                <a:solidFill>
                  <a:srgbClr val="FF0000"/>
                </a:solidFill>
              </a:rPr>
              <a:t>in</a:t>
            </a:r>
            <a:r>
              <a:rPr lang="en-US" altLang="zh-CN" dirty="0"/>
              <a:t> June </a:t>
            </a:r>
            <a:br>
              <a:rPr lang="en-US" altLang="zh-CN" dirty="0"/>
            </a:br>
            <a:r>
              <a:rPr lang="en-US" altLang="zh-CN" dirty="0"/>
              <a:t>    </a:t>
            </a:r>
            <a:r>
              <a:rPr lang="en-US" altLang="zh-CN" b="1" dirty="0"/>
              <a:t>Doc 4</a:t>
            </a:r>
            <a:r>
              <a:rPr lang="en-US" altLang="zh-CN" dirty="0"/>
              <a:t>    July country sales rise prediction</a:t>
            </a:r>
            <a:br>
              <a:rPr lang="en-US" altLang="zh-CN" dirty="0"/>
            </a:br>
            <a:r>
              <a:rPr lang="zh-CN" altLang="en-US" dirty="0"/>
              <a:t>（</a:t>
            </a:r>
            <a:r>
              <a:rPr lang="en-US" altLang="zh-CN" dirty="0"/>
              <a:t>1</a:t>
            </a:r>
            <a:r>
              <a:rPr lang="zh-CN" altLang="en-US" dirty="0"/>
              <a:t>）画出该文档集对应的</a:t>
            </a:r>
            <a:r>
              <a:rPr lang="en-US" altLang="zh-CN" dirty="0"/>
              <a:t>term-document</a:t>
            </a:r>
            <a:r>
              <a:rPr lang="zh-CN" altLang="en-US" dirty="0"/>
              <a:t>关联矩阵，</a:t>
            </a:r>
            <a:r>
              <a:rPr lang="zh-CN" altLang="en-US" dirty="0">
                <a:solidFill>
                  <a:srgbClr val="FF0000"/>
                </a:solidFill>
              </a:rPr>
              <a:t>假定每个单词都作为一个索引词项</a:t>
            </a:r>
            <a:br>
              <a:rPr lang="zh-CN" altLang="en-US" dirty="0"/>
            </a:br>
            <a:r>
              <a:rPr lang="zh-CN" altLang="en-US" dirty="0"/>
              <a:t>（</a:t>
            </a:r>
            <a:r>
              <a:rPr lang="en-US" altLang="zh-CN" dirty="0"/>
              <a:t>2</a:t>
            </a:r>
            <a:r>
              <a:rPr lang="zh-CN" altLang="en-US" dirty="0"/>
              <a:t>）画出该文档集对应的倒排索引，假定每个单词都作为一个索引词项。要求每个词项包含</a:t>
            </a:r>
            <a:br>
              <a:rPr lang="zh-CN" altLang="en-US" dirty="0"/>
            </a:br>
            <a:r>
              <a:rPr lang="zh-CN" altLang="en-US" dirty="0"/>
              <a:t>         </a:t>
            </a:r>
            <a:r>
              <a:rPr lang="en-US" altLang="zh-CN" dirty="0"/>
              <a:t>document </a:t>
            </a:r>
            <a:r>
              <a:rPr lang="en-US" altLang="zh-CN" dirty="0" err="1"/>
              <a:t>frenquency</a:t>
            </a:r>
            <a:r>
              <a:rPr lang="zh-CN" altLang="en-US" dirty="0"/>
              <a:t>以及</a:t>
            </a:r>
            <a:r>
              <a:rPr lang="en-US" altLang="zh-CN" dirty="0"/>
              <a:t>term </a:t>
            </a:r>
            <a:r>
              <a:rPr lang="en-US" altLang="zh-CN" dirty="0" err="1"/>
              <a:t>frenquency</a:t>
            </a:r>
            <a:endParaRPr lang="zh-CN" altLang="en-US" dirty="0"/>
          </a:p>
        </p:txBody>
      </p:sp>
    </p:spTree>
    <p:extLst>
      <p:ext uri="{BB962C8B-B14F-4D97-AF65-F5344CB8AC3E}">
        <p14:creationId xmlns:p14="http://schemas.microsoft.com/office/powerpoint/2010/main" val="1959123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7FBD941-8B60-4BE2-A46C-16E9E882DA1C}"/>
              </a:ext>
            </a:extLst>
          </p:cNvPr>
          <p:cNvSpPr>
            <a:spLocks noGrp="1"/>
          </p:cNvSpPr>
          <p:nvPr>
            <p:ph idx="1"/>
          </p:nvPr>
        </p:nvSpPr>
        <p:spPr>
          <a:xfrm>
            <a:off x="528638" y="285750"/>
            <a:ext cx="7986712" cy="5891213"/>
          </a:xfrm>
        </p:spPr>
        <p:txBody>
          <a:bodyPr/>
          <a:lstStyle/>
          <a:p>
            <a:r>
              <a:rPr lang="en-US" altLang="zh-CN" dirty="0">
                <a:latin typeface="微软雅黑" panose="020B0503020204020204" pitchFamily="34" charset="-122"/>
                <a:ea typeface="微软雅黑" panose="020B0503020204020204" pitchFamily="34" charset="-122"/>
              </a:rPr>
              <a:t>(1)</a:t>
            </a:r>
            <a:r>
              <a:rPr lang="en-US" altLang="zh-CN" dirty="0"/>
              <a:t> </a:t>
            </a:r>
            <a:r>
              <a:rPr lang="en-US" altLang="zh-CN" dirty="0">
                <a:latin typeface="微软雅黑" panose="020B0503020204020204" pitchFamily="34" charset="-122"/>
                <a:ea typeface="微软雅黑" panose="020B0503020204020204" pitchFamily="34" charset="-122"/>
              </a:rPr>
              <a:t>term-document</a:t>
            </a:r>
            <a:r>
              <a:rPr lang="zh-CN" altLang="en-US" dirty="0">
                <a:latin typeface="微软雅黑" panose="020B0503020204020204" pitchFamily="34" charset="-122"/>
                <a:ea typeface="微软雅黑" panose="020B0503020204020204" pitchFamily="34" charset="-122"/>
              </a:rPr>
              <a:t>关联矩阵</a:t>
            </a:r>
            <a:endParaRPr lang="en-US" altLang="zh-CN" dirty="0">
              <a:latin typeface="微软雅黑" panose="020B0503020204020204" pitchFamily="34" charset="-122"/>
              <a:ea typeface="微软雅黑" panose="020B0503020204020204" pitchFamily="34" charset="-122"/>
            </a:endParaRPr>
          </a:p>
          <a:p>
            <a:endParaRPr lang="zh-CN" altLang="en-US" dirty="0"/>
          </a:p>
        </p:txBody>
      </p:sp>
      <p:graphicFrame>
        <p:nvGraphicFramePr>
          <p:cNvPr id="4" name="表格 3">
            <a:extLst>
              <a:ext uri="{FF2B5EF4-FFF2-40B4-BE49-F238E27FC236}">
                <a16:creationId xmlns:a16="http://schemas.microsoft.com/office/drawing/2014/main" id="{9B7CD0D1-87F4-43C0-8A59-DF33F1CFADD8}"/>
              </a:ext>
            </a:extLst>
          </p:cNvPr>
          <p:cNvGraphicFramePr>
            <a:graphicFrameLocks noGrp="1"/>
          </p:cNvGraphicFramePr>
          <p:nvPr>
            <p:extLst>
              <p:ext uri="{D42A27DB-BD31-4B8C-83A1-F6EECF244321}">
                <p14:modId xmlns:p14="http://schemas.microsoft.com/office/powerpoint/2010/main" val="1417336703"/>
              </p:ext>
            </p:extLst>
          </p:nvPr>
        </p:nvGraphicFramePr>
        <p:xfrm>
          <a:off x="628650" y="681037"/>
          <a:ext cx="7886695" cy="5719764"/>
        </p:xfrm>
        <a:graphic>
          <a:graphicData uri="http://schemas.openxmlformats.org/drawingml/2006/table">
            <a:tbl>
              <a:tblPr firstRow="1" bandRow="1">
                <a:tableStyleId>{5C22544A-7EE6-4342-B048-85BDC9FD1C3A}</a:tableStyleId>
              </a:tblPr>
              <a:tblGrid>
                <a:gridCol w="1577339">
                  <a:extLst>
                    <a:ext uri="{9D8B030D-6E8A-4147-A177-3AD203B41FA5}">
                      <a16:colId xmlns:a16="http://schemas.microsoft.com/office/drawing/2014/main" val="1096790451"/>
                    </a:ext>
                  </a:extLst>
                </a:gridCol>
                <a:gridCol w="1577339">
                  <a:extLst>
                    <a:ext uri="{9D8B030D-6E8A-4147-A177-3AD203B41FA5}">
                      <a16:colId xmlns:a16="http://schemas.microsoft.com/office/drawing/2014/main" val="2847352810"/>
                    </a:ext>
                  </a:extLst>
                </a:gridCol>
                <a:gridCol w="1577339">
                  <a:extLst>
                    <a:ext uri="{9D8B030D-6E8A-4147-A177-3AD203B41FA5}">
                      <a16:colId xmlns:a16="http://schemas.microsoft.com/office/drawing/2014/main" val="272653035"/>
                    </a:ext>
                  </a:extLst>
                </a:gridCol>
                <a:gridCol w="1577339">
                  <a:extLst>
                    <a:ext uri="{9D8B030D-6E8A-4147-A177-3AD203B41FA5}">
                      <a16:colId xmlns:a16="http://schemas.microsoft.com/office/drawing/2014/main" val="3810667596"/>
                    </a:ext>
                  </a:extLst>
                </a:gridCol>
                <a:gridCol w="1577339">
                  <a:extLst>
                    <a:ext uri="{9D8B030D-6E8A-4147-A177-3AD203B41FA5}">
                      <a16:colId xmlns:a16="http://schemas.microsoft.com/office/drawing/2014/main" val="1288085079"/>
                    </a:ext>
                  </a:extLst>
                </a:gridCol>
              </a:tblGrid>
              <a:tr h="476647">
                <a:tc>
                  <a:txBody>
                    <a:bodyPr/>
                    <a:lstStyle/>
                    <a:p>
                      <a:r>
                        <a:rPr lang="en-US" altLang="zh-CN" dirty="0"/>
                        <a:t>doc</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extLst>
                  <a:ext uri="{0D108BD9-81ED-4DB2-BD59-A6C34878D82A}">
                    <a16:rowId xmlns:a16="http://schemas.microsoft.com/office/drawing/2014/main" val="154227672"/>
                  </a:ext>
                </a:extLst>
              </a:tr>
              <a:tr h="476647">
                <a:tc>
                  <a:txBody>
                    <a:bodyPr/>
                    <a:lstStyle/>
                    <a:p>
                      <a:r>
                        <a:rPr lang="en-US" altLang="zh-CN" dirty="0"/>
                        <a:t>Prediction</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150032560"/>
                  </a:ext>
                </a:extLst>
              </a:tr>
              <a:tr h="476647">
                <a:tc>
                  <a:txBody>
                    <a:bodyPr/>
                    <a:lstStyle/>
                    <a:p>
                      <a:r>
                        <a:rPr lang="en-US" altLang="zh-CN" dirty="0"/>
                        <a:t>of</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2929793748"/>
                  </a:ext>
                </a:extLst>
              </a:tr>
              <a:tr h="476647">
                <a:tc>
                  <a:txBody>
                    <a:bodyPr/>
                    <a:lstStyle/>
                    <a:p>
                      <a:r>
                        <a:rPr lang="en-US" altLang="zh-CN" dirty="0"/>
                        <a:t>whole</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2595845353"/>
                  </a:ext>
                </a:extLst>
              </a:tr>
              <a:tr h="476647">
                <a:tc>
                  <a:txBody>
                    <a:bodyPr/>
                    <a:lstStyle/>
                    <a:p>
                      <a:r>
                        <a:rPr lang="en-US" altLang="zh-CN" dirty="0"/>
                        <a:t>country</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059935565"/>
                  </a:ext>
                </a:extLst>
              </a:tr>
              <a:tr h="476647">
                <a:tc>
                  <a:txBody>
                    <a:bodyPr/>
                    <a:lstStyle/>
                    <a:p>
                      <a:r>
                        <a:rPr lang="en-US" altLang="zh-CN" dirty="0"/>
                        <a:t>sale</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2334525667"/>
                  </a:ext>
                </a:extLst>
              </a:tr>
              <a:tr h="476647">
                <a:tc>
                  <a:txBody>
                    <a:bodyPr/>
                    <a:lstStyle/>
                    <a:p>
                      <a:r>
                        <a:rPr lang="en-US" altLang="zh-CN" dirty="0"/>
                        <a:t>rise</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2004052606"/>
                  </a:ext>
                </a:extLst>
              </a:tr>
              <a:tr h="476647">
                <a:tc>
                  <a:txBody>
                    <a:bodyPr/>
                    <a:lstStyle/>
                    <a:p>
                      <a:r>
                        <a:rPr lang="en-US" altLang="zh-CN" dirty="0"/>
                        <a:t>in</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b="1" dirty="0">
                          <a:solidFill>
                            <a:srgbClr val="FF0000"/>
                          </a:solidFill>
                        </a:rPr>
                        <a:t>1</a:t>
                      </a:r>
                      <a:endParaRPr lang="zh-CN" altLang="en-US" b="1" dirty="0">
                        <a:solidFill>
                          <a:srgbClr val="FF0000"/>
                        </a:solidFill>
                      </a:endParaRPr>
                    </a:p>
                  </a:txBody>
                  <a:tcPr/>
                </a:tc>
                <a:tc>
                  <a:txBody>
                    <a:bodyPr/>
                    <a:lstStyle/>
                    <a:p>
                      <a:r>
                        <a:rPr lang="en-US" altLang="zh-CN" dirty="0"/>
                        <a:t>0</a:t>
                      </a:r>
                      <a:endParaRPr lang="zh-CN" altLang="en-US" dirty="0"/>
                    </a:p>
                  </a:txBody>
                  <a:tcPr/>
                </a:tc>
                <a:extLst>
                  <a:ext uri="{0D108BD9-81ED-4DB2-BD59-A6C34878D82A}">
                    <a16:rowId xmlns:a16="http://schemas.microsoft.com/office/drawing/2014/main" val="666189636"/>
                  </a:ext>
                </a:extLst>
              </a:tr>
              <a:tr h="476647">
                <a:tc>
                  <a:txBody>
                    <a:bodyPr/>
                    <a:lstStyle/>
                    <a:p>
                      <a:r>
                        <a:rPr lang="en-US" altLang="zh-CN" dirty="0"/>
                        <a:t>July</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922919926"/>
                  </a:ext>
                </a:extLst>
              </a:tr>
              <a:tr h="476647">
                <a:tc>
                  <a:txBody>
                    <a:bodyPr/>
                    <a:lstStyle/>
                    <a:p>
                      <a:r>
                        <a:rPr lang="en-US" altLang="zh-CN" dirty="0"/>
                        <a:t>decrease</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2880964867"/>
                  </a:ext>
                </a:extLst>
              </a:tr>
              <a:tr h="476647">
                <a:tc>
                  <a:txBody>
                    <a:bodyPr/>
                    <a:lstStyle/>
                    <a:p>
                      <a:r>
                        <a:rPr lang="en-US" altLang="zh-CN" dirty="0"/>
                        <a:t>home</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3389757174"/>
                  </a:ext>
                </a:extLst>
              </a:tr>
              <a:tr h="476647">
                <a:tc>
                  <a:txBody>
                    <a:bodyPr/>
                    <a:lstStyle/>
                    <a:p>
                      <a:r>
                        <a:rPr lang="en-US" altLang="zh-CN" dirty="0"/>
                        <a:t>June</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2916044726"/>
                  </a:ext>
                </a:extLst>
              </a:tr>
            </a:tbl>
          </a:graphicData>
        </a:graphic>
      </p:graphicFrame>
    </p:spTree>
    <p:extLst>
      <p:ext uri="{BB962C8B-B14F-4D97-AF65-F5344CB8AC3E}">
        <p14:creationId xmlns:p14="http://schemas.microsoft.com/office/powerpoint/2010/main" val="435264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C24CF43-6FB3-4482-8599-DF62DCED0116}"/>
              </a:ext>
            </a:extLst>
          </p:cNvPr>
          <p:cNvSpPr>
            <a:spLocks noGrp="1"/>
          </p:cNvSpPr>
          <p:nvPr>
            <p:ph idx="1"/>
          </p:nvPr>
        </p:nvSpPr>
        <p:spPr>
          <a:xfrm>
            <a:off x="585788" y="371475"/>
            <a:ext cx="7929562" cy="5805488"/>
          </a:xfrm>
        </p:spPr>
        <p:txBody>
          <a:bodyPr/>
          <a:lstStyle/>
          <a:p>
            <a:r>
              <a:rPr lang="en-US" altLang="zh-CN" dirty="0"/>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倒排索引</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graphicFrame>
        <p:nvGraphicFramePr>
          <p:cNvPr id="4" name="表格 3">
            <a:extLst>
              <a:ext uri="{FF2B5EF4-FFF2-40B4-BE49-F238E27FC236}">
                <a16:creationId xmlns:a16="http://schemas.microsoft.com/office/drawing/2014/main" id="{0890C63A-BA44-4E6E-A870-00A99ED4EF63}"/>
              </a:ext>
            </a:extLst>
          </p:cNvPr>
          <p:cNvGraphicFramePr>
            <a:graphicFrameLocks noGrp="1"/>
          </p:cNvGraphicFramePr>
          <p:nvPr>
            <p:extLst>
              <p:ext uri="{D42A27DB-BD31-4B8C-83A1-F6EECF244321}">
                <p14:modId xmlns:p14="http://schemas.microsoft.com/office/powerpoint/2010/main" val="1930154570"/>
              </p:ext>
            </p:extLst>
          </p:nvPr>
        </p:nvGraphicFramePr>
        <p:xfrm>
          <a:off x="100012" y="871537"/>
          <a:ext cx="8915400" cy="5614992"/>
        </p:xfrm>
        <a:graphic>
          <a:graphicData uri="http://schemas.openxmlformats.org/drawingml/2006/table">
            <a:tbl>
              <a:tblPr firstRow="1" bandRow="1">
                <a:tableStyleId>{5C22544A-7EE6-4342-B048-85BDC9FD1C3A}</a:tableStyleId>
              </a:tblPr>
              <a:tblGrid>
                <a:gridCol w="1485900">
                  <a:extLst>
                    <a:ext uri="{9D8B030D-6E8A-4147-A177-3AD203B41FA5}">
                      <a16:colId xmlns:a16="http://schemas.microsoft.com/office/drawing/2014/main" val="991801768"/>
                    </a:ext>
                  </a:extLst>
                </a:gridCol>
                <a:gridCol w="1485900">
                  <a:extLst>
                    <a:ext uri="{9D8B030D-6E8A-4147-A177-3AD203B41FA5}">
                      <a16:colId xmlns:a16="http://schemas.microsoft.com/office/drawing/2014/main" val="1593084712"/>
                    </a:ext>
                  </a:extLst>
                </a:gridCol>
                <a:gridCol w="1485900">
                  <a:extLst>
                    <a:ext uri="{9D8B030D-6E8A-4147-A177-3AD203B41FA5}">
                      <a16:colId xmlns:a16="http://schemas.microsoft.com/office/drawing/2014/main" val="269851172"/>
                    </a:ext>
                  </a:extLst>
                </a:gridCol>
                <a:gridCol w="1485900">
                  <a:extLst>
                    <a:ext uri="{9D8B030D-6E8A-4147-A177-3AD203B41FA5}">
                      <a16:colId xmlns:a16="http://schemas.microsoft.com/office/drawing/2014/main" val="1465899454"/>
                    </a:ext>
                  </a:extLst>
                </a:gridCol>
                <a:gridCol w="1485900">
                  <a:extLst>
                    <a:ext uri="{9D8B030D-6E8A-4147-A177-3AD203B41FA5}">
                      <a16:colId xmlns:a16="http://schemas.microsoft.com/office/drawing/2014/main" val="462285879"/>
                    </a:ext>
                  </a:extLst>
                </a:gridCol>
                <a:gridCol w="1485900">
                  <a:extLst>
                    <a:ext uri="{9D8B030D-6E8A-4147-A177-3AD203B41FA5}">
                      <a16:colId xmlns:a16="http://schemas.microsoft.com/office/drawing/2014/main" val="4192310167"/>
                    </a:ext>
                  </a:extLst>
                </a:gridCol>
              </a:tblGrid>
              <a:tr h="467916">
                <a:tc>
                  <a:txBody>
                    <a:bodyPr/>
                    <a:lstStyle/>
                    <a:p>
                      <a:r>
                        <a:rPr lang="en-US" altLang="zh-CN" dirty="0"/>
                        <a:t>term</a:t>
                      </a:r>
                      <a:endParaRPr lang="zh-CN" altLang="en-US" dirty="0"/>
                    </a:p>
                  </a:txBody>
                  <a:tcPr/>
                </a:tc>
                <a:tc>
                  <a:txBody>
                    <a:bodyPr/>
                    <a:lstStyle/>
                    <a:p>
                      <a:r>
                        <a:rPr lang="en-US" altLang="zh-CN" dirty="0" err="1"/>
                        <a:t>Doc.freq</a:t>
                      </a:r>
                      <a:r>
                        <a:rPr lang="en-US" altLang="zh-CN" dirty="0"/>
                        <a:t>.</a:t>
                      </a:r>
                      <a:endParaRPr lang="zh-CN" altLang="en-US" dirty="0"/>
                    </a:p>
                  </a:txBody>
                  <a:tcPr/>
                </a:tc>
                <a:tc gridSpan="4">
                  <a:txBody>
                    <a:bodyPr/>
                    <a:lstStyle/>
                    <a:p>
                      <a:pPr algn="ctr"/>
                      <a:r>
                        <a:rPr lang="en-US" altLang="zh-CN" dirty="0"/>
                        <a:t>Postings list</a:t>
                      </a:r>
                      <a:endParaRPr lang="zh-CN" altLang="en-US"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dirty="0"/>
                    </a:p>
                  </a:txBody>
                  <a:tcPr/>
                </a:tc>
                <a:extLst>
                  <a:ext uri="{0D108BD9-81ED-4DB2-BD59-A6C34878D82A}">
                    <a16:rowId xmlns:a16="http://schemas.microsoft.com/office/drawing/2014/main" val="1845192171"/>
                  </a:ext>
                </a:extLst>
              </a:tr>
              <a:tr h="467916">
                <a:tc>
                  <a:txBody>
                    <a:bodyPr/>
                    <a:lstStyle/>
                    <a:p>
                      <a:r>
                        <a:rPr lang="en-US" altLang="zh-CN" dirty="0"/>
                        <a:t>Prediction</a:t>
                      </a:r>
                      <a:endParaRPr lang="zh-CN" altLang="en-US" dirty="0"/>
                    </a:p>
                  </a:txBody>
                  <a:tcPr/>
                </a:tc>
                <a:tc>
                  <a:txBody>
                    <a:bodyPr/>
                    <a:lstStyle/>
                    <a:p>
                      <a:r>
                        <a:rPr lang="en-US" altLang="zh-CN" dirty="0"/>
                        <a:t>2</a:t>
                      </a:r>
                      <a:endParaRPr lang="zh-CN" altLang="en-US" dirty="0"/>
                    </a:p>
                  </a:txBody>
                  <a:tcPr/>
                </a:tc>
                <a:tc>
                  <a:txBody>
                    <a:bodyPr/>
                    <a:lstStyle/>
                    <a:p>
                      <a:r>
                        <a:rPr lang="en-US" altLang="zh-CN" sz="1800" b="0" i="0" kern="1200" dirty="0">
                          <a:solidFill>
                            <a:schemeClr val="dk1"/>
                          </a:solidFill>
                          <a:effectLst/>
                          <a:latin typeface="+mn-lt"/>
                          <a:ea typeface="+mn-ea"/>
                          <a:cs typeface="+mn-cs"/>
                        </a:rPr>
                        <a:t>1 [freq.=1]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dk1"/>
                          </a:solidFill>
                          <a:effectLst/>
                          <a:latin typeface="+mn-lt"/>
                          <a:ea typeface="+mn-ea"/>
                          <a:cs typeface="+mn-cs"/>
                        </a:rPr>
                        <a:t>4 [freq.=1]</a:t>
                      </a:r>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389753733"/>
                  </a:ext>
                </a:extLst>
              </a:tr>
              <a:tr h="467916">
                <a:tc>
                  <a:txBody>
                    <a:bodyPr/>
                    <a:lstStyle/>
                    <a:p>
                      <a:r>
                        <a:rPr lang="en-US" altLang="zh-CN" dirty="0"/>
                        <a:t>of</a:t>
                      </a:r>
                      <a:endParaRPr lang="zh-CN" altLang="en-US" dirty="0"/>
                    </a:p>
                  </a:txBody>
                  <a:tcPr/>
                </a:tc>
                <a:tc>
                  <a:txBody>
                    <a:bodyPr/>
                    <a:lstStyle/>
                    <a:p>
                      <a:r>
                        <a:rPr lang="en-US" altLang="zh-CN" dirty="0"/>
                        <a:t>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dk1"/>
                          </a:solidFill>
                          <a:effectLst/>
                          <a:latin typeface="+mn-lt"/>
                          <a:ea typeface="+mn-ea"/>
                          <a:cs typeface="+mn-cs"/>
                        </a:rPr>
                        <a:t>1 [freq.=1]</a:t>
                      </a:r>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024859968"/>
                  </a:ext>
                </a:extLst>
              </a:tr>
              <a:tr h="467916">
                <a:tc>
                  <a:txBody>
                    <a:bodyPr/>
                    <a:lstStyle/>
                    <a:p>
                      <a:r>
                        <a:rPr lang="en-US" altLang="zh-CN" dirty="0"/>
                        <a:t>whole</a:t>
                      </a:r>
                      <a:endParaRPr lang="zh-CN" altLang="en-US" dirty="0"/>
                    </a:p>
                  </a:txBody>
                  <a:tcPr/>
                </a:tc>
                <a:tc>
                  <a:txBody>
                    <a:bodyPr/>
                    <a:lstStyle/>
                    <a:p>
                      <a:r>
                        <a:rPr lang="en-US" altLang="zh-CN" dirty="0"/>
                        <a:t>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dk1"/>
                          </a:solidFill>
                          <a:effectLst/>
                          <a:latin typeface="+mn-lt"/>
                          <a:ea typeface="+mn-ea"/>
                          <a:cs typeface="+mn-cs"/>
                        </a:rPr>
                        <a:t>1 [freq.=1]</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43702795"/>
                  </a:ext>
                </a:extLst>
              </a:tr>
              <a:tr h="467916">
                <a:tc>
                  <a:txBody>
                    <a:bodyPr/>
                    <a:lstStyle/>
                    <a:p>
                      <a:r>
                        <a:rPr lang="en-US" altLang="zh-CN" dirty="0"/>
                        <a:t>country</a:t>
                      </a:r>
                      <a:endParaRPr lang="zh-CN" altLang="en-US" dirty="0"/>
                    </a:p>
                  </a:txBody>
                  <a:tcPr/>
                </a:tc>
                <a:tc>
                  <a:txBody>
                    <a:bodyPr/>
                    <a:lstStyle/>
                    <a:p>
                      <a:r>
                        <a:rPr lang="en-US" altLang="zh-CN" dirty="0"/>
                        <a:t>3</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dk1"/>
                          </a:solidFill>
                          <a:effectLst/>
                          <a:latin typeface="+mn-lt"/>
                          <a:ea typeface="+mn-ea"/>
                          <a:cs typeface="+mn-cs"/>
                        </a:rPr>
                        <a:t>1 [freq.=1]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dk1"/>
                          </a:solidFill>
                          <a:effectLst/>
                          <a:latin typeface="+mn-lt"/>
                          <a:ea typeface="+mn-ea"/>
                          <a:cs typeface="+mn-cs"/>
                        </a:rPr>
                        <a:t>2 [freq.=1]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dk1"/>
                          </a:solidFill>
                          <a:effectLst/>
                          <a:latin typeface="+mn-lt"/>
                          <a:ea typeface="+mn-ea"/>
                          <a:cs typeface="+mn-cs"/>
                        </a:rPr>
                        <a:t>4 [freq.=1]</a:t>
                      </a:r>
                      <a:endParaRPr lang="zh-CN" altLang="en-US" dirty="0"/>
                    </a:p>
                  </a:txBody>
                  <a:tcPr/>
                </a:tc>
                <a:tc>
                  <a:txBody>
                    <a:bodyPr/>
                    <a:lstStyle/>
                    <a:p>
                      <a:endParaRPr lang="zh-CN" altLang="en-US"/>
                    </a:p>
                  </a:txBody>
                  <a:tcPr/>
                </a:tc>
                <a:extLst>
                  <a:ext uri="{0D108BD9-81ED-4DB2-BD59-A6C34878D82A}">
                    <a16:rowId xmlns:a16="http://schemas.microsoft.com/office/drawing/2014/main" val="44547308"/>
                  </a:ext>
                </a:extLst>
              </a:tr>
              <a:tr h="467916">
                <a:tc>
                  <a:txBody>
                    <a:bodyPr/>
                    <a:lstStyle/>
                    <a:p>
                      <a:r>
                        <a:rPr lang="en-US" altLang="zh-CN" dirty="0"/>
                        <a:t>sale</a:t>
                      </a:r>
                      <a:endParaRPr lang="zh-CN" altLang="en-US" dirty="0"/>
                    </a:p>
                  </a:txBody>
                  <a:tcPr/>
                </a:tc>
                <a:tc>
                  <a:txBody>
                    <a:bodyPr/>
                    <a:lstStyle/>
                    <a:p>
                      <a:r>
                        <a:rPr lang="en-US" altLang="zh-CN" dirty="0"/>
                        <a:t>4</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dk1"/>
                          </a:solidFill>
                          <a:effectLst/>
                          <a:latin typeface="+mn-lt"/>
                          <a:ea typeface="+mn-ea"/>
                          <a:cs typeface="+mn-cs"/>
                        </a:rPr>
                        <a:t>1 [freq.=1]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dk1"/>
                          </a:solidFill>
                          <a:effectLst/>
                          <a:latin typeface="+mn-lt"/>
                          <a:ea typeface="+mn-ea"/>
                          <a:cs typeface="+mn-cs"/>
                        </a:rPr>
                        <a:t>2 [freq.=1]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dk1"/>
                          </a:solidFill>
                          <a:effectLst/>
                          <a:latin typeface="+mn-lt"/>
                          <a:ea typeface="+mn-ea"/>
                          <a:cs typeface="+mn-cs"/>
                        </a:rPr>
                        <a:t>3 [freq.=1]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dk1"/>
                          </a:solidFill>
                          <a:effectLst/>
                          <a:latin typeface="+mn-lt"/>
                          <a:ea typeface="+mn-ea"/>
                          <a:cs typeface="+mn-cs"/>
                        </a:rPr>
                        <a:t>4 [freq.=1]</a:t>
                      </a:r>
                      <a:endParaRPr lang="zh-CN" altLang="en-US" dirty="0"/>
                    </a:p>
                  </a:txBody>
                  <a:tcPr/>
                </a:tc>
                <a:extLst>
                  <a:ext uri="{0D108BD9-81ED-4DB2-BD59-A6C34878D82A}">
                    <a16:rowId xmlns:a16="http://schemas.microsoft.com/office/drawing/2014/main" val="648290652"/>
                  </a:ext>
                </a:extLst>
              </a:tr>
              <a:tr h="467916">
                <a:tc>
                  <a:txBody>
                    <a:bodyPr/>
                    <a:lstStyle/>
                    <a:p>
                      <a:r>
                        <a:rPr lang="en-US" altLang="zh-CN" dirty="0"/>
                        <a:t>rise</a:t>
                      </a:r>
                      <a:endParaRPr lang="zh-CN" altLang="en-US" dirty="0"/>
                    </a:p>
                  </a:txBody>
                  <a:tcPr/>
                </a:tc>
                <a:tc>
                  <a:txBody>
                    <a:bodyPr/>
                    <a:lstStyle/>
                    <a:p>
                      <a:r>
                        <a:rPr lang="en-US" altLang="zh-CN" dirty="0"/>
                        <a:t>2</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dk1"/>
                          </a:solidFill>
                          <a:effectLst/>
                          <a:latin typeface="+mn-lt"/>
                          <a:ea typeface="+mn-ea"/>
                          <a:cs typeface="+mn-cs"/>
                        </a:rPr>
                        <a:t>2 [freq.=1]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dk1"/>
                          </a:solidFill>
                          <a:effectLst/>
                          <a:latin typeface="+mn-lt"/>
                          <a:ea typeface="+mn-ea"/>
                          <a:cs typeface="+mn-cs"/>
                        </a:rPr>
                        <a:t>4 [freq.=1]</a:t>
                      </a:r>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959270347"/>
                  </a:ext>
                </a:extLst>
              </a:tr>
              <a:tr h="467916">
                <a:tc>
                  <a:txBody>
                    <a:bodyPr/>
                    <a:lstStyle/>
                    <a:p>
                      <a:r>
                        <a:rPr lang="en-US" altLang="zh-CN" dirty="0"/>
                        <a:t>in</a:t>
                      </a:r>
                      <a:endParaRPr lang="zh-CN" altLang="en-US" dirty="0"/>
                    </a:p>
                  </a:txBody>
                  <a:tcPr/>
                </a:tc>
                <a:tc>
                  <a:txBody>
                    <a:bodyPr/>
                    <a:lstStyle/>
                    <a:p>
                      <a:r>
                        <a:rPr lang="en-US" altLang="zh-CN" b="1" dirty="0">
                          <a:solidFill>
                            <a:srgbClr val="FF0000"/>
                          </a:solidFill>
                        </a:rPr>
                        <a:t>2</a:t>
                      </a:r>
                      <a:endParaRPr lang="zh-CN" altLang="en-US" b="1"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dk1"/>
                          </a:solidFill>
                          <a:effectLst/>
                          <a:latin typeface="+mn-lt"/>
                          <a:ea typeface="+mn-ea"/>
                          <a:cs typeface="+mn-cs"/>
                        </a:rPr>
                        <a:t>2 [freq.=1]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dk1"/>
                          </a:solidFill>
                          <a:effectLst/>
                          <a:latin typeface="+mn-lt"/>
                          <a:ea typeface="+mn-ea"/>
                          <a:cs typeface="+mn-cs"/>
                        </a:rPr>
                        <a:t>3 [freq.=</a:t>
                      </a:r>
                      <a:r>
                        <a:rPr lang="en-US" altLang="zh-CN" sz="1800" b="1" i="0" kern="1200" dirty="0">
                          <a:solidFill>
                            <a:srgbClr val="FF0000"/>
                          </a:solidFill>
                          <a:effectLst/>
                          <a:latin typeface="+mn-lt"/>
                          <a:ea typeface="+mn-ea"/>
                          <a:cs typeface="+mn-cs"/>
                        </a:rPr>
                        <a:t>2</a:t>
                      </a:r>
                      <a:r>
                        <a:rPr lang="en-US" altLang="zh-CN" sz="1800" b="0" i="0" kern="1200" dirty="0">
                          <a:solidFill>
                            <a:schemeClr val="dk1"/>
                          </a:solidFill>
                          <a:effectLst/>
                          <a:latin typeface="+mn-lt"/>
                          <a:ea typeface="+mn-ea"/>
                          <a:cs typeface="+mn-cs"/>
                        </a:rPr>
                        <a:t>]</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543318332"/>
                  </a:ext>
                </a:extLst>
              </a:tr>
              <a:tr h="467916">
                <a:tc>
                  <a:txBody>
                    <a:bodyPr/>
                    <a:lstStyle/>
                    <a:p>
                      <a:r>
                        <a:rPr lang="en-US" altLang="zh-CN" dirty="0"/>
                        <a:t>July</a:t>
                      </a:r>
                      <a:endParaRPr lang="zh-CN" altLang="en-US" dirty="0"/>
                    </a:p>
                  </a:txBody>
                  <a:tcPr/>
                </a:tc>
                <a:tc>
                  <a:txBody>
                    <a:bodyPr/>
                    <a:lstStyle/>
                    <a:p>
                      <a:r>
                        <a:rPr lang="en-US" altLang="zh-CN" dirty="0"/>
                        <a:t>2</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dk1"/>
                          </a:solidFill>
                          <a:effectLst/>
                          <a:latin typeface="+mn-lt"/>
                          <a:ea typeface="+mn-ea"/>
                          <a:cs typeface="+mn-cs"/>
                        </a:rPr>
                        <a:t>2 [freq.=1]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dk1"/>
                          </a:solidFill>
                          <a:effectLst/>
                          <a:latin typeface="+mn-lt"/>
                          <a:ea typeface="+mn-ea"/>
                          <a:cs typeface="+mn-cs"/>
                        </a:rPr>
                        <a:t>4 [freq.=1]</a:t>
                      </a:r>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349611031"/>
                  </a:ext>
                </a:extLst>
              </a:tr>
              <a:tr h="467916">
                <a:tc>
                  <a:txBody>
                    <a:bodyPr/>
                    <a:lstStyle/>
                    <a:p>
                      <a:r>
                        <a:rPr lang="en-US" altLang="zh-CN" dirty="0"/>
                        <a:t>decrease</a:t>
                      </a:r>
                      <a:endParaRPr lang="zh-CN" altLang="en-US" dirty="0"/>
                    </a:p>
                  </a:txBody>
                  <a:tcPr/>
                </a:tc>
                <a:tc>
                  <a:txBody>
                    <a:bodyPr/>
                    <a:lstStyle/>
                    <a:p>
                      <a:r>
                        <a:rPr lang="en-US" altLang="zh-CN" dirty="0"/>
                        <a:t>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dk1"/>
                          </a:solidFill>
                          <a:effectLst/>
                          <a:latin typeface="+mn-lt"/>
                          <a:ea typeface="+mn-ea"/>
                          <a:cs typeface="+mn-cs"/>
                        </a:rPr>
                        <a:t>3 [freq.=1]</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271137987"/>
                  </a:ext>
                </a:extLst>
              </a:tr>
              <a:tr h="467916">
                <a:tc>
                  <a:txBody>
                    <a:bodyPr/>
                    <a:lstStyle/>
                    <a:p>
                      <a:r>
                        <a:rPr lang="en-US" altLang="zh-CN" dirty="0"/>
                        <a:t>home</a:t>
                      </a:r>
                      <a:endParaRPr lang="zh-CN" altLang="en-US" dirty="0"/>
                    </a:p>
                  </a:txBody>
                  <a:tcPr/>
                </a:tc>
                <a:tc>
                  <a:txBody>
                    <a:bodyPr/>
                    <a:lstStyle/>
                    <a:p>
                      <a:r>
                        <a:rPr lang="en-US" altLang="zh-CN" dirty="0"/>
                        <a:t>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dk1"/>
                          </a:solidFill>
                          <a:effectLst/>
                          <a:latin typeface="+mn-lt"/>
                          <a:ea typeface="+mn-ea"/>
                          <a:cs typeface="+mn-cs"/>
                        </a:rPr>
                        <a:t>3 [freq.=1]</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997076942"/>
                  </a:ext>
                </a:extLst>
              </a:tr>
              <a:tr h="467916">
                <a:tc>
                  <a:txBody>
                    <a:bodyPr/>
                    <a:lstStyle/>
                    <a:p>
                      <a:r>
                        <a:rPr lang="en-US" altLang="zh-CN" dirty="0"/>
                        <a:t>June</a:t>
                      </a:r>
                      <a:endParaRPr lang="zh-CN" altLang="en-US" dirty="0"/>
                    </a:p>
                  </a:txBody>
                  <a:tcPr/>
                </a:tc>
                <a:tc>
                  <a:txBody>
                    <a:bodyPr/>
                    <a:lstStyle/>
                    <a:p>
                      <a:r>
                        <a:rPr lang="en-US" altLang="zh-CN" dirty="0"/>
                        <a:t>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dk1"/>
                          </a:solidFill>
                          <a:effectLst/>
                          <a:latin typeface="+mn-lt"/>
                          <a:ea typeface="+mn-ea"/>
                          <a:cs typeface="+mn-cs"/>
                        </a:rPr>
                        <a:t>3 [freq.=1]</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768280889"/>
                  </a:ext>
                </a:extLst>
              </a:tr>
            </a:tbl>
          </a:graphicData>
        </a:graphic>
      </p:graphicFrame>
    </p:spTree>
    <p:extLst>
      <p:ext uri="{BB962C8B-B14F-4D97-AF65-F5344CB8AC3E}">
        <p14:creationId xmlns:p14="http://schemas.microsoft.com/office/powerpoint/2010/main" val="3690526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D85979-2CA0-48E7-915F-65F1BB9F585B}"/>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HW3</a:t>
            </a:r>
            <a:endParaRPr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4DC23DCF-45ED-4958-874B-C182FECABD67}"/>
              </a:ext>
            </a:extLst>
          </p:cNvPr>
          <p:cNvSpPr>
            <a:spLocks noGrp="1"/>
          </p:cNvSpPr>
          <p:nvPr>
            <p:ph idx="1"/>
          </p:nvPr>
        </p:nvSpPr>
        <p:spPr/>
        <p:txBody>
          <a:bodyPr>
            <a:normAutofit lnSpcReduction="10000"/>
          </a:bodyPr>
          <a:lstStyle/>
          <a:p>
            <a:r>
              <a:rPr lang="zh-CN" altLang="en-US" dirty="0"/>
              <a:t>假定初始查询</a:t>
            </a:r>
            <a:r>
              <a:rPr lang="en-US" altLang="zh-CN" dirty="0"/>
              <a:t>Q</a:t>
            </a:r>
            <a:r>
              <a:rPr lang="zh-CN" altLang="en-US" dirty="0"/>
              <a:t>为“</a:t>
            </a:r>
            <a:r>
              <a:rPr lang="en-US" altLang="zh-CN" dirty="0" err="1"/>
              <a:t>extremly</a:t>
            </a:r>
            <a:r>
              <a:rPr lang="en-US" altLang="zh-CN" dirty="0"/>
              <a:t> cheap DVDs cheap CDs”</a:t>
            </a:r>
            <a:r>
              <a:rPr lang="zh-CN" altLang="en-US" dirty="0"/>
              <a:t>。文档</a:t>
            </a:r>
            <a:r>
              <a:rPr lang="en-US" altLang="zh-CN" dirty="0"/>
              <a:t>d1</a:t>
            </a:r>
            <a:r>
              <a:rPr lang="zh-CN" altLang="en-US" dirty="0"/>
              <a:t>包含词项“</a:t>
            </a:r>
            <a:r>
              <a:rPr lang="en-US" altLang="zh-CN" dirty="0"/>
              <a:t>cheap CDs cheap software cheap DVDs”</a:t>
            </a:r>
            <a:r>
              <a:rPr lang="zh-CN" altLang="en-US" dirty="0"/>
              <a:t>，文档</a:t>
            </a:r>
            <a:r>
              <a:rPr lang="en-US" altLang="zh-CN" dirty="0"/>
              <a:t>d2</a:t>
            </a:r>
            <a:r>
              <a:rPr lang="zh-CN" altLang="en-US" dirty="0"/>
              <a:t>包含“</a:t>
            </a:r>
            <a:r>
              <a:rPr lang="en-US" altLang="zh-CN" dirty="0"/>
              <a:t>cheap thrills DVDs”</a:t>
            </a:r>
            <a:r>
              <a:rPr lang="zh-CN" altLang="en-US" dirty="0"/>
              <a:t>。用户标记</a:t>
            </a:r>
            <a:r>
              <a:rPr lang="en-US" altLang="zh-CN" dirty="0"/>
              <a:t>d1</a:t>
            </a:r>
            <a:r>
              <a:rPr lang="zh-CN" altLang="en-US" dirty="0"/>
              <a:t>为相关文档，</a:t>
            </a:r>
            <a:r>
              <a:rPr lang="en-US" altLang="zh-CN" dirty="0"/>
              <a:t>d2</a:t>
            </a:r>
            <a:r>
              <a:rPr lang="zh-CN" altLang="en-US" dirty="0"/>
              <a:t>为不相关文档。假定我们直接使用词项频率作为文档向量中词项的权重，并采用</a:t>
            </a:r>
            <a:r>
              <a:rPr lang="en-US" altLang="zh-CN" dirty="0" err="1"/>
              <a:t>Rocchio</a:t>
            </a:r>
            <a:r>
              <a:rPr lang="en-US" altLang="zh-CN" dirty="0"/>
              <a:t> 1971</a:t>
            </a:r>
            <a:r>
              <a:rPr lang="zh-CN" altLang="en-US" dirty="0"/>
              <a:t>算法进行相关性反馈，其中</a:t>
            </a:r>
            <a:r>
              <a:rPr lang="en-US" altLang="zh-CN" dirty="0"/>
              <a:t>α</a:t>
            </a:r>
            <a:r>
              <a:rPr lang="zh-CN" altLang="en-US" dirty="0"/>
              <a:t>＝</a:t>
            </a:r>
            <a:r>
              <a:rPr lang="en-US" altLang="zh-CN" dirty="0"/>
              <a:t>1</a:t>
            </a:r>
            <a:r>
              <a:rPr lang="zh-CN" altLang="en-US" dirty="0"/>
              <a:t>，</a:t>
            </a:r>
            <a:r>
              <a:rPr lang="en-US" altLang="zh-CN" dirty="0"/>
              <a:t>β</a:t>
            </a:r>
            <a:r>
              <a:rPr lang="zh-CN" altLang="en-US" dirty="0"/>
              <a:t>＝</a:t>
            </a:r>
            <a:r>
              <a:rPr lang="en-US" altLang="zh-CN" dirty="0"/>
              <a:t>0.75</a:t>
            </a:r>
            <a:r>
              <a:rPr lang="zh-CN" altLang="en-US" dirty="0"/>
              <a:t>，</a:t>
            </a:r>
            <a:r>
              <a:rPr lang="en-US" altLang="zh-CN" dirty="0"/>
              <a:t>γ</a:t>
            </a:r>
            <a:r>
              <a:rPr lang="zh-CN" altLang="en-US" dirty="0"/>
              <a:t>＝</a:t>
            </a:r>
            <a:r>
              <a:rPr lang="en-US" altLang="zh-CN" dirty="0"/>
              <a:t>0.25</a:t>
            </a:r>
            <a:r>
              <a:rPr lang="zh-CN" altLang="en-US" dirty="0"/>
              <a:t>，请给出修改后的查询向量。</a:t>
            </a:r>
          </a:p>
          <a:p>
            <a:r>
              <a:rPr lang="zh-CN" altLang="en-US" dirty="0"/>
              <a:t>查询扩展一般有几种实现方法？请比较一下它们之间的优点和缺点，并说明每一种方法分别适合于什么类型的信息检索应用。</a:t>
            </a:r>
          </a:p>
        </p:txBody>
      </p:sp>
    </p:spTree>
    <p:extLst>
      <p:ext uri="{BB962C8B-B14F-4D97-AF65-F5344CB8AC3E}">
        <p14:creationId xmlns:p14="http://schemas.microsoft.com/office/powerpoint/2010/main" val="2034899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BB2E8E-1B97-4CDA-8975-CA2F58499BCE}"/>
              </a:ext>
            </a:extLst>
          </p:cNvPr>
          <p:cNvSpPr>
            <a:spLocks noGrp="1"/>
          </p:cNvSpPr>
          <p:nvPr>
            <p:ph type="title"/>
          </p:nvPr>
        </p:nvSpPr>
        <p:spPr>
          <a:xfrm>
            <a:off x="628650" y="542928"/>
            <a:ext cx="7886700" cy="3063874"/>
          </a:xfrm>
        </p:spPr>
        <p:txBody>
          <a:bodyPr>
            <a:normAutofit fontScale="90000"/>
          </a:bodyPr>
          <a:lstStyle/>
          <a:p>
            <a:pPr marL="228600" lvl="0" indent="-228600">
              <a:spcBef>
                <a:spcPts val="1000"/>
              </a:spcBef>
            </a:pPr>
            <a:r>
              <a:rPr lang="zh-CN" altLang="en-US" sz="2900" dirty="0">
                <a:solidFill>
                  <a:prstClr val="black"/>
                </a:solidFill>
                <a:latin typeface="微软雅黑" panose="020B0503020204020204" pitchFamily="34" charset="-122"/>
                <a:ea typeface="微软雅黑" panose="020B0503020204020204" pitchFamily="34" charset="-122"/>
                <a:cs typeface="+mn-cs"/>
              </a:rPr>
              <a:t>   </a:t>
            </a:r>
            <a:r>
              <a:rPr lang="en-US" altLang="zh-CN" sz="2900" dirty="0">
                <a:solidFill>
                  <a:prstClr val="black"/>
                </a:solidFill>
                <a:latin typeface="微软雅黑" panose="020B0503020204020204" pitchFamily="34" charset="-122"/>
                <a:ea typeface="微软雅黑" panose="020B0503020204020204" pitchFamily="34" charset="-122"/>
                <a:cs typeface="+mn-cs"/>
              </a:rPr>
              <a:t>3.3 </a:t>
            </a:r>
            <a:r>
              <a:rPr lang="zh-CN" altLang="en-US" sz="2900" dirty="0">
                <a:solidFill>
                  <a:prstClr val="black"/>
                </a:solidFill>
                <a:latin typeface="微软雅黑" panose="020B0503020204020204" pitchFamily="34" charset="-122"/>
                <a:ea typeface="微软雅黑" panose="020B0503020204020204" pitchFamily="34" charset="-122"/>
                <a:cs typeface="+mn-cs"/>
              </a:rPr>
              <a:t>假定初始查询</a:t>
            </a:r>
            <a:r>
              <a:rPr lang="en-US" altLang="zh-CN" sz="2900" dirty="0">
                <a:solidFill>
                  <a:prstClr val="black"/>
                </a:solidFill>
                <a:latin typeface="微软雅黑" panose="020B0503020204020204" pitchFamily="34" charset="-122"/>
                <a:ea typeface="微软雅黑" panose="020B0503020204020204" pitchFamily="34" charset="-122"/>
                <a:cs typeface="+mn-cs"/>
              </a:rPr>
              <a:t>Q</a:t>
            </a:r>
            <a:r>
              <a:rPr lang="zh-CN" altLang="en-US" sz="2900" dirty="0">
                <a:solidFill>
                  <a:prstClr val="black"/>
                </a:solidFill>
                <a:latin typeface="微软雅黑" panose="020B0503020204020204" pitchFamily="34" charset="-122"/>
                <a:ea typeface="微软雅黑" panose="020B0503020204020204" pitchFamily="34" charset="-122"/>
                <a:cs typeface="+mn-cs"/>
              </a:rPr>
              <a:t>为“</a:t>
            </a:r>
            <a:r>
              <a:rPr lang="en-US" altLang="zh-CN" sz="2900" dirty="0" err="1">
                <a:solidFill>
                  <a:prstClr val="black"/>
                </a:solidFill>
                <a:latin typeface="微软雅黑" panose="020B0503020204020204" pitchFamily="34" charset="-122"/>
                <a:ea typeface="微软雅黑" panose="020B0503020204020204" pitchFamily="34" charset="-122"/>
                <a:cs typeface="+mn-cs"/>
              </a:rPr>
              <a:t>extremly</a:t>
            </a:r>
            <a:r>
              <a:rPr lang="en-US" altLang="zh-CN" sz="2900" dirty="0">
                <a:solidFill>
                  <a:prstClr val="black"/>
                </a:solidFill>
                <a:latin typeface="微软雅黑" panose="020B0503020204020204" pitchFamily="34" charset="-122"/>
                <a:ea typeface="微软雅黑" panose="020B0503020204020204" pitchFamily="34" charset="-122"/>
                <a:cs typeface="+mn-cs"/>
              </a:rPr>
              <a:t> cheap DVDs cheap CDs”</a:t>
            </a:r>
            <a:r>
              <a:rPr lang="zh-CN" altLang="en-US" sz="2900" dirty="0">
                <a:solidFill>
                  <a:prstClr val="black"/>
                </a:solidFill>
                <a:latin typeface="微软雅黑" panose="020B0503020204020204" pitchFamily="34" charset="-122"/>
                <a:ea typeface="微软雅黑" panose="020B0503020204020204" pitchFamily="34" charset="-122"/>
                <a:cs typeface="+mn-cs"/>
              </a:rPr>
              <a:t>。文档</a:t>
            </a:r>
            <a:r>
              <a:rPr lang="en-US" altLang="zh-CN" sz="2900" dirty="0">
                <a:solidFill>
                  <a:prstClr val="black"/>
                </a:solidFill>
                <a:latin typeface="微软雅黑" panose="020B0503020204020204" pitchFamily="34" charset="-122"/>
                <a:ea typeface="微软雅黑" panose="020B0503020204020204" pitchFamily="34" charset="-122"/>
                <a:cs typeface="+mn-cs"/>
              </a:rPr>
              <a:t>d1</a:t>
            </a:r>
            <a:r>
              <a:rPr lang="zh-CN" altLang="en-US" sz="2900" dirty="0">
                <a:solidFill>
                  <a:prstClr val="black"/>
                </a:solidFill>
                <a:latin typeface="微软雅黑" panose="020B0503020204020204" pitchFamily="34" charset="-122"/>
                <a:ea typeface="微软雅黑" panose="020B0503020204020204" pitchFamily="34" charset="-122"/>
                <a:cs typeface="+mn-cs"/>
              </a:rPr>
              <a:t>包含词项“</a:t>
            </a:r>
            <a:r>
              <a:rPr lang="en-US" altLang="zh-CN" sz="2900" dirty="0">
                <a:solidFill>
                  <a:prstClr val="black"/>
                </a:solidFill>
                <a:latin typeface="微软雅黑" panose="020B0503020204020204" pitchFamily="34" charset="-122"/>
                <a:ea typeface="微软雅黑" panose="020B0503020204020204" pitchFamily="34" charset="-122"/>
                <a:cs typeface="+mn-cs"/>
              </a:rPr>
              <a:t>cheap CDs cheap software cheap DVDs”</a:t>
            </a:r>
            <a:r>
              <a:rPr lang="zh-CN" altLang="en-US" sz="2900" dirty="0">
                <a:solidFill>
                  <a:prstClr val="black"/>
                </a:solidFill>
                <a:latin typeface="微软雅黑" panose="020B0503020204020204" pitchFamily="34" charset="-122"/>
                <a:ea typeface="微软雅黑" panose="020B0503020204020204" pitchFamily="34" charset="-122"/>
                <a:cs typeface="+mn-cs"/>
              </a:rPr>
              <a:t>，文档</a:t>
            </a:r>
            <a:r>
              <a:rPr lang="en-US" altLang="zh-CN" sz="2900" dirty="0">
                <a:solidFill>
                  <a:prstClr val="black"/>
                </a:solidFill>
                <a:latin typeface="微软雅黑" panose="020B0503020204020204" pitchFamily="34" charset="-122"/>
                <a:ea typeface="微软雅黑" panose="020B0503020204020204" pitchFamily="34" charset="-122"/>
                <a:cs typeface="+mn-cs"/>
              </a:rPr>
              <a:t>d2</a:t>
            </a:r>
            <a:r>
              <a:rPr lang="zh-CN" altLang="en-US" sz="2900" dirty="0">
                <a:solidFill>
                  <a:prstClr val="black"/>
                </a:solidFill>
                <a:latin typeface="微软雅黑" panose="020B0503020204020204" pitchFamily="34" charset="-122"/>
                <a:ea typeface="微软雅黑" panose="020B0503020204020204" pitchFamily="34" charset="-122"/>
                <a:cs typeface="+mn-cs"/>
              </a:rPr>
              <a:t>包含“</a:t>
            </a:r>
            <a:r>
              <a:rPr lang="en-US" altLang="zh-CN" sz="2900" dirty="0">
                <a:solidFill>
                  <a:prstClr val="black"/>
                </a:solidFill>
                <a:latin typeface="微软雅黑" panose="020B0503020204020204" pitchFamily="34" charset="-122"/>
                <a:ea typeface="微软雅黑" panose="020B0503020204020204" pitchFamily="34" charset="-122"/>
                <a:cs typeface="+mn-cs"/>
              </a:rPr>
              <a:t>cheap thrills DVDs”</a:t>
            </a:r>
            <a:r>
              <a:rPr lang="zh-CN" altLang="en-US" sz="2900" dirty="0">
                <a:solidFill>
                  <a:prstClr val="black"/>
                </a:solidFill>
                <a:latin typeface="微软雅黑" panose="020B0503020204020204" pitchFamily="34" charset="-122"/>
                <a:ea typeface="微软雅黑" panose="020B0503020204020204" pitchFamily="34" charset="-122"/>
                <a:cs typeface="+mn-cs"/>
              </a:rPr>
              <a:t>。用户标记</a:t>
            </a:r>
            <a:r>
              <a:rPr lang="en-US" altLang="zh-CN" sz="2900" dirty="0">
                <a:solidFill>
                  <a:prstClr val="black"/>
                </a:solidFill>
                <a:latin typeface="微软雅黑" panose="020B0503020204020204" pitchFamily="34" charset="-122"/>
                <a:ea typeface="微软雅黑" panose="020B0503020204020204" pitchFamily="34" charset="-122"/>
                <a:cs typeface="+mn-cs"/>
              </a:rPr>
              <a:t>d1</a:t>
            </a:r>
            <a:r>
              <a:rPr lang="zh-CN" altLang="en-US" sz="2900" dirty="0">
                <a:solidFill>
                  <a:prstClr val="black"/>
                </a:solidFill>
                <a:latin typeface="微软雅黑" panose="020B0503020204020204" pitchFamily="34" charset="-122"/>
                <a:ea typeface="微软雅黑" panose="020B0503020204020204" pitchFamily="34" charset="-122"/>
                <a:cs typeface="+mn-cs"/>
              </a:rPr>
              <a:t>为相关文档，</a:t>
            </a:r>
            <a:r>
              <a:rPr lang="en-US" altLang="zh-CN" sz="2900" dirty="0">
                <a:solidFill>
                  <a:prstClr val="black"/>
                </a:solidFill>
                <a:latin typeface="微软雅黑" panose="020B0503020204020204" pitchFamily="34" charset="-122"/>
                <a:ea typeface="微软雅黑" panose="020B0503020204020204" pitchFamily="34" charset="-122"/>
                <a:cs typeface="+mn-cs"/>
              </a:rPr>
              <a:t>d2</a:t>
            </a:r>
            <a:r>
              <a:rPr lang="zh-CN" altLang="en-US" sz="2900" dirty="0">
                <a:solidFill>
                  <a:prstClr val="black"/>
                </a:solidFill>
                <a:latin typeface="微软雅黑" panose="020B0503020204020204" pitchFamily="34" charset="-122"/>
                <a:ea typeface="微软雅黑" panose="020B0503020204020204" pitchFamily="34" charset="-122"/>
                <a:cs typeface="+mn-cs"/>
              </a:rPr>
              <a:t>为不相关文档。假定我们直接使用词项频率作为文档向量中词项的权重，并采用</a:t>
            </a:r>
            <a:r>
              <a:rPr lang="en-US" altLang="zh-CN" sz="2900" dirty="0" err="1">
                <a:solidFill>
                  <a:prstClr val="black"/>
                </a:solidFill>
                <a:latin typeface="微软雅黑" panose="020B0503020204020204" pitchFamily="34" charset="-122"/>
                <a:ea typeface="微软雅黑" panose="020B0503020204020204" pitchFamily="34" charset="-122"/>
                <a:cs typeface="+mn-cs"/>
              </a:rPr>
              <a:t>Rocchio</a:t>
            </a:r>
            <a:r>
              <a:rPr lang="en-US" altLang="zh-CN" sz="2900" dirty="0">
                <a:solidFill>
                  <a:prstClr val="black"/>
                </a:solidFill>
                <a:latin typeface="微软雅黑" panose="020B0503020204020204" pitchFamily="34" charset="-122"/>
                <a:ea typeface="微软雅黑" panose="020B0503020204020204" pitchFamily="34" charset="-122"/>
                <a:cs typeface="+mn-cs"/>
              </a:rPr>
              <a:t> 1971</a:t>
            </a:r>
            <a:r>
              <a:rPr lang="zh-CN" altLang="en-US" sz="2900" dirty="0">
                <a:solidFill>
                  <a:prstClr val="black"/>
                </a:solidFill>
                <a:latin typeface="微软雅黑" panose="020B0503020204020204" pitchFamily="34" charset="-122"/>
                <a:ea typeface="微软雅黑" panose="020B0503020204020204" pitchFamily="34" charset="-122"/>
                <a:cs typeface="+mn-cs"/>
              </a:rPr>
              <a:t>算法进行相关性反馈，其中</a:t>
            </a:r>
            <a:r>
              <a:rPr lang="en-US" altLang="zh-CN" sz="2900" dirty="0">
                <a:solidFill>
                  <a:prstClr val="black"/>
                </a:solidFill>
                <a:latin typeface="微软雅黑" panose="020B0503020204020204" pitchFamily="34" charset="-122"/>
                <a:ea typeface="微软雅黑" panose="020B0503020204020204" pitchFamily="34" charset="-122"/>
                <a:cs typeface="+mn-cs"/>
              </a:rPr>
              <a:t>α</a:t>
            </a:r>
            <a:r>
              <a:rPr lang="zh-CN" altLang="en-US" sz="2900" dirty="0">
                <a:solidFill>
                  <a:prstClr val="black"/>
                </a:solidFill>
                <a:latin typeface="微软雅黑" panose="020B0503020204020204" pitchFamily="34" charset="-122"/>
                <a:ea typeface="微软雅黑" panose="020B0503020204020204" pitchFamily="34" charset="-122"/>
                <a:cs typeface="+mn-cs"/>
              </a:rPr>
              <a:t>＝</a:t>
            </a:r>
            <a:r>
              <a:rPr lang="en-US" altLang="zh-CN" sz="2900" dirty="0">
                <a:solidFill>
                  <a:prstClr val="black"/>
                </a:solidFill>
                <a:latin typeface="微软雅黑" panose="020B0503020204020204" pitchFamily="34" charset="-122"/>
                <a:ea typeface="微软雅黑" panose="020B0503020204020204" pitchFamily="34" charset="-122"/>
                <a:cs typeface="+mn-cs"/>
              </a:rPr>
              <a:t>1</a:t>
            </a:r>
            <a:r>
              <a:rPr lang="zh-CN" altLang="en-US" sz="2900" dirty="0">
                <a:solidFill>
                  <a:prstClr val="black"/>
                </a:solidFill>
                <a:latin typeface="微软雅黑" panose="020B0503020204020204" pitchFamily="34" charset="-122"/>
                <a:ea typeface="微软雅黑" panose="020B0503020204020204" pitchFamily="34" charset="-122"/>
                <a:cs typeface="+mn-cs"/>
              </a:rPr>
              <a:t>，</a:t>
            </a:r>
            <a:r>
              <a:rPr lang="en-US" altLang="zh-CN" sz="2900" dirty="0">
                <a:solidFill>
                  <a:prstClr val="black"/>
                </a:solidFill>
                <a:latin typeface="微软雅黑" panose="020B0503020204020204" pitchFamily="34" charset="-122"/>
                <a:ea typeface="微软雅黑" panose="020B0503020204020204" pitchFamily="34" charset="-122"/>
                <a:cs typeface="+mn-cs"/>
              </a:rPr>
              <a:t>β</a:t>
            </a:r>
            <a:r>
              <a:rPr lang="zh-CN" altLang="en-US" sz="2900" dirty="0">
                <a:solidFill>
                  <a:prstClr val="black"/>
                </a:solidFill>
                <a:latin typeface="微软雅黑" panose="020B0503020204020204" pitchFamily="34" charset="-122"/>
                <a:ea typeface="微软雅黑" panose="020B0503020204020204" pitchFamily="34" charset="-122"/>
                <a:cs typeface="+mn-cs"/>
              </a:rPr>
              <a:t>＝</a:t>
            </a:r>
            <a:r>
              <a:rPr lang="en-US" altLang="zh-CN" sz="2900" dirty="0">
                <a:solidFill>
                  <a:prstClr val="black"/>
                </a:solidFill>
                <a:latin typeface="微软雅黑" panose="020B0503020204020204" pitchFamily="34" charset="-122"/>
                <a:ea typeface="微软雅黑" panose="020B0503020204020204" pitchFamily="34" charset="-122"/>
                <a:cs typeface="+mn-cs"/>
              </a:rPr>
              <a:t>0.75</a:t>
            </a:r>
            <a:r>
              <a:rPr lang="zh-CN" altLang="en-US" sz="2900" dirty="0">
                <a:solidFill>
                  <a:prstClr val="black"/>
                </a:solidFill>
                <a:latin typeface="微软雅黑" panose="020B0503020204020204" pitchFamily="34" charset="-122"/>
                <a:ea typeface="微软雅黑" panose="020B0503020204020204" pitchFamily="34" charset="-122"/>
                <a:cs typeface="+mn-cs"/>
              </a:rPr>
              <a:t>，</a:t>
            </a:r>
            <a:r>
              <a:rPr lang="en-US" altLang="zh-CN" sz="2900" dirty="0">
                <a:solidFill>
                  <a:prstClr val="black"/>
                </a:solidFill>
                <a:latin typeface="微软雅黑" panose="020B0503020204020204" pitchFamily="34" charset="-122"/>
                <a:ea typeface="微软雅黑" panose="020B0503020204020204" pitchFamily="34" charset="-122"/>
                <a:cs typeface="+mn-cs"/>
              </a:rPr>
              <a:t>γ</a:t>
            </a:r>
            <a:r>
              <a:rPr lang="zh-CN" altLang="en-US" sz="2900" dirty="0">
                <a:solidFill>
                  <a:prstClr val="black"/>
                </a:solidFill>
                <a:latin typeface="微软雅黑" panose="020B0503020204020204" pitchFamily="34" charset="-122"/>
                <a:ea typeface="微软雅黑" panose="020B0503020204020204" pitchFamily="34" charset="-122"/>
                <a:cs typeface="+mn-cs"/>
              </a:rPr>
              <a:t>＝</a:t>
            </a:r>
            <a:r>
              <a:rPr lang="en-US" altLang="zh-CN" sz="2900" dirty="0">
                <a:solidFill>
                  <a:prstClr val="black"/>
                </a:solidFill>
                <a:latin typeface="微软雅黑" panose="020B0503020204020204" pitchFamily="34" charset="-122"/>
                <a:ea typeface="微软雅黑" panose="020B0503020204020204" pitchFamily="34" charset="-122"/>
                <a:cs typeface="+mn-cs"/>
              </a:rPr>
              <a:t>0.25</a:t>
            </a:r>
            <a:r>
              <a:rPr lang="zh-CN" altLang="en-US" sz="2900" dirty="0">
                <a:solidFill>
                  <a:prstClr val="black"/>
                </a:solidFill>
                <a:latin typeface="微软雅黑" panose="020B0503020204020204" pitchFamily="34" charset="-122"/>
                <a:ea typeface="微软雅黑" panose="020B0503020204020204" pitchFamily="34" charset="-122"/>
                <a:cs typeface="+mn-cs"/>
              </a:rPr>
              <a:t>，请给出修改后的查询向量。</a:t>
            </a:r>
            <a:br>
              <a:rPr lang="zh-CN" altLang="en-US" sz="2600" dirty="0">
                <a:solidFill>
                  <a:prstClr val="black"/>
                </a:solidFill>
                <a:latin typeface="Calibri" panose="020F0502020204030204"/>
                <a:ea typeface="等线" panose="02010600030101010101" pitchFamily="2" charset="-122"/>
                <a:cs typeface="+mn-cs"/>
              </a:rPr>
            </a:br>
            <a:endParaRPr lang="zh-CN" altLang="en-US" dirty="0"/>
          </a:p>
        </p:txBody>
      </p:sp>
      <p:graphicFrame>
        <p:nvGraphicFramePr>
          <p:cNvPr id="6" name="内容占位符 5">
            <a:extLst>
              <a:ext uri="{FF2B5EF4-FFF2-40B4-BE49-F238E27FC236}">
                <a16:creationId xmlns:a16="http://schemas.microsoft.com/office/drawing/2014/main" id="{7CA1EE39-E3F4-45F6-A559-5E58745BC76B}"/>
              </a:ext>
            </a:extLst>
          </p:cNvPr>
          <p:cNvGraphicFramePr>
            <a:graphicFrameLocks noGrp="1"/>
          </p:cNvGraphicFramePr>
          <p:nvPr>
            <p:ph idx="1"/>
            <p:extLst>
              <p:ext uri="{D42A27DB-BD31-4B8C-83A1-F6EECF244321}">
                <p14:modId xmlns:p14="http://schemas.microsoft.com/office/powerpoint/2010/main" val="1072723509"/>
              </p:ext>
            </p:extLst>
          </p:nvPr>
        </p:nvGraphicFramePr>
        <p:xfrm>
          <a:off x="292893" y="3606802"/>
          <a:ext cx="8558214" cy="2328860"/>
        </p:xfrm>
        <a:graphic>
          <a:graphicData uri="http://schemas.openxmlformats.org/drawingml/2006/table">
            <a:tbl>
              <a:tblPr firstRow="1" bandRow="1">
                <a:tableStyleId>{5C22544A-7EE6-4342-B048-85BDC9FD1C3A}</a:tableStyleId>
              </a:tblPr>
              <a:tblGrid>
                <a:gridCol w="1222602">
                  <a:extLst>
                    <a:ext uri="{9D8B030D-6E8A-4147-A177-3AD203B41FA5}">
                      <a16:colId xmlns:a16="http://schemas.microsoft.com/office/drawing/2014/main" val="2606768352"/>
                    </a:ext>
                  </a:extLst>
                </a:gridCol>
                <a:gridCol w="1222602">
                  <a:extLst>
                    <a:ext uri="{9D8B030D-6E8A-4147-A177-3AD203B41FA5}">
                      <a16:colId xmlns:a16="http://schemas.microsoft.com/office/drawing/2014/main" val="728643476"/>
                    </a:ext>
                  </a:extLst>
                </a:gridCol>
                <a:gridCol w="1222602">
                  <a:extLst>
                    <a:ext uri="{9D8B030D-6E8A-4147-A177-3AD203B41FA5}">
                      <a16:colId xmlns:a16="http://schemas.microsoft.com/office/drawing/2014/main" val="178316927"/>
                    </a:ext>
                  </a:extLst>
                </a:gridCol>
                <a:gridCol w="1222602">
                  <a:extLst>
                    <a:ext uri="{9D8B030D-6E8A-4147-A177-3AD203B41FA5}">
                      <a16:colId xmlns:a16="http://schemas.microsoft.com/office/drawing/2014/main" val="199968357"/>
                    </a:ext>
                  </a:extLst>
                </a:gridCol>
                <a:gridCol w="1222602">
                  <a:extLst>
                    <a:ext uri="{9D8B030D-6E8A-4147-A177-3AD203B41FA5}">
                      <a16:colId xmlns:a16="http://schemas.microsoft.com/office/drawing/2014/main" val="4209192222"/>
                    </a:ext>
                  </a:extLst>
                </a:gridCol>
                <a:gridCol w="1222602">
                  <a:extLst>
                    <a:ext uri="{9D8B030D-6E8A-4147-A177-3AD203B41FA5}">
                      <a16:colId xmlns:a16="http://schemas.microsoft.com/office/drawing/2014/main" val="3126585041"/>
                    </a:ext>
                  </a:extLst>
                </a:gridCol>
                <a:gridCol w="1222602">
                  <a:extLst>
                    <a:ext uri="{9D8B030D-6E8A-4147-A177-3AD203B41FA5}">
                      <a16:colId xmlns:a16="http://schemas.microsoft.com/office/drawing/2014/main" val="4122257625"/>
                    </a:ext>
                  </a:extLst>
                </a:gridCol>
              </a:tblGrid>
              <a:tr h="465772">
                <a:tc>
                  <a:txBody>
                    <a:bodyPr/>
                    <a:lstStyle/>
                    <a:p>
                      <a:endParaRPr lang="zh-CN" altLang="en-US" dirty="0"/>
                    </a:p>
                  </a:txBody>
                  <a:tcPr/>
                </a:tc>
                <a:tc>
                  <a:txBody>
                    <a:bodyPr/>
                    <a:lstStyle/>
                    <a:p>
                      <a:r>
                        <a:rPr lang="en-US" altLang="zh-CN" sz="1800" dirty="0" err="1">
                          <a:solidFill>
                            <a:prstClr val="black"/>
                          </a:solidFill>
                          <a:latin typeface="微软雅黑" panose="020B0503020204020204" pitchFamily="34" charset="-122"/>
                          <a:ea typeface="微软雅黑" panose="020B0503020204020204" pitchFamily="34" charset="-122"/>
                          <a:cs typeface="+mn-cs"/>
                        </a:rPr>
                        <a:t>extremly</a:t>
                      </a:r>
                      <a:endParaRPr lang="zh-CN" altLang="en-US" dirty="0"/>
                    </a:p>
                  </a:txBody>
                  <a:tcPr/>
                </a:tc>
                <a:tc>
                  <a:txBody>
                    <a:bodyPr/>
                    <a:lstStyle/>
                    <a:p>
                      <a:r>
                        <a:rPr lang="en-US" altLang="zh-CN" sz="1800" dirty="0">
                          <a:solidFill>
                            <a:prstClr val="black"/>
                          </a:solidFill>
                          <a:latin typeface="微软雅黑" panose="020B0503020204020204" pitchFamily="34" charset="-122"/>
                          <a:ea typeface="微软雅黑" panose="020B0503020204020204" pitchFamily="34" charset="-122"/>
                          <a:cs typeface="+mn-cs"/>
                        </a:rPr>
                        <a:t>cheap</a:t>
                      </a:r>
                      <a:endParaRPr lang="zh-CN" altLang="en-US" dirty="0"/>
                    </a:p>
                  </a:txBody>
                  <a:tcPr/>
                </a:tc>
                <a:tc>
                  <a:txBody>
                    <a:bodyPr/>
                    <a:lstStyle/>
                    <a:p>
                      <a:r>
                        <a:rPr lang="en-US" altLang="zh-CN" sz="1800" dirty="0">
                          <a:solidFill>
                            <a:prstClr val="black"/>
                          </a:solidFill>
                          <a:latin typeface="微软雅黑" panose="020B0503020204020204" pitchFamily="34" charset="-122"/>
                          <a:ea typeface="微软雅黑" panose="020B0503020204020204" pitchFamily="34" charset="-122"/>
                          <a:cs typeface="+mn-cs"/>
                        </a:rPr>
                        <a:t>DVDs</a:t>
                      </a:r>
                      <a:endParaRPr lang="zh-CN" altLang="en-US" dirty="0"/>
                    </a:p>
                  </a:txBody>
                  <a:tcPr/>
                </a:tc>
                <a:tc>
                  <a:txBody>
                    <a:bodyPr/>
                    <a:lstStyle/>
                    <a:p>
                      <a:r>
                        <a:rPr lang="en-US" altLang="zh-CN" sz="1800" dirty="0">
                          <a:solidFill>
                            <a:prstClr val="black"/>
                          </a:solidFill>
                          <a:latin typeface="微软雅黑" panose="020B0503020204020204" pitchFamily="34" charset="-122"/>
                          <a:ea typeface="微软雅黑" panose="020B0503020204020204" pitchFamily="34" charset="-122"/>
                          <a:cs typeface="+mn-cs"/>
                        </a:rPr>
                        <a:t>CDs</a:t>
                      </a:r>
                      <a:endParaRPr lang="zh-CN" altLang="en-US" dirty="0"/>
                    </a:p>
                  </a:txBody>
                  <a:tcPr/>
                </a:tc>
                <a:tc>
                  <a:txBody>
                    <a:bodyPr/>
                    <a:lstStyle/>
                    <a:p>
                      <a:r>
                        <a:rPr lang="en-US" altLang="zh-CN" sz="1800" dirty="0">
                          <a:solidFill>
                            <a:prstClr val="black"/>
                          </a:solidFill>
                          <a:latin typeface="微软雅黑" panose="020B0503020204020204" pitchFamily="34" charset="-122"/>
                          <a:ea typeface="微软雅黑" panose="020B0503020204020204" pitchFamily="34" charset="-122"/>
                          <a:cs typeface="+mn-cs"/>
                        </a:rPr>
                        <a:t>software</a:t>
                      </a:r>
                      <a:endParaRPr lang="zh-CN" altLang="en-US" dirty="0"/>
                    </a:p>
                  </a:txBody>
                  <a:tcPr/>
                </a:tc>
                <a:tc>
                  <a:txBody>
                    <a:bodyPr/>
                    <a:lstStyle/>
                    <a:p>
                      <a:r>
                        <a:rPr lang="en-US" altLang="zh-CN" sz="1800" dirty="0">
                          <a:solidFill>
                            <a:prstClr val="black"/>
                          </a:solidFill>
                          <a:latin typeface="微软雅黑" panose="020B0503020204020204" pitchFamily="34" charset="-122"/>
                          <a:ea typeface="微软雅黑" panose="020B0503020204020204" pitchFamily="34" charset="-122"/>
                          <a:cs typeface="+mn-cs"/>
                        </a:rPr>
                        <a:t>thrills</a:t>
                      </a:r>
                      <a:endParaRPr lang="zh-CN" altLang="en-US" dirty="0"/>
                    </a:p>
                  </a:txBody>
                  <a:tcPr/>
                </a:tc>
                <a:extLst>
                  <a:ext uri="{0D108BD9-81ED-4DB2-BD59-A6C34878D82A}">
                    <a16:rowId xmlns:a16="http://schemas.microsoft.com/office/drawing/2014/main" val="207327327"/>
                  </a:ext>
                </a:extLst>
              </a:tr>
              <a:tr h="465772">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3471555348"/>
                  </a:ext>
                </a:extLst>
              </a:tr>
              <a:tr h="465772">
                <a:tc>
                  <a:txBody>
                    <a:bodyPr/>
                    <a:lstStyle/>
                    <a:p>
                      <a:r>
                        <a:rPr lang="en-US" altLang="zh-CN" dirty="0"/>
                        <a:t>+0.75</a:t>
                      </a:r>
                      <a:endParaRPr lang="zh-CN" altLang="en-US" dirty="0"/>
                    </a:p>
                  </a:txBody>
                  <a:tcPr/>
                </a:tc>
                <a:tc>
                  <a:txBody>
                    <a:bodyPr/>
                    <a:lstStyle/>
                    <a:p>
                      <a:r>
                        <a:rPr lang="en-US" altLang="zh-CN" dirty="0"/>
                        <a:t>0</a:t>
                      </a:r>
                      <a:endParaRPr lang="zh-CN" altLang="en-US" dirty="0"/>
                    </a:p>
                  </a:txBody>
                  <a:tcPr/>
                </a:tc>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971976695"/>
                  </a:ext>
                </a:extLst>
              </a:tr>
              <a:tr h="465772">
                <a:tc>
                  <a:txBody>
                    <a:bodyPr/>
                    <a:lstStyle/>
                    <a:p>
                      <a:r>
                        <a:rPr lang="en-US" altLang="zh-CN" dirty="0"/>
                        <a:t>-0.25</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154862854"/>
                  </a:ext>
                </a:extLst>
              </a:tr>
              <a:tr h="465772">
                <a:tc>
                  <a:txBody>
                    <a:bodyPr/>
                    <a:lstStyle/>
                    <a:p>
                      <a:r>
                        <a:rPr lang="zh-CN" altLang="en-US" dirty="0"/>
                        <a:t>结果</a:t>
                      </a:r>
                    </a:p>
                  </a:txBody>
                  <a:tcPr/>
                </a:tc>
                <a:tc>
                  <a:txBody>
                    <a:bodyPr/>
                    <a:lstStyle/>
                    <a:p>
                      <a:r>
                        <a:rPr lang="en-US" altLang="zh-CN" dirty="0"/>
                        <a:t>1</a:t>
                      </a:r>
                      <a:endParaRPr lang="zh-CN" altLang="en-US" dirty="0"/>
                    </a:p>
                  </a:txBody>
                  <a:tcPr/>
                </a:tc>
                <a:tc>
                  <a:txBody>
                    <a:bodyPr/>
                    <a:lstStyle/>
                    <a:p>
                      <a:r>
                        <a:rPr lang="en-US" altLang="zh-CN" dirty="0"/>
                        <a:t>4</a:t>
                      </a:r>
                      <a:endParaRPr lang="zh-CN" altLang="en-US" dirty="0"/>
                    </a:p>
                  </a:txBody>
                  <a:tcPr/>
                </a:tc>
                <a:tc>
                  <a:txBody>
                    <a:bodyPr/>
                    <a:lstStyle/>
                    <a:p>
                      <a:r>
                        <a:rPr lang="en-US" altLang="zh-CN" dirty="0"/>
                        <a:t>1.5</a:t>
                      </a:r>
                      <a:endParaRPr lang="zh-CN" altLang="en-US" dirty="0"/>
                    </a:p>
                  </a:txBody>
                  <a:tcPr/>
                </a:tc>
                <a:tc>
                  <a:txBody>
                    <a:bodyPr/>
                    <a:lstStyle/>
                    <a:p>
                      <a:r>
                        <a:rPr lang="en-US" altLang="zh-CN" dirty="0"/>
                        <a:t>1.75</a:t>
                      </a:r>
                      <a:endParaRPr lang="zh-CN" altLang="en-US" dirty="0"/>
                    </a:p>
                  </a:txBody>
                  <a:tcPr/>
                </a:tc>
                <a:tc>
                  <a:txBody>
                    <a:bodyPr/>
                    <a:lstStyle/>
                    <a:p>
                      <a:r>
                        <a:rPr lang="en-US" altLang="zh-CN" dirty="0"/>
                        <a:t>0.75</a:t>
                      </a:r>
                      <a:endParaRPr lang="zh-CN" altLang="en-US" dirty="0"/>
                    </a:p>
                  </a:txBody>
                  <a:tcPr/>
                </a:tc>
                <a:tc>
                  <a:txBody>
                    <a:bodyPr/>
                    <a:lstStyle/>
                    <a:p>
                      <a:r>
                        <a:rPr lang="en-US" altLang="zh-CN" dirty="0"/>
                        <a:t>0</a:t>
                      </a:r>
                      <a:r>
                        <a:rPr lang="zh-CN" altLang="en-US" dirty="0"/>
                        <a:t>（</a:t>
                      </a:r>
                      <a:r>
                        <a:rPr lang="en-US" altLang="zh-CN" dirty="0"/>
                        <a:t>-0.25</a:t>
                      </a:r>
                      <a:r>
                        <a:rPr lang="zh-CN" altLang="en-US" dirty="0"/>
                        <a:t>）</a:t>
                      </a:r>
                    </a:p>
                  </a:txBody>
                  <a:tcPr/>
                </a:tc>
                <a:extLst>
                  <a:ext uri="{0D108BD9-81ED-4DB2-BD59-A6C34878D82A}">
                    <a16:rowId xmlns:a16="http://schemas.microsoft.com/office/drawing/2014/main" val="2758222424"/>
                  </a:ext>
                </a:extLst>
              </a:tr>
            </a:tbl>
          </a:graphicData>
        </a:graphic>
      </p:graphicFrame>
    </p:spTree>
    <p:extLst>
      <p:ext uri="{BB962C8B-B14F-4D97-AF65-F5344CB8AC3E}">
        <p14:creationId xmlns:p14="http://schemas.microsoft.com/office/powerpoint/2010/main" val="1864906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E032D-C542-44C3-9202-45BB7D2FC444}"/>
              </a:ext>
            </a:extLst>
          </p:cNvPr>
          <p:cNvSpPr>
            <a:spLocks noGrp="1"/>
          </p:cNvSpPr>
          <p:nvPr>
            <p:ph type="title"/>
          </p:nvPr>
        </p:nvSpPr>
        <p:spPr>
          <a:xfrm>
            <a:off x="628650" y="500062"/>
            <a:ext cx="7886700" cy="1325563"/>
          </a:xfrm>
        </p:spPr>
        <p:txBody>
          <a:bodyPr>
            <a:normAutofit fontScale="90000"/>
          </a:bodyPr>
          <a:lstStyle/>
          <a:p>
            <a:pPr marL="228600" lvl="0" indent="-228600">
              <a:spcBef>
                <a:spcPts val="1000"/>
              </a:spcBef>
              <a:buFont typeface="Arial" panose="020B0604020202020204" pitchFamily="34" charset="0"/>
              <a:buChar char="•"/>
            </a:pPr>
            <a:r>
              <a:rPr lang="en-US" altLang="zh-CN" sz="3100" dirty="0">
                <a:latin typeface="微软雅黑" panose="020B0503020204020204" pitchFamily="34" charset="-122"/>
                <a:ea typeface="微软雅黑" panose="020B0503020204020204" pitchFamily="34" charset="-122"/>
              </a:rPr>
              <a:t>3.4</a:t>
            </a:r>
            <a:r>
              <a:rPr lang="zh-CN" altLang="en-US" sz="3100" dirty="0">
                <a:solidFill>
                  <a:prstClr val="black"/>
                </a:solidFill>
                <a:latin typeface="微软雅黑" panose="020B0503020204020204" pitchFamily="34" charset="-122"/>
                <a:ea typeface="微软雅黑" panose="020B0503020204020204" pitchFamily="34" charset="-122"/>
                <a:cs typeface="+mn-cs"/>
              </a:rPr>
              <a:t>查询扩展一般有几种实现方法？请比较一下它们之间的优点和缺点，并说明每一种方法分别适合于什么类型的信息检索应用。</a:t>
            </a:r>
            <a:br>
              <a:rPr lang="zh-CN" altLang="en-US" sz="2600" dirty="0">
                <a:solidFill>
                  <a:prstClr val="black"/>
                </a:solidFill>
                <a:latin typeface="Calibri" panose="020F0502020204030204"/>
                <a:ea typeface="等线" panose="02010600030101010101" pitchFamily="2" charset="-122"/>
                <a:cs typeface="+mn-cs"/>
              </a:rPr>
            </a:br>
            <a:endParaRPr lang="zh-CN" altLang="en-US" sz="3600"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9C41D736-45E7-43B1-96E5-92BB06F17AFF}"/>
              </a:ext>
            </a:extLst>
          </p:cNvPr>
          <p:cNvSpPr>
            <a:spLocks noGrp="1"/>
          </p:cNvSpPr>
          <p:nvPr>
            <p:ph idx="1"/>
          </p:nvPr>
        </p:nvSpPr>
        <p:spPr>
          <a:xfrm>
            <a:off x="190882" y="1825625"/>
            <a:ext cx="8662222" cy="4586288"/>
          </a:xfrm>
        </p:spPr>
        <p:txBody>
          <a:bodyPr/>
          <a:lstStyle/>
          <a:p>
            <a:r>
              <a:rPr lang="zh-CN" altLang="en-US" dirty="0">
                <a:latin typeface="微软雅黑" panose="020B0503020204020204" pitchFamily="34" charset="-122"/>
                <a:ea typeface="微软雅黑" panose="020B0503020204020204" pitchFamily="34" charset="-122"/>
              </a:rPr>
              <a:t>无标准答案，可根据</a:t>
            </a:r>
            <a:r>
              <a:rPr lang="en-US" altLang="zh-CN" dirty="0">
                <a:latin typeface="微软雅黑" panose="020B0503020204020204" pitchFamily="34" charset="-122"/>
                <a:ea typeface="微软雅黑" panose="020B0503020204020204" pitchFamily="34" charset="-122"/>
              </a:rPr>
              <a:t>ppt</a:t>
            </a:r>
            <a:r>
              <a:rPr lang="zh-CN" altLang="en-US" dirty="0">
                <a:latin typeface="微软雅黑" panose="020B0503020204020204" pitchFamily="34" charset="-122"/>
                <a:ea typeface="微软雅黑" panose="020B0503020204020204" pitchFamily="34" charset="-122"/>
              </a:rPr>
              <a:t>上内容展开。言之有理即可</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只要认真完成就能得满分</a:t>
            </a:r>
            <a:endParaRPr lang="en-US" altLang="zh-CN" dirty="0">
              <a:latin typeface="微软雅黑" panose="020B0503020204020204" pitchFamily="34" charset="-122"/>
              <a:ea typeface="微软雅黑" panose="020B0503020204020204" pitchFamily="34" charset="-122"/>
            </a:endParaRPr>
          </a:p>
          <a:p>
            <a:endParaRPr lang="zh-CN" altLang="en-US" dirty="0"/>
          </a:p>
        </p:txBody>
      </p:sp>
      <p:pic>
        <p:nvPicPr>
          <p:cNvPr id="4" name="图片 3">
            <a:extLst>
              <a:ext uri="{FF2B5EF4-FFF2-40B4-BE49-F238E27FC236}">
                <a16:creationId xmlns:a16="http://schemas.microsoft.com/office/drawing/2014/main" id="{0944FAFD-AFE9-45CE-B770-642240651681}"/>
              </a:ext>
            </a:extLst>
          </p:cNvPr>
          <p:cNvPicPr>
            <a:picLocks noChangeAspect="1"/>
          </p:cNvPicPr>
          <p:nvPr/>
        </p:nvPicPr>
        <p:blipFill>
          <a:blip r:embed="rId2"/>
          <a:stretch>
            <a:fillRect/>
          </a:stretch>
        </p:blipFill>
        <p:spPr>
          <a:xfrm>
            <a:off x="3186111" y="2828951"/>
            <a:ext cx="5666993" cy="3775049"/>
          </a:xfrm>
          <a:prstGeom prst="rect">
            <a:avLst/>
          </a:prstGeom>
        </p:spPr>
      </p:pic>
    </p:spTree>
    <p:extLst>
      <p:ext uri="{BB962C8B-B14F-4D97-AF65-F5344CB8AC3E}">
        <p14:creationId xmlns:p14="http://schemas.microsoft.com/office/powerpoint/2010/main" val="134131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8287D2-4ED6-4AB6-BAF2-7D18A8836285}"/>
              </a:ext>
            </a:extLst>
          </p:cNvPr>
          <p:cNvSpPr>
            <a:spLocks noGrp="1"/>
          </p:cNvSpPr>
          <p:nvPr>
            <p:ph type="title"/>
          </p:nvPr>
        </p:nvSpPr>
        <p:spPr>
          <a:xfrm>
            <a:off x="628650" y="0"/>
            <a:ext cx="7886700" cy="1325563"/>
          </a:xfrm>
        </p:spPr>
        <p:txBody>
          <a:bodyPr/>
          <a:lstStyle/>
          <a:p>
            <a:r>
              <a:rPr lang="en-US" altLang="zh-CN" dirty="0">
                <a:latin typeface="微软雅黑" panose="020B0503020204020204" pitchFamily="34" charset="-122"/>
                <a:ea typeface="微软雅黑" panose="020B0503020204020204" pitchFamily="34" charset="-122"/>
              </a:rPr>
              <a:t>HW4</a:t>
            </a:r>
            <a:endParaRPr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940AF9C9-F761-487A-8E87-27495B9F5B27}"/>
              </a:ext>
            </a:extLst>
          </p:cNvPr>
          <p:cNvSpPr>
            <a:spLocks noGrp="1"/>
          </p:cNvSpPr>
          <p:nvPr>
            <p:ph idx="1"/>
          </p:nvPr>
        </p:nvSpPr>
        <p:spPr>
          <a:xfrm>
            <a:off x="628650" y="871538"/>
            <a:ext cx="7886700" cy="6315076"/>
          </a:xfrm>
        </p:spPr>
        <p:txBody>
          <a:bodyPr>
            <a:normAutofit lnSpcReduction="10000"/>
          </a:bodyPr>
          <a:lstStyle/>
          <a:p>
            <a:r>
              <a:rPr lang="zh-CN" altLang="en-US" dirty="0"/>
              <a:t>假定已知文档</a:t>
            </a:r>
            <a:r>
              <a:rPr lang="en-US" altLang="zh-CN" dirty="0"/>
              <a:t>d1</a:t>
            </a:r>
            <a:r>
              <a:rPr lang="zh-CN" altLang="en-US" dirty="0"/>
              <a:t>和</a:t>
            </a:r>
            <a:r>
              <a:rPr lang="en-US" altLang="zh-CN" dirty="0"/>
              <a:t>d2</a:t>
            </a:r>
            <a:r>
              <a:rPr lang="zh-CN" altLang="en-US" dirty="0"/>
              <a:t>和查询</a:t>
            </a:r>
            <a:r>
              <a:rPr lang="en-US" altLang="zh-CN" dirty="0"/>
              <a:t>q</a:t>
            </a:r>
            <a:r>
              <a:rPr lang="zh-CN" altLang="en-US" dirty="0"/>
              <a:t>的词项以及词频如下：</a:t>
            </a:r>
            <a:br>
              <a:rPr lang="zh-CN" altLang="en-US" dirty="0"/>
            </a:br>
            <a:r>
              <a:rPr lang="en-US" altLang="zh-CN" dirty="0"/>
              <a:t>d1</a:t>
            </a:r>
            <a:r>
              <a:rPr lang="zh-CN" altLang="en-US" dirty="0"/>
              <a:t>：</a:t>
            </a:r>
            <a:r>
              <a:rPr lang="en-US" altLang="zh-CN" dirty="0"/>
              <a:t>(&lt;2010,2&gt;,&lt;</a:t>
            </a:r>
            <a:r>
              <a:rPr lang="zh-CN" altLang="en-US" dirty="0"/>
              <a:t>世博会</a:t>
            </a:r>
            <a:r>
              <a:rPr lang="en-US" altLang="zh-CN" dirty="0"/>
              <a:t>,3&gt;,&lt;</a:t>
            </a:r>
            <a:r>
              <a:rPr lang="zh-CN" altLang="en-US" dirty="0"/>
              <a:t>中国</a:t>
            </a:r>
            <a:r>
              <a:rPr lang="en-US" altLang="zh-CN" dirty="0"/>
              <a:t>,2&gt;,&lt;</a:t>
            </a:r>
            <a:r>
              <a:rPr lang="zh-CN" altLang="en-US" dirty="0"/>
              <a:t>举行</a:t>
            </a:r>
            <a:r>
              <a:rPr lang="en-US" altLang="zh-CN" dirty="0"/>
              <a:t>,1&gt;) </a:t>
            </a:r>
            <a:br>
              <a:rPr lang="en-US" altLang="zh-CN" dirty="0"/>
            </a:br>
            <a:r>
              <a:rPr lang="en-US" altLang="zh-CN" dirty="0"/>
              <a:t>d2</a:t>
            </a:r>
            <a:r>
              <a:rPr lang="zh-CN" altLang="en-US" dirty="0"/>
              <a:t>：</a:t>
            </a:r>
            <a:r>
              <a:rPr lang="en-US" altLang="zh-CN" dirty="0"/>
              <a:t>(&lt;2005,1&gt;,&lt;</a:t>
            </a:r>
            <a:r>
              <a:rPr lang="zh-CN" altLang="en-US" dirty="0"/>
              <a:t>世博会</a:t>
            </a:r>
            <a:r>
              <a:rPr lang="en-US" altLang="zh-CN" dirty="0"/>
              <a:t>,2&gt;,&lt;1970,1&gt;,&lt;</a:t>
            </a:r>
            <a:r>
              <a:rPr lang="zh-CN" altLang="en-US" dirty="0"/>
              <a:t>日本</a:t>
            </a:r>
            <a:r>
              <a:rPr lang="en-US" altLang="zh-CN" dirty="0"/>
              <a:t>,2&gt;,&lt;</a:t>
            </a:r>
            <a:r>
              <a:rPr lang="zh-CN" altLang="en-US" dirty="0"/>
              <a:t>举行</a:t>
            </a:r>
            <a:r>
              <a:rPr lang="en-US" altLang="zh-CN" dirty="0"/>
              <a:t>,1&gt;) </a:t>
            </a:r>
            <a:br>
              <a:rPr lang="en-US" altLang="zh-CN" dirty="0"/>
            </a:br>
            <a:r>
              <a:rPr lang="en-US" altLang="zh-CN" dirty="0"/>
              <a:t>q</a:t>
            </a:r>
            <a:r>
              <a:rPr lang="zh-CN" altLang="en-US" dirty="0"/>
              <a:t>：</a:t>
            </a:r>
            <a:r>
              <a:rPr lang="en-US" altLang="zh-CN" dirty="0"/>
              <a:t>(&lt;2010,1&gt;,&lt;</a:t>
            </a:r>
            <a:r>
              <a:rPr lang="zh-CN" altLang="en-US" dirty="0"/>
              <a:t>世博会</a:t>
            </a:r>
            <a:r>
              <a:rPr lang="en-US" altLang="zh-CN" dirty="0"/>
              <a:t>,2&gt;) </a:t>
            </a:r>
            <a:br>
              <a:rPr lang="en-US" altLang="zh-CN" dirty="0"/>
            </a:br>
            <a:r>
              <a:rPr lang="zh-CN" altLang="en-US" dirty="0"/>
              <a:t>请给出文档</a:t>
            </a:r>
            <a:r>
              <a:rPr lang="en-US" altLang="zh-CN" dirty="0"/>
              <a:t>d1</a:t>
            </a:r>
            <a:r>
              <a:rPr lang="zh-CN" altLang="en-US" dirty="0"/>
              <a:t>、</a:t>
            </a:r>
            <a:r>
              <a:rPr lang="en-US" altLang="zh-CN" dirty="0"/>
              <a:t>d2</a:t>
            </a:r>
            <a:r>
              <a:rPr lang="zh-CN" altLang="en-US" dirty="0"/>
              <a:t>以及查询</a:t>
            </a:r>
            <a:r>
              <a:rPr lang="en-US" altLang="zh-CN" dirty="0"/>
              <a:t>q</a:t>
            </a:r>
            <a:r>
              <a:rPr lang="zh-CN" altLang="en-US" dirty="0"/>
              <a:t>的基于</a:t>
            </a:r>
            <a:r>
              <a:rPr lang="en-US" altLang="zh-CN" dirty="0" err="1"/>
              <a:t>tf-idf</a:t>
            </a:r>
            <a:r>
              <a:rPr lang="zh-CN" altLang="en-US" dirty="0"/>
              <a:t>权值的向量表示，然后分别计算</a:t>
            </a:r>
            <a:r>
              <a:rPr lang="en-US" altLang="zh-CN" dirty="0"/>
              <a:t>q</a:t>
            </a:r>
            <a:r>
              <a:rPr lang="zh-CN" altLang="en-US" dirty="0"/>
              <a:t>和</a:t>
            </a:r>
            <a:r>
              <a:rPr lang="en-US" altLang="zh-CN" dirty="0"/>
              <a:t>d1</a:t>
            </a:r>
            <a:r>
              <a:rPr lang="zh-CN" altLang="en-US" dirty="0"/>
              <a:t>、</a:t>
            </a:r>
            <a:r>
              <a:rPr lang="en-US" altLang="zh-CN" dirty="0"/>
              <a:t>d2</a:t>
            </a:r>
            <a:r>
              <a:rPr lang="zh-CN" altLang="en-US" dirty="0"/>
              <a:t>的余弦相似度，并说明</a:t>
            </a:r>
            <a:r>
              <a:rPr lang="en-US" altLang="zh-CN" dirty="0"/>
              <a:t>q</a:t>
            </a:r>
            <a:r>
              <a:rPr lang="zh-CN" altLang="en-US" dirty="0"/>
              <a:t>和哪个文档更相关。</a:t>
            </a:r>
            <a:endParaRPr lang="en-US" altLang="zh-CN" dirty="0"/>
          </a:p>
          <a:p>
            <a:r>
              <a:rPr lang="zh-CN" altLang="en-US" dirty="0"/>
              <a:t>基于</a:t>
            </a:r>
            <a:r>
              <a:rPr lang="en-US" altLang="zh-CN" dirty="0" err="1"/>
              <a:t>tf-idf</a:t>
            </a:r>
            <a:r>
              <a:rPr lang="zh-CN" altLang="en-US" dirty="0"/>
              <a:t>的相关度计算方法有什么缺点？请给出两点以上，并加以解释。</a:t>
            </a:r>
            <a:endParaRPr lang="en-US" altLang="zh-CN" dirty="0"/>
          </a:p>
          <a:p>
            <a:r>
              <a:rPr lang="zh-CN" altLang="en-US" dirty="0"/>
              <a:t>在微博平台上每天都会出现一些热门微博和活跃用户，假设我们借鉴</a:t>
            </a:r>
            <a:r>
              <a:rPr lang="en-US" altLang="zh-CN" dirty="0"/>
              <a:t>HITS</a:t>
            </a:r>
            <a:r>
              <a:rPr lang="zh-CN" altLang="en-US" dirty="0"/>
              <a:t>算法的思想来实时检测热门微博和活跃用户，应该如何实现？请给出基本的算法思路，并给出算法伪码（须有适当注释）。</a:t>
            </a:r>
          </a:p>
        </p:txBody>
      </p:sp>
    </p:spTree>
    <p:extLst>
      <p:ext uri="{BB962C8B-B14F-4D97-AF65-F5344CB8AC3E}">
        <p14:creationId xmlns:p14="http://schemas.microsoft.com/office/powerpoint/2010/main" val="1792926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EA0915-74F2-41EC-B81D-70E624A96064}"/>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6913A58E-94FB-46BC-A27F-585480AC8C39}"/>
              </a:ext>
            </a:extLst>
          </p:cNvPr>
          <p:cNvSpPr>
            <a:spLocks noGrp="1"/>
          </p:cNvSpPr>
          <p:nvPr>
            <p:ph idx="1"/>
          </p:nvPr>
        </p:nvSpPr>
        <p:spPr/>
        <p:txBody>
          <a:bodyPr/>
          <a:lstStyle/>
          <a:p>
            <a:r>
              <a:rPr lang="en-US" altLang="zh-CN" dirty="0"/>
              <a:t>4.1 </a:t>
            </a:r>
            <a:r>
              <a:rPr lang="zh-CN" altLang="en-US" dirty="0"/>
              <a:t>假定已知文档</a:t>
            </a:r>
            <a:r>
              <a:rPr lang="en-US" altLang="zh-CN" dirty="0"/>
              <a:t>d1</a:t>
            </a:r>
            <a:r>
              <a:rPr lang="zh-CN" altLang="en-US" dirty="0"/>
              <a:t>和</a:t>
            </a:r>
            <a:r>
              <a:rPr lang="en-US" altLang="zh-CN" dirty="0"/>
              <a:t>d2</a:t>
            </a:r>
            <a:r>
              <a:rPr lang="zh-CN" altLang="en-US" dirty="0"/>
              <a:t>和查询</a:t>
            </a:r>
            <a:r>
              <a:rPr lang="en-US" altLang="zh-CN" dirty="0"/>
              <a:t>q</a:t>
            </a:r>
            <a:r>
              <a:rPr lang="zh-CN" altLang="en-US" dirty="0"/>
              <a:t>的词项以及词频如下：</a:t>
            </a:r>
            <a:br>
              <a:rPr lang="zh-CN" altLang="en-US" dirty="0"/>
            </a:br>
            <a:r>
              <a:rPr lang="en-US" altLang="zh-CN" dirty="0"/>
              <a:t>d1</a:t>
            </a:r>
            <a:r>
              <a:rPr lang="zh-CN" altLang="en-US" dirty="0"/>
              <a:t>：</a:t>
            </a:r>
            <a:r>
              <a:rPr lang="en-US" altLang="zh-CN" dirty="0"/>
              <a:t>(&lt;2010,2&gt;,&lt;</a:t>
            </a:r>
            <a:r>
              <a:rPr lang="zh-CN" altLang="en-US" dirty="0"/>
              <a:t>世博会</a:t>
            </a:r>
            <a:r>
              <a:rPr lang="en-US" altLang="zh-CN" dirty="0"/>
              <a:t>,3&gt;,&lt;</a:t>
            </a:r>
            <a:r>
              <a:rPr lang="zh-CN" altLang="en-US" dirty="0"/>
              <a:t>中国</a:t>
            </a:r>
            <a:r>
              <a:rPr lang="en-US" altLang="zh-CN" dirty="0"/>
              <a:t>,2&gt;,&lt;</a:t>
            </a:r>
            <a:r>
              <a:rPr lang="zh-CN" altLang="en-US" dirty="0"/>
              <a:t>举行</a:t>
            </a:r>
            <a:r>
              <a:rPr lang="en-US" altLang="zh-CN" dirty="0"/>
              <a:t>,1&gt;) </a:t>
            </a:r>
            <a:br>
              <a:rPr lang="en-US" altLang="zh-CN" dirty="0"/>
            </a:br>
            <a:r>
              <a:rPr lang="en-US" altLang="zh-CN" dirty="0"/>
              <a:t>d2</a:t>
            </a:r>
            <a:r>
              <a:rPr lang="zh-CN" altLang="en-US" dirty="0"/>
              <a:t>：</a:t>
            </a:r>
            <a:r>
              <a:rPr lang="en-US" altLang="zh-CN" dirty="0"/>
              <a:t>(&lt;2005,1&gt;,&lt;</a:t>
            </a:r>
            <a:r>
              <a:rPr lang="zh-CN" altLang="en-US" dirty="0"/>
              <a:t>世博会</a:t>
            </a:r>
            <a:r>
              <a:rPr lang="en-US" altLang="zh-CN" dirty="0"/>
              <a:t>,2&gt;,&lt;1970,1&gt;,&lt;</a:t>
            </a:r>
            <a:r>
              <a:rPr lang="zh-CN" altLang="en-US" dirty="0"/>
              <a:t>日本</a:t>
            </a:r>
            <a:r>
              <a:rPr lang="en-US" altLang="zh-CN" dirty="0"/>
              <a:t>,2&gt;,&lt;</a:t>
            </a:r>
            <a:r>
              <a:rPr lang="zh-CN" altLang="en-US" dirty="0"/>
              <a:t>举行</a:t>
            </a:r>
            <a:r>
              <a:rPr lang="en-US" altLang="zh-CN" dirty="0"/>
              <a:t>,1&gt;) </a:t>
            </a:r>
            <a:br>
              <a:rPr lang="en-US" altLang="zh-CN" dirty="0"/>
            </a:br>
            <a:r>
              <a:rPr lang="en-US" altLang="zh-CN" dirty="0"/>
              <a:t>q</a:t>
            </a:r>
            <a:r>
              <a:rPr lang="zh-CN" altLang="en-US" dirty="0"/>
              <a:t>：</a:t>
            </a:r>
            <a:r>
              <a:rPr lang="en-US" altLang="zh-CN" dirty="0"/>
              <a:t>(&lt;2010,1&gt;,&lt;</a:t>
            </a:r>
            <a:r>
              <a:rPr lang="zh-CN" altLang="en-US" dirty="0"/>
              <a:t>世博会</a:t>
            </a:r>
            <a:r>
              <a:rPr lang="en-US" altLang="zh-CN" dirty="0"/>
              <a:t>,2&gt;) </a:t>
            </a:r>
            <a:br>
              <a:rPr lang="en-US" altLang="zh-CN" dirty="0"/>
            </a:br>
            <a:r>
              <a:rPr lang="zh-CN" altLang="en-US" dirty="0"/>
              <a:t>请给出文档</a:t>
            </a:r>
            <a:r>
              <a:rPr lang="en-US" altLang="zh-CN" dirty="0"/>
              <a:t>d1</a:t>
            </a:r>
            <a:r>
              <a:rPr lang="zh-CN" altLang="en-US" dirty="0"/>
              <a:t>、</a:t>
            </a:r>
            <a:r>
              <a:rPr lang="en-US" altLang="zh-CN" dirty="0"/>
              <a:t>d2</a:t>
            </a:r>
            <a:r>
              <a:rPr lang="zh-CN" altLang="en-US" dirty="0"/>
              <a:t>以及查询</a:t>
            </a:r>
            <a:r>
              <a:rPr lang="en-US" altLang="zh-CN" dirty="0"/>
              <a:t>q</a:t>
            </a:r>
            <a:r>
              <a:rPr lang="zh-CN" altLang="en-US" dirty="0"/>
              <a:t>的基于</a:t>
            </a:r>
            <a:r>
              <a:rPr lang="en-US" altLang="zh-CN" dirty="0" err="1"/>
              <a:t>tf-idf</a:t>
            </a:r>
            <a:r>
              <a:rPr lang="zh-CN" altLang="en-US" dirty="0"/>
              <a:t>权值的向量表示，然后分别计算</a:t>
            </a:r>
            <a:r>
              <a:rPr lang="en-US" altLang="zh-CN" dirty="0"/>
              <a:t>q</a:t>
            </a:r>
            <a:r>
              <a:rPr lang="zh-CN" altLang="en-US" dirty="0"/>
              <a:t>和</a:t>
            </a:r>
            <a:r>
              <a:rPr lang="en-US" altLang="zh-CN" dirty="0"/>
              <a:t>d1</a:t>
            </a:r>
            <a:r>
              <a:rPr lang="zh-CN" altLang="en-US" dirty="0"/>
              <a:t>、</a:t>
            </a:r>
            <a:r>
              <a:rPr lang="en-US" altLang="zh-CN" dirty="0"/>
              <a:t>d2</a:t>
            </a:r>
            <a:r>
              <a:rPr lang="zh-CN" altLang="en-US" dirty="0"/>
              <a:t>的余弦相似度，并说明</a:t>
            </a:r>
            <a:r>
              <a:rPr lang="en-US" altLang="zh-CN" dirty="0"/>
              <a:t>q</a:t>
            </a:r>
            <a:r>
              <a:rPr lang="zh-CN" altLang="en-US" dirty="0"/>
              <a:t>和哪个文档更相关。</a:t>
            </a:r>
          </a:p>
          <a:p>
            <a:endParaRPr lang="zh-CN" altLang="en-US" dirty="0"/>
          </a:p>
        </p:txBody>
      </p:sp>
    </p:spTree>
    <p:extLst>
      <p:ext uri="{BB962C8B-B14F-4D97-AF65-F5344CB8AC3E}">
        <p14:creationId xmlns:p14="http://schemas.microsoft.com/office/powerpoint/2010/main" val="692287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96592C-D1B7-4423-B40C-6727AAF54FC1}"/>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HW1</a:t>
            </a:r>
            <a:endParaRPr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B7638B5D-AF6B-494D-B8BC-632319022674}"/>
              </a:ext>
            </a:extLst>
          </p:cNvPr>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rPr>
              <a:t>调研目前主要的开源网络爬虫，并且说明各自的特点、局限性以及相互之间的区别。</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使用网络爬虫程序爬取一下某个网站</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不要求爬取全部网页</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，例如某学校主页等。爬虫可以直接使用开源爬虫，也鼓励用</a:t>
            </a:r>
            <a:r>
              <a:rPr lang="en-US" altLang="zh-CN" dirty="0">
                <a:latin typeface="微软雅黑" panose="020B0503020204020204" pitchFamily="34" charset="-122"/>
                <a:ea typeface="微软雅黑" panose="020B0503020204020204" pitchFamily="34" charset="-122"/>
              </a:rPr>
              <a:t>C++/Java/Python</a:t>
            </a:r>
            <a:r>
              <a:rPr lang="zh-CN" altLang="en-US" dirty="0">
                <a:latin typeface="微软雅黑" panose="020B0503020204020204" pitchFamily="34" charset="-122"/>
                <a:ea typeface="微软雅黑" panose="020B0503020204020204" pitchFamily="34" charset="-122"/>
              </a:rPr>
              <a:t>等自己写一个</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加分</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。给出爬虫的概述、爬虫的设计（如果自己写）、爬取过程（附图）和爬取结果（附图）。</a:t>
            </a:r>
          </a:p>
        </p:txBody>
      </p:sp>
    </p:spTree>
    <p:extLst>
      <p:ext uri="{BB962C8B-B14F-4D97-AF65-F5344CB8AC3E}">
        <p14:creationId xmlns:p14="http://schemas.microsoft.com/office/powerpoint/2010/main" val="2565962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DAE7258-0FF0-4B82-A61A-F4C54221FF8D}"/>
              </a:ext>
            </a:extLst>
          </p:cNvPr>
          <p:cNvSpPr>
            <a:spLocks noGrp="1"/>
          </p:cNvSpPr>
          <p:nvPr>
            <p:ph idx="1"/>
          </p:nvPr>
        </p:nvSpPr>
        <p:spPr/>
        <p:txBody>
          <a:bodyPr/>
          <a:lstStyle/>
          <a:p>
            <a:r>
              <a:rPr lang="en-US" altLang="zh-CN" dirty="0" err="1"/>
              <a:t>Tf-idf</a:t>
            </a:r>
            <a:r>
              <a:rPr lang="zh-CN" altLang="en-US" dirty="0"/>
              <a:t>值与余弦相似度公式</a:t>
            </a:r>
            <a:endParaRPr lang="en-US" altLang="zh-CN" dirty="0"/>
          </a:p>
          <a:p>
            <a:endParaRPr lang="en-US" altLang="zh-CN" dirty="0"/>
          </a:p>
          <a:p>
            <a:endParaRPr lang="en-US" altLang="zh-CN" dirty="0"/>
          </a:p>
          <a:p>
            <a:endParaRPr lang="en-US" altLang="zh-CN" dirty="0"/>
          </a:p>
          <a:p>
            <a:r>
              <a:rPr lang="en-US" altLang="zh-CN" dirty="0">
                <a:solidFill>
                  <a:srgbClr val="FF0000"/>
                </a:solidFill>
              </a:rPr>
              <a:t>N=2</a:t>
            </a:r>
            <a:endParaRPr lang="zh-CN" altLang="en-US" dirty="0">
              <a:solidFill>
                <a:srgbClr val="FF0000"/>
              </a:solidFill>
            </a:endParaRPr>
          </a:p>
        </p:txBody>
      </p:sp>
      <p:pic>
        <p:nvPicPr>
          <p:cNvPr id="4" name="图片 3">
            <a:extLst>
              <a:ext uri="{FF2B5EF4-FFF2-40B4-BE49-F238E27FC236}">
                <a16:creationId xmlns:a16="http://schemas.microsoft.com/office/drawing/2014/main" id="{A33DBF26-B537-45CD-93A1-D384B22D4476}"/>
              </a:ext>
            </a:extLst>
          </p:cNvPr>
          <p:cNvPicPr>
            <a:picLocks noChangeAspect="1"/>
          </p:cNvPicPr>
          <p:nvPr/>
        </p:nvPicPr>
        <p:blipFill>
          <a:blip r:embed="rId3"/>
          <a:stretch>
            <a:fillRect/>
          </a:stretch>
        </p:blipFill>
        <p:spPr>
          <a:xfrm>
            <a:off x="628650" y="681037"/>
            <a:ext cx="3672835" cy="753955"/>
          </a:xfrm>
          <a:prstGeom prst="rect">
            <a:avLst/>
          </a:prstGeom>
        </p:spPr>
      </p:pic>
      <p:pic>
        <p:nvPicPr>
          <p:cNvPr id="5" name="图片 4">
            <a:extLst>
              <a:ext uri="{FF2B5EF4-FFF2-40B4-BE49-F238E27FC236}">
                <a16:creationId xmlns:a16="http://schemas.microsoft.com/office/drawing/2014/main" id="{3DB921F9-A15A-4503-966A-7BF87401AA04}"/>
              </a:ext>
            </a:extLst>
          </p:cNvPr>
          <p:cNvPicPr>
            <a:picLocks noChangeAspect="1"/>
          </p:cNvPicPr>
          <p:nvPr/>
        </p:nvPicPr>
        <p:blipFill>
          <a:blip r:embed="rId4"/>
          <a:stretch>
            <a:fillRect/>
          </a:stretch>
        </p:blipFill>
        <p:spPr>
          <a:xfrm>
            <a:off x="4769549" y="587482"/>
            <a:ext cx="3745801" cy="968375"/>
          </a:xfrm>
          <a:prstGeom prst="rect">
            <a:avLst/>
          </a:prstGeom>
        </p:spPr>
      </p:pic>
      <p:graphicFrame>
        <p:nvGraphicFramePr>
          <p:cNvPr id="2" name="对象 1">
            <a:extLst>
              <a:ext uri="{FF2B5EF4-FFF2-40B4-BE49-F238E27FC236}">
                <a16:creationId xmlns:a16="http://schemas.microsoft.com/office/drawing/2014/main" id="{6BB96F8E-0000-4045-8F6D-8A525BCB50B7}"/>
              </a:ext>
            </a:extLst>
          </p:cNvPr>
          <p:cNvGraphicFramePr>
            <a:graphicFrameLocks noChangeAspect="1"/>
          </p:cNvGraphicFramePr>
          <p:nvPr>
            <p:extLst>
              <p:ext uri="{D42A27DB-BD31-4B8C-83A1-F6EECF244321}">
                <p14:modId xmlns:p14="http://schemas.microsoft.com/office/powerpoint/2010/main" val="4109287356"/>
              </p:ext>
            </p:extLst>
          </p:nvPr>
        </p:nvGraphicFramePr>
        <p:xfrm>
          <a:off x="862549" y="2212975"/>
          <a:ext cx="5937063" cy="1216025"/>
        </p:xfrm>
        <a:graphic>
          <a:graphicData uri="http://schemas.openxmlformats.org/presentationml/2006/ole">
            <mc:AlternateContent xmlns:mc="http://schemas.openxmlformats.org/markup-compatibility/2006">
              <mc:Choice xmlns:v="urn:schemas-microsoft-com:vml" Requires="v">
                <p:oleObj spid="_x0000_s1062" name="公式" r:id="rId5" imgW="2108160" imgH="431640" progId="Equation.3">
                  <p:embed/>
                </p:oleObj>
              </mc:Choice>
              <mc:Fallback>
                <p:oleObj name="公式" r:id="rId5" imgW="2108160" imgH="431640" progId="Equation.3">
                  <p:embed/>
                  <p:pic>
                    <p:nvPicPr>
                      <p:cNvPr id="0" name=""/>
                      <p:cNvPicPr/>
                      <p:nvPr/>
                    </p:nvPicPr>
                    <p:blipFill>
                      <a:blip r:embed="rId6"/>
                      <a:stretch>
                        <a:fillRect/>
                      </a:stretch>
                    </p:blipFill>
                    <p:spPr>
                      <a:xfrm>
                        <a:off x="862549" y="2212975"/>
                        <a:ext cx="5937063" cy="1216025"/>
                      </a:xfrm>
                      <a:prstGeom prst="rect">
                        <a:avLst/>
                      </a:prstGeom>
                    </p:spPr>
                  </p:pic>
                </p:oleObj>
              </mc:Fallback>
            </mc:AlternateContent>
          </a:graphicData>
        </a:graphic>
      </p:graphicFrame>
    </p:spTree>
    <p:extLst>
      <p:ext uri="{BB962C8B-B14F-4D97-AF65-F5344CB8AC3E}">
        <p14:creationId xmlns:p14="http://schemas.microsoft.com/office/powerpoint/2010/main" val="997610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107D80-0A08-42EB-9E7E-C591F37ABC9C}"/>
              </a:ext>
            </a:extLst>
          </p:cNvPr>
          <p:cNvSpPr>
            <a:spLocks noGrp="1"/>
          </p:cNvSpPr>
          <p:nvPr>
            <p:ph type="title"/>
          </p:nvPr>
        </p:nvSpPr>
        <p:spPr/>
        <p:txBody>
          <a:bodyPr/>
          <a:lstStyle/>
          <a:p>
            <a:endParaRPr lang="zh-CN" altLang="en-US" dirty="0"/>
          </a:p>
        </p:txBody>
      </p:sp>
      <p:graphicFrame>
        <p:nvGraphicFramePr>
          <p:cNvPr id="4" name="内容占位符 3">
            <a:extLst>
              <a:ext uri="{FF2B5EF4-FFF2-40B4-BE49-F238E27FC236}">
                <a16:creationId xmlns:a16="http://schemas.microsoft.com/office/drawing/2014/main" id="{96A61CA5-B12D-488B-A0AF-47B509D68519}"/>
              </a:ext>
            </a:extLst>
          </p:cNvPr>
          <p:cNvGraphicFramePr>
            <a:graphicFrameLocks noGrp="1"/>
          </p:cNvGraphicFramePr>
          <p:nvPr>
            <p:ph idx="1"/>
            <p:extLst>
              <p:ext uri="{D42A27DB-BD31-4B8C-83A1-F6EECF244321}">
                <p14:modId xmlns:p14="http://schemas.microsoft.com/office/powerpoint/2010/main" val="3060880362"/>
              </p:ext>
            </p:extLst>
          </p:nvPr>
        </p:nvGraphicFramePr>
        <p:xfrm>
          <a:off x="0" y="782638"/>
          <a:ext cx="9144000" cy="2489042"/>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3544927890"/>
                    </a:ext>
                  </a:extLst>
                </a:gridCol>
                <a:gridCol w="1143000">
                  <a:extLst>
                    <a:ext uri="{9D8B030D-6E8A-4147-A177-3AD203B41FA5}">
                      <a16:colId xmlns:a16="http://schemas.microsoft.com/office/drawing/2014/main" val="152051899"/>
                    </a:ext>
                  </a:extLst>
                </a:gridCol>
                <a:gridCol w="1143000">
                  <a:extLst>
                    <a:ext uri="{9D8B030D-6E8A-4147-A177-3AD203B41FA5}">
                      <a16:colId xmlns:a16="http://schemas.microsoft.com/office/drawing/2014/main" val="1153191722"/>
                    </a:ext>
                  </a:extLst>
                </a:gridCol>
                <a:gridCol w="1143000">
                  <a:extLst>
                    <a:ext uri="{9D8B030D-6E8A-4147-A177-3AD203B41FA5}">
                      <a16:colId xmlns:a16="http://schemas.microsoft.com/office/drawing/2014/main" val="3783379762"/>
                    </a:ext>
                  </a:extLst>
                </a:gridCol>
                <a:gridCol w="1143000">
                  <a:extLst>
                    <a:ext uri="{9D8B030D-6E8A-4147-A177-3AD203B41FA5}">
                      <a16:colId xmlns:a16="http://schemas.microsoft.com/office/drawing/2014/main" val="3541625147"/>
                    </a:ext>
                  </a:extLst>
                </a:gridCol>
                <a:gridCol w="1143000">
                  <a:extLst>
                    <a:ext uri="{9D8B030D-6E8A-4147-A177-3AD203B41FA5}">
                      <a16:colId xmlns:a16="http://schemas.microsoft.com/office/drawing/2014/main" val="2187089578"/>
                    </a:ext>
                  </a:extLst>
                </a:gridCol>
                <a:gridCol w="1143000">
                  <a:extLst>
                    <a:ext uri="{9D8B030D-6E8A-4147-A177-3AD203B41FA5}">
                      <a16:colId xmlns:a16="http://schemas.microsoft.com/office/drawing/2014/main" val="475531073"/>
                    </a:ext>
                  </a:extLst>
                </a:gridCol>
                <a:gridCol w="1143000">
                  <a:extLst>
                    <a:ext uri="{9D8B030D-6E8A-4147-A177-3AD203B41FA5}">
                      <a16:colId xmlns:a16="http://schemas.microsoft.com/office/drawing/2014/main" val="1543286707"/>
                    </a:ext>
                  </a:extLst>
                </a:gridCol>
              </a:tblGrid>
              <a:tr h="604441">
                <a:tc>
                  <a:txBody>
                    <a:bodyPr/>
                    <a:lstStyle/>
                    <a:p>
                      <a:endParaRPr lang="zh-CN" altLang="en-US" dirty="0"/>
                    </a:p>
                  </a:txBody>
                  <a:tcPr/>
                </a:tc>
                <a:tc>
                  <a:txBody>
                    <a:bodyPr/>
                    <a:lstStyle/>
                    <a:p>
                      <a:r>
                        <a:rPr lang="en-US" altLang="zh-CN" dirty="0"/>
                        <a:t>2010</a:t>
                      </a:r>
                      <a:endParaRPr lang="zh-CN" altLang="en-US" dirty="0"/>
                    </a:p>
                  </a:txBody>
                  <a:tcPr/>
                </a:tc>
                <a:tc>
                  <a:txBody>
                    <a:bodyPr/>
                    <a:lstStyle/>
                    <a:p>
                      <a:r>
                        <a:rPr lang="en-US" altLang="zh-CN" dirty="0"/>
                        <a:t>2005</a:t>
                      </a:r>
                      <a:endParaRPr lang="zh-CN" altLang="en-US" dirty="0"/>
                    </a:p>
                  </a:txBody>
                  <a:tcPr/>
                </a:tc>
                <a:tc>
                  <a:txBody>
                    <a:bodyPr/>
                    <a:lstStyle/>
                    <a:p>
                      <a:r>
                        <a:rPr lang="en-US" altLang="zh-CN" dirty="0"/>
                        <a:t>1970</a:t>
                      </a:r>
                      <a:endParaRPr lang="zh-CN" altLang="en-US" dirty="0"/>
                    </a:p>
                  </a:txBody>
                  <a:tcPr/>
                </a:tc>
                <a:tc>
                  <a:txBody>
                    <a:bodyPr/>
                    <a:lstStyle/>
                    <a:p>
                      <a:r>
                        <a:rPr lang="zh-CN" altLang="en-US" dirty="0"/>
                        <a:t>世博会</a:t>
                      </a:r>
                    </a:p>
                  </a:txBody>
                  <a:tcPr/>
                </a:tc>
                <a:tc>
                  <a:txBody>
                    <a:bodyPr/>
                    <a:lstStyle/>
                    <a:p>
                      <a:r>
                        <a:rPr lang="zh-CN" altLang="en-US" dirty="0"/>
                        <a:t>中国</a:t>
                      </a:r>
                    </a:p>
                  </a:txBody>
                  <a:tcPr/>
                </a:tc>
                <a:tc>
                  <a:txBody>
                    <a:bodyPr/>
                    <a:lstStyle/>
                    <a:p>
                      <a:r>
                        <a:rPr lang="zh-CN" altLang="en-US" dirty="0"/>
                        <a:t>日本</a:t>
                      </a:r>
                    </a:p>
                  </a:txBody>
                  <a:tcPr/>
                </a:tc>
                <a:tc>
                  <a:txBody>
                    <a:bodyPr/>
                    <a:lstStyle/>
                    <a:p>
                      <a:r>
                        <a:rPr lang="zh-CN" altLang="en-US" dirty="0"/>
                        <a:t>举行</a:t>
                      </a:r>
                    </a:p>
                  </a:txBody>
                  <a:tcPr/>
                </a:tc>
                <a:extLst>
                  <a:ext uri="{0D108BD9-81ED-4DB2-BD59-A6C34878D82A}">
                    <a16:rowId xmlns:a16="http://schemas.microsoft.com/office/drawing/2014/main" val="486206389"/>
                  </a:ext>
                </a:extLst>
              </a:tr>
              <a:tr h="604441">
                <a:tc>
                  <a:txBody>
                    <a:bodyPr/>
                    <a:lstStyle/>
                    <a:p>
                      <a:r>
                        <a:rPr lang="en-US" altLang="zh-CN" dirty="0"/>
                        <a:t>D1</a:t>
                      </a:r>
                      <a:endParaRPr lang="zh-CN" altLang="en-US" dirty="0"/>
                    </a:p>
                  </a:txBody>
                  <a:tcPr/>
                </a:tc>
                <a:tc>
                  <a:txBody>
                    <a:bodyPr/>
                    <a:lstStyle/>
                    <a:p>
                      <a:r>
                        <a:rPr lang="en-US" altLang="zh-CN" dirty="0"/>
                        <a:t>(1+lg2)lg2</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(1+lg2)lg2</a:t>
                      </a:r>
                      <a:endParaRPr lang="zh-CN" altLang="en-US" dirty="0"/>
                    </a:p>
                    <a:p>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965679551"/>
                  </a:ext>
                </a:extLst>
              </a:tr>
              <a:tr h="604441">
                <a:tc>
                  <a:txBody>
                    <a:bodyPr/>
                    <a:lstStyle/>
                    <a:p>
                      <a:r>
                        <a:rPr lang="en-US" altLang="zh-CN" dirty="0"/>
                        <a:t>D2</a:t>
                      </a:r>
                      <a:endParaRPr lang="zh-CN" altLang="en-US" dirty="0"/>
                    </a:p>
                  </a:txBody>
                  <a:tcPr/>
                </a:tc>
                <a:tc>
                  <a:txBody>
                    <a:bodyPr/>
                    <a:lstStyle/>
                    <a:p>
                      <a:r>
                        <a:rPr lang="en-US" altLang="zh-CN" dirty="0"/>
                        <a:t>0</a:t>
                      </a:r>
                      <a:endParaRPr lang="zh-CN" altLang="en-US" dirty="0"/>
                    </a:p>
                  </a:txBody>
                  <a:tcPr/>
                </a:tc>
                <a:tc>
                  <a:txBody>
                    <a:bodyPr/>
                    <a:lstStyle/>
                    <a:p>
                      <a:r>
                        <a:rPr lang="en-US" altLang="zh-CN" dirty="0"/>
                        <a:t>lg2</a:t>
                      </a:r>
                      <a:endParaRPr lang="zh-CN" altLang="en-US" dirty="0"/>
                    </a:p>
                  </a:txBody>
                  <a:tcPr/>
                </a:tc>
                <a:tc>
                  <a:txBody>
                    <a:bodyPr/>
                    <a:lstStyle/>
                    <a:p>
                      <a:r>
                        <a:rPr lang="en-US" altLang="zh-CN" dirty="0"/>
                        <a:t>lg2</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(1+lg2)lg2</a:t>
                      </a:r>
                      <a:endParaRPr lang="zh-CN" altLang="en-US" dirty="0"/>
                    </a:p>
                    <a:p>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661012225"/>
                  </a:ext>
                </a:extLst>
              </a:tr>
              <a:tr h="604441">
                <a:tc>
                  <a:txBody>
                    <a:bodyPr/>
                    <a:lstStyle/>
                    <a:p>
                      <a:r>
                        <a:rPr lang="en-US" altLang="zh-CN" dirty="0"/>
                        <a:t>q</a:t>
                      </a:r>
                      <a:endParaRPr lang="zh-CN" altLang="en-US" dirty="0"/>
                    </a:p>
                  </a:txBody>
                  <a:tcPr/>
                </a:tc>
                <a:tc>
                  <a:txBody>
                    <a:bodyPr/>
                    <a:lstStyle/>
                    <a:p>
                      <a:r>
                        <a:rPr lang="en-US" altLang="zh-CN" dirty="0"/>
                        <a:t>lg2</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3938070748"/>
                  </a:ext>
                </a:extLst>
              </a:tr>
            </a:tbl>
          </a:graphicData>
        </a:graphic>
      </p:graphicFrame>
      <p:sp>
        <p:nvSpPr>
          <p:cNvPr id="5" name="文本框 4">
            <a:extLst>
              <a:ext uri="{FF2B5EF4-FFF2-40B4-BE49-F238E27FC236}">
                <a16:creationId xmlns:a16="http://schemas.microsoft.com/office/drawing/2014/main" id="{E31B3C21-38CD-49A3-A570-124E65FB972D}"/>
              </a:ext>
            </a:extLst>
          </p:cNvPr>
          <p:cNvSpPr txBox="1"/>
          <p:nvPr/>
        </p:nvSpPr>
        <p:spPr>
          <a:xfrm>
            <a:off x="628650" y="3900488"/>
            <a:ext cx="7886700" cy="2246769"/>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cos&lt;D1,q&gt;=</a:t>
            </a:r>
          </a:p>
          <a:p>
            <a:endParaRPr lang="en-US" altLang="zh-CN" sz="2800" dirty="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cos&lt;D2,q&gt;=0</a:t>
            </a:r>
          </a:p>
          <a:p>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与</a:t>
            </a:r>
            <a:r>
              <a:rPr lang="en-US" altLang="zh-CN" sz="2800" dirty="0">
                <a:latin typeface="微软雅黑" panose="020B0503020204020204" pitchFamily="34" charset="-122"/>
                <a:ea typeface="微软雅黑" panose="020B0503020204020204" pitchFamily="34" charset="-122"/>
              </a:rPr>
              <a:t>D1</a:t>
            </a:r>
            <a:r>
              <a:rPr lang="zh-CN" altLang="en-US" sz="2800" dirty="0">
                <a:latin typeface="微软雅黑" panose="020B0503020204020204" pitchFamily="34" charset="-122"/>
                <a:ea typeface="微软雅黑" panose="020B0503020204020204" pitchFamily="34" charset="-122"/>
              </a:rPr>
              <a:t>更相关</a:t>
            </a:r>
          </a:p>
        </p:txBody>
      </p:sp>
      <p:graphicFrame>
        <p:nvGraphicFramePr>
          <p:cNvPr id="6" name="对象 5">
            <a:extLst>
              <a:ext uri="{FF2B5EF4-FFF2-40B4-BE49-F238E27FC236}">
                <a16:creationId xmlns:a16="http://schemas.microsoft.com/office/drawing/2014/main" id="{0E7B1351-334F-42D2-AF57-B5B04865CE48}"/>
              </a:ext>
            </a:extLst>
          </p:cNvPr>
          <p:cNvGraphicFramePr>
            <a:graphicFrameLocks noChangeAspect="1"/>
          </p:cNvGraphicFramePr>
          <p:nvPr>
            <p:extLst>
              <p:ext uri="{D42A27DB-BD31-4B8C-83A1-F6EECF244321}">
                <p14:modId xmlns:p14="http://schemas.microsoft.com/office/powerpoint/2010/main" val="2216247563"/>
              </p:ext>
            </p:extLst>
          </p:nvPr>
        </p:nvGraphicFramePr>
        <p:xfrm>
          <a:off x="3001962" y="3429000"/>
          <a:ext cx="757465" cy="1325564"/>
        </p:xfrm>
        <a:graphic>
          <a:graphicData uri="http://schemas.openxmlformats.org/presentationml/2006/ole">
            <mc:AlternateContent xmlns:mc="http://schemas.openxmlformats.org/markup-compatibility/2006">
              <mc:Choice xmlns:v="urn:schemas-microsoft-com:vml" Requires="v">
                <p:oleObj spid="_x0000_s2083" name="公式" r:id="rId3" imgW="253800" imgH="444240" progId="Equation.3">
                  <p:embed/>
                </p:oleObj>
              </mc:Choice>
              <mc:Fallback>
                <p:oleObj name="公式" r:id="rId3" imgW="253800" imgH="444240" progId="Equation.3">
                  <p:embed/>
                  <p:pic>
                    <p:nvPicPr>
                      <p:cNvPr id="0" name=""/>
                      <p:cNvPicPr/>
                      <p:nvPr/>
                    </p:nvPicPr>
                    <p:blipFill>
                      <a:blip r:embed="rId4"/>
                      <a:stretch>
                        <a:fillRect/>
                      </a:stretch>
                    </p:blipFill>
                    <p:spPr>
                      <a:xfrm>
                        <a:off x="3001962" y="3429000"/>
                        <a:ext cx="757465" cy="1325564"/>
                      </a:xfrm>
                      <a:prstGeom prst="rect">
                        <a:avLst/>
                      </a:prstGeom>
                    </p:spPr>
                  </p:pic>
                </p:oleObj>
              </mc:Fallback>
            </mc:AlternateContent>
          </a:graphicData>
        </a:graphic>
      </p:graphicFrame>
    </p:spTree>
    <p:extLst>
      <p:ext uri="{BB962C8B-B14F-4D97-AF65-F5344CB8AC3E}">
        <p14:creationId xmlns:p14="http://schemas.microsoft.com/office/powerpoint/2010/main" val="4275428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FAED6B-5CA7-44EF-85DB-A5CFE341B582}"/>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16C0E63E-29AE-4817-A131-B956F75960FC}"/>
              </a:ext>
            </a:extLst>
          </p:cNvPr>
          <p:cNvSpPr>
            <a:spLocks noGrp="1"/>
          </p:cNvSpPr>
          <p:nvPr>
            <p:ph idx="1"/>
          </p:nvPr>
        </p:nvSpPr>
        <p:spPr/>
        <p:txBody>
          <a:bodyPr/>
          <a:lstStyle/>
          <a:p>
            <a:r>
              <a:rPr lang="en-US" altLang="zh-CN" dirty="0"/>
              <a:t>4.2</a:t>
            </a:r>
            <a:r>
              <a:rPr lang="zh-CN" altLang="en-US" dirty="0"/>
              <a:t>基于</a:t>
            </a:r>
            <a:r>
              <a:rPr lang="en-US" altLang="zh-CN" dirty="0" err="1"/>
              <a:t>tf-idf</a:t>
            </a:r>
            <a:r>
              <a:rPr lang="zh-CN" altLang="en-US" dirty="0"/>
              <a:t>的相关度计算方法有什么缺点？请给出两点以上，并加以解释。</a:t>
            </a:r>
            <a:endParaRPr lang="en-US" altLang="zh-CN" dirty="0"/>
          </a:p>
          <a:p>
            <a:pPr lvl="1"/>
            <a:r>
              <a:rPr lang="zh-CN" altLang="en-US" dirty="0"/>
              <a:t>没有考虑词项的位置信息</a:t>
            </a:r>
            <a:endParaRPr lang="en-US" altLang="zh-CN" dirty="0"/>
          </a:p>
          <a:p>
            <a:pPr lvl="1"/>
            <a:r>
              <a:rPr lang="zh-CN" altLang="en-US" dirty="0">
                <a:solidFill>
                  <a:srgbClr val="FF0000"/>
                </a:solidFill>
              </a:rPr>
              <a:t>其他可自行考虑，言之有理即可</a:t>
            </a:r>
            <a:endParaRPr lang="en-US" altLang="zh-CN" dirty="0">
              <a:solidFill>
                <a:srgbClr val="FF0000"/>
              </a:solidFill>
            </a:endParaRPr>
          </a:p>
          <a:p>
            <a:r>
              <a:rPr lang="zh-CN" altLang="en-US" dirty="0"/>
              <a:t>在微博平台上每天都会出现一些热门微博和活跃用户，假设我们借鉴</a:t>
            </a:r>
            <a:r>
              <a:rPr lang="en-US" altLang="zh-CN" dirty="0"/>
              <a:t>HITS</a:t>
            </a:r>
            <a:r>
              <a:rPr lang="zh-CN" altLang="en-US" dirty="0"/>
              <a:t>算法的思想来实时检测热门微博和活跃用户，应该如何实现？请给出基本的算法思路，并给出算法伪码（须有适当注释）。</a:t>
            </a:r>
          </a:p>
          <a:p>
            <a:pPr lvl="1"/>
            <a:r>
              <a:rPr lang="zh-CN" altLang="en-US" dirty="0">
                <a:solidFill>
                  <a:srgbClr val="FF0000"/>
                </a:solidFill>
              </a:rPr>
              <a:t>用户</a:t>
            </a:r>
            <a:r>
              <a:rPr lang="en-US" altLang="zh-CN" dirty="0">
                <a:solidFill>
                  <a:srgbClr val="FF0000"/>
                </a:solidFill>
                <a:sym typeface="Wingdings" panose="05000000000000000000" pitchFamily="2" charset="2"/>
              </a:rPr>
              <a:t>hub   </a:t>
            </a:r>
            <a:r>
              <a:rPr lang="zh-CN" altLang="en-US" dirty="0">
                <a:solidFill>
                  <a:srgbClr val="FF0000"/>
                </a:solidFill>
                <a:sym typeface="Wingdings" panose="05000000000000000000" pitchFamily="2" charset="2"/>
              </a:rPr>
              <a:t>微博</a:t>
            </a:r>
            <a:r>
              <a:rPr lang="en-US" altLang="zh-CN" dirty="0">
                <a:solidFill>
                  <a:srgbClr val="FF0000"/>
                </a:solidFill>
                <a:sym typeface="Wingdings" panose="05000000000000000000" pitchFamily="2" charset="2"/>
              </a:rPr>
              <a:t>Authority  </a:t>
            </a:r>
            <a:r>
              <a:rPr lang="zh-CN" altLang="en-US" dirty="0">
                <a:sym typeface="Wingdings" panose="05000000000000000000" pitchFamily="2" charset="2"/>
              </a:rPr>
              <a:t>（或者反过来）</a:t>
            </a:r>
            <a:endParaRPr lang="en-US" altLang="zh-CN" dirty="0"/>
          </a:p>
        </p:txBody>
      </p:sp>
    </p:spTree>
    <p:extLst>
      <p:ext uri="{BB962C8B-B14F-4D97-AF65-F5344CB8AC3E}">
        <p14:creationId xmlns:p14="http://schemas.microsoft.com/office/powerpoint/2010/main" val="2313320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82C1B0D-058C-443E-83E1-80FBF6B47AAE}"/>
              </a:ext>
            </a:extLst>
          </p:cNvPr>
          <p:cNvSpPr>
            <a:spLocks noGrp="1"/>
          </p:cNvSpPr>
          <p:nvPr>
            <p:ph idx="1"/>
          </p:nvPr>
        </p:nvSpPr>
        <p:spPr>
          <a:xfrm>
            <a:off x="557213" y="442913"/>
            <a:ext cx="7958137" cy="5734050"/>
          </a:xfrm>
        </p:spPr>
        <p:txBody>
          <a:bodyPr>
            <a:normAutofit lnSpcReduction="10000"/>
          </a:bodyPr>
          <a:lstStyle/>
          <a:p>
            <a:pPr marL="0" indent="0">
              <a:buNone/>
            </a:pPr>
            <a:r>
              <a:rPr lang="en-US" altLang="zh-CN" dirty="0"/>
              <a:t>HW5.1 </a:t>
            </a:r>
            <a:r>
              <a:rPr lang="zh-CN" altLang="en-US" dirty="0"/>
              <a:t>假设现在有</a:t>
            </a:r>
            <a:r>
              <a:rPr lang="en-US" altLang="zh-CN" dirty="0"/>
              <a:t>2</a:t>
            </a:r>
            <a:r>
              <a:rPr lang="zh-CN" altLang="en-US" dirty="0"/>
              <a:t>个检索系统</a:t>
            </a:r>
            <a:r>
              <a:rPr lang="en-US" altLang="zh-CN" dirty="0"/>
              <a:t>S1</a:t>
            </a:r>
            <a:r>
              <a:rPr lang="zh-CN" altLang="en-US" dirty="0"/>
              <a:t>和</a:t>
            </a:r>
            <a:r>
              <a:rPr lang="en-US" altLang="zh-CN" dirty="0"/>
              <a:t>S2</a:t>
            </a:r>
            <a:r>
              <a:rPr lang="zh-CN" altLang="en-US" dirty="0"/>
              <a:t>，它们在文档集上分别执行查询</a:t>
            </a:r>
            <a:r>
              <a:rPr lang="en-US" altLang="zh-CN" dirty="0"/>
              <a:t>Q1</a:t>
            </a:r>
            <a:r>
              <a:rPr lang="zh-CN" altLang="en-US" dirty="0"/>
              <a:t>和</a:t>
            </a:r>
            <a:r>
              <a:rPr lang="en-US" altLang="zh-CN" dirty="0"/>
              <a:t>Q2</a:t>
            </a:r>
            <a:r>
              <a:rPr lang="zh-CN" altLang="en-US" dirty="0"/>
              <a:t>，均返回了</a:t>
            </a:r>
            <a:r>
              <a:rPr lang="en-US" altLang="zh-CN" dirty="0"/>
              <a:t>5</a:t>
            </a:r>
            <a:r>
              <a:rPr lang="zh-CN" altLang="en-US" dirty="0"/>
              <a:t>个结果，如下表所示：</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设</a:t>
            </a:r>
            <a:r>
              <a:rPr lang="en-US" altLang="zh-CN" dirty="0"/>
              <a:t>Q1</a:t>
            </a:r>
            <a:r>
              <a:rPr lang="zh-CN" altLang="en-US" dirty="0"/>
              <a:t>的相关文档为｛</a:t>
            </a:r>
            <a:r>
              <a:rPr lang="en-US" altLang="zh-CN" dirty="0"/>
              <a:t>d5</a:t>
            </a:r>
            <a:r>
              <a:rPr lang="zh-CN" altLang="en-US" dirty="0"/>
              <a:t>，</a:t>
            </a:r>
            <a:r>
              <a:rPr lang="en-US" altLang="zh-CN" dirty="0"/>
              <a:t>d6</a:t>
            </a:r>
            <a:r>
              <a:rPr lang="zh-CN" altLang="en-US" dirty="0"/>
              <a:t>，</a:t>
            </a:r>
            <a:r>
              <a:rPr lang="en-US" altLang="zh-CN" dirty="0"/>
              <a:t>d7</a:t>
            </a:r>
            <a:r>
              <a:rPr lang="zh-CN" altLang="en-US" dirty="0"/>
              <a:t>，</a:t>
            </a:r>
            <a:r>
              <a:rPr lang="en-US" altLang="zh-CN" dirty="0"/>
              <a:t>d8</a:t>
            </a:r>
            <a:r>
              <a:rPr lang="zh-CN" altLang="en-US" dirty="0"/>
              <a:t>｝，</a:t>
            </a:r>
            <a:r>
              <a:rPr lang="en-US" altLang="zh-CN" dirty="0"/>
              <a:t>Q2</a:t>
            </a:r>
            <a:r>
              <a:rPr lang="zh-CN" altLang="en-US" dirty="0"/>
              <a:t>的相关文档为｛</a:t>
            </a:r>
            <a:r>
              <a:rPr lang="en-US" altLang="zh-CN" dirty="0"/>
              <a:t>d1</a:t>
            </a:r>
            <a:r>
              <a:rPr lang="zh-CN" altLang="en-US" dirty="0"/>
              <a:t>，</a:t>
            </a:r>
            <a:r>
              <a:rPr lang="en-US" altLang="zh-CN" dirty="0"/>
              <a:t>d2</a:t>
            </a:r>
            <a:r>
              <a:rPr lang="zh-CN" altLang="en-US" dirty="0"/>
              <a:t>，</a:t>
            </a:r>
            <a:r>
              <a:rPr lang="en-US" altLang="zh-CN" dirty="0"/>
              <a:t>d11</a:t>
            </a:r>
            <a:r>
              <a:rPr lang="zh-CN" altLang="en-US" dirty="0"/>
              <a:t>，</a:t>
            </a:r>
            <a:r>
              <a:rPr lang="en-US" altLang="zh-CN" dirty="0"/>
              <a:t>d12</a:t>
            </a:r>
            <a:r>
              <a:rPr lang="zh-CN" altLang="en-US" dirty="0"/>
              <a:t>，</a:t>
            </a:r>
            <a:r>
              <a:rPr lang="en-US" altLang="zh-CN" dirty="0"/>
              <a:t>d13</a:t>
            </a:r>
            <a:r>
              <a:rPr lang="zh-CN" altLang="en-US" dirty="0"/>
              <a:t>｝</a:t>
            </a:r>
            <a:br>
              <a:rPr lang="en-US" altLang="zh-CN" dirty="0"/>
            </a:br>
            <a:r>
              <a:rPr lang="zh-CN" altLang="en-US" dirty="0"/>
              <a:t>分别计算</a:t>
            </a:r>
            <a:r>
              <a:rPr lang="en-US" altLang="zh-CN" dirty="0"/>
              <a:t>S1</a:t>
            </a:r>
            <a:r>
              <a:rPr lang="zh-CN" altLang="en-US" dirty="0"/>
              <a:t>和</a:t>
            </a:r>
            <a:r>
              <a:rPr lang="en-US" altLang="zh-CN" dirty="0"/>
              <a:t>S2</a:t>
            </a:r>
            <a:r>
              <a:rPr lang="zh-CN" altLang="en-US" dirty="0"/>
              <a:t>对于查询</a:t>
            </a:r>
            <a:r>
              <a:rPr lang="en-US" altLang="zh-CN" dirty="0"/>
              <a:t>Q1</a:t>
            </a:r>
            <a:r>
              <a:rPr lang="zh-CN" altLang="en-US" dirty="0"/>
              <a:t>和</a:t>
            </a:r>
            <a:r>
              <a:rPr lang="en-US" altLang="zh-CN" dirty="0"/>
              <a:t>Q2</a:t>
            </a:r>
            <a:r>
              <a:rPr lang="zh-CN" altLang="en-US" dirty="0"/>
              <a:t>的正确率</a:t>
            </a:r>
            <a:r>
              <a:rPr lang="en-US" altLang="zh-CN" dirty="0"/>
              <a:t>P</a:t>
            </a:r>
            <a:r>
              <a:rPr lang="zh-CN" altLang="en-US" dirty="0"/>
              <a:t>、召回率</a:t>
            </a:r>
            <a:r>
              <a:rPr lang="en-US" altLang="zh-CN" dirty="0"/>
              <a:t>R</a:t>
            </a:r>
            <a:r>
              <a:rPr lang="zh-CN" altLang="en-US" dirty="0"/>
              <a:t>、</a:t>
            </a:r>
            <a:r>
              <a:rPr lang="en-US" altLang="zh-CN" dirty="0"/>
              <a:t>F1</a:t>
            </a:r>
            <a:r>
              <a:rPr lang="zh-CN" altLang="en-US" dirty="0"/>
              <a:t>值、</a:t>
            </a:r>
            <a:r>
              <a:rPr lang="en-US" altLang="zh-CN" dirty="0"/>
              <a:t>P@4</a:t>
            </a:r>
            <a:r>
              <a:rPr lang="zh-CN" altLang="en-US" dirty="0"/>
              <a:t>和平均正确率</a:t>
            </a:r>
            <a:r>
              <a:rPr lang="en-US" altLang="zh-CN" dirty="0"/>
              <a:t>AP</a:t>
            </a:r>
            <a:r>
              <a:rPr lang="zh-CN" altLang="en-US" dirty="0"/>
              <a:t>，并计算</a:t>
            </a:r>
            <a:r>
              <a:rPr lang="en-US" altLang="zh-CN" dirty="0"/>
              <a:t>S1</a:t>
            </a:r>
            <a:r>
              <a:rPr lang="zh-CN" altLang="en-US" dirty="0"/>
              <a:t>和</a:t>
            </a:r>
            <a:r>
              <a:rPr lang="en-US" altLang="zh-CN" dirty="0"/>
              <a:t>S2</a:t>
            </a:r>
            <a:r>
              <a:rPr lang="zh-CN" altLang="en-US" dirty="0"/>
              <a:t>在所有查询上的</a:t>
            </a:r>
            <a:r>
              <a:rPr lang="en-US" altLang="zh-CN" dirty="0"/>
              <a:t>MAP</a:t>
            </a:r>
            <a:r>
              <a:rPr lang="zh-CN" altLang="en-US" dirty="0"/>
              <a:t>值</a:t>
            </a:r>
          </a:p>
        </p:txBody>
      </p:sp>
      <p:graphicFrame>
        <p:nvGraphicFramePr>
          <p:cNvPr id="4" name="表格 3">
            <a:extLst>
              <a:ext uri="{FF2B5EF4-FFF2-40B4-BE49-F238E27FC236}">
                <a16:creationId xmlns:a16="http://schemas.microsoft.com/office/drawing/2014/main" id="{78A3B5DF-6178-4ABC-BAAB-1830D6170681}"/>
              </a:ext>
            </a:extLst>
          </p:cNvPr>
          <p:cNvGraphicFramePr>
            <a:graphicFrameLocks noGrp="1"/>
          </p:cNvGraphicFramePr>
          <p:nvPr>
            <p:extLst>
              <p:ext uri="{D42A27DB-BD31-4B8C-83A1-F6EECF244321}">
                <p14:modId xmlns:p14="http://schemas.microsoft.com/office/powerpoint/2010/main" val="1182591766"/>
              </p:ext>
            </p:extLst>
          </p:nvPr>
        </p:nvGraphicFramePr>
        <p:xfrm>
          <a:off x="907257" y="1500187"/>
          <a:ext cx="7329486" cy="2343148"/>
        </p:xfrm>
        <a:graphic>
          <a:graphicData uri="http://schemas.openxmlformats.org/drawingml/2006/table">
            <a:tbl>
              <a:tblPr firstRow="1" bandRow="1">
                <a:tableStyleId>{5C22544A-7EE6-4342-B048-85BDC9FD1C3A}</a:tableStyleId>
              </a:tblPr>
              <a:tblGrid>
                <a:gridCol w="1221581">
                  <a:extLst>
                    <a:ext uri="{9D8B030D-6E8A-4147-A177-3AD203B41FA5}">
                      <a16:colId xmlns:a16="http://schemas.microsoft.com/office/drawing/2014/main" val="1738896236"/>
                    </a:ext>
                  </a:extLst>
                </a:gridCol>
                <a:gridCol w="1221581">
                  <a:extLst>
                    <a:ext uri="{9D8B030D-6E8A-4147-A177-3AD203B41FA5}">
                      <a16:colId xmlns:a16="http://schemas.microsoft.com/office/drawing/2014/main" val="1473933552"/>
                    </a:ext>
                  </a:extLst>
                </a:gridCol>
                <a:gridCol w="1221581">
                  <a:extLst>
                    <a:ext uri="{9D8B030D-6E8A-4147-A177-3AD203B41FA5}">
                      <a16:colId xmlns:a16="http://schemas.microsoft.com/office/drawing/2014/main" val="3448523665"/>
                    </a:ext>
                  </a:extLst>
                </a:gridCol>
                <a:gridCol w="1221581">
                  <a:extLst>
                    <a:ext uri="{9D8B030D-6E8A-4147-A177-3AD203B41FA5}">
                      <a16:colId xmlns:a16="http://schemas.microsoft.com/office/drawing/2014/main" val="2625800743"/>
                    </a:ext>
                  </a:extLst>
                </a:gridCol>
                <a:gridCol w="1221581">
                  <a:extLst>
                    <a:ext uri="{9D8B030D-6E8A-4147-A177-3AD203B41FA5}">
                      <a16:colId xmlns:a16="http://schemas.microsoft.com/office/drawing/2014/main" val="2721987895"/>
                    </a:ext>
                  </a:extLst>
                </a:gridCol>
                <a:gridCol w="1221581">
                  <a:extLst>
                    <a:ext uri="{9D8B030D-6E8A-4147-A177-3AD203B41FA5}">
                      <a16:colId xmlns:a16="http://schemas.microsoft.com/office/drawing/2014/main" val="2659177447"/>
                    </a:ext>
                  </a:extLst>
                </a:gridCol>
              </a:tblGrid>
              <a:tr h="377832">
                <a:tc>
                  <a:txBody>
                    <a:bodyPr/>
                    <a:lstStyle/>
                    <a:p>
                      <a:pPr fontAlgn="b" latinLnBrk="0"/>
                      <a:r>
                        <a:rPr lang="zh-CN" altLang="en-US" b="0" i="0" u="none" strike="noStrike" dirty="0">
                          <a:solidFill>
                            <a:srgbClr val="FF0000"/>
                          </a:solidFill>
                          <a:effectLst/>
                          <a:latin typeface="Times New Roman" panose="02020603050405020304" pitchFamily="18" charset="0"/>
                        </a:rPr>
                        <a:t>系统</a:t>
                      </a:r>
                      <a:r>
                        <a:rPr lang="en-US" altLang="zh-CN" b="0" i="0" u="none" strike="noStrike" dirty="0">
                          <a:solidFill>
                            <a:srgbClr val="FF0000"/>
                          </a:solidFill>
                          <a:effectLst/>
                          <a:latin typeface="Times New Roman" panose="02020603050405020304" pitchFamily="18" charset="0"/>
                        </a:rPr>
                        <a:t>&amp;</a:t>
                      </a:r>
                      <a:r>
                        <a:rPr lang="zh-CN" altLang="en-US" b="0" i="0" u="none" strike="noStrike" dirty="0">
                          <a:solidFill>
                            <a:srgbClr val="FF0000"/>
                          </a:solidFill>
                          <a:effectLst/>
                          <a:latin typeface="Times New Roman" panose="02020603050405020304" pitchFamily="18" charset="0"/>
                        </a:rPr>
                        <a:t>查询</a:t>
                      </a:r>
                    </a:p>
                  </a:txBody>
                  <a:tcPr marL="9525" marR="9525" marT="9525" marB="0" anchor="b"/>
                </a:tc>
                <a:tc>
                  <a:txBody>
                    <a:bodyPr/>
                    <a:lstStyle/>
                    <a:p>
                      <a:pPr marL="0" marR="0" indent="0" algn="l" rtl="0" fontAlgn="base" latinLnBrk="0">
                        <a:spcBef>
                          <a:spcPts val="480"/>
                        </a:spcBef>
                        <a:spcAft>
                          <a:spcPts val="0"/>
                        </a:spcAft>
                      </a:pPr>
                      <a:r>
                        <a:rPr lang="en-US" altLang="zh-CN" sz="1800" b="0" i="0" u="none" strike="noStrike">
                          <a:solidFill>
                            <a:srgbClr val="000000"/>
                          </a:solidFill>
                          <a:effectLst/>
                          <a:latin typeface="Times New Roman" panose="02020603050405020304" pitchFamily="18" charset="0"/>
                        </a:rPr>
                        <a:t>1</a:t>
                      </a:r>
                    </a:p>
                  </a:txBody>
                  <a:tcPr marL="9525" marR="9525" marT="9525" marB="0" anchor="b"/>
                </a:tc>
                <a:tc>
                  <a:txBody>
                    <a:bodyPr/>
                    <a:lstStyle/>
                    <a:p>
                      <a:pPr marL="0" marR="0" indent="0" algn="l" rtl="0" fontAlgn="base" latinLnBrk="0">
                        <a:spcBef>
                          <a:spcPts val="480"/>
                        </a:spcBef>
                        <a:spcAft>
                          <a:spcPts val="0"/>
                        </a:spcAft>
                      </a:pPr>
                      <a:r>
                        <a:rPr lang="en-US" altLang="zh-CN" sz="1800" b="0" i="0" u="none" strike="noStrike">
                          <a:solidFill>
                            <a:srgbClr val="000000"/>
                          </a:solidFill>
                          <a:effectLst/>
                          <a:latin typeface="Times New Roman" panose="02020603050405020304" pitchFamily="18" charset="0"/>
                        </a:rPr>
                        <a:t>2</a:t>
                      </a:r>
                    </a:p>
                  </a:txBody>
                  <a:tcPr marL="9525" marR="9525" marT="9525" marB="0" anchor="b"/>
                </a:tc>
                <a:tc>
                  <a:txBody>
                    <a:bodyPr/>
                    <a:lstStyle/>
                    <a:p>
                      <a:pPr marL="0" marR="0" indent="0" algn="l" rtl="0" fontAlgn="base" latinLnBrk="0">
                        <a:spcBef>
                          <a:spcPts val="480"/>
                        </a:spcBef>
                        <a:spcAft>
                          <a:spcPts val="0"/>
                        </a:spcAft>
                      </a:pPr>
                      <a:r>
                        <a:rPr lang="en-US" altLang="zh-CN" sz="1800" b="0" i="0" u="none" strike="noStrike">
                          <a:solidFill>
                            <a:srgbClr val="000000"/>
                          </a:solidFill>
                          <a:effectLst/>
                          <a:latin typeface="Times New Roman" panose="02020603050405020304" pitchFamily="18" charset="0"/>
                        </a:rPr>
                        <a:t>3</a:t>
                      </a:r>
                    </a:p>
                  </a:txBody>
                  <a:tcPr marL="9525" marR="9525" marT="9525" marB="0" anchor="b"/>
                </a:tc>
                <a:tc>
                  <a:txBody>
                    <a:bodyPr/>
                    <a:lstStyle/>
                    <a:p>
                      <a:pPr marL="0" marR="0" indent="0" algn="l" rtl="0" fontAlgn="base" latinLnBrk="0">
                        <a:spcBef>
                          <a:spcPts val="480"/>
                        </a:spcBef>
                        <a:spcAft>
                          <a:spcPts val="0"/>
                        </a:spcAft>
                      </a:pPr>
                      <a:r>
                        <a:rPr lang="en-US" altLang="zh-CN" sz="1800" b="0" i="0" u="none" strike="noStrike">
                          <a:solidFill>
                            <a:srgbClr val="000000"/>
                          </a:solidFill>
                          <a:effectLst/>
                          <a:latin typeface="Times New Roman" panose="02020603050405020304" pitchFamily="18" charset="0"/>
                        </a:rPr>
                        <a:t>4</a:t>
                      </a:r>
                    </a:p>
                  </a:txBody>
                  <a:tcPr marL="9525" marR="9525" marT="9525" marB="0" anchor="b"/>
                </a:tc>
                <a:tc>
                  <a:txBody>
                    <a:bodyPr/>
                    <a:lstStyle/>
                    <a:p>
                      <a:pPr marL="0" marR="0" indent="0" algn="l" rtl="0" fontAlgn="base" latinLnBrk="0">
                        <a:spcBef>
                          <a:spcPts val="480"/>
                        </a:spcBef>
                        <a:spcAft>
                          <a:spcPts val="0"/>
                        </a:spcAft>
                      </a:pPr>
                      <a:r>
                        <a:rPr lang="en-US" altLang="zh-CN" sz="1800" b="0" i="0" u="none" strike="noStrike">
                          <a:solidFill>
                            <a:srgbClr val="000000"/>
                          </a:solidFill>
                          <a:effectLst/>
                          <a:latin typeface="Times New Roman" panose="02020603050405020304" pitchFamily="18" charset="0"/>
                        </a:rPr>
                        <a:t>5</a:t>
                      </a:r>
                    </a:p>
                  </a:txBody>
                  <a:tcPr marL="0" marR="0" marT="0" marB="0" anchor="b"/>
                </a:tc>
                <a:extLst>
                  <a:ext uri="{0D108BD9-81ED-4DB2-BD59-A6C34878D82A}">
                    <a16:rowId xmlns:a16="http://schemas.microsoft.com/office/drawing/2014/main" val="1152637552"/>
                  </a:ext>
                </a:extLst>
              </a:tr>
              <a:tr h="491329">
                <a:tc>
                  <a:txBody>
                    <a:bodyPr/>
                    <a:lstStyle/>
                    <a:p>
                      <a:pPr marL="0" marR="0" indent="0" algn="l" rtl="0" fontAlgn="base" latinLnBrk="0">
                        <a:spcBef>
                          <a:spcPts val="432"/>
                        </a:spcBef>
                        <a:spcAft>
                          <a:spcPts val="0"/>
                        </a:spcAft>
                      </a:pPr>
                      <a:r>
                        <a:rPr lang="en-US" b="0" i="0" u="none" strike="noStrike">
                          <a:solidFill>
                            <a:srgbClr val="0000FF"/>
                          </a:solidFill>
                          <a:effectLst/>
                          <a:latin typeface="Times New Roman" panose="02020603050405020304" pitchFamily="18" charset="0"/>
                        </a:rPr>
                        <a:t>S1，Q1</a:t>
                      </a:r>
                    </a:p>
                  </a:txBody>
                  <a:tcPr marL="9525" marR="9525" marT="9525" marB="0" anchor="b"/>
                </a:tc>
                <a:tc>
                  <a:txBody>
                    <a:bodyPr/>
                    <a:lstStyle/>
                    <a:p>
                      <a:pPr fontAlgn="b" latinLnBrk="0"/>
                      <a:r>
                        <a:rPr lang="en-US" sz="1800" b="0" i="0" u="none" strike="noStrike">
                          <a:solidFill>
                            <a:srgbClr val="0000FF"/>
                          </a:solidFill>
                          <a:effectLst/>
                          <a:latin typeface="Times New Roman" panose="02020603050405020304" pitchFamily="18" charset="0"/>
                        </a:rPr>
                        <a:t>d3</a:t>
                      </a:r>
                    </a:p>
                  </a:txBody>
                  <a:tcPr marL="9525" marR="9525" marT="9525" marB="0" anchor="b"/>
                </a:tc>
                <a:tc>
                  <a:txBody>
                    <a:bodyPr/>
                    <a:lstStyle/>
                    <a:p>
                      <a:pPr marL="0" marR="0" indent="0" algn="l" rtl="0" fontAlgn="base" latinLnBrk="0">
                        <a:spcBef>
                          <a:spcPts val="432"/>
                        </a:spcBef>
                        <a:spcAft>
                          <a:spcPts val="0"/>
                        </a:spcAft>
                      </a:pPr>
                      <a:r>
                        <a:rPr lang="en-US" sz="1800" b="0" i="0" u="none" strike="noStrike">
                          <a:solidFill>
                            <a:srgbClr val="0000FF"/>
                          </a:solidFill>
                          <a:effectLst/>
                          <a:latin typeface="Times New Roman" panose="02020603050405020304" pitchFamily="18" charset="0"/>
                        </a:rPr>
                        <a:t>d5</a:t>
                      </a:r>
                    </a:p>
                  </a:txBody>
                  <a:tcPr marL="9525" marR="9525" marT="9525" marB="0" anchor="b"/>
                </a:tc>
                <a:tc>
                  <a:txBody>
                    <a:bodyPr/>
                    <a:lstStyle/>
                    <a:p>
                      <a:pPr fontAlgn="b" latinLnBrk="0"/>
                      <a:r>
                        <a:rPr lang="en-US" sz="1800" b="0" i="0" u="none" strike="noStrike">
                          <a:solidFill>
                            <a:srgbClr val="0000FF"/>
                          </a:solidFill>
                          <a:effectLst/>
                          <a:latin typeface="Times New Roman" panose="02020603050405020304" pitchFamily="18" charset="0"/>
                        </a:rPr>
                        <a:t>d8</a:t>
                      </a:r>
                    </a:p>
                  </a:txBody>
                  <a:tcPr marL="9525" marR="9525" marT="9525" marB="0" anchor="b"/>
                </a:tc>
                <a:tc>
                  <a:txBody>
                    <a:bodyPr/>
                    <a:lstStyle/>
                    <a:p>
                      <a:pPr marL="0" marR="0" indent="0" algn="l" rtl="0" fontAlgn="base" latinLnBrk="0">
                        <a:spcBef>
                          <a:spcPts val="432"/>
                        </a:spcBef>
                        <a:spcAft>
                          <a:spcPts val="0"/>
                        </a:spcAft>
                      </a:pPr>
                      <a:r>
                        <a:rPr lang="en-US" sz="1800" b="0" i="0" u="none" strike="noStrike">
                          <a:solidFill>
                            <a:srgbClr val="0000FF"/>
                          </a:solidFill>
                          <a:effectLst/>
                          <a:latin typeface="Times New Roman" panose="02020603050405020304" pitchFamily="18" charset="0"/>
                        </a:rPr>
                        <a:t>d10</a:t>
                      </a:r>
                    </a:p>
                  </a:txBody>
                  <a:tcPr marL="9525" marR="9525" marT="9525" marB="0" anchor="b"/>
                </a:tc>
                <a:tc>
                  <a:txBody>
                    <a:bodyPr/>
                    <a:lstStyle/>
                    <a:p>
                      <a:pPr marL="0" marR="0" indent="0" algn="l" rtl="0" fontAlgn="base" latinLnBrk="0">
                        <a:spcBef>
                          <a:spcPts val="432"/>
                        </a:spcBef>
                        <a:spcAft>
                          <a:spcPts val="0"/>
                        </a:spcAft>
                      </a:pPr>
                      <a:r>
                        <a:rPr lang="en-US" sz="1800" b="0" i="0" u="none" strike="noStrike">
                          <a:solidFill>
                            <a:srgbClr val="0000FF"/>
                          </a:solidFill>
                          <a:effectLst/>
                          <a:latin typeface="Times New Roman" panose="02020603050405020304" pitchFamily="18" charset="0"/>
                        </a:rPr>
                        <a:t>d11</a:t>
                      </a:r>
                    </a:p>
                  </a:txBody>
                  <a:tcPr marL="9525" marR="9525" marT="9525" marB="0" anchor="b"/>
                </a:tc>
                <a:extLst>
                  <a:ext uri="{0D108BD9-81ED-4DB2-BD59-A6C34878D82A}">
                    <a16:rowId xmlns:a16="http://schemas.microsoft.com/office/drawing/2014/main" val="280088807"/>
                  </a:ext>
                </a:extLst>
              </a:tr>
              <a:tr h="491329">
                <a:tc>
                  <a:txBody>
                    <a:bodyPr/>
                    <a:lstStyle/>
                    <a:p>
                      <a:pPr marL="0" marR="0" indent="0" algn="l" rtl="0" fontAlgn="base" latinLnBrk="0">
                        <a:spcBef>
                          <a:spcPts val="432"/>
                        </a:spcBef>
                        <a:spcAft>
                          <a:spcPts val="0"/>
                        </a:spcAft>
                      </a:pPr>
                      <a:r>
                        <a:rPr lang="en-US" b="0" i="0" u="none" strike="noStrike">
                          <a:solidFill>
                            <a:srgbClr val="0000FF"/>
                          </a:solidFill>
                          <a:effectLst/>
                          <a:latin typeface="Times New Roman" panose="02020603050405020304" pitchFamily="18" charset="0"/>
                        </a:rPr>
                        <a:t>S1，Q2</a:t>
                      </a:r>
                    </a:p>
                  </a:txBody>
                  <a:tcPr marL="9525" marR="9525" marT="9525" marB="0" anchor="b"/>
                </a:tc>
                <a:tc>
                  <a:txBody>
                    <a:bodyPr/>
                    <a:lstStyle/>
                    <a:p>
                      <a:pPr fontAlgn="b" latinLnBrk="0"/>
                      <a:r>
                        <a:rPr lang="en-US" sz="1800" b="0" i="0" u="none" strike="noStrike">
                          <a:solidFill>
                            <a:srgbClr val="0000FF"/>
                          </a:solidFill>
                          <a:effectLst/>
                          <a:latin typeface="Times New Roman" panose="02020603050405020304" pitchFamily="18" charset="0"/>
                        </a:rPr>
                        <a:t>d1</a:t>
                      </a:r>
                    </a:p>
                  </a:txBody>
                  <a:tcPr marL="9525" marR="9525" marT="9525" marB="0" anchor="b"/>
                </a:tc>
                <a:tc>
                  <a:txBody>
                    <a:bodyPr/>
                    <a:lstStyle/>
                    <a:p>
                      <a:pPr marL="0" marR="0" indent="0" algn="l" rtl="0" fontAlgn="base" latinLnBrk="0">
                        <a:spcBef>
                          <a:spcPts val="432"/>
                        </a:spcBef>
                        <a:spcAft>
                          <a:spcPts val="0"/>
                        </a:spcAft>
                      </a:pPr>
                      <a:r>
                        <a:rPr lang="en-US" sz="1800" b="0" i="0" u="none" strike="noStrike">
                          <a:solidFill>
                            <a:srgbClr val="0000FF"/>
                          </a:solidFill>
                          <a:effectLst/>
                          <a:latin typeface="Times New Roman" panose="02020603050405020304" pitchFamily="18" charset="0"/>
                        </a:rPr>
                        <a:t>d2</a:t>
                      </a:r>
                    </a:p>
                  </a:txBody>
                  <a:tcPr marL="9525" marR="9525" marT="9525" marB="0" anchor="b"/>
                </a:tc>
                <a:tc>
                  <a:txBody>
                    <a:bodyPr/>
                    <a:lstStyle/>
                    <a:p>
                      <a:pPr marL="0" marR="0" indent="0" algn="l" rtl="0" fontAlgn="base" latinLnBrk="0">
                        <a:spcBef>
                          <a:spcPts val="432"/>
                        </a:spcBef>
                        <a:spcAft>
                          <a:spcPts val="0"/>
                        </a:spcAft>
                      </a:pPr>
                      <a:r>
                        <a:rPr lang="en-US" sz="1800" b="0" i="0" u="none" strike="noStrike">
                          <a:solidFill>
                            <a:srgbClr val="0000FF"/>
                          </a:solidFill>
                          <a:effectLst/>
                          <a:latin typeface="Times New Roman" panose="02020603050405020304" pitchFamily="18" charset="0"/>
                        </a:rPr>
                        <a:t>d7</a:t>
                      </a:r>
                    </a:p>
                  </a:txBody>
                  <a:tcPr marL="9525" marR="9525" marT="9525" marB="0" anchor="b"/>
                </a:tc>
                <a:tc>
                  <a:txBody>
                    <a:bodyPr/>
                    <a:lstStyle/>
                    <a:p>
                      <a:pPr fontAlgn="b" latinLnBrk="0"/>
                      <a:r>
                        <a:rPr lang="en-US" sz="1800" b="0" i="0" u="none" strike="noStrike">
                          <a:solidFill>
                            <a:srgbClr val="0000FF"/>
                          </a:solidFill>
                          <a:effectLst/>
                          <a:latin typeface="Times New Roman" panose="02020603050405020304" pitchFamily="18" charset="0"/>
                        </a:rPr>
                        <a:t>d11</a:t>
                      </a:r>
                    </a:p>
                  </a:txBody>
                  <a:tcPr marL="9525" marR="9525" marT="9525" marB="0" anchor="b"/>
                </a:tc>
                <a:tc>
                  <a:txBody>
                    <a:bodyPr/>
                    <a:lstStyle/>
                    <a:p>
                      <a:pPr marL="0" marR="0" indent="0" algn="l" rtl="0" fontAlgn="base" latinLnBrk="0">
                        <a:spcBef>
                          <a:spcPts val="432"/>
                        </a:spcBef>
                        <a:spcAft>
                          <a:spcPts val="0"/>
                        </a:spcAft>
                      </a:pPr>
                      <a:r>
                        <a:rPr lang="en-US" sz="1800" b="0" i="0" u="none" strike="noStrike">
                          <a:solidFill>
                            <a:srgbClr val="0000FF"/>
                          </a:solidFill>
                          <a:effectLst/>
                          <a:latin typeface="Times New Roman" panose="02020603050405020304" pitchFamily="18" charset="0"/>
                        </a:rPr>
                        <a:t>d13</a:t>
                      </a:r>
                    </a:p>
                  </a:txBody>
                  <a:tcPr marL="9525" marR="9525" marT="9525" marB="0" anchor="b"/>
                </a:tc>
                <a:extLst>
                  <a:ext uri="{0D108BD9-81ED-4DB2-BD59-A6C34878D82A}">
                    <a16:rowId xmlns:a16="http://schemas.microsoft.com/office/drawing/2014/main" val="1828600426"/>
                  </a:ext>
                </a:extLst>
              </a:tr>
              <a:tr h="491329">
                <a:tc>
                  <a:txBody>
                    <a:bodyPr/>
                    <a:lstStyle/>
                    <a:p>
                      <a:pPr marL="0" marR="0" indent="0" algn="l" rtl="0" fontAlgn="base" latinLnBrk="0">
                        <a:spcBef>
                          <a:spcPts val="432"/>
                        </a:spcBef>
                        <a:spcAft>
                          <a:spcPts val="0"/>
                        </a:spcAft>
                      </a:pPr>
                      <a:r>
                        <a:rPr lang="en-US" b="0" i="0" u="none" strike="noStrike">
                          <a:solidFill>
                            <a:srgbClr val="0000FF"/>
                          </a:solidFill>
                          <a:effectLst/>
                          <a:latin typeface="Times New Roman" panose="02020603050405020304" pitchFamily="18" charset="0"/>
                        </a:rPr>
                        <a:t>S2，Q1</a:t>
                      </a:r>
                    </a:p>
                  </a:txBody>
                  <a:tcPr marL="9525" marR="9525" marT="9525" marB="0" anchor="b"/>
                </a:tc>
                <a:tc>
                  <a:txBody>
                    <a:bodyPr/>
                    <a:lstStyle/>
                    <a:p>
                      <a:pPr fontAlgn="b" latinLnBrk="0"/>
                      <a:r>
                        <a:rPr lang="en-US" sz="1800" b="0" i="0" u="none" strike="noStrike">
                          <a:solidFill>
                            <a:srgbClr val="0000FF"/>
                          </a:solidFill>
                          <a:effectLst/>
                          <a:latin typeface="Times New Roman" panose="02020603050405020304" pitchFamily="18" charset="0"/>
                        </a:rPr>
                        <a:t>d6</a:t>
                      </a:r>
                    </a:p>
                  </a:txBody>
                  <a:tcPr marL="9525" marR="9525" marT="9525" marB="0" anchor="b"/>
                </a:tc>
                <a:tc>
                  <a:txBody>
                    <a:bodyPr/>
                    <a:lstStyle/>
                    <a:p>
                      <a:pPr fontAlgn="b" latinLnBrk="0"/>
                      <a:r>
                        <a:rPr lang="en-US" sz="1800" b="0" i="0" u="none" strike="noStrike">
                          <a:solidFill>
                            <a:srgbClr val="0000FF"/>
                          </a:solidFill>
                          <a:effectLst/>
                          <a:latin typeface="Times New Roman" panose="02020603050405020304" pitchFamily="18" charset="0"/>
                        </a:rPr>
                        <a:t>d7</a:t>
                      </a:r>
                    </a:p>
                  </a:txBody>
                  <a:tcPr marL="9525" marR="9525" marT="9525" marB="0" anchor="b"/>
                </a:tc>
                <a:tc>
                  <a:txBody>
                    <a:bodyPr/>
                    <a:lstStyle/>
                    <a:p>
                      <a:pPr marL="0" marR="0" indent="0" algn="l" rtl="0" fontAlgn="base" latinLnBrk="0">
                        <a:spcBef>
                          <a:spcPts val="432"/>
                        </a:spcBef>
                        <a:spcAft>
                          <a:spcPts val="0"/>
                        </a:spcAft>
                      </a:pPr>
                      <a:r>
                        <a:rPr lang="en-US" sz="1800" b="0" i="0" u="none" strike="noStrike">
                          <a:solidFill>
                            <a:srgbClr val="0000FF"/>
                          </a:solidFill>
                          <a:effectLst/>
                          <a:latin typeface="Times New Roman" panose="02020603050405020304" pitchFamily="18" charset="0"/>
                        </a:rPr>
                        <a:t>d2</a:t>
                      </a:r>
                    </a:p>
                  </a:txBody>
                  <a:tcPr marL="9525" marR="9525" marT="9525" marB="0" anchor="b"/>
                </a:tc>
                <a:tc>
                  <a:txBody>
                    <a:bodyPr/>
                    <a:lstStyle/>
                    <a:p>
                      <a:pPr marL="0" marR="0" indent="0" algn="l" rtl="0" fontAlgn="base" latinLnBrk="0">
                        <a:spcBef>
                          <a:spcPts val="432"/>
                        </a:spcBef>
                        <a:spcAft>
                          <a:spcPts val="0"/>
                        </a:spcAft>
                      </a:pPr>
                      <a:r>
                        <a:rPr lang="en-US" sz="1800" b="0" i="0" u="none" strike="noStrike">
                          <a:solidFill>
                            <a:srgbClr val="0000FF"/>
                          </a:solidFill>
                          <a:effectLst/>
                          <a:latin typeface="Times New Roman" panose="02020603050405020304" pitchFamily="18" charset="0"/>
                        </a:rPr>
                        <a:t>d9</a:t>
                      </a:r>
                    </a:p>
                  </a:txBody>
                  <a:tcPr marL="9525" marR="9525" marT="9525" marB="0" anchor="b"/>
                </a:tc>
                <a:tc>
                  <a:txBody>
                    <a:bodyPr/>
                    <a:lstStyle/>
                    <a:p>
                      <a:pPr fontAlgn="b" latinLnBrk="0"/>
                      <a:r>
                        <a:rPr lang="en-US" sz="1800" b="0" i="0" u="none" strike="noStrike">
                          <a:solidFill>
                            <a:srgbClr val="0000FF"/>
                          </a:solidFill>
                          <a:effectLst/>
                          <a:latin typeface="Times New Roman" panose="02020603050405020304" pitchFamily="18" charset="0"/>
                        </a:rPr>
                        <a:t>d8</a:t>
                      </a:r>
                    </a:p>
                  </a:txBody>
                  <a:tcPr marL="9525" marR="9525" marT="9525" marB="0" anchor="b"/>
                </a:tc>
                <a:extLst>
                  <a:ext uri="{0D108BD9-81ED-4DB2-BD59-A6C34878D82A}">
                    <a16:rowId xmlns:a16="http://schemas.microsoft.com/office/drawing/2014/main" val="1399260975"/>
                  </a:ext>
                </a:extLst>
              </a:tr>
              <a:tr h="491329">
                <a:tc>
                  <a:txBody>
                    <a:bodyPr/>
                    <a:lstStyle/>
                    <a:p>
                      <a:pPr marL="0" marR="0" indent="0" algn="l" rtl="0" fontAlgn="base" latinLnBrk="0">
                        <a:spcBef>
                          <a:spcPts val="432"/>
                        </a:spcBef>
                        <a:spcAft>
                          <a:spcPts val="0"/>
                        </a:spcAft>
                      </a:pPr>
                      <a:r>
                        <a:rPr lang="en-US" b="0" i="0" u="none" strike="noStrike">
                          <a:solidFill>
                            <a:srgbClr val="0000FF"/>
                          </a:solidFill>
                          <a:effectLst/>
                          <a:latin typeface="Times New Roman" panose="02020603050405020304" pitchFamily="18" charset="0"/>
                        </a:rPr>
                        <a:t>S1，Q2</a:t>
                      </a:r>
                    </a:p>
                  </a:txBody>
                  <a:tcPr marL="9525" marR="9525" marT="9525" marB="0" anchor="b"/>
                </a:tc>
                <a:tc>
                  <a:txBody>
                    <a:bodyPr/>
                    <a:lstStyle/>
                    <a:p>
                      <a:pPr fontAlgn="b" latinLnBrk="0"/>
                      <a:r>
                        <a:rPr lang="en-US" sz="1800" b="0" i="0" u="none" strike="noStrike">
                          <a:solidFill>
                            <a:srgbClr val="0000FF"/>
                          </a:solidFill>
                          <a:effectLst/>
                          <a:latin typeface="Times New Roman" panose="02020603050405020304" pitchFamily="18" charset="0"/>
                        </a:rPr>
                        <a:t>d1</a:t>
                      </a:r>
                    </a:p>
                  </a:txBody>
                  <a:tcPr marL="9525" marR="9525" marT="9525" marB="0" anchor="b"/>
                </a:tc>
                <a:tc>
                  <a:txBody>
                    <a:bodyPr/>
                    <a:lstStyle/>
                    <a:p>
                      <a:pPr marL="0" marR="0" indent="0" algn="l" rtl="0" fontAlgn="base" latinLnBrk="0">
                        <a:spcBef>
                          <a:spcPts val="432"/>
                        </a:spcBef>
                        <a:spcAft>
                          <a:spcPts val="0"/>
                        </a:spcAft>
                      </a:pPr>
                      <a:r>
                        <a:rPr lang="en-US" sz="1800" b="0" i="0" u="none" strike="noStrike">
                          <a:solidFill>
                            <a:srgbClr val="0000FF"/>
                          </a:solidFill>
                          <a:effectLst/>
                          <a:latin typeface="Times New Roman" panose="02020603050405020304" pitchFamily="18" charset="0"/>
                        </a:rPr>
                        <a:t>d2</a:t>
                      </a:r>
                    </a:p>
                  </a:txBody>
                  <a:tcPr marL="9525" marR="9525" marT="9525" marB="0" anchor="b"/>
                </a:tc>
                <a:tc>
                  <a:txBody>
                    <a:bodyPr/>
                    <a:lstStyle/>
                    <a:p>
                      <a:pPr fontAlgn="b" latinLnBrk="0"/>
                      <a:r>
                        <a:rPr lang="en-US" sz="1800" b="0" i="0" u="none" strike="noStrike">
                          <a:solidFill>
                            <a:srgbClr val="0000FF"/>
                          </a:solidFill>
                          <a:effectLst/>
                          <a:latin typeface="Times New Roman" panose="02020603050405020304" pitchFamily="18" charset="0"/>
                        </a:rPr>
                        <a:t>d4</a:t>
                      </a:r>
                    </a:p>
                  </a:txBody>
                  <a:tcPr marL="9525" marR="9525" marT="9525" marB="0" anchor="b"/>
                </a:tc>
                <a:tc>
                  <a:txBody>
                    <a:bodyPr/>
                    <a:lstStyle/>
                    <a:p>
                      <a:pPr fontAlgn="b" latinLnBrk="0"/>
                      <a:r>
                        <a:rPr lang="en-US" sz="1800" b="0" i="0" u="none" strike="noStrike">
                          <a:solidFill>
                            <a:srgbClr val="0000FF"/>
                          </a:solidFill>
                          <a:effectLst/>
                          <a:latin typeface="Times New Roman" panose="02020603050405020304" pitchFamily="18" charset="0"/>
                        </a:rPr>
                        <a:t>d11</a:t>
                      </a:r>
                    </a:p>
                  </a:txBody>
                  <a:tcPr marL="9525" marR="9525" marT="9525" marB="0" anchor="b"/>
                </a:tc>
                <a:tc>
                  <a:txBody>
                    <a:bodyPr/>
                    <a:lstStyle/>
                    <a:p>
                      <a:pPr marL="0" marR="0" indent="0" algn="l" rtl="0" fontAlgn="base" latinLnBrk="0">
                        <a:spcBef>
                          <a:spcPts val="432"/>
                        </a:spcBef>
                        <a:spcAft>
                          <a:spcPts val="0"/>
                        </a:spcAft>
                      </a:pPr>
                      <a:r>
                        <a:rPr lang="en-US" sz="1800" b="0" i="0" u="none" strike="noStrike" dirty="0">
                          <a:solidFill>
                            <a:srgbClr val="0000FF"/>
                          </a:solidFill>
                          <a:effectLst/>
                          <a:latin typeface="Times New Roman" panose="02020603050405020304" pitchFamily="18" charset="0"/>
                        </a:rPr>
                        <a:t>d12</a:t>
                      </a:r>
                    </a:p>
                  </a:txBody>
                  <a:tcPr marL="9525" marR="9525" marT="9525" marB="0" anchor="b"/>
                </a:tc>
                <a:extLst>
                  <a:ext uri="{0D108BD9-81ED-4DB2-BD59-A6C34878D82A}">
                    <a16:rowId xmlns:a16="http://schemas.microsoft.com/office/drawing/2014/main" val="1991855741"/>
                  </a:ext>
                </a:extLst>
              </a:tr>
            </a:tbl>
          </a:graphicData>
        </a:graphic>
      </p:graphicFrame>
    </p:spTree>
    <p:extLst>
      <p:ext uri="{BB962C8B-B14F-4D97-AF65-F5344CB8AC3E}">
        <p14:creationId xmlns:p14="http://schemas.microsoft.com/office/powerpoint/2010/main" val="3358726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81BA7ECF-1B3C-4AF4-8CDB-520EC79FA9B1}"/>
              </a:ext>
            </a:extLst>
          </p:cNvPr>
          <p:cNvGraphicFramePr>
            <a:graphicFrameLocks noGrp="1"/>
          </p:cNvGraphicFramePr>
          <p:nvPr>
            <p:extLst>
              <p:ext uri="{D42A27DB-BD31-4B8C-83A1-F6EECF244321}">
                <p14:modId xmlns:p14="http://schemas.microsoft.com/office/powerpoint/2010/main" val="93437448"/>
              </p:ext>
            </p:extLst>
          </p:nvPr>
        </p:nvGraphicFramePr>
        <p:xfrm>
          <a:off x="557212" y="400050"/>
          <a:ext cx="8029580" cy="3204212"/>
        </p:xfrm>
        <a:graphic>
          <a:graphicData uri="http://schemas.openxmlformats.org/drawingml/2006/table">
            <a:tbl>
              <a:tblPr firstRow="1" bandRow="1">
                <a:tableStyleId>{5C22544A-7EE6-4342-B048-85BDC9FD1C3A}</a:tableStyleId>
              </a:tblPr>
              <a:tblGrid>
                <a:gridCol w="600076">
                  <a:extLst>
                    <a:ext uri="{9D8B030D-6E8A-4147-A177-3AD203B41FA5}">
                      <a16:colId xmlns:a16="http://schemas.microsoft.com/office/drawing/2014/main" val="2097387822"/>
                    </a:ext>
                  </a:extLst>
                </a:gridCol>
                <a:gridCol w="700087">
                  <a:extLst>
                    <a:ext uri="{9D8B030D-6E8A-4147-A177-3AD203B41FA5}">
                      <a16:colId xmlns:a16="http://schemas.microsoft.com/office/drawing/2014/main" val="646529743"/>
                    </a:ext>
                  </a:extLst>
                </a:gridCol>
                <a:gridCol w="757238">
                  <a:extLst>
                    <a:ext uri="{9D8B030D-6E8A-4147-A177-3AD203B41FA5}">
                      <a16:colId xmlns:a16="http://schemas.microsoft.com/office/drawing/2014/main" val="437269277"/>
                    </a:ext>
                  </a:extLst>
                </a:gridCol>
                <a:gridCol w="800100">
                  <a:extLst>
                    <a:ext uri="{9D8B030D-6E8A-4147-A177-3AD203B41FA5}">
                      <a16:colId xmlns:a16="http://schemas.microsoft.com/office/drawing/2014/main" val="4019889588"/>
                    </a:ext>
                  </a:extLst>
                </a:gridCol>
                <a:gridCol w="700087">
                  <a:extLst>
                    <a:ext uri="{9D8B030D-6E8A-4147-A177-3AD203B41FA5}">
                      <a16:colId xmlns:a16="http://schemas.microsoft.com/office/drawing/2014/main" val="2788234038"/>
                    </a:ext>
                  </a:extLst>
                </a:gridCol>
                <a:gridCol w="728663">
                  <a:extLst>
                    <a:ext uri="{9D8B030D-6E8A-4147-A177-3AD203B41FA5}">
                      <a16:colId xmlns:a16="http://schemas.microsoft.com/office/drawing/2014/main" val="4272429939"/>
                    </a:ext>
                  </a:extLst>
                </a:gridCol>
                <a:gridCol w="1000125">
                  <a:extLst>
                    <a:ext uri="{9D8B030D-6E8A-4147-A177-3AD203B41FA5}">
                      <a16:colId xmlns:a16="http://schemas.microsoft.com/office/drawing/2014/main" val="3935296282"/>
                    </a:ext>
                  </a:extLst>
                </a:gridCol>
                <a:gridCol w="1000125">
                  <a:extLst>
                    <a:ext uri="{9D8B030D-6E8A-4147-A177-3AD203B41FA5}">
                      <a16:colId xmlns:a16="http://schemas.microsoft.com/office/drawing/2014/main" val="2206775529"/>
                    </a:ext>
                  </a:extLst>
                </a:gridCol>
                <a:gridCol w="940121">
                  <a:extLst>
                    <a:ext uri="{9D8B030D-6E8A-4147-A177-3AD203B41FA5}">
                      <a16:colId xmlns:a16="http://schemas.microsoft.com/office/drawing/2014/main" val="3940123917"/>
                    </a:ext>
                  </a:extLst>
                </a:gridCol>
                <a:gridCol w="802958">
                  <a:extLst>
                    <a:ext uri="{9D8B030D-6E8A-4147-A177-3AD203B41FA5}">
                      <a16:colId xmlns:a16="http://schemas.microsoft.com/office/drawing/2014/main" val="3181288165"/>
                    </a:ext>
                  </a:extLst>
                </a:gridCol>
              </a:tblGrid>
              <a:tr h="625793">
                <a:tc>
                  <a:txBody>
                    <a:bodyPr/>
                    <a:lstStyle/>
                    <a:p>
                      <a:pPr algn="ctr">
                        <a:lnSpc>
                          <a:spcPct val="115000"/>
                        </a:lnSpc>
                        <a:spcAft>
                          <a:spcPts val="0"/>
                        </a:spcAft>
                      </a:pPr>
                      <a:r>
                        <a:rPr lang="zh-CN" sz="2000" dirty="0">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rPr>
                        <a:t>系统</a:t>
                      </a:r>
                      <a:endParaRPr lang="zh-CN" sz="20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2000">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rPr>
                        <a:t>查询</a:t>
                      </a:r>
                      <a:endParaRPr lang="zh-CN" sz="20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rPr>
                        <a:t>P</a:t>
                      </a:r>
                      <a:endParaRPr lang="zh-CN" sz="20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dirty="0">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rPr>
                        <a:t>R</a:t>
                      </a:r>
                      <a:endParaRPr lang="zh-CN" sz="20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dirty="0">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rPr>
                        <a:t>F1</a:t>
                      </a:r>
                      <a:endParaRPr lang="zh-CN" sz="20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u="none" strike="noStrike" dirty="0">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rPr>
                        <a:t>P@4</a:t>
                      </a:r>
                      <a:endParaRPr lang="zh-CN" sz="20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rPr>
                        <a:t>AP</a:t>
                      </a:r>
                      <a:endParaRPr lang="zh-CN" sz="20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dirty="0">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rPr>
                        <a:t>MAP</a:t>
                      </a:r>
                      <a:endParaRPr lang="zh-CN" sz="20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altLang="zh-CN" sz="20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AP</a:t>
                      </a:r>
                      <a:endParaRPr lang="zh-CN" sz="20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altLang="zh-CN" sz="20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MAP</a:t>
                      </a:r>
                      <a:endParaRPr lang="zh-CN" sz="20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47390647"/>
                  </a:ext>
                </a:extLst>
              </a:tr>
              <a:tr h="625793">
                <a:tc rowSpan="2">
                  <a:txBody>
                    <a:bodyPr/>
                    <a:lstStyle/>
                    <a:p>
                      <a:pPr algn="ctr"/>
                      <a:endParaRPr lang="en-US" altLang="zh-CN" dirty="0"/>
                    </a:p>
                    <a:p>
                      <a:pPr algn="ctr"/>
                      <a:r>
                        <a:rPr lang="en-US" altLang="zh-CN" dirty="0"/>
                        <a:t>S1</a:t>
                      </a:r>
                      <a:endParaRPr lang="zh-CN" altLang="en-US" dirty="0"/>
                    </a:p>
                  </a:txBody>
                  <a:tcPr/>
                </a:tc>
                <a:tc>
                  <a:txBody>
                    <a:bodyPr/>
                    <a:lstStyle/>
                    <a:p>
                      <a:pPr algn="ctr">
                        <a:lnSpc>
                          <a:spcPct val="115000"/>
                        </a:lnSpc>
                        <a:spcAft>
                          <a:spcPts val="0"/>
                        </a:spcAft>
                      </a:pPr>
                      <a:r>
                        <a:rPr lang="en-US" sz="1600" b="1" dirty="0">
                          <a:solidFill>
                            <a:srgbClr val="3F3F3F"/>
                          </a:solidFill>
                          <a:effectLst/>
                          <a:latin typeface="微软雅黑" panose="020B0503020204020204" pitchFamily="34" charset="-122"/>
                          <a:ea typeface="微软雅黑" panose="020B0503020204020204" pitchFamily="34" charset="-122"/>
                          <a:cs typeface="宋体" panose="02010600030101010101" pitchFamily="2" charset="-122"/>
                        </a:rPr>
                        <a:t>Q1</a:t>
                      </a:r>
                      <a:endParaRPr lang="zh-CN" sz="16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b="1">
                          <a:solidFill>
                            <a:srgbClr val="3F3F3F"/>
                          </a:solidFill>
                          <a:effectLst/>
                          <a:latin typeface="微软雅黑" panose="020B0503020204020204" pitchFamily="34" charset="-122"/>
                          <a:ea typeface="微软雅黑" panose="020B0503020204020204" pitchFamily="34" charset="-122"/>
                          <a:cs typeface="宋体" panose="02010600030101010101" pitchFamily="2" charset="-122"/>
                        </a:rPr>
                        <a:t>   2/5  </a:t>
                      </a:r>
                      <a:endParaRPr lang="zh-CN" sz="16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b="1">
                          <a:solidFill>
                            <a:srgbClr val="3F3F3F"/>
                          </a:solidFill>
                          <a:effectLst/>
                          <a:latin typeface="微软雅黑" panose="020B0503020204020204" pitchFamily="34" charset="-122"/>
                          <a:ea typeface="微软雅黑" panose="020B0503020204020204" pitchFamily="34" charset="-122"/>
                          <a:cs typeface="宋体" panose="02010600030101010101" pitchFamily="2" charset="-122"/>
                        </a:rPr>
                        <a:t>   1/2  </a:t>
                      </a:r>
                      <a:endParaRPr lang="zh-CN" sz="16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b="1">
                          <a:solidFill>
                            <a:srgbClr val="3F3F3F"/>
                          </a:solidFill>
                          <a:effectLst/>
                          <a:latin typeface="微软雅黑" panose="020B0503020204020204" pitchFamily="34" charset="-122"/>
                          <a:ea typeface="微软雅黑" panose="020B0503020204020204" pitchFamily="34" charset="-122"/>
                          <a:cs typeface="宋体" panose="02010600030101010101" pitchFamily="2" charset="-122"/>
                        </a:rPr>
                        <a:t>   4/9  </a:t>
                      </a:r>
                      <a:endParaRPr lang="zh-CN" sz="16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b="1">
                          <a:solidFill>
                            <a:srgbClr val="3F3F3F"/>
                          </a:solidFill>
                          <a:effectLst/>
                          <a:latin typeface="微软雅黑" panose="020B0503020204020204" pitchFamily="34" charset="-122"/>
                          <a:ea typeface="微软雅黑" panose="020B0503020204020204" pitchFamily="34" charset="-122"/>
                          <a:cs typeface="宋体" panose="02010600030101010101" pitchFamily="2" charset="-122"/>
                        </a:rPr>
                        <a:t>   1/2  </a:t>
                      </a:r>
                      <a:endParaRPr lang="zh-CN" sz="16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b="1">
                          <a:solidFill>
                            <a:srgbClr val="3F3F3F"/>
                          </a:solidFill>
                          <a:effectLst/>
                          <a:latin typeface="微软雅黑" panose="020B0503020204020204" pitchFamily="34" charset="-122"/>
                          <a:ea typeface="微软雅黑" panose="020B0503020204020204" pitchFamily="34" charset="-122"/>
                          <a:cs typeface="宋体" panose="02010600030101010101" pitchFamily="2" charset="-122"/>
                        </a:rPr>
                        <a:t>   7/24 </a:t>
                      </a:r>
                      <a:endParaRPr lang="zh-CN" sz="16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rowSpan="2">
                  <a:txBody>
                    <a:bodyPr/>
                    <a:lstStyle/>
                    <a:p>
                      <a:pPr algn="ctr"/>
                      <a:endParaRPr lang="en-US" altLang="zh-CN" dirty="0"/>
                    </a:p>
                    <a:p>
                      <a:pPr algn="ctr"/>
                      <a:r>
                        <a:rPr lang="en-US" altLang="zh-CN" dirty="0"/>
                        <a:t>0.501</a:t>
                      </a:r>
                      <a:endParaRPr lang="zh-CN" altLang="en-US" dirty="0"/>
                    </a:p>
                  </a:txBody>
                  <a:tcPr/>
                </a:tc>
                <a:tc>
                  <a:txBody>
                    <a:bodyPr/>
                    <a:lstStyle/>
                    <a:p>
                      <a:pPr algn="ctr">
                        <a:lnSpc>
                          <a:spcPct val="115000"/>
                        </a:lnSpc>
                        <a:spcAft>
                          <a:spcPts val="0"/>
                        </a:spcAft>
                      </a:pPr>
                      <a:r>
                        <a:rPr lang="en-US" sz="1600" b="1" dirty="0">
                          <a:solidFill>
                            <a:srgbClr val="3F3F3F"/>
                          </a:solidFill>
                          <a:effectLst/>
                          <a:latin typeface="微软雅黑" panose="020B0503020204020204" pitchFamily="34" charset="-122"/>
                          <a:ea typeface="微软雅黑" panose="020B0503020204020204" pitchFamily="34" charset="-122"/>
                          <a:cs typeface="宋体" panose="02010600030101010101" pitchFamily="2" charset="-122"/>
                        </a:rPr>
                        <a:t>   7/12 </a:t>
                      </a:r>
                      <a:endParaRPr lang="zh-CN" sz="16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rowSpan="2">
                  <a:txBody>
                    <a:bodyPr/>
                    <a:lstStyle/>
                    <a:p>
                      <a:pPr algn="ctr"/>
                      <a:endParaRPr lang="en-US" altLang="zh-CN" dirty="0"/>
                    </a:p>
                    <a:p>
                      <a:pPr algn="ctr"/>
                      <a:r>
                        <a:rPr lang="en-US" altLang="zh-CN" dirty="0"/>
                        <a:t>0.735</a:t>
                      </a:r>
                      <a:endParaRPr lang="zh-CN" altLang="en-US" dirty="0"/>
                    </a:p>
                  </a:txBody>
                  <a:tcPr/>
                </a:tc>
                <a:extLst>
                  <a:ext uri="{0D108BD9-81ED-4DB2-BD59-A6C34878D82A}">
                    <a16:rowId xmlns:a16="http://schemas.microsoft.com/office/drawing/2014/main" val="2230060093"/>
                  </a:ext>
                </a:extLst>
              </a:tr>
              <a:tr h="625793">
                <a:tc vMerge="1">
                  <a:txBody>
                    <a:bodyPr/>
                    <a:lstStyle/>
                    <a:p>
                      <a:endParaRPr lang="zh-CN" altLang="en-US" dirty="0"/>
                    </a:p>
                  </a:txBody>
                  <a:tcPr/>
                </a:tc>
                <a:tc>
                  <a:txBody>
                    <a:bodyPr/>
                    <a:lstStyle/>
                    <a:p>
                      <a:pPr algn="ctr">
                        <a:lnSpc>
                          <a:spcPct val="115000"/>
                        </a:lnSpc>
                        <a:spcAft>
                          <a:spcPts val="0"/>
                        </a:spcAft>
                      </a:pPr>
                      <a:r>
                        <a:rPr lang="en-US" sz="1600" b="1">
                          <a:solidFill>
                            <a:srgbClr val="3F3F3F"/>
                          </a:solidFill>
                          <a:effectLst/>
                          <a:latin typeface="微软雅黑" panose="020B0503020204020204" pitchFamily="34" charset="-122"/>
                          <a:ea typeface="微软雅黑" panose="020B0503020204020204" pitchFamily="34" charset="-122"/>
                          <a:cs typeface="宋体" panose="02010600030101010101" pitchFamily="2" charset="-122"/>
                        </a:rPr>
                        <a:t>Q2</a:t>
                      </a:r>
                      <a:endParaRPr lang="zh-CN" sz="16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b="1">
                          <a:solidFill>
                            <a:srgbClr val="3F3F3F"/>
                          </a:solidFill>
                          <a:effectLst/>
                          <a:latin typeface="微软雅黑" panose="020B0503020204020204" pitchFamily="34" charset="-122"/>
                          <a:ea typeface="微软雅黑" panose="020B0503020204020204" pitchFamily="34" charset="-122"/>
                          <a:cs typeface="宋体" panose="02010600030101010101" pitchFamily="2" charset="-122"/>
                        </a:rPr>
                        <a:t>   4/5  </a:t>
                      </a:r>
                      <a:endParaRPr lang="zh-CN" sz="16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b="1">
                          <a:solidFill>
                            <a:srgbClr val="3F3F3F"/>
                          </a:solidFill>
                          <a:effectLst/>
                          <a:latin typeface="微软雅黑" panose="020B0503020204020204" pitchFamily="34" charset="-122"/>
                          <a:ea typeface="微软雅黑" panose="020B0503020204020204" pitchFamily="34" charset="-122"/>
                          <a:cs typeface="宋体" panose="02010600030101010101" pitchFamily="2" charset="-122"/>
                        </a:rPr>
                        <a:t>   4/5  </a:t>
                      </a:r>
                      <a:endParaRPr lang="zh-CN" sz="16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b="1">
                          <a:solidFill>
                            <a:srgbClr val="3F3F3F"/>
                          </a:solidFill>
                          <a:effectLst/>
                          <a:latin typeface="微软雅黑" panose="020B0503020204020204" pitchFamily="34" charset="-122"/>
                          <a:ea typeface="微软雅黑" panose="020B0503020204020204" pitchFamily="34" charset="-122"/>
                          <a:cs typeface="宋体" panose="02010600030101010101" pitchFamily="2" charset="-122"/>
                        </a:rPr>
                        <a:t>   4/5  </a:t>
                      </a:r>
                      <a:endParaRPr lang="zh-CN" sz="16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b="1">
                          <a:solidFill>
                            <a:srgbClr val="3F3F3F"/>
                          </a:solidFill>
                          <a:effectLst/>
                          <a:latin typeface="微软雅黑" panose="020B0503020204020204" pitchFamily="34" charset="-122"/>
                          <a:ea typeface="微软雅黑" panose="020B0503020204020204" pitchFamily="34" charset="-122"/>
                          <a:cs typeface="宋体" panose="02010600030101010101" pitchFamily="2" charset="-122"/>
                        </a:rPr>
                        <a:t>   3/4  </a:t>
                      </a:r>
                      <a:endParaRPr lang="zh-CN" sz="16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b="1">
                          <a:solidFill>
                            <a:srgbClr val="3F3F3F"/>
                          </a:solidFill>
                          <a:effectLst/>
                          <a:latin typeface="微软雅黑" panose="020B0503020204020204" pitchFamily="34" charset="-122"/>
                          <a:ea typeface="微软雅黑" panose="020B0503020204020204" pitchFamily="34" charset="-122"/>
                          <a:cs typeface="宋体" panose="02010600030101010101" pitchFamily="2" charset="-122"/>
                        </a:rPr>
                        <a:t>  71/100</a:t>
                      </a:r>
                      <a:endParaRPr lang="zh-CN" sz="16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vMerge="1">
                  <a:txBody>
                    <a:bodyPr/>
                    <a:lstStyle/>
                    <a:p>
                      <a:endParaRPr lang="zh-CN" altLang="en-US" dirty="0"/>
                    </a:p>
                  </a:txBody>
                  <a:tcPr/>
                </a:tc>
                <a:tc>
                  <a:txBody>
                    <a:bodyPr/>
                    <a:lstStyle/>
                    <a:p>
                      <a:pPr algn="ctr">
                        <a:lnSpc>
                          <a:spcPct val="115000"/>
                        </a:lnSpc>
                        <a:spcAft>
                          <a:spcPts val="0"/>
                        </a:spcAft>
                      </a:pPr>
                      <a:r>
                        <a:rPr lang="en-US" sz="1600" b="1" dirty="0">
                          <a:solidFill>
                            <a:srgbClr val="3F3F3F"/>
                          </a:solidFill>
                          <a:effectLst/>
                          <a:latin typeface="微软雅黑" panose="020B0503020204020204" pitchFamily="34" charset="-122"/>
                          <a:ea typeface="微软雅黑" panose="020B0503020204020204" pitchFamily="34" charset="-122"/>
                          <a:cs typeface="宋体" panose="02010600030101010101" pitchFamily="2" charset="-122"/>
                        </a:rPr>
                        <a:t>  71/80</a:t>
                      </a:r>
                      <a:endParaRPr lang="zh-CN" sz="16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vMerge="1">
                  <a:txBody>
                    <a:bodyPr/>
                    <a:lstStyle/>
                    <a:p>
                      <a:endParaRPr lang="zh-CN" altLang="en-US" dirty="0"/>
                    </a:p>
                  </a:txBody>
                  <a:tcPr/>
                </a:tc>
                <a:extLst>
                  <a:ext uri="{0D108BD9-81ED-4DB2-BD59-A6C34878D82A}">
                    <a16:rowId xmlns:a16="http://schemas.microsoft.com/office/drawing/2014/main" val="2642238368"/>
                  </a:ext>
                </a:extLst>
              </a:tr>
              <a:tr h="625793">
                <a:tc rowSpan="2">
                  <a:txBody>
                    <a:bodyPr/>
                    <a:lstStyle/>
                    <a:p>
                      <a:pPr algn="ctr"/>
                      <a:endParaRPr lang="en-US" altLang="zh-CN" dirty="0"/>
                    </a:p>
                    <a:p>
                      <a:pPr algn="ctr"/>
                      <a:r>
                        <a:rPr lang="en-US" altLang="zh-CN" dirty="0"/>
                        <a:t>S2</a:t>
                      </a:r>
                      <a:endParaRPr lang="zh-CN" altLang="en-US" dirty="0"/>
                    </a:p>
                  </a:txBody>
                  <a:tcPr/>
                </a:tc>
                <a:tc>
                  <a:txBody>
                    <a:bodyPr/>
                    <a:lstStyle/>
                    <a:p>
                      <a:pPr algn="ctr">
                        <a:lnSpc>
                          <a:spcPct val="115000"/>
                        </a:lnSpc>
                        <a:spcAft>
                          <a:spcPts val="0"/>
                        </a:spcAft>
                      </a:pPr>
                      <a:r>
                        <a:rPr lang="en-US" sz="1600" b="1">
                          <a:solidFill>
                            <a:srgbClr val="3F3F3F"/>
                          </a:solidFill>
                          <a:effectLst/>
                          <a:latin typeface="微软雅黑" panose="020B0503020204020204" pitchFamily="34" charset="-122"/>
                          <a:ea typeface="微软雅黑" panose="020B0503020204020204" pitchFamily="34" charset="-122"/>
                          <a:cs typeface="宋体" panose="02010600030101010101" pitchFamily="2" charset="-122"/>
                        </a:rPr>
                        <a:t>Q1</a:t>
                      </a:r>
                      <a:endParaRPr lang="zh-CN" sz="16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b="1">
                          <a:solidFill>
                            <a:srgbClr val="3F3F3F"/>
                          </a:solidFill>
                          <a:effectLst/>
                          <a:latin typeface="微软雅黑" panose="020B0503020204020204" pitchFamily="34" charset="-122"/>
                          <a:ea typeface="微软雅黑" panose="020B0503020204020204" pitchFamily="34" charset="-122"/>
                          <a:cs typeface="宋体" panose="02010600030101010101" pitchFamily="2" charset="-122"/>
                        </a:rPr>
                        <a:t>   3/5  </a:t>
                      </a:r>
                      <a:endParaRPr lang="zh-CN" sz="16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b="1">
                          <a:solidFill>
                            <a:srgbClr val="3F3F3F"/>
                          </a:solidFill>
                          <a:effectLst/>
                          <a:latin typeface="微软雅黑" panose="020B0503020204020204" pitchFamily="34" charset="-122"/>
                          <a:ea typeface="微软雅黑" panose="020B0503020204020204" pitchFamily="34" charset="-122"/>
                          <a:cs typeface="宋体" panose="02010600030101010101" pitchFamily="2" charset="-122"/>
                        </a:rPr>
                        <a:t>   3/4  </a:t>
                      </a:r>
                      <a:endParaRPr lang="zh-CN" sz="16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b="1">
                          <a:solidFill>
                            <a:srgbClr val="3F3F3F"/>
                          </a:solidFill>
                          <a:effectLst/>
                          <a:latin typeface="微软雅黑" panose="020B0503020204020204" pitchFamily="34" charset="-122"/>
                          <a:ea typeface="微软雅黑" panose="020B0503020204020204" pitchFamily="34" charset="-122"/>
                          <a:cs typeface="宋体" panose="02010600030101010101" pitchFamily="2" charset="-122"/>
                        </a:rPr>
                        <a:t>   2/3  </a:t>
                      </a:r>
                      <a:endParaRPr lang="zh-CN" sz="16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b="1">
                          <a:solidFill>
                            <a:srgbClr val="3F3F3F"/>
                          </a:solidFill>
                          <a:effectLst/>
                          <a:latin typeface="微软雅黑" panose="020B0503020204020204" pitchFamily="34" charset="-122"/>
                          <a:ea typeface="微软雅黑" panose="020B0503020204020204" pitchFamily="34" charset="-122"/>
                          <a:cs typeface="宋体" panose="02010600030101010101" pitchFamily="2" charset="-122"/>
                        </a:rPr>
                        <a:t>   1/2  </a:t>
                      </a:r>
                      <a:endParaRPr lang="zh-CN" sz="16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b="1">
                          <a:solidFill>
                            <a:srgbClr val="3F3F3F"/>
                          </a:solidFill>
                          <a:effectLst/>
                          <a:latin typeface="微软雅黑" panose="020B0503020204020204" pitchFamily="34" charset="-122"/>
                          <a:ea typeface="微软雅黑" panose="020B0503020204020204" pitchFamily="34" charset="-122"/>
                          <a:cs typeface="宋体" panose="02010600030101010101" pitchFamily="2" charset="-122"/>
                        </a:rPr>
                        <a:t>  13/20 </a:t>
                      </a:r>
                      <a:endParaRPr lang="zh-CN" sz="16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rowSpan="2">
                  <a:txBody>
                    <a:bodyPr/>
                    <a:lstStyle/>
                    <a:p>
                      <a:pPr algn="ctr"/>
                      <a:endParaRPr lang="en-US" altLang="zh-CN" dirty="0"/>
                    </a:p>
                    <a:p>
                      <a:pPr algn="ctr"/>
                      <a:r>
                        <a:rPr lang="en-US" altLang="zh-CN" dirty="0"/>
                        <a:t>0.680</a:t>
                      </a:r>
                      <a:endParaRPr lang="zh-CN" altLang="en-US" dirty="0"/>
                    </a:p>
                  </a:txBody>
                  <a:tcPr/>
                </a:tc>
                <a:tc>
                  <a:txBody>
                    <a:bodyPr/>
                    <a:lstStyle/>
                    <a:p>
                      <a:pPr algn="ctr">
                        <a:lnSpc>
                          <a:spcPct val="115000"/>
                        </a:lnSpc>
                        <a:spcAft>
                          <a:spcPts val="0"/>
                        </a:spcAft>
                      </a:pPr>
                      <a:r>
                        <a:rPr lang="en-US" sz="1600" b="1" dirty="0">
                          <a:solidFill>
                            <a:srgbClr val="3F3F3F"/>
                          </a:solidFill>
                          <a:effectLst/>
                          <a:latin typeface="微软雅黑" panose="020B0503020204020204" pitchFamily="34" charset="-122"/>
                          <a:ea typeface="微软雅黑" panose="020B0503020204020204" pitchFamily="34" charset="-122"/>
                          <a:cs typeface="宋体" panose="02010600030101010101" pitchFamily="2" charset="-122"/>
                        </a:rPr>
                        <a:t>  13/15 </a:t>
                      </a:r>
                      <a:endParaRPr lang="zh-CN" sz="16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rowSpan="2">
                  <a:txBody>
                    <a:bodyPr/>
                    <a:lstStyle/>
                    <a:p>
                      <a:pPr algn="ctr"/>
                      <a:endParaRPr lang="en-US" altLang="zh-CN" dirty="0"/>
                    </a:p>
                    <a:p>
                      <a:pPr algn="ctr"/>
                      <a:r>
                        <a:rPr lang="en-US" altLang="zh-CN" dirty="0"/>
                        <a:t>0.877</a:t>
                      </a:r>
                      <a:endParaRPr lang="zh-CN" altLang="en-US" dirty="0"/>
                    </a:p>
                  </a:txBody>
                  <a:tcPr/>
                </a:tc>
                <a:extLst>
                  <a:ext uri="{0D108BD9-81ED-4DB2-BD59-A6C34878D82A}">
                    <a16:rowId xmlns:a16="http://schemas.microsoft.com/office/drawing/2014/main" val="2561601638"/>
                  </a:ext>
                </a:extLst>
              </a:tr>
              <a:tr h="625793">
                <a:tc vMerge="1">
                  <a:txBody>
                    <a:bodyPr/>
                    <a:lstStyle/>
                    <a:p>
                      <a:endParaRPr lang="zh-CN" altLang="en-US" dirty="0"/>
                    </a:p>
                  </a:txBody>
                  <a:tcPr/>
                </a:tc>
                <a:tc>
                  <a:txBody>
                    <a:bodyPr/>
                    <a:lstStyle/>
                    <a:p>
                      <a:pPr algn="ctr">
                        <a:lnSpc>
                          <a:spcPct val="115000"/>
                        </a:lnSpc>
                        <a:spcAft>
                          <a:spcPts val="0"/>
                        </a:spcAft>
                      </a:pPr>
                      <a:r>
                        <a:rPr lang="en-US" sz="1600" b="1">
                          <a:solidFill>
                            <a:srgbClr val="3F3F3F"/>
                          </a:solidFill>
                          <a:effectLst/>
                          <a:latin typeface="微软雅黑" panose="020B0503020204020204" pitchFamily="34" charset="-122"/>
                          <a:ea typeface="微软雅黑" panose="020B0503020204020204" pitchFamily="34" charset="-122"/>
                          <a:cs typeface="宋体" panose="02010600030101010101" pitchFamily="2" charset="-122"/>
                        </a:rPr>
                        <a:t>Q2</a:t>
                      </a:r>
                      <a:endParaRPr lang="zh-CN" sz="16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b="1">
                          <a:solidFill>
                            <a:srgbClr val="3F3F3F"/>
                          </a:solidFill>
                          <a:effectLst/>
                          <a:latin typeface="微软雅黑" panose="020B0503020204020204" pitchFamily="34" charset="-122"/>
                          <a:ea typeface="微软雅黑" panose="020B0503020204020204" pitchFamily="34" charset="-122"/>
                          <a:cs typeface="宋体" panose="02010600030101010101" pitchFamily="2" charset="-122"/>
                        </a:rPr>
                        <a:t>   4/5  </a:t>
                      </a:r>
                      <a:endParaRPr lang="zh-CN" sz="16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b="1">
                          <a:solidFill>
                            <a:srgbClr val="3F3F3F"/>
                          </a:solidFill>
                          <a:effectLst/>
                          <a:latin typeface="微软雅黑" panose="020B0503020204020204" pitchFamily="34" charset="-122"/>
                          <a:ea typeface="微软雅黑" panose="020B0503020204020204" pitchFamily="34" charset="-122"/>
                          <a:cs typeface="宋体" panose="02010600030101010101" pitchFamily="2" charset="-122"/>
                        </a:rPr>
                        <a:t>   4/5  </a:t>
                      </a:r>
                      <a:endParaRPr lang="zh-CN" sz="16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b="1" dirty="0">
                          <a:solidFill>
                            <a:srgbClr val="3F3F3F"/>
                          </a:solidFill>
                          <a:effectLst/>
                          <a:latin typeface="微软雅黑" panose="020B0503020204020204" pitchFamily="34" charset="-122"/>
                          <a:ea typeface="微软雅黑" panose="020B0503020204020204" pitchFamily="34" charset="-122"/>
                          <a:cs typeface="宋体" panose="02010600030101010101" pitchFamily="2" charset="-122"/>
                        </a:rPr>
                        <a:t>   4/           5  </a:t>
                      </a:r>
                      <a:endParaRPr lang="zh-CN" sz="16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b="1">
                          <a:solidFill>
                            <a:srgbClr val="3F3F3F"/>
                          </a:solidFill>
                          <a:effectLst/>
                          <a:latin typeface="微软雅黑" panose="020B0503020204020204" pitchFamily="34" charset="-122"/>
                          <a:ea typeface="微软雅黑" panose="020B0503020204020204" pitchFamily="34" charset="-122"/>
                          <a:cs typeface="宋体" panose="02010600030101010101" pitchFamily="2" charset="-122"/>
                        </a:rPr>
                        <a:t>   3/4  </a:t>
                      </a:r>
                      <a:endParaRPr lang="zh-CN" sz="16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b="1" dirty="0">
                          <a:solidFill>
                            <a:srgbClr val="3F3F3F"/>
                          </a:solidFill>
                          <a:effectLst/>
                          <a:latin typeface="微软雅黑" panose="020B0503020204020204" pitchFamily="34" charset="-122"/>
                          <a:ea typeface="微软雅黑" panose="020B0503020204020204" pitchFamily="34" charset="-122"/>
                          <a:cs typeface="宋体" panose="02010600030101010101" pitchFamily="2" charset="-122"/>
                        </a:rPr>
                        <a:t>  71/100</a:t>
                      </a:r>
                      <a:endParaRPr lang="zh-CN" sz="16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vMerge="1">
                  <a:txBody>
                    <a:bodyPr/>
                    <a:lstStyle/>
                    <a:p>
                      <a:endParaRPr lang="zh-CN" altLang="en-US" dirty="0"/>
                    </a:p>
                  </a:txBody>
                  <a:tcPr/>
                </a:tc>
                <a:tc>
                  <a:txBody>
                    <a:bodyPr/>
                    <a:lstStyle/>
                    <a:p>
                      <a:pPr algn="ctr">
                        <a:lnSpc>
                          <a:spcPct val="115000"/>
                        </a:lnSpc>
                        <a:spcAft>
                          <a:spcPts val="0"/>
                        </a:spcAft>
                      </a:pPr>
                      <a:r>
                        <a:rPr lang="en-US" sz="1600" b="1" dirty="0">
                          <a:solidFill>
                            <a:srgbClr val="3F3F3F"/>
                          </a:solidFill>
                          <a:effectLst/>
                          <a:latin typeface="微软雅黑" panose="020B0503020204020204" pitchFamily="34" charset="-122"/>
                          <a:ea typeface="微软雅黑" panose="020B0503020204020204" pitchFamily="34" charset="-122"/>
                          <a:cs typeface="宋体" panose="02010600030101010101" pitchFamily="2" charset="-122"/>
                        </a:rPr>
                        <a:t>  71/80</a:t>
                      </a:r>
                      <a:endParaRPr lang="zh-CN" sz="16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vMerge="1">
                  <a:txBody>
                    <a:bodyPr/>
                    <a:lstStyle/>
                    <a:p>
                      <a:endParaRPr lang="zh-CN" altLang="en-US" dirty="0"/>
                    </a:p>
                  </a:txBody>
                  <a:tcPr/>
                </a:tc>
                <a:extLst>
                  <a:ext uri="{0D108BD9-81ED-4DB2-BD59-A6C34878D82A}">
                    <a16:rowId xmlns:a16="http://schemas.microsoft.com/office/drawing/2014/main" val="638391475"/>
                  </a:ext>
                </a:extLst>
              </a:tr>
            </a:tbl>
          </a:graphicData>
        </a:graphic>
      </p:graphicFrame>
      <p:sp>
        <p:nvSpPr>
          <p:cNvPr id="5" name="右大括号 4">
            <a:extLst>
              <a:ext uri="{FF2B5EF4-FFF2-40B4-BE49-F238E27FC236}">
                <a16:creationId xmlns:a16="http://schemas.microsoft.com/office/drawing/2014/main" id="{B377FD84-F347-429E-BDF7-E06934F422E5}"/>
              </a:ext>
            </a:extLst>
          </p:cNvPr>
          <p:cNvSpPr/>
          <p:nvPr/>
        </p:nvSpPr>
        <p:spPr>
          <a:xfrm rot="5400000">
            <a:off x="5736430" y="3025618"/>
            <a:ext cx="314325" cy="147161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右大括号 5">
            <a:extLst>
              <a:ext uri="{FF2B5EF4-FFF2-40B4-BE49-F238E27FC236}">
                <a16:creationId xmlns:a16="http://schemas.microsoft.com/office/drawing/2014/main" id="{22165834-82C4-46E2-B19F-88B44F7FD0FF}"/>
              </a:ext>
            </a:extLst>
          </p:cNvPr>
          <p:cNvSpPr/>
          <p:nvPr/>
        </p:nvSpPr>
        <p:spPr>
          <a:xfrm rot="5400000">
            <a:off x="7560467" y="3043717"/>
            <a:ext cx="314325" cy="147161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E2FD560E-DF6D-44D7-9767-7A85AE642CE9}"/>
              </a:ext>
            </a:extLst>
          </p:cNvPr>
          <p:cNvSpPr txBox="1"/>
          <p:nvPr/>
        </p:nvSpPr>
        <p:spPr>
          <a:xfrm>
            <a:off x="5350670" y="4081760"/>
            <a:ext cx="2157412"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未插值</a:t>
            </a:r>
          </a:p>
        </p:txBody>
      </p:sp>
      <p:sp>
        <p:nvSpPr>
          <p:cNvPr id="8" name="文本框 7">
            <a:extLst>
              <a:ext uri="{FF2B5EF4-FFF2-40B4-BE49-F238E27FC236}">
                <a16:creationId xmlns:a16="http://schemas.microsoft.com/office/drawing/2014/main" id="{DA9E40C3-53A5-44EB-A527-672390850B53}"/>
              </a:ext>
            </a:extLst>
          </p:cNvPr>
          <p:cNvSpPr txBox="1"/>
          <p:nvPr/>
        </p:nvSpPr>
        <p:spPr>
          <a:xfrm>
            <a:off x="7131845" y="4081759"/>
            <a:ext cx="2157412"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简化插值</a:t>
            </a:r>
          </a:p>
        </p:txBody>
      </p:sp>
      <p:sp>
        <p:nvSpPr>
          <p:cNvPr id="9" name="文本框 8">
            <a:extLst>
              <a:ext uri="{FF2B5EF4-FFF2-40B4-BE49-F238E27FC236}">
                <a16:creationId xmlns:a16="http://schemas.microsoft.com/office/drawing/2014/main" id="{B9AFA51B-839B-4729-92E8-B1219EEF858B}"/>
              </a:ext>
            </a:extLst>
          </p:cNvPr>
          <p:cNvSpPr txBox="1"/>
          <p:nvPr/>
        </p:nvSpPr>
        <p:spPr>
          <a:xfrm>
            <a:off x="3224213" y="5386387"/>
            <a:ext cx="4986338"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AP</a:t>
            </a:r>
            <a:r>
              <a:rPr lang="zh-CN" altLang="en-US" sz="2400" dirty="0">
                <a:latin typeface="微软雅黑" panose="020B0503020204020204" pitchFamily="34" charset="-122"/>
                <a:ea typeface="微软雅黑" panose="020B0503020204020204" pitchFamily="34" charset="-122"/>
              </a:rPr>
              <a:t>的计算是否插值均可</a:t>
            </a:r>
          </a:p>
        </p:txBody>
      </p:sp>
    </p:spTree>
    <p:extLst>
      <p:ext uri="{BB962C8B-B14F-4D97-AF65-F5344CB8AC3E}">
        <p14:creationId xmlns:p14="http://schemas.microsoft.com/office/powerpoint/2010/main" val="1931420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7FC78FD-BDDC-4BF0-B343-E0DE257C304F}"/>
              </a:ext>
            </a:extLst>
          </p:cNvPr>
          <p:cNvSpPr>
            <a:spLocks noGrp="1"/>
          </p:cNvSpPr>
          <p:nvPr>
            <p:ph idx="1"/>
          </p:nvPr>
        </p:nvSpPr>
        <p:spPr>
          <a:xfrm>
            <a:off x="628650" y="514350"/>
            <a:ext cx="7886700" cy="5662613"/>
          </a:xfrm>
        </p:spPr>
        <p:txBody>
          <a:bodyPr/>
          <a:lstStyle/>
          <a:p>
            <a:r>
              <a:rPr lang="en-US" altLang="zh-CN" dirty="0"/>
              <a:t>HW5.2 </a:t>
            </a:r>
            <a:r>
              <a:rPr lang="zh-CN" altLang="en-US" dirty="0"/>
              <a:t>假设某个检索系统对查询</a:t>
            </a:r>
            <a:r>
              <a:rPr lang="en-US" altLang="zh-CN" dirty="0"/>
              <a:t>A</a:t>
            </a:r>
            <a:r>
              <a:rPr lang="zh-CN" altLang="en-US" dirty="0"/>
              <a:t>返回了</a:t>
            </a:r>
            <a:r>
              <a:rPr lang="en-US" altLang="zh-CN" dirty="0"/>
              <a:t>6</a:t>
            </a:r>
            <a:r>
              <a:rPr lang="zh-CN" altLang="en-US" dirty="0"/>
              <a:t>个文档，相关度为</a:t>
            </a:r>
            <a:r>
              <a:rPr lang="en-US" altLang="zh-CN" dirty="0"/>
              <a:t>0-3</a:t>
            </a:r>
            <a:r>
              <a:rPr lang="zh-CN" altLang="en-US" dirty="0"/>
              <a:t>之间的整数值（</a:t>
            </a:r>
            <a:r>
              <a:rPr lang="en-US" altLang="zh-CN" dirty="0"/>
              <a:t>3</a:t>
            </a:r>
            <a:r>
              <a:rPr lang="zh-CN" altLang="en-US" dirty="0"/>
              <a:t>最高，</a:t>
            </a:r>
            <a:r>
              <a:rPr lang="en-US" altLang="zh-CN" dirty="0"/>
              <a:t>0</a:t>
            </a:r>
            <a:r>
              <a:rPr lang="zh-CN" altLang="en-US" dirty="0"/>
              <a:t>最低），每个文档与查询的相关度如下所示，请计算查询</a:t>
            </a:r>
            <a:r>
              <a:rPr lang="en-US" altLang="zh-CN" dirty="0"/>
              <a:t>A</a:t>
            </a:r>
            <a:r>
              <a:rPr lang="zh-CN" altLang="en-US" dirty="0"/>
              <a:t>的</a:t>
            </a:r>
            <a:r>
              <a:rPr lang="en-US" altLang="zh-CN" dirty="0"/>
              <a:t>NDCG</a:t>
            </a:r>
            <a:r>
              <a:rPr lang="en-US" altLang="zh-CN" baseline="-25000" dirty="0"/>
              <a:t>6</a:t>
            </a:r>
            <a:r>
              <a:rPr lang="zh-CN" altLang="en-US" dirty="0"/>
              <a:t>值，要求给出计算步骤。</a:t>
            </a:r>
            <a:endParaRPr lang="en-US" altLang="zh-CN" dirty="0"/>
          </a:p>
          <a:p>
            <a:endParaRPr lang="zh-CN" altLang="en-US" dirty="0"/>
          </a:p>
        </p:txBody>
      </p:sp>
      <p:graphicFrame>
        <p:nvGraphicFramePr>
          <p:cNvPr id="6" name="表格 5">
            <a:extLst>
              <a:ext uri="{FF2B5EF4-FFF2-40B4-BE49-F238E27FC236}">
                <a16:creationId xmlns:a16="http://schemas.microsoft.com/office/drawing/2014/main" id="{BFDD698C-2A6B-459B-B9ED-0258D1EE3114}"/>
              </a:ext>
            </a:extLst>
          </p:cNvPr>
          <p:cNvGraphicFramePr>
            <a:graphicFrameLocks noGrp="1"/>
          </p:cNvGraphicFramePr>
          <p:nvPr>
            <p:extLst>
              <p:ext uri="{D42A27DB-BD31-4B8C-83A1-F6EECF244321}">
                <p14:modId xmlns:p14="http://schemas.microsoft.com/office/powerpoint/2010/main" val="3583995998"/>
              </p:ext>
            </p:extLst>
          </p:nvPr>
        </p:nvGraphicFramePr>
        <p:xfrm>
          <a:off x="1197769" y="2648743"/>
          <a:ext cx="6748462" cy="1560514"/>
        </p:xfrm>
        <a:graphic>
          <a:graphicData uri="http://schemas.openxmlformats.org/drawingml/2006/table">
            <a:tbl>
              <a:tblPr firstRow="1" bandRow="1">
                <a:tableStyleId>{5C22544A-7EE6-4342-B048-85BDC9FD1C3A}</a:tableStyleId>
              </a:tblPr>
              <a:tblGrid>
                <a:gridCol w="964066">
                  <a:extLst>
                    <a:ext uri="{9D8B030D-6E8A-4147-A177-3AD203B41FA5}">
                      <a16:colId xmlns:a16="http://schemas.microsoft.com/office/drawing/2014/main" val="2894802709"/>
                    </a:ext>
                  </a:extLst>
                </a:gridCol>
                <a:gridCol w="964066">
                  <a:extLst>
                    <a:ext uri="{9D8B030D-6E8A-4147-A177-3AD203B41FA5}">
                      <a16:colId xmlns:a16="http://schemas.microsoft.com/office/drawing/2014/main" val="1126893872"/>
                    </a:ext>
                  </a:extLst>
                </a:gridCol>
                <a:gridCol w="964066">
                  <a:extLst>
                    <a:ext uri="{9D8B030D-6E8A-4147-A177-3AD203B41FA5}">
                      <a16:colId xmlns:a16="http://schemas.microsoft.com/office/drawing/2014/main" val="564703806"/>
                    </a:ext>
                  </a:extLst>
                </a:gridCol>
                <a:gridCol w="964066">
                  <a:extLst>
                    <a:ext uri="{9D8B030D-6E8A-4147-A177-3AD203B41FA5}">
                      <a16:colId xmlns:a16="http://schemas.microsoft.com/office/drawing/2014/main" val="1893874749"/>
                    </a:ext>
                  </a:extLst>
                </a:gridCol>
                <a:gridCol w="964066">
                  <a:extLst>
                    <a:ext uri="{9D8B030D-6E8A-4147-A177-3AD203B41FA5}">
                      <a16:colId xmlns:a16="http://schemas.microsoft.com/office/drawing/2014/main" val="92392273"/>
                    </a:ext>
                  </a:extLst>
                </a:gridCol>
                <a:gridCol w="964066">
                  <a:extLst>
                    <a:ext uri="{9D8B030D-6E8A-4147-A177-3AD203B41FA5}">
                      <a16:colId xmlns:a16="http://schemas.microsoft.com/office/drawing/2014/main" val="2980471558"/>
                    </a:ext>
                  </a:extLst>
                </a:gridCol>
                <a:gridCol w="964066">
                  <a:extLst>
                    <a:ext uri="{9D8B030D-6E8A-4147-A177-3AD203B41FA5}">
                      <a16:colId xmlns:a16="http://schemas.microsoft.com/office/drawing/2014/main" val="2040687008"/>
                    </a:ext>
                  </a:extLst>
                </a:gridCol>
              </a:tblGrid>
              <a:tr h="780257">
                <a:tc>
                  <a:txBody>
                    <a:bodyPr/>
                    <a:lstStyle/>
                    <a:p>
                      <a:pPr algn="ctr" fontAlgn="b" latinLnBrk="0"/>
                      <a:r>
                        <a:rPr lang="zh-CN" altLang="en-US" b="0" i="0" u="none" strike="noStrike" dirty="0">
                          <a:solidFill>
                            <a:schemeClr val="tx1"/>
                          </a:solidFill>
                          <a:effectLst/>
                          <a:latin typeface="Times New Roman" panose="02020603050405020304" pitchFamily="18" charset="0"/>
                        </a:rPr>
                        <a:t>文档</a:t>
                      </a:r>
                    </a:p>
                  </a:txBody>
                  <a:tcPr marL="9525" marR="9525" marT="9525" marB="0" anchor="ctr"/>
                </a:tc>
                <a:tc>
                  <a:txBody>
                    <a:bodyPr/>
                    <a:lstStyle/>
                    <a:p>
                      <a:pPr marL="0" marR="0" indent="0" algn="ctr" rtl="0" fontAlgn="base" latinLnBrk="0">
                        <a:spcBef>
                          <a:spcPts val="480"/>
                        </a:spcBef>
                        <a:spcAft>
                          <a:spcPts val="0"/>
                        </a:spcAft>
                      </a:pPr>
                      <a:r>
                        <a:rPr lang="en-US" altLang="zh-CN" sz="1800" b="0" i="0" u="none" strike="noStrike" dirty="0">
                          <a:solidFill>
                            <a:schemeClr val="tx1"/>
                          </a:solidFill>
                          <a:effectLst/>
                          <a:latin typeface="Times New Roman" panose="02020603050405020304" pitchFamily="18" charset="0"/>
                        </a:rPr>
                        <a:t>1</a:t>
                      </a:r>
                    </a:p>
                  </a:txBody>
                  <a:tcPr marL="9525" marR="9525" marT="9525" marB="0" anchor="ctr"/>
                </a:tc>
                <a:tc>
                  <a:txBody>
                    <a:bodyPr/>
                    <a:lstStyle/>
                    <a:p>
                      <a:pPr marL="0" marR="0" indent="0" algn="ctr" rtl="0" fontAlgn="base" latinLnBrk="0">
                        <a:spcBef>
                          <a:spcPts val="480"/>
                        </a:spcBef>
                        <a:spcAft>
                          <a:spcPts val="0"/>
                        </a:spcAft>
                      </a:pPr>
                      <a:r>
                        <a:rPr lang="en-US" altLang="zh-CN" sz="1800" b="0" i="0" u="none" strike="noStrike">
                          <a:solidFill>
                            <a:schemeClr val="tx1"/>
                          </a:solidFill>
                          <a:effectLst/>
                          <a:latin typeface="Times New Roman" panose="02020603050405020304" pitchFamily="18" charset="0"/>
                        </a:rPr>
                        <a:t>2</a:t>
                      </a:r>
                    </a:p>
                  </a:txBody>
                  <a:tcPr marL="9525" marR="9525" marT="9525" marB="0" anchor="ctr"/>
                </a:tc>
                <a:tc>
                  <a:txBody>
                    <a:bodyPr/>
                    <a:lstStyle/>
                    <a:p>
                      <a:pPr marL="0" marR="0" indent="0" algn="ctr" rtl="0" fontAlgn="base" latinLnBrk="0">
                        <a:spcBef>
                          <a:spcPts val="480"/>
                        </a:spcBef>
                        <a:spcAft>
                          <a:spcPts val="0"/>
                        </a:spcAft>
                      </a:pPr>
                      <a:r>
                        <a:rPr lang="en-US" altLang="zh-CN" sz="1800" b="0" i="0" u="none" strike="noStrike" dirty="0">
                          <a:solidFill>
                            <a:schemeClr val="tx1"/>
                          </a:solidFill>
                          <a:effectLst/>
                          <a:latin typeface="Times New Roman" panose="02020603050405020304" pitchFamily="18" charset="0"/>
                        </a:rPr>
                        <a:t>3</a:t>
                      </a:r>
                    </a:p>
                  </a:txBody>
                  <a:tcPr marL="9525" marR="9525" marT="9525" marB="0" anchor="ctr"/>
                </a:tc>
                <a:tc>
                  <a:txBody>
                    <a:bodyPr/>
                    <a:lstStyle/>
                    <a:p>
                      <a:pPr marL="0" marR="0" indent="0" algn="ctr" rtl="0" fontAlgn="base" latinLnBrk="0">
                        <a:spcBef>
                          <a:spcPts val="480"/>
                        </a:spcBef>
                        <a:spcAft>
                          <a:spcPts val="0"/>
                        </a:spcAft>
                      </a:pPr>
                      <a:r>
                        <a:rPr lang="en-US" altLang="zh-CN" sz="1800" b="0" i="0" u="none" strike="noStrike">
                          <a:solidFill>
                            <a:schemeClr val="tx1"/>
                          </a:solidFill>
                          <a:effectLst/>
                          <a:latin typeface="Times New Roman" panose="02020603050405020304" pitchFamily="18" charset="0"/>
                        </a:rPr>
                        <a:t>4</a:t>
                      </a:r>
                    </a:p>
                  </a:txBody>
                  <a:tcPr marL="9525" marR="9525" marT="9525" marB="0" anchor="ctr"/>
                </a:tc>
                <a:tc>
                  <a:txBody>
                    <a:bodyPr/>
                    <a:lstStyle/>
                    <a:p>
                      <a:pPr algn="ctr" fontAlgn="b"/>
                      <a:r>
                        <a:rPr lang="en-US" altLang="zh-CN" b="0" i="0" u="none" strike="noStrike" dirty="0">
                          <a:solidFill>
                            <a:schemeClr val="tx1"/>
                          </a:solidFill>
                          <a:effectLst/>
                          <a:latin typeface="Times New Roman" panose="02020603050405020304" pitchFamily="18" charset="0"/>
                        </a:rPr>
                        <a:t>5</a:t>
                      </a:r>
                    </a:p>
                  </a:txBody>
                  <a:tcPr marL="0" marR="0" marT="0" marB="0" anchor="ctr"/>
                </a:tc>
                <a:tc>
                  <a:txBody>
                    <a:bodyPr/>
                    <a:lstStyle/>
                    <a:p>
                      <a:pPr marL="0" marR="0" indent="0" algn="ctr" rtl="0" fontAlgn="base" latinLnBrk="0">
                        <a:spcBef>
                          <a:spcPts val="480"/>
                        </a:spcBef>
                        <a:spcAft>
                          <a:spcPts val="0"/>
                        </a:spcAft>
                      </a:pPr>
                      <a:r>
                        <a:rPr lang="en-US" altLang="zh-CN" sz="1800" b="0" i="0" u="none" strike="noStrike" dirty="0">
                          <a:solidFill>
                            <a:schemeClr val="tx1"/>
                          </a:solidFill>
                          <a:effectLst/>
                          <a:latin typeface="Times New Roman" panose="02020603050405020304" pitchFamily="18" charset="0"/>
                        </a:rPr>
                        <a:t>6</a:t>
                      </a:r>
                    </a:p>
                  </a:txBody>
                  <a:tcPr marL="0" marR="0" marT="0" marB="0" anchor="ctr"/>
                </a:tc>
                <a:extLst>
                  <a:ext uri="{0D108BD9-81ED-4DB2-BD59-A6C34878D82A}">
                    <a16:rowId xmlns:a16="http://schemas.microsoft.com/office/drawing/2014/main" val="3586535602"/>
                  </a:ext>
                </a:extLst>
              </a:tr>
              <a:tr h="780257">
                <a:tc>
                  <a:txBody>
                    <a:bodyPr/>
                    <a:lstStyle/>
                    <a:p>
                      <a:pPr marL="0" marR="0" indent="0" algn="ctr" rtl="0" fontAlgn="base" latinLnBrk="0">
                        <a:spcBef>
                          <a:spcPts val="432"/>
                        </a:spcBef>
                        <a:spcAft>
                          <a:spcPts val="0"/>
                        </a:spcAft>
                      </a:pPr>
                      <a:r>
                        <a:rPr lang="zh-CN" altLang="en-US" b="0" i="0" u="none" strike="noStrike" dirty="0">
                          <a:solidFill>
                            <a:srgbClr val="0000FF"/>
                          </a:solidFill>
                          <a:effectLst/>
                          <a:latin typeface="Times New Roman" panose="02020603050405020304" pitchFamily="18" charset="0"/>
                        </a:rPr>
                        <a:t>相关度（</a:t>
                      </a:r>
                      <a:r>
                        <a:rPr lang="en-US" altLang="zh-CN" b="0" i="0" u="none" strike="noStrike" dirty="0">
                          <a:solidFill>
                            <a:srgbClr val="0000FF"/>
                          </a:solidFill>
                          <a:effectLst/>
                          <a:latin typeface="Times New Roman" panose="02020603050405020304" pitchFamily="18" charset="0"/>
                        </a:rPr>
                        <a:t>0-3</a:t>
                      </a:r>
                      <a:r>
                        <a:rPr lang="zh-CN" altLang="en-US" b="0" i="0" u="none" strike="noStrike" dirty="0">
                          <a:solidFill>
                            <a:srgbClr val="0000FF"/>
                          </a:solidFill>
                          <a:effectLst/>
                          <a:latin typeface="Times New Roman" panose="02020603050405020304" pitchFamily="18" charset="0"/>
                        </a:rPr>
                        <a:t>）</a:t>
                      </a:r>
                    </a:p>
                  </a:txBody>
                  <a:tcPr marL="9525" marR="9525" marT="9525" marB="0" anchor="ctr"/>
                </a:tc>
                <a:tc>
                  <a:txBody>
                    <a:bodyPr/>
                    <a:lstStyle/>
                    <a:p>
                      <a:pPr algn="ctr"/>
                      <a:r>
                        <a:rPr lang="en-US" altLang="zh-CN" dirty="0"/>
                        <a:t>3</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3</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extLst>
                  <a:ext uri="{0D108BD9-81ED-4DB2-BD59-A6C34878D82A}">
                    <a16:rowId xmlns:a16="http://schemas.microsoft.com/office/drawing/2014/main" val="735260045"/>
                  </a:ext>
                </a:extLst>
              </a:tr>
            </a:tbl>
          </a:graphicData>
        </a:graphic>
      </p:graphicFrame>
    </p:spTree>
    <p:extLst>
      <p:ext uri="{BB962C8B-B14F-4D97-AF65-F5344CB8AC3E}">
        <p14:creationId xmlns:p14="http://schemas.microsoft.com/office/powerpoint/2010/main" val="3470127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B1C7DD5-6E13-44BC-A218-24EE488D5634}"/>
              </a:ext>
            </a:extLst>
          </p:cNvPr>
          <p:cNvPicPr>
            <a:picLocks noChangeAspect="1"/>
          </p:cNvPicPr>
          <p:nvPr/>
        </p:nvPicPr>
        <p:blipFill>
          <a:blip r:embed="rId2"/>
          <a:stretch>
            <a:fillRect/>
          </a:stretch>
        </p:blipFill>
        <p:spPr>
          <a:xfrm>
            <a:off x="728819" y="423920"/>
            <a:ext cx="2514286" cy="923810"/>
          </a:xfrm>
          <a:prstGeom prst="rect">
            <a:avLst/>
          </a:prstGeom>
        </p:spPr>
      </p:pic>
      <p:graphicFrame>
        <p:nvGraphicFramePr>
          <p:cNvPr id="5" name="表格 4">
            <a:extLst>
              <a:ext uri="{FF2B5EF4-FFF2-40B4-BE49-F238E27FC236}">
                <a16:creationId xmlns:a16="http://schemas.microsoft.com/office/drawing/2014/main" id="{9034E804-8C20-493A-A51B-6BC2C19C2ACA}"/>
              </a:ext>
            </a:extLst>
          </p:cNvPr>
          <p:cNvGraphicFramePr>
            <a:graphicFrameLocks noGrp="1"/>
          </p:cNvGraphicFramePr>
          <p:nvPr>
            <p:extLst>
              <p:ext uri="{D42A27DB-BD31-4B8C-83A1-F6EECF244321}">
                <p14:modId xmlns:p14="http://schemas.microsoft.com/office/powerpoint/2010/main" val="739989069"/>
              </p:ext>
            </p:extLst>
          </p:nvPr>
        </p:nvGraphicFramePr>
        <p:xfrm>
          <a:off x="728819" y="1468437"/>
          <a:ext cx="7986713" cy="4328584"/>
        </p:xfrm>
        <a:graphic>
          <a:graphicData uri="http://schemas.openxmlformats.org/drawingml/2006/table">
            <a:tbl>
              <a:tblPr firstRow="1" bandRow="1">
                <a:tableStyleId>{5C22544A-7EE6-4342-B048-85BDC9FD1C3A}</a:tableStyleId>
              </a:tblPr>
              <a:tblGrid>
                <a:gridCol w="1140959">
                  <a:extLst>
                    <a:ext uri="{9D8B030D-6E8A-4147-A177-3AD203B41FA5}">
                      <a16:colId xmlns:a16="http://schemas.microsoft.com/office/drawing/2014/main" val="4264192525"/>
                    </a:ext>
                  </a:extLst>
                </a:gridCol>
                <a:gridCol w="1140959">
                  <a:extLst>
                    <a:ext uri="{9D8B030D-6E8A-4147-A177-3AD203B41FA5}">
                      <a16:colId xmlns:a16="http://schemas.microsoft.com/office/drawing/2014/main" val="2321189779"/>
                    </a:ext>
                  </a:extLst>
                </a:gridCol>
                <a:gridCol w="1140959">
                  <a:extLst>
                    <a:ext uri="{9D8B030D-6E8A-4147-A177-3AD203B41FA5}">
                      <a16:colId xmlns:a16="http://schemas.microsoft.com/office/drawing/2014/main" val="3742860885"/>
                    </a:ext>
                  </a:extLst>
                </a:gridCol>
                <a:gridCol w="1140959">
                  <a:extLst>
                    <a:ext uri="{9D8B030D-6E8A-4147-A177-3AD203B41FA5}">
                      <a16:colId xmlns:a16="http://schemas.microsoft.com/office/drawing/2014/main" val="789627494"/>
                    </a:ext>
                  </a:extLst>
                </a:gridCol>
                <a:gridCol w="1140959">
                  <a:extLst>
                    <a:ext uri="{9D8B030D-6E8A-4147-A177-3AD203B41FA5}">
                      <a16:colId xmlns:a16="http://schemas.microsoft.com/office/drawing/2014/main" val="2318267089"/>
                    </a:ext>
                  </a:extLst>
                </a:gridCol>
                <a:gridCol w="1140959">
                  <a:extLst>
                    <a:ext uri="{9D8B030D-6E8A-4147-A177-3AD203B41FA5}">
                      <a16:colId xmlns:a16="http://schemas.microsoft.com/office/drawing/2014/main" val="3405513347"/>
                    </a:ext>
                  </a:extLst>
                </a:gridCol>
                <a:gridCol w="1140959">
                  <a:extLst>
                    <a:ext uri="{9D8B030D-6E8A-4147-A177-3AD203B41FA5}">
                      <a16:colId xmlns:a16="http://schemas.microsoft.com/office/drawing/2014/main" val="1116769028"/>
                    </a:ext>
                  </a:extLst>
                </a:gridCol>
              </a:tblGrid>
              <a:tr h="853546">
                <a:tc>
                  <a:txBody>
                    <a:bodyPr/>
                    <a:lstStyle/>
                    <a:p>
                      <a:pPr algn="ctr" fontAlgn="b" latinLnBrk="0"/>
                      <a:r>
                        <a:rPr lang="zh-CN" altLang="en-US" b="0" i="0" u="none" strike="noStrike" dirty="0">
                          <a:solidFill>
                            <a:schemeClr val="tx1"/>
                          </a:solidFill>
                          <a:effectLst/>
                          <a:latin typeface="Times New Roman" panose="02020603050405020304" pitchFamily="18" charset="0"/>
                        </a:rPr>
                        <a:t>文档</a:t>
                      </a:r>
                    </a:p>
                  </a:txBody>
                  <a:tcPr marL="9525" marR="9525" marT="9525" marB="0" anchor="ctr"/>
                </a:tc>
                <a:tc>
                  <a:txBody>
                    <a:bodyPr/>
                    <a:lstStyle/>
                    <a:p>
                      <a:pPr marL="0" marR="0" indent="0" algn="ctr" rtl="0" fontAlgn="base" latinLnBrk="0">
                        <a:spcBef>
                          <a:spcPts val="480"/>
                        </a:spcBef>
                        <a:spcAft>
                          <a:spcPts val="0"/>
                        </a:spcAft>
                      </a:pPr>
                      <a:r>
                        <a:rPr lang="en-US" altLang="zh-CN" sz="1800" b="0" i="0" u="none" strike="noStrike" dirty="0">
                          <a:solidFill>
                            <a:schemeClr val="tx1"/>
                          </a:solidFill>
                          <a:effectLst/>
                          <a:latin typeface="Times New Roman" panose="02020603050405020304" pitchFamily="18" charset="0"/>
                        </a:rPr>
                        <a:t>1</a:t>
                      </a:r>
                    </a:p>
                  </a:txBody>
                  <a:tcPr marL="9525" marR="9525" marT="9525" marB="0" anchor="ctr"/>
                </a:tc>
                <a:tc>
                  <a:txBody>
                    <a:bodyPr/>
                    <a:lstStyle/>
                    <a:p>
                      <a:pPr marL="0" marR="0" indent="0" algn="ctr" rtl="0" fontAlgn="base" latinLnBrk="0">
                        <a:spcBef>
                          <a:spcPts val="480"/>
                        </a:spcBef>
                        <a:spcAft>
                          <a:spcPts val="0"/>
                        </a:spcAft>
                      </a:pPr>
                      <a:r>
                        <a:rPr lang="en-US" altLang="zh-CN" sz="1800" b="0" i="0" u="none" strike="noStrike">
                          <a:solidFill>
                            <a:schemeClr val="tx1"/>
                          </a:solidFill>
                          <a:effectLst/>
                          <a:latin typeface="Times New Roman" panose="02020603050405020304" pitchFamily="18" charset="0"/>
                        </a:rPr>
                        <a:t>2</a:t>
                      </a:r>
                    </a:p>
                  </a:txBody>
                  <a:tcPr marL="9525" marR="9525" marT="9525" marB="0" anchor="ctr"/>
                </a:tc>
                <a:tc>
                  <a:txBody>
                    <a:bodyPr/>
                    <a:lstStyle/>
                    <a:p>
                      <a:pPr marL="0" marR="0" indent="0" algn="ctr" rtl="0" fontAlgn="base" latinLnBrk="0">
                        <a:spcBef>
                          <a:spcPts val="480"/>
                        </a:spcBef>
                        <a:spcAft>
                          <a:spcPts val="0"/>
                        </a:spcAft>
                      </a:pPr>
                      <a:r>
                        <a:rPr lang="en-US" altLang="zh-CN" sz="1800" b="0" i="0" u="none" strike="noStrike" dirty="0">
                          <a:solidFill>
                            <a:schemeClr val="tx1"/>
                          </a:solidFill>
                          <a:effectLst/>
                          <a:latin typeface="Times New Roman" panose="02020603050405020304" pitchFamily="18" charset="0"/>
                        </a:rPr>
                        <a:t>3</a:t>
                      </a:r>
                    </a:p>
                  </a:txBody>
                  <a:tcPr marL="9525" marR="9525" marT="9525" marB="0" anchor="ctr"/>
                </a:tc>
                <a:tc>
                  <a:txBody>
                    <a:bodyPr/>
                    <a:lstStyle/>
                    <a:p>
                      <a:pPr marL="0" marR="0" indent="0" algn="ctr" rtl="0" fontAlgn="base" latinLnBrk="0">
                        <a:spcBef>
                          <a:spcPts val="480"/>
                        </a:spcBef>
                        <a:spcAft>
                          <a:spcPts val="0"/>
                        </a:spcAft>
                      </a:pPr>
                      <a:r>
                        <a:rPr lang="en-US" altLang="zh-CN" sz="1800" b="0" i="0" u="none" strike="noStrike">
                          <a:solidFill>
                            <a:schemeClr val="tx1"/>
                          </a:solidFill>
                          <a:effectLst/>
                          <a:latin typeface="Times New Roman" panose="02020603050405020304" pitchFamily="18" charset="0"/>
                        </a:rPr>
                        <a:t>4</a:t>
                      </a:r>
                    </a:p>
                  </a:txBody>
                  <a:tcPr marL="9525" marR="9525" marT="9525" marB="0" anchor="ctr"/>
                </a:tc>
                <a:tc>
                  <a:txBody>
                    <a:bodyPr/>
                    <a:lstStyle/>
                    <a:p>
                      <a:pPr algn="ctr" fontAlgn="b"/>
                      <a:r>
                        <a:rPr lang="en-US" altLang="zh-CN" b="0" i="0" u="none" strike="noStrike" dirty="0">
                          <a:solidFill>
                            <a:schemeClr val="tx1"/>
                          </a:solidFill>
                          <a:effectLst/>
                          <a:latin typeface="Times New Roman" panose="02020603050405020304" pitchFamily="18" charset="0"/>
                        </a:rPr>
                        <a:t>5</a:t>
                      </a:r>
                    </a:p>
                  </a:txBody>
                  <a:tcPr marL="0" marR="0" marT="0" marB="0" anchor="ctr"/>
                </a:tc>
                <a:tc>
                  <a:txBody>
                    <a:bodyPr/>
                    <a:lstStyle/>
                    <a:p>
                      <a:pPr marL="0" marR="0" indent="0" algn="ctr" rtl="0" fontAlgn="base" latinLnBrk="0">
                        <a:spcBef>
                          <a:spcPts val="480"/>
                        </a:spcBef>
                        <a:spcAft>
                          <a:spcPts val="0"/>
                        </a:spcAft>
                      </a:pPr>
                      <a:r>
                        <a:rPr lang="en-US" altLang="zh-CN" sz="1800" b="0" i="0" u="none" strike="noStrike" dirty="0">
                          <a:solidFill>
                            <a:schemeClr val="tx1"/>
                          </a:solidFill>
                          <a:effectLst/>
                          <a:latin typeface="Times New Roman" panose="02020603050405020304" pitchFamily="18" charset="0"/>
                        </a:rPr>
                        <a:t>6</a:t>
                      </a:r>
                    </a:p>
                  </a:txBody>
                  <a:tcPr marL="0" marR="0" marT="0" marB="0" anchor="ctr"/>
                </a:tc>
                <a:extLst>
                  <a:ext uri="{0D108BD9-81ED-4DB2-BD59-A6C34878D82A}">
                    <a16:rowId xmlns:a16="http://schemas.microsoft.com/office/drawing/2014/main" val="1880858796"/>
                  </a:ext>
                </a:extLst>
              </a:tr>
              <a:tr h="853546">
                <a:tc>
                  <a:txBody>
                    <a:bodyPr/>
                    <a:lstStyle/>
                    <a:p>
                      <a:pPr marL="0" marR="0" indent="0" algn="ctr" rtl="0" fontAlgn="base" latinLnBrk="0">
                        <a:spcBef>
                          <a:spcPts val="432"/>
                        </a:spcBef>
                        <a:spcAft>
                          <a:spcPts val="0"/>
                        </a:spcAft>
                      </a:pPr>
                      <a:r>
                        <a:rPr lang="zh-CN" altLang="en-US" b="0" i="0" u="none" strike="noStrike" dirty="0">
                          <a:solidFill>
                            <a:srgbClr val="0000FF"/>
                          </a:solidFill>
                          <a:effectLst/>
                          <a:latin typeface="Times New Roman" panose="02020603050405020304" pitchFamily="18" charset="0"/>
                        </a:rPr>
                        <a:t>相关度（</a:t>
                      </a:r>
                      <a:r>
                        <a:rPr lang="en-US" altLang="zh-CN" b="0" i="0" u="none" strike="noStrike" dirty="0">
                          <a:solidFill>
                            <a:srgbClr val="0000FF"/>
                          </a:solidFill>
                          <a:effectLst/>
                          <a:latin typeface="Times New Roman" panose="02020603050405020304" pitchFamily="18" charset="0"/>
                        </a:rPr>
                        <a:t>0-3</a:t>
                      </a:r>
                      <a:r>
                        <a:rPr lang="zh-CN" altLang="en-US" b="0" i="0" u="none" strike="noStrike" dirty="0">
                          <a:solidFill>
                            <a:srgbClr val="0000FF"/>
                          </a:solidFill>
                          <a:effectLst/>
                          <a:latin typeface="Times New Roman" panose="02020603050405020304" pitchFamily="18" charset="0"/>
                        </a:rPr>
                        <a:t>）</a:t>
                      </a:r>
                    </a:p>
                  </a:txBody>
                  <a:tcPr marL="9525" marR="9525" marT="9525" marB="0" anchor="ctr"/>
                </a:tc>
                <a:tc>
                  <a:txBody>
                    <a:bodyPr/>
                    <a:lstStyle/>
                    <a:p>
                      <a:pPr algn="ctr"/>
                      <a:r>
                        <a:rPr lang="en-US" altLang="zh-CN" dirty="0"/>
                        <a:t>3</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3</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extLst>
                  <a:ext uri="{0D108BD9-81ED-4DB2-BD59-A6C34878D82A}">
                    <a16:rowId xmlns:a16="http://schemas.microsoft.com/office/drawing/2014/main" val="2531414535"/>
                  </a:ext>
                </a:extLst>
              </a:tr>
              <a:tr h="853546">
                <a:tc>
                  <a:txBody>
                    <a:bodyPr/>
                    <a:lstStyle/>
                    <a:p>
                      <a:pPr marL="0" marR="0" indent="0" algn="ctr" rtl="0" fontAlgn="base" latinLnBrk="0">
                        <a:spcBef>
                          <a:spcPts val="432"/>
                        </a:spcBef>
                        <a:spcAft>
                          <a:spcPts val="0"/>
                        </a:spcAft>
                      </a:pPr>
                      <a:r>
                        <a:rPr lang="en-US" altLang="zh-CN" b="0" i="0" u="none" strike="noStrike" dirty="0">
                          <a:solidFill>
                            <a:srgbClr val="0000FF"/>
                          </a:solidFill>
                          <a:effectLst/>
                          <a:latin typeface="Times New Roman" panose="02020603050405020304" pitchFamily="18" charset="0"/>
                        </a:rPr>
                        <a:t>DCG</a:t>
                      </a:r>
                      <a:endParaRPr lang="zh-CN" altLang="en-US" b="0" i="0" u="none" strike="noStrike" dirty="0">
                        <a:solidFill>
                          <a:srgbClr val="0000FF"/>
                        </a:solidFill>
                        <a:effectLst/>
                        <a:latin typeface="Times New Roman" panose="02020603050405020304" pitchFamily="18" charset="0"/>
                      </a:endParaRPr>
                    </a:p>
                  </a:txBody>
                  <a:tcPr marL="9525" marR="9525" marT="9525" marB="0" anchor="ctr"/>
                </a:tc>
                <a:tc>
                  <a:txBody>
                    <a:bodyPr/>
                    <a:lstStyle/>
                    <a:p>
                      <a:pPr algn="ctr"/>
                      <a:r>
                        <a:rPr lang="en-US" altLang="zh-CN" dirty="0"/>
                        <a:t>3</a:t>
                      </a:r>
                      <a:endParaRPr lang="zh-CN" altLang="en-US" dirty="0"/>
                    </a:p>
                  </a:txBody>
                  <a:tcPr anchor="ctr"/>
                </a:tc>
                <a:tc>
                  <a:txBody>
                    <a:bodyPr/>
                    <a:lstStyle/>
                    <a:p>
                      <a:pPr algn="ctr"/>
                      <a:r>
                        <a:rPr lang="en-US" altLang="zh-CN" dirty="0"/>
                        <a:t>4</a:t>
                      </a:r>
                      <a:endParaRPr lang="zh-CN" altLang="en-US" dirty="0"/>
                    </a:p>
                  </a:txBody>
                  <a:tcPr anchor="ctr"/>
                </a:tc>
                <a:tc>
                  <a:txBody>
                    <a:bodyPr/>
                    <a:lstStyle/>
                    <a:p>
                      <a:pPr algn="ctr"/>
                      <a:r>
                        <a:rPr lang="en-US" altLang="zh-CN" dirty="0"/>
                        <a:t>5.89</a:t>
                      </a:r>
                      <a:endParaRPr lang="zh-CN" altLang="en-US" dirty="0"/>
                    </a:p>
                  </a:txBody>
                  <a:tcPr anchor="ctr"/>
                </a:tc>
                <a:tc>
                  <a:txBody>
                    <a:bodyPr/>
                    <a:lstStyle/>
                    <a:p>
                      <a:pPr algn="ctr"/>
                      <a:r>
                        <a:rPr lang="en-US" altLang="zh-CN" dirty="0"/>
                        <a:t>5.89</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6.32</a:t>
                      </a:r>
                      <a:endParaRPr lang="zh-CN" altLang="en-US" dirty="0"/>
                    </a:p>
                    <a:p>
                      <a:pPr algn="ctr"/>
                      <a:endParaRPr lang="zh-CN" altLang="en-US" dirty="0"/>
                    </a:p>
                  </a:txBody>
                  <a:tcPr anchor="ctr"/>
                </a:tc>
                <a:tc>
                  <a:txBody>
                    <a:bodyPr/>
                    <a:lstStyle/>
                    <a:p>
                      <a:pPr algn="ctr"/>
                      <a:r>
                        <a:rPr lang="en-US" altLang="zh-CN" dirty="0">
                          <a:solidFill>
                            <a:srgbClr val="FF0000"/>
                          </a:solidFill>
                        </a:rPr>
                        <a:t>7.09</a:t>
                      </a:r>
                      <a:endParaRPr lang="zh-CN" altLang="en-US" dirty="0">
                        <a:solidFill>
                          <a:srgbClr val="FF0000"/>
                        </a:solidFill>
                      </a:endParaRPr>
                    </a:p>
                  </a:txBody>
                  <a:tcPr anchor="ctr"/>
                </a:tc>
                <a:extLst>
                  <a:ext uri="{0D108BD9-81ED-4DB2-BD59-A6C34878D82A}">
                    <a16:rowId xmlns:a16="http://schemas.microsoft.com/office/drawing/2014/main" val="1143452989"/>
                  </a:ext>
                </a:extLst>
              </a:tr>
              <a:tr h="853546">
                <a:tc>
                  <a:txBody>
                    <a:bodyPr/>
                    <a:lstStyle/>
                    <a:p>
                      <a:pPr marL="0" marR="0" indent="0" algn="ctr" rtl="0" fontAlgn="base" latinLnBrk="0">
                        <a:spcBef>
                          <a:spcPts val="432"/>
                        </a:spcBef>
                        <a:spcAft>
                          <a:spcPts val="0"/>
                        </a:spcAft>
                      </a:pPr>
                      <a:r>
                        <a:rPr lang="zh-CN" altLang="en-US" b="0" i="0" u="none" strike="noStrike" dirty="0">
                          <a:solidFill>
                            <a:srgbClr val="0000FF"/>
                          </a:solidFill>
                          <a:effectLst/>
                          <a:latin typeface="Times New Roman" panose="02020603050405020304" pitchFamily="18" charset="0"/>
                        </a:rPr>
                        <a:t>理想输出序列</a:t>
                      </a:r>
                    </a:p>
                  </a:txBody>
                  <a:tcPr marL="9525" marR="9525" marT="9525" marB="0" anchor="ctr"/>
                </a:tc>
                <a:tc>
                  <a:txBody>
                    <a:bodyPr/>
                    <a:lstStyle/>
                    <a:p>
                      <a:pPr algn="ctr"/>
                      <a:r>
                        <a:rPr lang="en-US" altLang="zh-CN" dirty="0"/>
                        <a:t>3</a:t>
                      </a:r>
                      <a:endParaRPr lang="zh-CN" altLang="en-US" dirty="0"/>
                    </a:p>
                  </a:txBody>
                  <a:tcPr anchor="ctr"/>
                </a:tc>
                <a:tc>
                  <a:txBody>
                    <a:bodyPr/>
                    <a:lstStyle/>
                    <a:p>
                      <a:pPr algn="ctr"/>
                      <a:r>
                        <a:rPr lang="en-US" altLang="zh-CN" dirty="0"/>
                        <a:t>3</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0</a:t>
                      </a:r>
                      <a:endParaRPr lang="zh-CN" altLang="en-US" dirty="0"/>
                    </a:p>
                  </a:txBody>
                  <a:tcPr anchor="ctr"/>
                </a:tc>
                <a:extLst>
                  <a:ext uri="{0D108BD9-81ED-4DB2-BD59-A6C34878D82A}">
                    <a16:rowId xmlns:a16="http://schemas.microsoft.com/office/drawing/2014/main" val="2741085248"/>
                  </a:ext>
                </a:extLst>
              </a:tr>
              <a:tr h="853546">
                <a:tc>
                  <a:txBody>
                    <a:bodyPr/>
                    <a:lstStyle/>
                    <a:p>
                      <a:pPr marL="0" marR="0" indent="0" algn="ctr" rtl="0" fontAlgn="base" latinLnBrk="0">
                        <a:spcBef>
                          <a:spcPts val="432"/>
                        </a:spcBef>
                        <a:spcAft>
                          <a:spcPts val="0"/>
                        </a:spcAft>
                      </a:pPr>
                      <a:r>
                        <a:rPr lang="en-US" altLang="zh-CN" b="0" i="0" u="none" strike="noStrike" dirty="0">
                          <a:solidFill>
                            <a:srgbClr val="0000FF"/>
                          </a:solidFill>
                          <a:effectLst/>
                          <a:latin typeface="Times New Roman" panose="02020603050405020304" pitchFamily="18" charset="0"/>
                        </a:rPr>
                        <a:t>IDCG</a:t>
                      </a:r>
                      <a:endParaRPr lang="zh-CN" altLang="en-US" b="0" i="0" u="none" strike="noStrike" dirty="0">
                        <a:solidFill>
                          <a:srgbClr val="0000FF"/>
                        </a:solidFill>
                        <a:effectLst/>
                        <a:latin typeface="Times New Roman" panose="02020603050405020304" pitchFamily="18" charset="0"/>
                      </a:endParaRPr>
                    </a:p>
                  </a:txBody>
                  <a:tcPr marL="9525" marR="9525" marT="9525" marB="0" anchor="ctr"/>
                </a:tc>
                <a:tc>
                  <a:txBody>
                    <a:bodyPr/>
                    <a:lstStyle/>
                    <a:p>
                      <a:pPr algn="ctr"/>
                      <a:r>
                        <a:rPr lang="en-US" altLang="zh-CN" dirty="0"/>
                        <a:t>3</a:t>
                      </a:r>
                      <a:endParaRPr lang="zh-CN" altLang="en-US" dirty="0"/>
                    </a:p>
                  </a:txBody>
                  <a:tcPr anchor="ctr"/>
                </a:tc>
                <a:tc>
                  <a:txBody>
                    <a:bodyPr/>
                    <a:lstStyle/>
                    <a:p>
                      <a:pPr algn="ctr"/>
                      <a:r>
                        <a:rPr lang="en-US" altLang="zh-CN" dirty="0"/>
                        <a:t>6</a:t>
                      </a:r>
                      <a:endParaRPr lang="zh-CN" altLang="en-US" dirty="0"/>
                    </a:p>
                  </a:txBody>
                  <a:tcPr anchor="ctr"/>
                </a:tc>
                <a:tc>
                  <a:txBody>
                    <a:bodyPr/>
                    <a:lstStyle/>
                    <a:p>
                      <a:pPr algn="ctr"/>
                      <a:r>
                        <a:rPr lang="en-US" altLang="zh-CN" dirty="0"/>
                        <a:t>7.26</a:t>
                      </a:r>
                      <a:endParaRPr lang="zh-CN" altLang="en-US" dirty="0"/>
                    </a:p>
                  </a:txBody>
                  <a:tcPr anchor="ctr"/>
                </a:tc>
                <a:tc>
                  <a:txBody>
                    <a:bodyPr/>
                    <a:lstStyle/>
                    <a:p>
                      <a:pPr algn="ctr"/>
                      <a:r>
                        <a:rPr lang="en-US" altLang="zh-CN" dirty="0"/>
                        <a:t>7.76</a:t>
                      </a:r>
                      <a:endParaRPr lang="zh-CN" altLang="en-US" dirty="0"/>
                    </a:p>
                  </a:txBody>
                  <a:tcPr anchor="ctr"/>
                </a:tc>
                <a:tc>
                  <a:txBody>
                    <a:bodyPr/>
                    <a:lstStyle/>
                    <a:p>
                      <a:pPr algn="ctr"/>
                      <a:r>
                        <a:rPr lang="en-US" altLang="zh-CN" dirty="0"/>
                        <a:t>8.19</a:t>
                      </a:r>
                      <a:endParaRPr lang="zh-CN" altLang="en-US" dirty="0"/>
                    </a:p>
                  </a:txBody>
                  <a:tcPr anchor="ctr"/>
                </a:tc>
                <a:tc>
                  <a:txBody>
                    <a:bodyPr/>
                    <a:lstStyle/>
                    <a:p>
                      <a:pPr algn="ctr"/>
                      <a:r>
                        <a:rPr lang="en-US" altLang="zh-CN" dirty="0">
                          <a:solidFill>
                            <a:srgbClr val="FF0000"/>
                          </a:solidFill>
                        </a:rPr>
                        <a:t>8.19</a:t>
                      </a:r>
                      <a:endParaRPr lang="zh-CN" altLang="en-US" dirty="0">
                        <a:solidFill>
                          <a:srgbClr val="FF0000"/>
                        </a:solidFill>
                      </a:endParaRPr>
                    </a:p>
                  </a:txBody>
                  <a:tcPr anchor="ctr"/>
                </a:tc>
                <a:extLst>
                  <a:ext uri="{0D108BD9-81ED-4DB2-BD59-A6C34878D82A}">
                    <a16:rowId xmlns:a16="http://schemas.microsoft.com/office/drawing/2014/main" val="2621208274"/>
                  </a:ext>
                </a:extLst>
              </a:tr>
            </a:tbl>
          </a:graphicData>
        </a:graphic>
      </p:graphicFrame>
      <p:sp>
        <p:nvSpPr>
          <p:cNvPr id="6" name="文本框 5">
            <a:extLst>
              <a:ext uri="{FF2B5EF4-FFF2-40B4-BE49-F238E27FC236}">
                <a16:creationId xmlns:a16="http://schemas.microsoft.com/office/drawing/2014/main" id="{EFBEB504-AC4C-4F1B-9BA0-8AEE48F27E72}"/>
              </a:ext>
            </a:extLst>
          </p:cNvPr>
          <p:cNvSpPr txBox="1"/>
          <p:nvPr/>
        </p:nvSpPr>
        <p:spPr>
          <a:xfrm>
            <a:off x="2357438" y="6115050"/>
            <a:ext cx="5443537" cy="523220"/>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nDCG6=DCG6/IDCG6</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0.87</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88944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b="1" dirty="0"/>
              <a:t>    Web Information Processing and Applications</a:t>
            </a:r>
            <a:endParaRPr lang="en-US" dirty="0"/>
          </a:p>
        </p:txBody>
      </p:sp>
      <p:sp>
        <p:nvSpPr>
          <p:cNvPr id="3" name="副标题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67453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kNN</a:t>
            </a:r>
            <a:r>
              <a:rPr lang="zh-CN" altLang="en-US" dirty="0"/>
              <a:t>时间复杂度</a:t>
            </a:r>
            <a:endParaRPr lang="en-US" dirty="0"/>
          </a:p>
        </p:txBody>
      </p:sp>
      <p:sp>
        <p:nvSpPr>
          <p:cNvPr id="3" name="内容占位符 2"/>
          <p:cNvSpPr>
            <a:spLocks noGrp="1"/>
          </p:cNvSpPr>
          <p:nvPr>
            <p:ph idx="1"/>
          </p:nvPr>
        </p:nvSpPr>
        <p:spPr/>
        <p:txBody>
          <a:bodyPr>
            <a:normAutofit fontScale="92500"/>
          </a:bodyPr>
          <a:lstStyle/>
          <a:p>
            <a:pPr marL="0" indent="0">
              <a:lnSpc>
                <a:spcPct val="150000"/>
              </a:lnSpc>
              <a:buNone/>
            </a:pPr>
            <a:r>
              <a:rPr lang="zh-CN" altLang="en-US" sz="3300" dirty="0"/>
              <a:t>设文档集中有</a:t>
            </a:r>
            <a:r>
              <a:rPr lang="en-US" altLang="zh-CN" sz="3300" dirty="0"/>
              <a:t>n</a:t>
            </a:r>
            <a:r>
              <a:rPr lang="zh-CN" altLang="en-US" sz="3300" dirty="0"/>
              <a:t>篇文档，若要将分类的文档用</a:t>
            </a:r>
            <a:r>
              <a:rPr lang="en-US" altLang="zh-CN" sz="3300" dirty="0"/>
              <a:t>m</a:t>
            </a:r>
            <a:r>
              <a:rPr lang="zh-CN" altLang="en-US" sz="3300" dirty="0"/>
              <a:t>维向量表示，以此计算它与</a:t>
            </a:r>
            <a:r>
              <a:rPr lang="en-US" altLang="zh-CN" sz="3300" dirty="0"/>
              <a:t>n</a:t>
            </a:r>
            <a:r>
              <a:rPr lang="zh-CN" altLang="en-US" sz="3300" dirty="0"/>
              <a:t>篇文档在向量空间的距离，则复杂度为 </a:t>
            </a:r>
            <a:r>
              <a:rPr lang="en-US" altLang="zh-CN" sz="3300" dirty="0"/>
              <a:t>O(m n)</a:t>
            </a:r>
            <a:r>
              <a:rPr lang="zh-CN" altLang="en-US" sz="3300" dirty="0"/>
              <a:t>；若先对</a:t>
            </a:r>
            <a:r>
              <a:rPr lang="en-US" altLang="zh-CN" sz="3300" dirty="0"/>
              <a:t>n</a:t>
            </a:r>
            <a:r>
              <a:rPr lang="zh-CN" altLang="en-US" sz="3300" dirty="0"/>
              <a:t>个距离进行排序（排序复杂度：</a:t>
            </a:r>
            <a:r>
              <a:rPr lang="en-US" altLang="zh-CN" sz="3300" dirty="0"/>
              <a:t>O(n </a:t>
            </a:r>
            <a:r>
              <a:rPr lang="en-US" altLang="zh-CN" sz="3300" dirty="0" err="1"/>
              <a:t>lg</a:t>
            </a:r>
            <a:r>
              <a:rPr lang="en-US" altLang="zh-CN" sz="3300" dirty="0"/>
              <a:t>(n))</a:t>
            </a:r>
            <a:r>
              <a:rPr lang="zh-CN" altLang="en-US" sz="3300" dirty="0"/>
              <a:t>），取最近的</a:t>
            </a:r>
            <a:r>
              <a:rPr lang="en-US" altLang="zh-CN" sz="3300" dirty="0"/>
              <a:t>k</a:t>
            </a:r>
            <a:r>
              <a:rPr lang="zh-CN" altLang="en-US" sz="3300" dirty="0"/>
              <a:t>篇文档，统计分类标签，则总时间复杂度：</a:t>
            </a:r>
            <a:r>
              <a:rPr lang="en-US" altLang="zh-CN" sz="3300" dirty="0"/>
              <a:t>O(m n) + O(n </a:t>
            </a:r>
            <a:r>
              <a:rPr lang="en-US" altLang="zh-CN" sz="3300" dirty="0" err="1"/>
              <a:t>lg</a:t>
            </a:r>
            <a:r>
              <a:rPr lang="en-US" altLang="zh-CN" sz="3300" dirty="0"/>
              <a:t>(n))</a:t>
            </a:r>
            <a:r>
              <a:rPr lang="zh-CN" altLang="en-US" sz="3300" dirty="0"/>
              <a:t>。</a:t>
            </a:r>
            <a:endParaRPr lang="en-US" altLang="zh-CN" sz="3300" dirty="0"/>
          </a:p>
          <a:p>
            <a:pPr marL="0" indent="0">
              <a:buNone/>
            </a:pPr>
            <a:endParaRPr lang="en-US" dirty="0"/>
          </a:p>
        </p:txBody>
      </p:sp>
    </p:spTree>
    <p:extLst>
      <p:ext uri="{BB962C8B-B14F-4D97-AF65-F5344CB8AC3E}">
        <p14:creationId xmlns:p14="http://schemas.microsoft.com/office/powerpoint/2010/main" val="3620886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kNN</a:t>
            </a:r>
            <a:r>
              <a:rPr lang="en-US" dirty="0"/>
              <a:t> with inverted index, </a:t>
            </a:r>
            <a:r>
              <a:rPr lang="en-US" altLang="zh-CN" dirty="0"/>
              <a:t>part 2</a:t>
            </a:r>
            <a:endParaRPr lang="en-US" dirty="0"/>
          </a:p>
        </p:txBody>
      </p:sp>
      <p:sp>
        <p:nvSpPr>
          <p:cNvPr id="3" name="内容占位符 2"/>
          <p:cNvSpPr>
            <a:spLocks noGrp="1"/>
          </p:cNvSpPr>
          <p:nvPr>
            <p:ph idx="1"/>
          </p:nvPr>
        </p:nvSpPr>
        <p:spPr/>
        <p:txBody>
          <a:bodyPr>
            <a:normAutofit/>
          </a:bodyPr>
          <a:lstStyle/>
          <a:p>
            <a:pPr marL="0" indent="0">
              <a:lnSpc>
                <a:spcPct val="150000"/>
              </a:lnSpc>
              <a:buNone/>
            </a:pPr>
            <a:r>
              <a:rPr lang="zh-CN" altLang="en-US" sz="2625" dirty="0"/>
              <a:t>可以。对待分类文档</a:t>
            </a:r>
            <a:r>
              <a:rPr lang="en-US" altLang="zh-CN" sz="2625" dirty="0"/>
              <a:t>C</a:t>
            </a:r>
            <a:r>
              <a:rPr lang="zh-CN" altLang="en-US" sz="2625" dirty="0"/>
              <a:t>中出现的每个关键词，建立基于文档集的倒排索引，对在索引中的文档子集计算和</a:t>
            </a:r>
            <a:r>
              <a:rPr lang="en-US" altLang="zh-CN" sz="2625" dirty="0"/>
              <a:t>C</a:t>
            </a:r>
            <a:r>
              <a:rPr lang="zh-CN" altLang="en-US" sz="2625" dirty="0"/>
              <a:t>的余弦相似度并排序，后续步骤相同。</a:t>
            </a:r>
            <a:endParaRPr lang="en-US" altLang="zh-CN" sz="2625" dirty="0"/>
          </a:p>
          <a:p>
            <a:pPr marL="0" indent="0">
              <a:lnSpc>
                <a:spcPct val="150000"/>
              </a:lnSpc>
              <a:buNone/>
            </a:pPr>
            <a:endParaRPr lang="en-US" altLang="zh-CN" sz="2625" dirty="0"/>
          </a:p>
          <a:p>
            <a:pPr marL="0" indent="0">
              <a:lnSpc>
                <a:spcPct val="150000"/>
              </a:lnSpc>
              <a:buNone/>
            </a:pPr>
            <a:r>
              <a:rPr lang="zh-CN" altLang="en-US" sz="2625" dirty="0"/>
              <a:t>区别：当文档集的数量很大时，利用倒排索引可大大地减少需要比较的文档数目。</a:t>
            </a:r>
            <a:endParaRPr lang="en-US" altLang="zh-CN" sz="2625" dirty="0"/>
          </a:p>
          <a:p>
            <a:pPr marL="0" indent="0">
              <a:buNone/>
            </a:pPr>
            <a:endParaRPr lang="en-US" dirty="0"/>
          </a:p>
        </p:txBody>
      </p:sp>
    </p:spTree>
    <p:extLst>
      <p:ext uri="{BB962C8B-B14F-4D97-AF65-F5344CB8AC3E}">
        <p14:creationId xmlns:p14="http://schemas.microsoft.com/office/powerpoint/2010/main" val="3749649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9BDE88-FDB2-4914-8A15-35D7F2C11D52}"/>
              </a:ext>
            </a:extLst>
          </p:cNvPr>
          <p:cNvSpPr>
            <a:spLocks noGrp="1"/>
          </p:cNvSpPr>
          <p:nvPr>
            <p:ph type="title"/>
          </p:nvPr>
        </p:nvSpPr>
        <p:spPr>
          <a:xfrm>
            <a:off x="628650" y="685801"/>
            <a:ext cx="7886700" cy="1590676"/>
          </a:xfrm>
        </p:spPr>
        <p:txBody>
          <a:bodyPr>
            <a:normAutofit fontScale="90000"/>
          </a:bodyPr>
          <a:lstStyle/>
          <a:p>
            <a:pPr marL="228600" lvl="0" indent="-228600">
              <a:spcBef>
                <a:spcPts val="1000"/>
              </a:spcBef>
              <a:buFont typeface="Arial" panose="020B0604020202020204" pitchFamily="34" charset="0"/>
              <a:buChar char="•"/>
            </a:pPr>
            <a:br>
              <a:rPr lang="en-US" altLang="zh-CN" sz="2800" dirty="0">
                <a:solidFill>
                  <a:prstClr val="black"/>
                </a:solidFill>
                <a:latin typeface="Calibri" panose="020F0502020204030204"/>
                <a:ea typeface="等线" panose="02010600030101010101" pitchFamily="2" charset="-122"/>
                <a:cs typeface="+mn-cs"/>
              </a:rPr>
            </a:br>
            <a:br>
              <a:rPr lang="en-US" altLang="zh-CN" sz="2800" dirty="0">
                <a:solidFill>
                  <a:prstClr val="black"/>
                </a:solidFill>
                <a:latin typeface="Calibri" panose="020F0502020204030204"/>
                <a:ea typeface="等线" panose="02010600030101010101" pitchFamily="2" charset="-122"/>
                <a:cs typeface="+mn-cs"/>
              </a:rPr>
            </a:br>
            <a:r>
              <a:rPr lang="en-US" altLang="zh-CN" sz="2800" dirty="0">
                <a:solidFill>
                  <a:prstClr val="black"/>
                </a:solidFill>
                <a:latin typeface="微软雅黑" panose="020B0503020204020204" pitchFamily="34" charset="-122"/>
                <a:ea typeface="微软雅黑" panose="020B0503020204020204" pitchFamily="34" charset="-122"/>
                <a:cs typeface="+mn-cs"/>
              </a:rPr>
              <a:t>1.1 </a:t>
            </a:r>
            <a:r>
              <a:rPr lang="zh-CN" altLang="en-US" sz="3600" dirty="0">
                <a:solidFill>
                  <a:prstClr val="black"/>
                </a:solidFill>
                <a:latin typeface="微软雅黑" panose="020B0503020204020204" pitchFamily="34" charset="-122"/>
                <a:ea typeface="微软雅黑" panose="020B0503020204020204" pitchFamily="34" charset="-122"/>
                <a:cs typeface="+mn-cs"/>
              </a:rPr>
              <a:t>调研目前主要的开源网络爬虫，并且说明各自的特点、局限性以及相互之间的区别。</a:t>
            </a:r>
            <a:br>
              <a:rPr lang="en-US" altLang="zh-CN" sz="2800" dirty="0">
                <a:solidFill>
                  <a:prstClr val="black"/>
                </a:solidFill>
                <a:latin typeface="Calibri" panose="020F0502020204030204"/>
                <a:ea typeface="等线" panose="02010600030101010101" pitchFamily="2" charset="-122"/>
                <a:cs typeface="+mn-cs"/>
              </a:rPr>
            </a:br>
            <a:br>
              <a:rPr lang="en-US" altLang="zh-CN" sz="3600" dirty="0"/>
            </a:br>
            <a:endParaRPr lang="zh-CN" altLang="en-US" sz="3600" dirty="0"/>
          </a:p>
        </p:txBody>
      </p:sp>
      <p:sp>
        <p:nvSpPr>
          <p:cNvPr id="3" name="内容占位符 2">
            <a:extLst>
              <a:ext uri="{FF2B5EF4-FFF2-40B4-BE49-F238E27FC236}">
                <a16:creationId xmlns:a16="http://schemas.microsoft.com/office/drawing/2014/main" id="{DEB0A2A6-3FE3-4F7B-929F-9BACCF1040E7}"/>
              </a:ext>
            </a:extLst>
          </p:cNvPr>
          <p:cNvSpPr>
            <a:spLocks noGrp="1"/>
          </p:cNvSpPr>
          <p:nvPr>
            <p:ph idx="1"/>
          </p:nvPr>
        </p:nvSpPr>
        <p:spPr>
          <a:xfrm>
            <a:off x="628650" y="2640013"/>
            <a:ext cx="7886700" cy="4351338"/>
          </a:xfrm>
        </p:spPr>
        <p:txBody>
          <a:bodyPr/>
          <a:lstStyle/>
          <a:p>
            <a:r>
              <a:rPr lang="zh-CN" altLang="en-US" dirty="0">
                <a:latin typeface="微软雅黑" panose="020B0503020204020204" pitchFamily="34" charset="-122"/>
                <a:ea typeface="微软雅黑" panose="020B0503020204020204" pitchFamily="34" charset="-122"/>
              </a:rPr>
              <a:t>无标准答案，言之有理即可</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只要认真完成就能得满分</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80589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Derivative of the logistic</a:t>
            </a:r>
          </a:p>
        </p:txBody>
      </p:sp>
      <p:pic>
        <p:nvPicPr>
          <p:cNvPr id="6" name="内容占位符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16200000">
            <a:off x="2629831" y="430153"/>
            <a:ext cx="3884339" cy="7274564"/>
          </a:xfrm>
        </p:spPr>
      </p:pic>
    </p:spTree>
    <p:extLst>
      <p:ext uri="{BB962C8B-B14F-4D97-AF65-F5344CB8AC3E}">
        <p14:creationId xmlns:p14="http://schemas.microsoft.com/office/powerpoint/2010/main" val="624480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4050" dirty="0" err="1"/>
              <a:t>girvan-newman</a:t>
            </a:r>
            <a:r>
              <a:rPr lang="zh-CN" altLang="en-US" sz="4050" dirty="0"/>
              <a:t>算法</a:t>
            </a:r>
            <a:endParaRPr lang="en-US" sz="4050" dirty="0"/>
          </a:p>
        </p:txBody>
      </p:sp>
      <p:sp>
        <p:nvSpPr>
          <p:cNvPr id="3" name="内容占位符 2"/>
          <p:cNvSpPr>
            <a:spLocks noGrp="1"/>
          </p:cNvSpPr>
          <p:nvPr>
            <p:ph idx="1"/>
          </p:nvPr>
        </p:nvSpPr>
        <p:spPr>
          <a:xfrm>
            <a:off x="628650" y="1876927"/>
            <a:ext cx="7886700" cy="3613046"/>
          </a:xfrm>
        </p:spPr>
        <p:txBody>
          <a:bodyPr>
            <a:normAutofit fontScale="85000" lnSpcReduction="20000"/>
          </a:bodyPr>
          <a:lstStyle/>
          <a:p>
            <a:pPr>
              <a:lnSpc>
                <a:spcPct val="150000"/>
              </a:lnSpc>
            </a:pPr>
            <a:r>
              <a:rPr lang="en-US" altLang="zh-CN" sz="3000" dirty="0"/>
              <a:t>1)</a:t>
            </a:r>
            <a:r>
              <a:rPr lang="zh-CN" altLang="en-US" sz="3000" dirty="0"/>
              <a:t>计算网络中各条边的边介数；</a:t>
            </a:r>
          </a:p>
          <a:p>
            <a:pPr>
              <a:lnSpc>
                <a:spcPct val="150000"/>
              </a:lnSpc>
            </a:pPr>
            <a:r>
              <a:rPr lang="en-US" altLang="zh-CN" sz="3000" dirty="0"/>
              <a:t>2)</a:t>
            </a:r>
            <a:r>
              <a:rPr lang="zh-CN" altLang="en-US" sz="3000" dirty="0"/>
              <a:t>找出边介数最大的边，并将它移除</a:t>
            </a:r>
            <a:r>
              <a:rPr lang="en-US" altLang="zh-CN" sz="3000" dirty="0"/>
              <a:t>(</a:t>
            </a:r>
            <a:r>
              <a:rPr lang="zh-CN" altLang="en-US" sz="3000" dirty="0"/>
              <a:t>如果最大边介数的边不唯一，那么既可以随机挑选一条边断开也可以将这些边同时断开</a:t>
            </a:r>
            <a:r>
              <a:rPr lang="en-US" altLang="zh-CN" sz="3000" dirty="0"/>
              <a:t>)</a:t>
            </a:r>
            <a:r>
              <a:rPr lang="zh-CN" altLang="en-US" sz="3000" dirty="0"/>
              <a:t>；</a:t>
            </a:r>
          </a:p>
          <a:p>
            <a:pPr>
              <a:lnSpc>
                <a:spcPct val="150000"/>
              </a:lnSpc>
            </a:pPr>
            <a:r>
              <a:rPr lang="en-US" altLang="zh-CN" sz="3000" dirty="0"/>
              <a:t>3)</a:t>
            </a:r>
            <a:r>
              <a:rPr lang="zh-CN" altLang="en-US" sz="3000" dirty="0"/>
              <a:t>重新计算网络中剩余各条边的边介数；</a:t>
            </a:r>
          </a:p>
          <a:p>
            <a:pPr>
              <a:lnSpc>
                <a:spcPct val="150000"/>
              </a:lnSpc>
            </a:pPr>
            <a:r>
              <a:rPr lang="en-US" altLang="zh-CN" sz="3000" dirty="0"/>
              <a:t>4)</a:t>
            </a:r>
            <a:r>
              <a:rPr lang="zh-CN" altLang="en-US" sz="3000" dirty="0"/>
              <a:t>重复第</a:t>
            </a:r>
            <a:r>
              <a:rPr lang="en-US" altLang="zh-CN" sz="3000" dirty="0"/>
              <a:t>2)</a:t>
            </a:r>
            <a:r>
              <a:rPr lang="zh-CN" altLang="en-US" sz="3000" dirty="0"/>
              <a:t>、</a:t>
            </a:r>
            <a:r>
              <a:rPr lang="en-US" altLang="zh-CN" sz="3000" dirty="0"/>
              <a:t>3)</a:t>
            </a:r>
            <a:r>
              <a:rPr lang="zh-CN" altLang="en-US" sz="3000" dirty="0"/>
              <a:t>步</a:t>
            </a:r>
            <a:r>
              <a:rPr lang="en-US" altLang="zh-CN" sz="3000" dirty="0"/>
              <a:t>,</a:t>
            </a:r>
            <a:r>
              <a:rPr lang="zh-CN" altLang="en-US" sz="3000" dirty="0"/>
              <a:t>直到网络中所有的边都被移除。</a:t>
            </a:r>
          </a:p>
          <a:p>
            <a:endParaRPr lang="en-US" dirty="0"/>
          </a:p>
        </p:txBody>
      </p:sp>
    </p:spTree>
    <p:extLst>
      <p:ext uri="{BB962C8B-B14F-4D97-AF65-F5344CB8AC3E}">
        <p14:creationId xmlns:p14="http://schemas.microsoft.com/office/powerpoint/2010/main" val="4237332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girvan-newman</a:t>
            </a:r>
            <a:r>
              <a:rPr lang="zh-CN" altLang="en-US" dirty="0"/>
              <a:t>算法复杂度</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lnSpc>
                    <a:spcPct val="200000"/>
                  </a:lnSpc>
                  <a:buNone/>
                </a:pPr>
                <a:r>
                  <a:rPr lang="en-US" altLang="zh-CN" dirty="0"/>
                  <a:t>m</a:t>
                </a:r>
                <a:r>
                  <a:rPr lang="zh-CN" altLang="en-US" dirty="0"/>
                  <a:t>条边和</a:t>
                </a:r>
                <a:r>
                  <a:rPr lang="en-US" altLang="zh-CN" dirty="0"/>
                  <a:t>n</a:t>
                </a:r>
                <a:r>
                  <a:rPr lang="zh-CN" altLang="en-US" dirty="0"/>
                  <a:t>个节点的网络：</a:t>
                </a:r>
                <a:r>
                  <a:rPr lang="en-US" altLang="zh-CN" dirty="0"/>
                  <a:t>GN</a:t>
                </a:r>
                <a:r>
                  <a:rPr lang="zh-CN" altLang="en-US" dirty="0"/>
                  <a:t>算法计算边界数的时间复杂度为 </a:t>
                </a:r>
                <a:r>
                  <a:rPr lang="en-US" altLang="zh-CN" dirty="0"/>
                  <a:t>O(</a:t>
                </a:r>
                <a14:m>
                  <m:oMath xmlns:m="http://schemas.openxmlformats.org/officeDocument/2006/math">
                    <m:r>
                      <a:rPr lang="en-US" altLang="zh-CN" i="1" smtClean="0">
                        <a:latin typeface="Cambria Math" panose="02040503050406030204" pitchFamily="18" charset="0"/>
                      </a:rPr>
                      <m:t>𝑚</m:t>
                    </m:r>
                    <m:r>
                      <a:rPr lang="en-US" altLang="zh-CN" b="0" i="1" smtClean="0">
                        <a:latin typeface="Cambria Math" panose="02040503050406030204" pitchFamily="18" charset="0"/>
                      </a:rPr>
                      <m:t> </m:t>
                    </m:r>
                    <m:r>
                      <a:rPr lang="en-US" altLang="zh-CN" b="0" i="1" smtClean="0">
                        <a:latin typeface="Cambria Math" panose="02040503050406030204" pitchFamily="18" charset="0"/>
                      </a:rPr>
                      <m:t>𝑛</m:t>
                    </m:r>
                  </m:oMath>
                </a14:m>
                <a:r>
                  <a:rPr lang="en-US" altLang="zh-CN" dirty="0"/>
                  <a:t>) </a:t>
                </a:r>
                <a:r>
                  <a:rPr lang="zh-CN" altLang="en-US" dirty="0"/>
                  <a:t>，总时间复杂度为 </a:t>
                </a:r>
                <a:r>
                  <a:rPr lang="en-US" altLang="zh-CN" dirty="0"/>
                  <a:t>O(</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i="1" smtClean="0">
                            <a:latin typeface="Cambria Math" panose="02040503050406030204" pitchFamily="18" charset="0"/>
                          </a:rPr>
                          <m:t>2</m:t>
                        </m:r>
                      </m:sup>
                    </m:sSup>
                    <m:r>
                      <a:rPr lang="en-US" altLang="zh-CN" b="0" i="1" smtClean="0">
                        <a:latin typeface="Cambria Math" panose="02040503050406030204" pitchFamily="18" charset="0"/>
                      </a:rPr>
                      <m:t>𝑛</m:t>
                    </m:r>
                  </m:oMath>
                </a14:m>
                <a:r>
                  <a:rPr lang="en-US" altLang="zh-CN" dirty="0"/>
                  <a:t>)</a:t>
                </a:r>
                <a:r>
                  <a:rPr lang="zh-CN" altLang="en-US" dirty="0"/>
                  <a:t>。</a:t>
                </a: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127106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676CF0-5EED-4BF0-858C-A333C21E5958}"/>
              </a:ext>
            </a:extLst>
          </p:cNvPr>
          <p:cNvSpPr>
            <a:spLocks noGrp="1"/>
          </p:cNvSpPr>
          <p:nvPr>
            <p:ph type="title"/>
          </p:nvPr>
        </p:nvSpPr>
        <p:spPr>
          <a:xfrm>
            <a:off x="628650" y="1554163"/>
            <a:ext cx="7886700" cy="1325563"/>
          </a:xfrm>
        </p:spPr>
        <p:txBody>
          <a:bodyPr>
            <a:normAutofit fontScale="90000"/>
          </a:bodyPr>
          <a:lstStyle/>
          <a:p>
            <a:pPr marL="228600" lvl="0" indent="-228600">
              <a:spcBef>
                <a:spcPts val="1000"/>
              </a:spcBef>
            </a:pPr>
            <a:br>
              <a:rPr lang="en-US" altLang="zh-CN" sz="2800" dirty="0">
                <a:solidFill>
                  <a:prstClr val="black"/>
                </a:solidFill>
                <a:latin typeface="Calibri" panose="020F0502020204030204"/>
                <a:ea typeface="等线" panose="02010600030101010101" pitchFamily="2" charset="-122"/>
                <a:cs typeface="+mn-cs"/>
              </a:rPr>
            </a:br>
            <a:r>
              <a:rPr lang="en-US" altLang="zh-CN" sz="2800" dirty="0">
                <a:solidFill>
                  <a:prstClr val="black"/>
                </a:solidFill>
                <a:latin typeface="微软雅黑" panose="020B0503020204020204" pitchFamily="34" charset="-122"/>
                <a:ea typeface="微软雅黑" panose="020B0503020204020204" pitchFamily="34" charset="-122"/>
                <a:cs typeface="+mn-cs"/>
              </a:rPr>
              <a:t>1.2 </a:t>
            </a:r>
            <a:r>
              <a:rPr lang="zh-CN" altLang="en-US" sz="2800" dirty="0">
                <a:solidFill>
                  <a:prstClr val="black"/>
                </a:solidFill>
                <a:latin typeface="微软雅黑" panose="020B0503020204020204" pitchFamily="34" charset="-122"/>
                <a:ea typeface="微软雅黑" panose="020B0503020204020204" pitchFamily="34" charset="-122"/>
                <a:cs typeface="+mn-cs"/>
              </a:rPr>
              <a:t>使用网络爬虫程序爬取一下某个网站</a:t>
            </a:r>
            <a:r>
              <a:rPr lang="en-US" altLang="zh-CN" sz="2800" dirty="0">
                <a:solidFill>
                  <a:prstClr val="black"/>
                </a:solidFill>
                <a:latin typeface="微软雅黑" panose="020B0503020204020204" pitchFamily="34" charset="-122"/>
                <a:ea typeface="微软雅黑" panose="020B0503020204020204" pitchFamily="34" charset="-122"/>
                <a:cs typeface="+mn-cs"/>
              </a:rPr>
              <a:t>(</a:t>
            </a:r>
            <a:r>
              <a:rPr lang="zh-CN" altLang="en-US" sz="2800" dirty="0">
                <a:solidFill>
                  <a:prstClr val="black"/>
                </a:solidFill>
                <a:latin typeface="微软雅黑" panose="020B0503020204020204" pitchFamily="34" charset="-122"/>
                <a:ea typeface="微软雅黑" panose="020B0503020204020204" pitchFamily="34" charset="-122"/>
                <a:cs typeface="+mn-cs"/>
              </a:rPr>
              <a:t>不要求爬取全部网页</a:t>
            </a:r>
            <a:r>
              <a:rPr lang="en-US" altLang="zh-CN" sz="2800" dirty="0">
                <a:solidFill>
                  <a:prstClr val="black"/>
                </a:solidFill>
                <a:latin typeface="微软雅黑" panose="020B0503020204020204" pitchFamily="34" charset="-122"/>
                <a:ea typeface="微软雅黑" panose="020B0503020204020204" pitchFamily="34" charset="-122"/>
                <a:cs typeface="+mn-cs"/>
              </a:rPr>
              <a:t>)</a:t>
            </a:r>
            <a:r>
              <a:rPr lang="zh-CN" altLang="en-US" sz="2800" dirty="0">
                <a:solidFill>
                  <a:prstClr val="black"/>
                </a:solidFill>
                <a:latin typeface="微软雅黑" panose="020B0503020204020204" pitchFamily="34" charset="-122"/>
                <a:ea typeface="微软雅黑" panose="020B0503020204020204" pitchFamily="34" charset="-122"/>
                <a:cs typeface="+mn-cs"/>
              </a:rPr>
              <a:t>，例如某学校主页等。爬虫可以直接使用开源爬虫，也鼓励用</a:t>
            </a:r>
            <a:r>
              <a:rPr lang="en-US" altLang="zh-CN" sz="2800" dirty="0">
                <a:solidFill>
                  <a:prstClr val="black"/>
                </a:solidFill>
                <a:latin typeface="微软雅黑" panose="020B0503020204020204" pitchFamily="34" charset="-122"/>
                <a:ea typeface="微软雅黑" panose="020B0503020204020204" pitchFamily="34" charset="-122"/>
                <a:cs typeface="+mn-cs"/>
              </a:rPr>
              <a:t>C++/Java/Python</a:t>
            </a:r>
            <a:r>
              <a:rPr lang="zh-CN" altLang="en-US" sz="2800" dirty="0">
                <a:solidFill>
                  <a:prstClr val="black"/>
                </a:solidFill>
                <a:latin typeface="微软雅黑" panose="020B0503020204020204" pitchFamily="34" charset="-122"/>
                <a:ea typeface="微软雅黑" panose="020B0503020204020204" pitchFamily="34" charset="-122"/>
                <a:cs typeface="+mn-cs"/>
              </a:rPr>
              <a:t>等自己写一个</a:t>
            </a:r>
            <a:r>
              <a:rPr lang="en-US" altLang="zh-CN" sz="2800" dirty="0">
                <a:solidFill>
                  <a:prstClr val="black"/>
                </a:solidFill>
                <a:latin typeface="微软雅黑" panose="020B0503020204020204" pitchFamily="34" charset="-122"/>
                <a:ea typeface="微软雅黑" panose="020B0503020204020204" pitchFamily="34" charset="-122"/>
                <a:cs typeface="+mn-cs"/>
              </a:rPr>
              <a:t>(</a:t>
            </a:r>
            <a:r>
              <a:rPr lang="zh-CN" altLang="en-US" sz="2800" dirty="0">
                <a:solidFill>
                  <a:prstClr val="black"/>
                </a:solidFill>
                <a:latin typeface="微软雅黑" panose="020B0503020204020204" pitchFamily="34" charset="-122"/>
                <a:ea typeface="微软雅黑" panose="020B0503020204020204" pitchFamily="34" charset="-122"/>
                <a:cs typeface="+mn-cs"/>
              </a:rPr>
              <a:t>加分</a:t>
            </a:r>
            <a:r>
              <a:rPr lang="en-US" altLang="zh-CN" sz="2800" dirty="0">
                <a:solidFill>
                  <a:prstClr val="black"/>
                </a:solidFill>
                <a:latin typeface="微软雅黑" panose="020B0503020204020204" pitchFamily="34" charset="-122"/>
                <a:ea typeface="微软雅黑" panose="020B0503020204020204" pitchFamily="34" charset="-122"/>
                <a:cs typeface="+mn-cs"/>
              </a:rPr>
              <a:t>)</a:t>
            </a:r>
            <a:r>
              <a:rPr lang="zh-CN" altLang="en-US" sz="2800" dirty="0">
                <a:solidFill>
                  <a:prstClr val="black"/>
                </a:solidFill>
                <a:latin typeface="微软雅黑" panose="020B0503020204020204" pitchFamily="34" charset="-122"/>
                <a:ea typeface="微软雅黑" panose="020B0503020204020204" pitchFamily="34" charset="-122"/>
                <a:cs typeface="+mn-cs"/>
              </a:rPr>
              <a:t>。给出爬虫的概述、爬虫的设计（如果自己写）、爬取过程（附图）和爬取结果（附图）。</a:t>
            </a:r>
            <a:br>
              <a:rPr lang="en-US" altLang="zh-CN" sz="2800" dirty="0">
                <a:solidFill>
                  <a:prstClr val="black"/>
                </a:solidFill>
                <a:latin typeface="Calibri" panose="020F0502020204030204"/>
                <a:ea typeface="等线" panose="02010600030101010101" pitchFamily="2" charset="-122"/>
                <a:cs typeface="+mn-cs"/>
              </a:rPr>
            </a:br>
            <a:endParaRPr lang="zh-CN" altLang="en-US" sz="3200" dirty="0"/>
          </a:p>
        </p:txBody>
      </p:sp>
      <p:sp>
        <p:nvSpPr>
          <p:cNvPr id="3" name="内容占位符 2">
            <a:extLst>
              <a:ext uri="{FF2B5EF4-FFF2-40B4-BE49-F238E27FC236}">
                <a16:creationId xmlns:a16="http://schemas.microsoft.com/office/drawing/2014/main" id="{9F1027CE-3B6F-4DE2-B0C5-E61722EA1988}"/>
              </a:ext>
            </a:extLst>
          </p:cNvPr>
          <p:cNvSpPr>
            <a:spLocks noGrp="1"/>
          </p:cNvSpPr>
          <p:nvPr>
            <p:ph idx="1"/>
          </p:nvPr>
        </p:nvSpPr>
        <p:spPr>
          <a:xfrm>
            <a:off x="628650" y="3978274"/>
            <a:ext cx="7886700" cy="4351338"/>
          </a:xfrm>
        </p:spPr>
        <p:txBody>
          <a:bodyPr/>
          <a:lstStyle/>
          <a:p>
            <a:r>
              <a:rPr lang="zh-CN" altLang="en-US" dirty="0">
                <a:latin typeface="微软雅黑" panose="020B0503020204020204" pitchFamily="34" charset="-122"/>
                <a:ea typeface="微软雅黑" panose="020B0503020204020204" pitchFamily="34" charset="-122"/>
              </a:rPr>
              <a:t>认真完成此题要求即能得满分</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18680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EC1613-6ED8-4659-88A8-EF6A79FB31D3}"/>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HW2</a:t>
            </a:r>
            <a:endParaRPr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BC2B195B-C939-4AFC-B0C4-B1EAACBC2875}"/>
              </a:ext>
            </a:extLst>
          </p:cNvPr>
          <p:cNvSpPr>
            <a:spLocks noGrp="1"/>
          </p:cNvSpPr>
          <p:nvPr>
            <p:ph idx="1"/>
          </p:nvPr>
        </p:nvSpPr>
        <p:spPr/>
        <p:txBody>
          <a:bodyPr>
            <a:normAutofit fontScale="92500" lnSpcReduction="10000"/>
          </a:bodyPr>
          <a:lstStyle/>
          <a:p>
            <a:r>
              <a:rPr lang="zh-CN" altLang="en-US" dirty="0">
                <a:latin typeface="微软雅黑" panose="020B0503020204020204" pitchFamily="34" charset="-122"/>
                <a:ea typeface="微软雅黑" panose="020B0503020204020204" pitchFamily="34" charset="-122"/>
              </a:rPr>
              <a:t>下载或者在线测试一到两个开源的中文分词工具，测试一下其对古汉语和古诗词的分词表现，给出测试结果和截图。然后讨论一下古汉语和古诗词分词与现代汉语分词相比的难点主要是什么？</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假设词典中包括词｛王公，公子，研究，研究生，生命，起源｝以及所有单字集合，请分别给出句子“王公子在研究生命的起源”的</a:t>
            </a:r>
            <a:r>
              <a:rPr lang="en-US" altLang="zh-CN" dirty="0">
                <a:latin typeface="微软雅黑" panose="020B0503020204020204" pitchFamily="34" charset="-122"/>
                <a:ea typeface="微软雅黑" panose="020B0503020204020204" pitchFamily="34" charset="-122"/>
              </a:rPr>
              <a:t>FMM</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BMM</a:t>
            </a:r>
            <a:r>
              <a:rPr lang="zh-CN" altLang="en-US" dirty="0">
                <a:latin typeface="微软雅黑" panose="020B0503020204020204" pitchFamily="34" charset="-122"/>
                <a:ea typeface="微软雅黑" panose="020B0503020204020204" pitchFamily="34" charset="-122"/>
              </a:rPr>
              <a:t>分词结果。</a:t>
            </a:r>
          </a:p>
          <a:p>
            <a:r>
              <a:rPr lang="zh-CN" altLang="en-US" dirty="0">
                <a:latin typeface="微软雅黑" panose="020B0503020204020204" pitchFamily="34" charset="-122"/>
                <a:ea typeface="微软雅黑" panose="020B0503020204020204" pitchFamily="34" charset="-122"/>
              </a:rPr>
              <a:t>下面的句子存在哪种类型的分词歧义？为什么？</a:t>
            </a:r>
          </a:p>
          <a:p>
            <a:pPr lvl="1"/>
            <a:r>
              <a:rPr lang="zh-CN" altLang="en-US" dirty="0">
                <a:latin typeface="微软雅黑" panose="020B0503020204020204" pitchFamily="34" charset="-122"/>
                <a:ea typeface="微软雅黑" panose="020B0503020204020204" pitchFamily="34" charset="-122"/>
              </a:rPr>
              <a:t>吉林省长春药店</a:t>
            </a:r>
          </a:p>
          <a:p>
            <a:pPr lvl="1"/>
            <a:r>
              <a:rPr lang="zh-CN" altLang="en-US" dirty="0">
                <a:latin typeface="微软雅黑" panose="020B0503020204020204" pitchFamily="34" charset="-122"/>
                <a:ea typeface="微软雅黑" panose="020B0503020204020204" pitchFamily="34" charset="-122"/>
              </a:rPr>
              <a:t>东北大学生联合会</a:t>
            </a:r>
          </a:p>
          <a:p>
            <a:pPr lvl="1"/>
            <a:r>
              <a:rPr lang="zh-CN" altLang="en-US" dirty="0">
                <a:latin typeface="微软雅黑" panose="020B0503020204020204" pitchFamily="34" charset="-122"/>
                <a:ea typeface="微软雅黑" panose="020B0503020204020204" pitchFamily="34" charset="-122"/>
              </a:rPr>
              <a:t>人大代表群体性事件</a:t>
            </a:r>
          </a:p>
          <a:p>
            <a:endParaRPr lang="zh-CN" altLang="en-US" dirty="0"/>
          </a:p>
        </p:txBody>
      </p:sp>
    </p:spTree>
    <p:extLst>
      <p:ext uri="{BB962C8B-B14F-4D97-AF65-F5344CB8AC3E}">
        <p14:creationId xmlns:p14="http://schemas.microsoft.com/office/powerpoint/2010/main" val="3699916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EC1613-6ED8-4659-88A8-EF6A79FB31D3}"/>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HW2</a:t>
            </a:r>
            <a:endParaRPr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BC2B195B-C939-4AFC-B0C4-B1EAACBC2875}"/>
              </a:ext>
            </a:extLst>
          </p:cNvPr>
          <p:cNvSpPr>
            <a:spLocks noGrp="1"/>
          </p:cNvSpPr>
          <p:nvPr>
            <p:ph idx="1"/>
          </p:nvPr>
        </p:nvSpPr>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rPr>
              <a:t>2.1 </a:t>
            </a:r>
            <a:r>
              <a:rPr lang="zh-CN" altLang="en-US" dirty="0">
                <a:latin typeface="微软雅黑" panose="020B0503020204020204" pitchFamily="34" charset="-122"/>
                <a:ea typeface="微软雅黑" panose="020B0503020204020204" pitchFamily="34" charset="-122"/>
              </a:rPr>
              <a:t>下载或者在线测试一到两个开源的中文分词工具，测试一下其对古汉语和古诗词的分词表现，给出测试结果和截图。然后讨论一下古汉语和古诗词分词与现代汉语分词相比的难点主要是什么？</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无标准答案</a:t>
            </a:r>
          </a:p>
          <a:p>
            <a:endParaRPr lang="zh-CN" altLang="en-US" dirty="0"/>
          </a:p>
        </p:txBody>
      </p:sp>
    </p:spTree>
    <p:extLst>
      <p:ext uri="{BB962C8B-B14F-4D97-AF65-F5344CB8AC3E}">
        <p14:creationId xmlns:p14="http://schemas.microsoft.com/office/powerpoint/2010/main" val="3149502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650AEA-0740-46E8-B6FE-B48FFB171C69}"/>
              </a:ext>
            </a:extLst>
          </p:cNvPr>
          <p:cNvSpPr>
            <a:spLocks noGrp="1"/>
          </p:cNvSpPr>
          <p:nvPr>
            <p:ph type="title"/>
          </p:nvPr>
        </p:nvSpPr>
        <p:spPr>
          <a:xfrm>
            <a:off x="628650" y="1350963"/>
            <a:ext cx="7886700" cy="1325563"/>
          </a:xfrm>
        </p:spPr>
        <p:txBody>
          <a:bodyPr>
            <a:normAutofit fontScale="90000"/>
          </a:bodyPr>
          <a:lstStyle/>
          <a:p>
            <a:r>
              <a:rPr lang="en-US" altLang="zh-CN" sz="3600" dirty="0">
                <a:latin typeface="微软雅黑" panose="020B0503020204020204" pitchFamily="34" charset="-122"/>
                <a:ea typeface="微软雅黑" panose="020B0503020204020204" pitchFamily="34" charset="-122"/>
              </a:rPr>
              <a:t>2.2 </a:t>
            </a:r>
            <a:r>
              <a:rPr lang="zh-CN" altLang="en-US" sz="3600" dirty="0">
                <a:latin typeface="微软雅黑" panose="020B0503020204020204" pitchFamily="34" charset="-122"/>
                <a:ea typeface="微软雅黑" panose="020B0503020204020204" pitchFamily="34" charset="-122"/>
              </a:rPr>
              <a:t>假设词典中包括词｛王公，公子，研究，研究生，生命，起源｝以及所有单字集合，请分别给出句子“王公子在研究生命的起源”的</a:t>
            </a:r>
            <a:r>
              <a:rPr lang="en-US" altLang="zh-CN" sz="3600" dirty="0">
                <a:latin typeface="微软雅黑" panose="020B0503020204020204" pitchFamily="34" charset="-122"/>
                <a:ea typeface="微软雅黑" panose="020B0503020204020204" pitchFamily="34" charset="-122"/>
              </a:rPr>
              <a:t>FMM</a:t>
            </a:r>
            <a:r>
              <a:rPr lang="zh-CN" altLang="en-US" sz="3600" dirty="0">
                <a:latin typeface="微软雅黑" panose="020B0503020204020204" pitchFamily="34" charset="-122"/>
                <a:ea typeface="微软雅黑" panose="020B0503020204020204" pitchFamily="34" charset="-122"/>
              </a:rPr>
              <a:t>和</a:t>
            </a:r>
            <a:r>
              <a:rPr lang="en-US" altLang="zh-CN" sz="3600" dirty="0">
                <a:latin typeface="微软雅黑" panose="020B0503020204020204" pitchFamily="34" charset="-122"/>
                <a:ea typeface="微软雅黑" panose="020B0503020204020204" pitchFamily="34" charset="-122"/>
              </a:rPr>
              <a:t>BMM</a:t>
            </a:r>
            <a:r>
              <a:rPr lang="zh-CN" altLang="en-US" sz="3600" dirty="0">
                <a:latin typeface="微软雅黑" panose="020B0503020204020204" pitchFamily="34" charset="-122"/>
                <a:ea typeface="微软雅黑" panose="020B0503020204020204" pitchFamily="34" charset="-122"/>
              </a:rPr>
              <a:t>分词结果。</a:t>
            </a:r>
            <a:br>
              <a:rPr lang="zh-CN" altLang="en-US" dirty="0"/>
            </a:br>
            <a:endParaRPr lang="zh-CN" altLang="en-US" dirty="0"/>
          </a:p>
        </p:txBody>
      </p:sp>
      <p:sp>
        <p:nvSpPr>
          <p:cNvPr id="3" name="内容占位符 2">
            <a:extLst>
              <a:ext uri="{FF2B5EF4-FFF2-40B4-BE49-F238E27FC236}">
                <a16:creationId xmlns:a16="http://schemas.microsoft.com/office/drawing/2014/main" id="{FA41D839-2DC0-46EC-BD29-E732D5566FEF}"/>
              </a:ext>
            </a:extLst>
          </p:cNvPr>
          <p:cNvSpPr>
            <a:spLocks noGrp="1"/>
          </p:cNvSpPr>
          <p:nvPr>
            <p:ph idx="1"/>
          </p:nvPr>
        </p:nvSpPr>
        <p:spPr>
          <a:xfrm>
            <a:off x="628650" y="3097212"/>
            <a:ext cx="7886700" cy="4351338"/>
          </a:xfrm>
        </p:spPr>
        <p:txBody>
          <a:bodyPr/>
          <a:lstStyle/>
          <a:p>
            <a:r>
              <a:rPr lang="zh-CN" altLang="en-US" dirty="0">
                <a:latin typeface="微软雅黑" panose="020B0503020204020204" pitchFamily="34" charset="-122"/>
                <a:ea typeface="微软雅黑" panose="020B0503020204020204" pitchFamily="34" charset="-122"/>
              </a:rPr>
              <a:t>王公</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子</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在</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研究生</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命</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的</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起源    </a:t>
            </a:r>
            <a:r>
              <a:rPr lang="en-US" altLang="zh-CN" dirty="0">
                <a:latin typeface="微软雅黑" panose="020B0503020204020204" pitchFamily="34" charset="-122"/>
                <a:ea typeface="微软雅黑" panose="020B0503020204020204" pitchFamily="34" charset="-122"/>
              </a:rPr>
              <a:t>FMM</a:t>
            </a:r>
          </a:p>
          <a:p>
            <a:r>
              <a:rPr lang="zh-CN" altLang="en-US" dirty="0">
                <a:latin typeface="微软雅黑" panose="020B0503020204020204" pitchFamily="34" charset="-122"/>
                <a:ea typeface="微软雅黑" panose="020B0503020204020204" pitchFamily="34" charset="-122"/>
              </a:rPr>
              <a:t>王</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公子</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在</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研究</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生命</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的</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起源    </a:t>
            </a:r>
            <a:r>
              <a:rPr lang="en-US" altLang="zh-CN" dirty="0">
                <a:latin typeface="微软雅黑" panose="020B0503020204020204" pitchFamily="34" charset="-122"/>
                <a:ea typeface="微软雅黑" panose="020B0503020204020204" pitchFamily="34" charset="-122"/>
              </a:rPr>
              <a:t>BMM</a:t>
            </a:r>
            <a:endParaRPr lang="zh-CN" altLang="en-US" dirty="0"/>
          </a:p>
        </p:txBody>
      </p:sp>
    </p:spTree>
    <p:extLst>
      <p:ext uri="{BB962C8B-B14F-4D97-AF65-F5344CB8AC3E}">
        <p14:creationId xmlns:p14="http://schemas.microsoft.com/office/powerpoint/2010/main" val="3989309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654772-50B9-4869-8C6B-D9FE4D221BA5}"/>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2.3 </a:t>
            </a:r>
            <a:r>
              <a:rPr lang="zh-CN" altLang="en-US" sz="3200" dirty="0">
                <a:latin typeface="微软雅黑" panose="020B0503020204020204" pitchFamily="34" charset="-122"/>
                <a:ea typeface="微软雅黑" panose="020B0503020204020204" pitchFamily="34" charset="-122"/>
              </a:rPr>
              <a:t>下面的句子存在哪种类型的分词歧义？为什么？</a:t>
            </a:r>
            <a:endParaRPr lang="zh-CN" altLang="en-US" sz="3200" dirty="0"/>
          </a:p>
        </p:txBody>
      </p:sp>
      <p:sp>
        <p:nvSpPr>
          <p:cNvPr id="3" name="内容占位符 2">
            <a:extLst>
              <a:ext uri="{FF2B5EF4-FFF2-40B4-BE49-F238E27FC236}">
                <a16:creationId xmlns:a16="http://schemas.microsoft.com/office/drawing/2014/main" id="{7F702783-D359-449D-86BB-82D7695CFBCB}"/>
              </a:ext>
            </a:extLst>
          </p:cNvPr>
          <p:cNvSpPr>
            <a:spLocks noGrp="1"/>
          </p:cNvSpPr>
          <p:nvPr>
            <p:ph idx="1"/>
          </p:nvPr>
        </p:nvSpPr>
        <p:spPr>
          <a:xfrm>
            <a:off x="271463" y="1514475"/>
            <a:ext cx="8572500" cy="5500688"/>
          </a:xfrm>
        </p:spPr>
        <p:txBody>
          <a:bodyPr>
            <a:normAutofit/>
          </a:bodyPr>
          <a:lstStyle/>
          <a:p>
            <a:pPr lvl="1"/>
            <a:r>
              <a:rPr lang="zh-CN" altLang="en-US" sz="2600" dirty="0">
                <a:solidFill>
                  <a:srgbClr val="FF0000"/>
                </a:solidFill>
                <a:latin typeface="微软雅黑" panose="020B0503020204020204" pitchFamily="34" charset="-122"/>
                <a:ea typeface="微软雅黑" panose="020B0503020204020204" pitchFamily="34" charset="-122"/>
              </a:rPr>
              <a:t>吉林省长春药店</a:t>
            </a:r>
          </a:p>
          <a:p>
            <a:pPr lvl="1"/>
            <a:r>
              <a:rPr lang="zh-CN" altLang="en-US" sz="2600" dirty="0">
                <a:latin typeface="微软雅黑" panose="020B0503020204020204" pitchFamily="34" charset="-122"/>
                <a:ea typeface="微软雅黑" panose="020B0503020204020204" pitchFamily="34" charset="-122"/>
              </a:rPr>
              <a:t>东北大学生联合会</a:t>
            </a:r>
          </a:p>
          <a:p>
            <a:pPr lvl="1"/>
            <a:r>
              <a:rPr lang="zh-CN" altLang="en-US" sz="2600" dirty="0">
                <a:latin typeface="微软雅黑" panose="020B0503020204020204" pitchFamily="34" charset="-122"/>
                <a:ea typeface="微软雅黑" panose="020B0503020204020204" pitchFamily="34" charset="-122"/>
              </a:rPr>
              <a:t>人大代表群体性事件</a:t>
            </a:r>
            <a:endParaRPr lang="en-US" altLang="zh-CN" sz="2600" dirty="0">
              <a:latin typeface="微软雅黑" panose="020B0503020204020204" pitchFamily="34" charset="-122"/>
              <a:ea typeface="微软雅黑" panose="020B0503020204020204" pitchFamily="34" charset="-122"/>
            </a:endParaRPr>
          </a:p>
          <a:p>
            <a:pPr lvl="1"/>
            <a:endParaRPr lang="zh-CN" altLang="en-US" sz="2600" dirty="0">
              <a:latin typeface="微软雅黑" panose="020B0503020204020204" pitchFamily="34" charset="-122"/>
              <a:ea typeface="微软雅黑" panose="020B0503020204020204" pitchFamily="34" charset="-122"/>
            </a:endParaRPr>
          </a:p>
          <a:p>
            <a:r>
              <a:rPr lang="zh-CN" altLang="en-US" sz="2600" dirty="0">
                <a:latin typeface="微软雅黑" panose="020B0503020204020204" pitchFamily="34" charset="-122"/>
                <a:ea typeface="微软雅黑" panose="020B0503020204020204" pitchFamily="34" charset="-122"/>
              </a:rPr>
              <a:t>吉林省</a:t>
            </a:r>
            <a:r>
              <a:rPr lang="en-US" altLang="zh-CN" sz="2600" dirty="0">
                <a:solidFill>
                  <a:srgbClr val="FF0000"/>
                </a:solidFill>
                <a:latin typeface="微软雅黑" panose="020B0503020204020204" pitchFamily="34" charset="-122"/>
                <a:ea typeface="微软雅黑" panose="020B0503020204020204" pitchFamily="34" charset="-122"/>
              </a:rPr>
              <a:t>/</a:t>
            </a:r>
            <a:r>
              <a:rPr lang="zh-CN" altLang="en-US" sz="2600" dirty="0">
                <a:latin typeface="微软雅黑" panose="020B0503020204020204" pitchFamily="34" charset="-122"/>
                <a:ea typeface="微软雅黑" panose="020B0503020204020204" pitchFamily="34" charset="-122"/>
              </a:rPr>
              <a:t>长春</a:t>
            </a:r>
            <a:r>
              <a:rPr lang="en-US" altLang="zh-CN" sz="2600" dirty="0">
                <a:solidFill>
                  <a:srgbClr val="FF0000"/>
                </a:solidFill>
                <a:latin typeface="微软雅黑" panose="020B0503020204020204" pitchFamily="34" charset="-122"/>
                <a:ea typeface="微软雅黑" panose="020B0503020204020204" pitchFamily="34" charset="-122"/>
              </a:rPr>
              <a:t>/</a:t>
            </a:r>
            <a:r>
              <a:rPr lang="zh-CN" altLang="en-US" sz="2600" dirty="0">
                <a:latin typeface="微软雅黑" panose="020B0503020204020204" pitchFamily="34" charset="-122"/>
                <a:ea typeface="微软雅黑" panose="020B0503020204020204" pitchFamily="34" charset="-122"/>
              </a:rPr>
              <a:t>药店</a:t>
            </a:r>
          </a:p>
          <a:p>
            <a:r>
              <a:rPr lang="zh-CN" altLang="en-US" sz="2600" dirty="0">
                <a:latin typeface="微软雅黑" panose="020B0503020204020204" pitchFamily="34" charset="-122"/>
                <a:ea typeface="微软雅黑" panose="020B0503020204020204" pitchFamily="34" charset="-122"/>
              </a:rPr>
              <a:t>吉林</a:t>
            </a:r>
            <a:r>
              <a:rPr lang="en-US" altLang="zh-CN" sz="2600" dirty="0">
                <a:solidFill>
                  <a:srgbClr val="FF0000"/>
                </a:solidFill>
                <a:latin typeface="微软雅黑" panose="020B0503020204020204" pitchFamily="34" charset="-122"/>
                <a:ea typeface="微软雅黑" panose="020B0503020204020204" pitchFamily="34" charset="-122"/>
              </a:rPr>
              <a:t>/</a:t>
            </a:r>
            <a:r>
              <a:rPr lang="zh-CN" altLang="en-US" sz="2600" dirty="0">
                <a:latin typeface="微软雅黑" panose="020B0503020204020204" pitchFamily="34" charset="-122"/>
                <a:ea typeface="微软雅黑" panose="020B0503020204020204" pitchFamily="34" charset="-122"/>
              </a:rPr>
              <a:t>省长</a:t>
            </a:r>
            <a:r>
              <a:rPr lang="en-US" altLang="zh-CN" sz="2600" dirty="0">
                <a:solidFill>
                  <a:srgbClr val="FF0000"/>
                </a:solidFill>
                <a:latin typeface="微软雅黑" panose="020B0503020204020204" pitchFamily="34" charset="-122"/>
                <a:ea typeface="微软雅黑" panose="020B0503020204020204" pitchFamily="34" charset="-122"/>
              </a:rPr>
              <a:t>/</a:t>
            </a:r>
            <a:r>
              <a:rPr lang="zh-CN" altLang="en-US" sz="2600" dirty="0">
                <a:latin typeface="微软雅黑" panose="020B0503020204020204" pitchFamily="34" charset="-122"/>
                <a:ea typeface="微软雅黑" panose="020B0503020204020204" pitchFamily="34" charset="-122"/>
              </a:rPr>
              <a:t>春药店    吉林省与省长，长春与春药（</a:t>
            </a:r>
            <a:r>
              <a:rPr lang="zh-CN" altLang="en-US" sz="2600" b="1" dirty="0">
                <a:solidFill>
                  <a:srgbClr val="FF0000"/>
                </a:solidFill>
                <a:latin typeface="微软雅黑" panose="020B0503020204020204" pitchFamily="34" charset="-122"/>
                <a:ea typeface="微软雅黑" panose="020B0503020204020204" pitchFamily="34" charset="-122"/>
              </a:rPr>
              <a:t>交叉</a:t>
            </a:r>
            <a:r>
              <a:rPr lang="zh-CN" altLang="en-US" sz="2600" dirty="0">
                <a:latin typeface="微软雅黑" panose="020B0503020204020204" pitchFamily="34" charset="-122"/>
                <a:ea typeface="微软雅黑" panose="020B0503020204020204" pitchFamily="34" charset="-122"/>
              </a:rPr>
              <a:t>）</a:t>
            </a:r>
            <a:endParaRPr lang="en-US" altLang="zh-CN" sz="2600" dirty="0">
              <a:latin typeface="微软雅黑" panose="020B0503020204020204" pitchFamily="34" charset="-122"/>
              <a:ea typeface="微软雅黑" panose="020B0503020204020204" pitchFamily="34" charset="-122"/>
            </a:endParaRPr>
          </a:p>
          <a:p>
            <a:endParaRPr lang="zh-CN" altLang="en-US" dirty="0"/>
          </a:p>
          <a:p>
            <a:endParaRPr lang="zh-CN" altLang="en-US" dirty="0"/>
          </a:p>
          <a:p>
            <a:r>
              <a:rPr lang="zh-CN" altLang="en-US" dirty="0">
                <a:latin typeface="+mn-ea"/>
              </a:rPr>
              <a:t>如果</a:t>
            </a:r>
            <a:r>
              <a:rPr lang="en-US" altLang="zh-CN" b="1" dirty="0">
                <a:latin typeface="+mn-ea"/>
              </a:rPr>
              <a:t>AB</a:t>
            </a:r>
            <a:r>
              <a:rPr lang="zh-CN" altLang="en-US" dirty="0">
                <a:latin typeface="+mn-ea"/>
              </a:rPr>
              <a:t>和</a:t>
            </a:r>
            <a:r>
              <a:rPr lang="en-US" altLang="zh-CN" b="1" dirty="0">
                <a:latin typeface="+mn-ea"/>
              </a:rPr>
              <a:t>BC</a:t>
            </a:r>
            <a:r>
              <a:rPr lang="zh-CN" altLang="en-US" dirty="0">
                <a:latin typeface="+mn-ea"/>
              </a:rPr>
              <a:t>都是</a:t>
            </a:r>
            <a:r>
              <a:rPr lang="zh-CN" altLang="en-US" b="1" dirty="0">
                <a:latin typeface="+mn-ea"/>
              </a:rPr>
              <a:t>词典中的</a:t>
            </a:r>
            <a:r>
              <a:rPr lang="zh-CN" altLang="en-US" b="1" dirty="0">
                <a:solidFill>
                  <a:srgbClr val="FF0000"/>
                </a:solidFill>
                <a:latin typeface="+mn-ea"/>
              </a:rPr>
              <a:t>词</a:t>
            </a:r>
            <a:r>
              <a:rPr lang="zh-CN" altLang="en-US" dirty="0">
                <a:latin typeface="+mn-ea"/>
              </a:rPr>
              <a:t>，那么如果待切分字串中包含“</a:t>
            </a:r>
            <a:r>
              <a:rPr lang="en-US" altLang="zh-CN" b="1" dirty="0">
                <a:latin typeface="+mn-ea"/>
              </a:rPr>
              <a:t>ABC”</a:t>
            </a:r>
            <a:r>
              <a:rPr lang="zh-CN" altLang="en-US" dirty="0">
                <a:latin typeface="+mn-ea"/>
              </a:rPr>
              <a:t>这个子串，就必然会造成两种可能的切分：“</a:t>
            </a:r>
            <a:r>
              <a:rPr lang="en-US" altLang="zh-CN" b="1" dirty="0">
                <a:latin typeface="+mn-ea"/>
              </a:rPr>
              <a:t>AB/C/” </a:t>
            </a:r>
            <a:r>
              <a:rPr lang="zh-CN" altLang="en-US" dirty="0">
                <a:latin typeface="+mn-ea"/>
              </a:rPr>
              <a:t>和“</a:t>
            </a:r>
            <a:r>
              <a:rPr lang="en-US" altLang="zh-CN" b="1" dirty="0">
                <a:latin typeface="+mn-ea"/>
              </a:rPr>
              <a:t>A/BC/”</a:t>
            </a:r>
            <a:r>
              <a:rPr lang="zh-CN" altLang="en-US" dirty="0">
                <a:latin typeface="+mn-ea"/>
              </a:rPr>
              <a:t>。这种类型的歧义就是交叉歧义。 </a:t>
            </a:r>
          </a:p>
          <a:p>
            <a:endParaRPr lang="en-US" altLang="zh-CN" sz="2400"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2564063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654772-50B9-4869-8C6B-D9FE4D221BA5}"/>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2.2 </a:t>
            </a:r>
            <a:r>
              <a:rPr lang="zh-CN" altLang="en-US" sz="3200" dirty="0">
                <a:latin typeface="微软雅黑" panose="020B0503020204020204" pitchFamily="34" charset="-122"/>
                <a:ea typeface="微软雅黑" panose="020B0503020204020204" pitchFamily="34" charset="-122"/>
              </a:rPr>
              <a:t>下面的句子存在哪种类型的分词歧义？为什么？</a:t>
            </a:r>
            <a:endParaRPr lang="zh-CN" altLang="en-US" sz="3200" dirty="0"/>
          </a:p>
        </p:txBody>
      </p:sp>
      <p:sp>
        <p:nvSpPr>
          <p:cNvPr id="3" name="内容占位符 2">
            <a:extLst>
              <a:ext uri="{FF2B5EF4-FFF2-40B4-BE49-F238E27FC236}">
                <a16:creationId xmlns:a16="http://schemas.microsoft.com/office/drawing/2014/main" id="{7F702783-D359-449D-86BB-82D7695CFBCB}"/>
              </a:ext>
            </a:extLst>
          </p:cNvPr>
          <p:cNvSpPr>
            <a:spLocks noGrp="1"/>
          </p:cNvSpPr>
          <p:nvPr>
            <p:ph idx="1"/>
          </p:nvPr>
        </p:nvSpPr>
        <p:spPr>
          <a:xfrm>
            <a:off x="271463" y="1514475"/>
            <a:ext cx="8572500" cy="5500688"/>
          </a:xfrm>
        </p:spPr>
        <p:txBody>
          <a:bodyPr>
            <a:normAutofit/>
          </a:bodyPr>
          <a:lstStyle/>
          <a:p>
            <a:pPr lvl="1"/>
            <a:r>
              <a:rPr lang="zh-CN" altLang="en-US" sz="2600" dirty="0">
                <a:solidFill>
                  <a:srgbClr val="FF0000"/>
                </a:solidFill>
                <a:latin typeface="微软雅黑" panose="020B0503020204020204" pitchFamily="34" charset="-122"/>
                <a:ea typeface="微软雅黑" panose="020B0503020204020204" pitchFamily="34" charset="-122"/>
              </a:rPr>
              <a:t>吉林省长春药店</a:t>
            </a:r>
          </a:p>
          <a:p>
            <a:pPr lvl="1"/>
            <a:r>
              <a:rPr lang="zh-CN" altLang="en-US" sz="2600" dirty="0">
                <a:latin typeface="微软雅黑" panose="020B0503020204020204" pitchFamily="34" charset="-122"/>
                <a:ea typeface="微软雅黑" panose="020B0503020204020204" pitchFamily="34" charset="-122"/>
              </a:rPr>
              <a:t>东北大学生联合会</a:t>
            </a:r>
          </a:p>
          <a:p>
            <a:pPr lvl="1"/>
            <a:r>
              <a:rPr lang="zh-CN" altLang="en-US" sz="2600" dirty="0">
                <a:latin typeface="微软雅黑" panose="020B0503020204020204" pitchFamily="34" charset="-122"/>
                <a:ea typeface="微软雅黑" panose="020B0503020204020204" pitchFamily="34" charset="-122"/>
              </a:rPr>
              <a:t>人大代表群体性事件</a:t>
            </a:r>
            <a:endParaRPr lang="en-US" altLang="zh-CN" sz="2600" dirty="0">
              <a:latin typeface="微软雅黑" panose="020B0503020204020204" pitchFamily="34" charset="-122"/>
              <a:ea typeface="微软雅黑" panose="020B0503020204020204" pitchFamily="34" charset="-122"/>
            </a:endParaRPr>
          </a:p>
          <a:p>
            <a:pPr lvl="1"/>
            <a:endParaRPr lang="zh-CN" altLang="en-US" sz="2600" dirty="0">
              <a:latin typeface="微软雅黑" panose="020B0503020204020204" pitchFamily="34" charset="-122"/>
              <a:ea typeface="微软雅黑" panose="020B0503020204020204" pitchFamily="34" charset="-122"/>
            </a:endParaRPr>
          </a:p>
          <a:p>
            <a:r>
              <a:rPr lang="zh-CN" altLang="en-US" sz="2600" dirty="0">
                <a:latin typeface="微软雅黑" panose="020B0503020204020204" pitchFamily="34" charset="-122"/>
                <a:ea typeface="微软雅黑" panose="020B0503020204020204" pitchFamily="34" charset="-122"/>
              </a:rPr>
              <a:t>春</a:t>
            </a:r>
            <a:r>
              <a:rPr lang="en-US" altLang="zh-CN" sz="2600" dirty="0">
                <a:solidFill>
                  <a:srgbClr val="FF0000"/>
                </a:solidFill>
                <a:latin typeface="微软雅黑" panose="020B0503020204020204" pitchFamily="34" charset="-122"/>
                <a:ea typeface="微软雅黑" panose="020B0503020204020204" pitchFamily="34" charset="-122"/>
              </a:rPr>
              <a:t>/</a:t>
            </a:r>
            <a:r>
              <a:rPr lang="zh-CN" altLang="en-US" sz="2600" dirty="0">
                <a:latin typeface="微软雅黑" panose="020B0503020204020204" pitchFamily="34" charset="-122"/>
                <a:ea typeface="微软雅黑" panose="020B0503020204020204" pitchFamily="34" charset="-122"/>
              </a:rPr>
              <a:t>药店</a:t>
            </a:r>
          </a:p>
          <a:p>
            <a:r>
              <a:rPr lang="zh-CN" altLang="en-US" sz="2600" dirty="0">
                <a:latin typeface="微软雅黑" panose="020B0503020204020204" pitchFamily="34" charset="-122"/>
                <a:ea typeface="微软雅黑" panose="020B0503020204020204" pitchFamily="34" charset="-122"/>
              </a:rPr>
              <a:t>春药</a:t>
            </a:r>
            <a:r>
              <a:rPr lang="en-US" altLang="zh-CN" sz="2600" dirty="0">
                <a:solidFill>
                  <a:srgbClr val="FF0000"/>
                </a:solidFill>
                <a:latin typeface="微软雅黑" panose="020B0503020204020204" pitchFamily="34" charset="-122"/>
                <a:ea typeface="微软雅黑" panose="020B0503020204020204" pitchFamily="34" charset="-122"/>
              </a:rPr>
              <a:t>/</a:t>
            </a:r>
            <a:r>
              <a:rPr lang="zh-CN" altLang="en-US" sz="2600" dirty="0">
                <a:latin typeface="微软雅黑" panose="020B0503020204020204" pitchFamily="34" charset="-122"/>
                <a:ea typeface="微软雅黑" panose="020B0503020204020204" pitchFamily="34" charset="-122"/>
              </a:rPr>
              <a:t>店                               </a:t>
            </a:r>
            <a:r>
              <a:rPr lang="zh-CN" altLang="en-US" sz="2600" b="1" dirty="0">
                <a:solidFill>
                  <a:srgbClr val="FF0000"/>
                </a:solidFill>
                <a:latin typeface="微软雅黑" panose="020B0503020204020204" pitchFamily="34" charset="-122"/>
                <a:ea typeface="微软雅黑" panose="020B0503020204020204" pitchFamily="34" charset="-122"/>
              </a:rPr>
              <a:t>交叉歧义</a:t>
            </a:r>
            <a:endParaRPr lang="en-US" altLang="zh-CN" sz="2600" b="1" dirty="0">
              <a:solidFill>
                <a:srgbClr val="FF0000"/>
              </a:solidFill>
              <a:latin typeface="微软雅黑" panose="020B0503020204020204" pitchFamily="34" charset="-122"/>
              <a:ea typeface="微软雅黑" panose="020B0503020204020204" pitchFamily="34" charset="-122"/>
            </a:endParaRPr>
          </a:p>
          <a:p>
            <a:r>
              <a:rPr lang="zh-CN" altLang="en-US" sz="2600" dirty="0">
                <a:latin typeface="微软雅黑" panose="020B0503020204020204" pitchFamily="34" charset="-122"/>
                <a:ea typeface="微软雅黑" panose="020B0503020204020204" pitchFamily="34" charset="-122"/>
              </a:rPr>
              <a:t>春药店                                </a:t>
            </a:r>
            <a:r>
              <a:rPr lang="zh-CN" altLang="en-US" sz="2600" b="1" dirty="0">
                <a:solidFill>
                  <a:srgbClr val="FF0000"/>
                </a:solidFill>
                <a:latin typeface="微软雅黑" panose="020B0503020204020204" pitchFamily="34" charset="-122"/>
                <a:ea typeface="微软雅黑" panose="020B0503020204020204" pitchFamily="34" charset="-122"/>
              </a:rPr>
              <a:t>组合歧义？</a:t>
            </a:r>
            <a:endParaRPr lang="zh-CN" altLang="en-US" b="1" dirty="0">
              <a:solidFill>
                <a:srgbClr val="FF0000"/>
              </a:solidFill>
            </a:endParaRPr>
          </a:p>
          <a:p>
            <a:pPr marL="0" indent="0">
              <a:buNone/>
            </a:pPr>
            <a:endParaRPr lang="zh-CN" altLang="en-US" dirty="0"/>
          </a:p>
          <a:p>
            <a:r>
              <a:rPr lang="zh-CN" altLang="en-US" dirty="0"/>
              <a:t>如果</a:t>
            </a:r>
            <a:r>
              <a:rPr lang="en-US" altLang="zh-CN" b="1" dirty="0"/>
              <a:t>AB</a:t>
            </a:r>
            <a:r>
              <a:rPr lang="zh-CN" altLang="en-US" dirty="0"/>
              <a:t>和</a:t>
            </a:r>
            <a:r>
              <a:rPr lang="en-US" altLang="zh-CN" b="1" dirty="0"/>
              <a:t>A</a:t>
            </a:r>
            <a:r>
              <a:rPr lang="zh-CN" altLang="en-US" dirty="0"/>
              <a:t>、</a:t>
            </a:r>
            <a:r>
              <a:rPr lang="en-US" altLang="zh-CN" b="1" dirty="0"/>
              <a:t>B</a:t>
            </a:r>
            <a:r>
              <a:rPr lang="zh-CN" altLang="en-US" dirty="0"/>
              <a:t>都是</a:t>
            </a:r>
            <a:r>
              <a:rPr lang="zh-CN" altLang="en-US" b="1" dirty="0"/>
              <a:t>词典中的</a:t>
            </a:r>
            <a:r>
              <a:rPr lang="zh-CN" altLang="en-US" b="1" dirty="0">
                <a:solidFill>
                  <a:srgbClr val="FF0000"/>
                </a:solidFill>
              </a:rPr>
              <a:t>词</a:t>
            </a:r>
            <a:r>
              <a:rPr lang="zh-CN" altLang="en-US" dirty="0"/>
              <a:t>，那么如果待切分字串中包含</a:t>
            </a:r>
            <a:r>
              <a:rPr lang="zh-CN" altLang="en-US" b="1" dirty="0"/>
              <a:t>“</a:t>
            </a:r>
            <a:r>
              <a:rPr lang="en-US" altLang="zh-CN" b="1" dirty="0"/>
              <a:t>AB”</a:t>
            </a:r>
            <a:r>
              <a:rPr lang="zh-CN" altLang="en-US" dirty="0"/>
              <a:t>这个子串，就必然会造成两种可能的切分：“</a:t>
            </a:r>
            <a:r>
              <a:rPr lang="en-US" altLang="zh-CN" b="1" dirty="0"/>
              <a:t>AB/”</a:t>
            </a:r>
            <a:r>
              <a:rPr lang="zh-CN" altLang="en-US" dirty="0"/>
              <a:t>和 “</a:t>
            </a:r>
            <a:r>
              <a:rPr lang="en-US" altLang="zh-CN" b="1" dirty="0"/>
              <a:t>A/ B/ ”</a:t>
            </a:r>
            <a:r>
              <a:rPr lang="zh-CN" altLang="en-US" dirty="0"/>
              <a:t>。这种类型的歧义就是组合歧义。 </a:t>
            </a:r>
          </a:p>
          <a:p>
            <a:endParaRPr lang="en-US" altLang="zh-CN" sz="2400"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412498387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357</TotalTime>
  <Words>2010</Words>
  <Application>Microsoft Office PowerPoint</Application>
  <PresentationFormat>全屏显示(4:3)</PresentationFormat>
  <Paragraphs>430</Paragraphs>
  <Slides>32</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4" baseType="lpstr">
      <vt:lpstr>等线</vt:lpstr>
      <vt:lpstr>等线 Light</vt:lpstr>
      <vt:lpstr>宋体</vt:lpstr>
      <vt:lpstr>微软雅黑</vt:lpstr>
      <vt:lpstr>Arial</vt:lpstr>
      <vt:lpstr>Calibri</vt:lpstr>
      <vt:lpstr>Calibri Light</vt:lpstr>
      <vt:lpstr>Cambria Math</vt:lpstr>
      <vt:lpstr>Times New Roman</vt:lpstr>
      <vt:lpstr>Wingdings</vt:lpstr>
      <vt:lpstr>Office 主题​​</vt:lpstr>
      <vt:lpstr>公式</vt:lpstr>
      <vt:lpstr>PowerPoint 演示文稿</vt:lpstr>
      <vt:lpstr>HW1</vt:lpstr>
      <vt:lpstr>  1.1 调研目前主要的开源网络爬虫，并且说明各自的特点、局限性以及相互之间的区别。  </vt:lpstr>
      <vt:lpstr> 1.2 使用网络爬虫程序爬取一下某个网站(不要求爬取全部网页)，例如某学校主页等。爬虫可以直接使用开源爬虫，也鼓励用C++/Java/Python等自己写一个(加分)。给出爬虫的概述、爬虫的设计（如果自己写）、爬取过程（附图）和爬取结果（附图）。 </vt:lpstr>
      <vt:lpstr>HW2</vt:lpstr>
      <vt:lpstr>HW2</vt:lpstr>
      <vt:lpstr>2.2 假设词典中包括词｛王公，公子，研究，研究生，生命，起源｝以及所有单字集合，请分别给出句子“王公子在研究生命的起源”的FMM和BMM分词结果。 </vt:lpstr>
      <vt:lpstr>2.3 下面的句子存在哪种类型的分词歧义？为什么？</vt:lpstr>
      <vt:lpstr>2.2 下面的句子存在哪种类型的分词歧义？为什么？</vt:lpstr>
      <vt:lpstr>2.2 下面的句子存在哪种类型的分词歧义？为什么？</vt:lpstr>
      <vt:lpstr>2.2 下面的句子存在哪种类型的分词歧义？为什么？</vt:lpstr>
      <vt:lpstr>HW3</vt:lpstr>
      <vt:lpstr>PowerPoint 演示文稿</vt:lpstr>
      <vt:lpstr>PowerPoint 演示文稿</vt:lpstr>
      <vt:lpstr>HW3</vt:lpstr>
      <vt:lpstr>   3.3 假定初始查询Q为“extremly cheap DVDs cheap CDs”。文档d1包含词项“cheap CDs cheap software cheap DVDs”，文档d2包含“cheap thrills DVDs”。用户标记d1为相关文档，d2为不相关文档。假定我们直接使用词项频率作为文档向量中词项的权重，并采用Rocchio 1971算法进行相关性反馈，其中α＝1，β＝0.75，γ＝0.25，请给出修改后的查询向量。 </vt:lpstr>
      <vt:lpstr>3.4查询扩展一般有几种实现方法？请比较一下它们之间的优点和缺点，并说明每一种方法分别适合于什么类型的信息检索应用。 </vt:lpstr>
      <vt:lpstr>HW4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Web Information Processing and Applications</vt:lpstr>
      <vt:lpstr>kNN时间复杂度</vt:lpstr>
      <vt:lpstr>kNN with inverted index, part 2</vt:lpstr>
      <vt:lpstr>Derivative of the logistic</vt:lpstr>
      <vt:lpstr>girvan-newman算法</vt:lpstr>
      <vt:lpstr>girvan-newman算法复杂度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李建川</dc:creator>
  <cp:lastModifiedBy>mbinary</cp:lastModifiedBy>
  <cp:revision>58</cp:revision>
  <dcterms:created xsi:type="dcterms:W3CDTF">2017-12-04T05:56:19Z</dcterms:created>
  <dcterms:modified xsi:type="dcterms:W3CDTF">2019-01-11T06:45:31Z</dcterms:modified>
</cp:coreProperties>
</file>