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150" d="100"/>
          <a:sy n="150" d="100"/>
        </p:scale>
        <p:origin x="62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emst\Downloads\casual_avg_tim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emst\Downloads\bquxjob_7a0c3488_1910039df5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Avg</a:t>
            </a:r>
            <a:r>
              <a:rPr lang="en-CA" baseline="0"/>
              <a:t> Ride Time For Casual vs Member</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casual_avg_time!$B$1</c:f>
              <c:strCache>
                <c:ptCount val="1"/>
                <c:pt idx="0">
                  <c:v>avg_ride_seconds_casual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casual_avg_time!$A$2:$A$13</c:f>
              <c:numCache>
                <c:formatCode>mmm\-yy</c:formatCode>
                <c:ptCount val="12"/>
                <c:pt idx="0">
                  <c:v>45108</c:v>
                </c:pt>
                <c:pt idx="1">
                  <c:v>45139</c:v>
                </c:pt>
                <c:pt idx="2">
                  <c:v>45170</c:v>
                </c:pt>
                <c:pt idx="3">
                  <c:v>45200</c:v>
                </c:pt>
                <c:pt idx="4">
                  <c:v>45231</c:v>
                </c:pt>
                <c:pt idx="5">
                  <c:v>45261</c:v>
                </c:pt>
                <c:pt idx="6">
                  <c:v>45292</c:v>
                </c:pt>
                <c:pt idx="7">
                  <c:v>45323</c:v>
                </c:pt>
                <c:pt idx="8">
                  <c:v>45352</c:v>
                </c:pt>
                <c:pt idx="9">
                  <c:v>45383</c:v>
                </c:pt>
                <c:pt idx="10">
                  <c:v>45413</c:v>
                </c:pt>
                <c:pt idx="11">
                  <c:v>45444</c:v>
                </c:pt>
              </c:numCache>
            </c:numRef>
          </c:xVal>
          <c:yVal>
            <c:numRef>
              <c:f>casual_avg_time!$B$2:$B$13</c:f>
              <c:numCache>
                <c:formatCode>General</c:formatCode>
                <c:ptCount val="12"/>
                <c:pt idx="0">
                  <c:v>1522.1207999999999</c:v>
                </c:pt>
                <c:pt idx="1">
                  <c:v>1465.9558</c:v>
                </c:pt>
                <c:pt idx="2">
                  <c:v>1417.6773000000001</c:v>
                </c:pt>
                <c:pt idx="3">
                  <c:v>1289.7012</c:v>
                </c:pt>
                <c:pt idx="4">
                  <c:v>1073.7157</c:v>
                </c:pt>
                <c:pt idx="5">
                  <c:v>999.9914</c:v>
                </c:pt>
                <c:pt idx="6">
                  <c:v>926.71720000000005</c:v>
                </c:pt>
                <c:pt idx="7">
                  <c:v>1185.4276</c:v>
                </c:pt>
                <c:pt idx="8">
                  <c:v>1325.9860000000001</c:v>
                </c:pt>
                <c:pt idx="9">
                  <c:v>1492.7497000000001</c:v>
                </c:pt>
                <c:pt idx="10">
                  <c:v>1627.7403999999999</c:v>
                </c:pt>
                <c:pt idx="11">
                  <c:v>1582.8941</c:v>
                </c:pt>
              </c:numCache>
            </c:numRef>
          </c:yVal>
          <c:smooth val="0"/>
          <c:extLst>
            <c:ext xmlns:c16="http://schemas.microsoft.com/office/drawing/2014/chart" uri="{C3380CC4-5D6E-409C-BE32-E72D297353CC}">
              <c16:uniqueId val="{00000000-8D66-47A3-9A20-961FF5C434FD}"/>
            </c:ext>
          </c:extLst>
        </c:ser>
        <c:ser>
          <c:idx val="1"/>
          <c:order val="1"/>
          <c:tx>
            <c:strRef>
              <c:f>casual_avg_time!$C$1</c:f>
              <c:strCache>
                <c:ptCount val="1"/>
                <c:pt idx="0">
                  <c:v>avg_ride_seconds_member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casual_avg_time!$A$2:$A$13</c:f>
              <c:numCache>
                <c:formatCode>mmm\-yy</c:formatCode>
                <c:ptCount val="12"/>
                <c:pt idx="0">
                  <c:v>45108</c:v>
                </c:pt>
                <c:pt idx="1">
                  <c:v>45139</c:v>
                </c:pt>
                <c:pt idx="2">
                  <c:v>45170</c:v>
                </c:pt>
                <c:pt idx="3">
                  <c:v>45200</c:v>
                </c:pt>
                <c:pt idx="4">
                  <c:v>45231</c:v>
                </c:pt>
                <c:pt idx="5">
                  <c:v>45261</c:v>
                </c:pt>
                <c:pt idx="6">
                  <c:v>45292</c:v>
                </c:pt>
                <c:pt idx="7">
                  <c:v>45323</c:v>
                </c:pt>
                <c:pt idx="8">
                  <c:v>45352</c:v>
                </c:pt>
                <c:pt idx="9">
                  <c:v>45383</c:v>
                </c:pt>
                <c:pt idx="10">
                  <c:v>45413</c:v>
                </c:pt>
                <c:pt idx="11">
                  <c:v>45444</c:v>
                </c:pt>
              </c:numCache>
            </c:numRef>
          </c:xVal>
          <c:yVal>
            <c:numRef>
              <c:f>casual_avg_time!$C$2:$C$13</c:f>
              <c:numCache>
                <c:formatCode>General</c:formatCode>
                <c:ptCount val="12"/>
                <c:pt idx="0">
                  <c:v>809.97940000000006</c:v>
                </c:pt>
                <c:pt idx="1">
                  <c:v>805.91309999999999</c:v>
                </c:pt>
                <c:pt idx="2">
                  <c:v>767.6857</c:v>
                </c:pt>
                <c:pt idx="3">
                  <c:v>705.06610000000001</c:v>
                </c:pt>
                <c:pt idx="4">
                  <c:v>668.44479999999999</c:v>
                </c:pt>
                <c:pt idx="5">
                  <c:v>652.66679999999997</c:v>
                </c:pt>
                <c:pt idx="6">
                  <c:v>693.90840000000003</c:v>
                </c:pt>
                <c:pt idx="7">
                  <c:v>706.5172</c:v>
                </c:pt>
                <c:pt idx="8">
                  <c:v>689.85109999999997</c:v>
                </c:pt>
                <c:pt idx="9">
                  <c:v>741.53359999999998</c:v>
                </c:pt>
                <c:pt idx="10">
                  <c:v>804.76379999999995</c:v>
                </c:pt>
                <c:pt idx="11">
                  <c:v>820.87440000000004</c:v>
                </c:pt>
              </c:numCache>
            </c:numRef>
          </c:yVal>
          <c:smooth val="0"/>
          <c:extLst>
            <c:ext xmlns:c16="http://schemas.microsoft.com/office/drawing/2014/chart" uri="{C3380CC4-5D6E-409C-BE32-E72D297353CC}">
              <c16:uniqueId val="{00000001-8D66-47A3-9A20-961FF5C434FD}"/>
            </c:ext>
          </c:extLst>
        </c:ser>
        <c:dLbls>
          <c:showLegendKey val="0"/>
          <c:showVal val="0"/>
          <c:showCatName val="0"/>
          <c:showSerName val="0"/>
          <c:showPercent val="0"/>
          <c:showBubbleSize val="0"/>
        </c:dLbls>
        <c:axId val="1550637184"/>
        <c:axId val="1550640064"/>
      </c:scatterChart>
      <c:valAx>
        <c:axId val="1550637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640064"/>
        <c:crosses val="autoZero"/>
        <c:crossBetween val="midCat"/>
      </c:valAx>
      <c:valAx>
        <c:axId val="1550640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Avg Ride</a:t>
                </a:r>
                <a:r>
                  <a:rPr lang="en-CA" baseline="0"/>
                  <a:t> Time (sec)</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0637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Weekday</a:t>
            </a:r>
            <a:r>
              <a:rPr lang="en-CA" baseline="0"/>
              <a:t> Frequency of Members vs. Casual Riders</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bquxjob_7a0c3488_1910039df5e!$H$5</c:f>
              <c:strCache>
                <c:ptCount val="1"/>
                <c:pt idx="0">
                  <c:v>percentage_of_total_casuals</c:v>
                </c:pt>
              </c:strCache>
            </c:strRef>
          </c:tx>
          <c:spPr>
            <a:solidFill>
              <a:schemeClr val="accent1"/>
            </a:solidFill>
            <a:ln>
              <a:noFill/>
            </a:ln>
            <a:effectLst/>
          </c:spPr>
          <c:invertIfNegative val="0"/>
          <c:cat>
            <c:strRef>
              <c:f>bquxjob_7a0c3488_1910039df5e!$G$6:$G$12</c:f>
              <c:strCache>
                <c:ptCount val="7"/>
                <c:pt idx="0">
                  <c:v>Sunday</c:v>
                </c:pt>
                <c:pt idx="1">
                  <c:v>Monday</c:v>
                </c:pt>
                <c:pt idx="2">
                  <c:v>Tuesday</c:v>
                </c:pt>
                <c:pt idx="3">
                  <c:v>Wednesday</c:v>
                </c:pt>
                <c:pt idx="4">
                  <c:v>Thursday</c:v>
                </c:pt>
                <c:pt idx="5">
                  <c:v>Friday</c:v>
                </c:pt>
                <c:pt idx="6">
                  <c:v>Saturday</c:v>
                </c:pt>
              </c:strCache>
            </c:strRef>
          </c:cat>
          <c:val>
            <c:numRef>
              <c:f>bquxjob_7a0c3488_1910039df5e!$H$6:$H$12</c:f>
              <c:numCache>
                <c:formatCode>0.00%</c:formatCode>
                <c:ptCount val="7"/>
                <c:pt idx="0">
                  <c:v>6.2799999999999995E-2</c:v>
                </c:pt>
                <c:pt idx="1">
                  <c:v>4.1099999999999998E-2</c:v>
                </c:pt>
                <c:pt idx="2">
                  <c:v>4.07E-2</c:v>
                </c:pt>
                <c:pt idx="3">
                  <c:v>4.1700000000000001E-2</c:v>
                </c:pt>
                <c:pt idx="4">
                  <c:v>4.2799999999999998E-2</c:v>
                </c:pt>
                <c:pt idx="5" formatCode="0%">
                  <c:v>0.05</c:v>
                </c:pt>
                <c:pt idx="6">
                  <c:v>7.2900000000000006E-2</c:v>
                </c:pt>
              </c:numCache>
            </c:numRef>
          </c:val>
          <c:extLst>
            <c:ext xmlns:c16="http://schemas.microsoft.com/office/drawing/2014/chart" uri="{C3380CC4-5D6E-409C-BE32-E72D297353CC}">
              <c16:uniqueId val="{00000000-A4AE-4181-87DC-49729B07B130}"/>
            </c:ext>
          </c:extLst>
        </c:ser>
        <c:ser>
          <c:idx val="1"/>
          <c:order val="1"/>
          <c:tx>
            <c:strRef>
              <c:f>bquxjob_7a0c3488_1910039df5e!$I$5</c:f>
              <c:strCache>
                <c:ptCount val="1"/>
                <c:pt idx="0">
                  <c:v>percentage_of_total_members</c:v>
                </c:pt>
              </c:strCache>
            </c:strRef>
          </c:tx>
          <c:spPr>
            <a:solidFill>
              <a:schemeClr val="accent2"/>
            </a:solidFill>
            <a:ln>
              <a:noFill/>
            </a:ln>
            <a:effectLst/>
          </c:spPr>
          <c:invertIfNegative val="0"/>
          <c:cat>
            <c:strRef>
              <c:f>bquxjob_7a0c3488_1910039df5e!$G$6:$G$12</c:f>
              <c:strCache>
                <c:ptCount val="7"/>
                <c:pt idx="0">
                  <c:v>Sunday</c:v>
                </c:pt>
                <c:pt idx="1">
                  <c:v>Monday</c:v>
                </c:pt>
                <c:pt idx="2">
                  <c:v>Tuesday</c:v>
                </c:pt>
                <c:pt idx="3">
                  <c:v>Wednesday</c:v>
                </c:pt>
                <c:pt idx="4">
                  <c:v>Thursday</c:v>
                </c:pt>
                <c:pt idx="5">
                  <c:v>Friday</c:v>
                </c:pt>
                <c:pt idx="6">
                  <c:v>Saturday</c:v>
                </c:pt>
              </c:strCache>
            </c:strRef>
          </c:cat>
          <c:val>
            <c:numRef>
              <c:f>bquxjob_7a0c3488_1910039df5e!$I$6:$I$12</c:f>
              <c:numCache>
                <c:formatCode>0.00%</c:formatCode>
                <c:ptCount val="7"/>
                <c:pt idx="0">
                  <c:v>7.3400000000000007E-2</c:v>
                </c:pt>
                <c:pt idx="1">
                  <c:v>9.2399999999999996E-2</c:v>
                </c:pt>
                <c:pt idx="2">
                  <c:v>0.1023</c:v>
                </c:pt>
                <c:pt idx="3">
                  <c:v>0.1048</c:v>
                </c:pt>
                <c:pt idx="4">
                  <c:v>0.1032</c:v>
                </c:pt>
                <c:pt idx="5">
                  <c:v>9.01E-2</c:v>
                </c:pt>
                <c:pt idx="6">
                  <c:v>8.1699999999999995E-2</c:v>
                </c:pt>
              </c:numCache>
            </c:numRef>
          </c:val>
          <c:extLst>
            <c:ext xmlns:c16="http://schemas.microsoft.com/office/drawing/2014/chart" uri="{C3380CC4-5D6E-409C-BE32-E72D297353CC}">
              <c16:uniqueId val="{00000001-A4AE-4181-87DC-49729B07B130}"/>
            </c:ext>
          </c:extLst>
        </c:ser>
        <c:dLbls>
          <c:showLegendKey val="0"/>
          <c:showVal val="0"/>
          <c:showCatName val="0"/>
          <c:showSerName val="0"/>
          <c:showPercent val="0"/>
          <c:showBubbleSize val="0"/>
        </c:dLbls>
        <c:gapWidth val="219"/>
        <c:overlap val="-27"/>
        <c:axId val="1568965888"/>
        <c:axId val="1568964928"/>
      </c:barChart>
      <c:catAx>
        <c:axId val="156896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8964928"/>
        <c:crosses val="autoZero"/>
        <c:auto val="1"/>
        <c:lblAlgn val="ctr"/>
        <c:lblOffset val="100"/>
        <c:noMultiLvlLbl val="0"/>
      </c:catAx>
      <c:valAx>
        <c:axId val="1568964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8965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21BBF-DAAC-44DE-B8B8-0FDB801F7D89}" type="datetimeFigureOut">
              <a:rPr lang="en-CA" smtClean="0"/>
              <a:t>2024-07-29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2660D-51E6-41A4-8BED-017CDB85F53C}" type="slidenum">
              <a:rPr lang="en-CA" smtClean="0"/>
              <a:t>‹#›</a:t>
            </a:fld>
            <a:endParaRPr lang="en-CA"/>
          </a:p>
        </p:txBody>
      </p:sp>
    </p:spTree>
    <p:extLst>
      <p:ext uri="{BB962C8B-B14F-4D97-AF65-F5344CB8AC3E}">
        <p14:creationId xmlns:p14="http://schemas.microsoft.com/office/powerpoint/2010/main" val="206748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E82660D-51E6-41A4-8BED-017CDB85F53C}" type="slidenum">
              <a:rPr lang="en-CA" smtClean="0"/>
              <a:t>5</a:t>
            </a:fld>
            <a:endParaRPr lang="en-CA"/>
          </a:p>
        </p:txBody>
      </p:sp>
    </p:spTree>
    <p:extLst>
      <p:ext uri="{BB962C8B-B14F-4D97-AF65-F5344CB8AC3E}">
        <p14:creationId xmlns:p14="http://schemas.microsoft.com/office/powerpoint/2010/main" val="203655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E82660D-51E6-41A4-8BED-017CDB85F53C}" type="slidenum">
              <a:rPr lang="en-CA" smtClean="0"/>
              <a:t>12</a:t>
            </a:fld>
            <a:endParaRPr lang="en-CA"/>
          </a:p>
        </p:txBody>
      </p:sp>
    </p:spTree>
    <p:extLst>
      <p:ext uri="{BB962C8B-B14F-4D97-AF65-F5344CB8AC3E}">
        <p14:creationId xmlns:p14="http://schemas.microsoft.com/office/powerpoint/2010/main" val="70063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B553-9C5C-7F20-724E-DF27B3A5B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B5076D0-8900-1C9F-85DC-5898B60A8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DA0311D-A8EA-CFC1-57DC-95828EE1ED0F}"/>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BA72C722-A161-A310-BF42-3BB98BFAE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B66490-50EE-84B6-5A62-DD18B5E54659}"/>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112148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02C8-2044-3A26-40D9-B4584F044B8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4C37058-D729-FC66-3458-89EFF1C47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1E64E4-10D9-EE1A-E7B4-038D16E533B3}"/>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9AA1F089-4D15-7FE3-5CFB-34A155FB4E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F42355-8761-12F8-D96E-872CA01828E6}"/>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34346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87705-4BC7-36BF-DECE-923015EFFD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1730CB-1CF5-6A95-4D08-28F67FF5C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B0A6CF-01B1-832F-0A25-CC9ED7799991}"/>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4943DED8-FF46-976E-9F40-A6E4A6BCF3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B65483-6A22-ED56-82DE-2117E1E447DC}"/>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30422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A61C-D202-1D71-1498-16C7DEB16F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3993E50-080B-64E0-5034-A347DEDC39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2D2819-1119-009E-DEC7-88E2006F7529}"/>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EEEAD2E1-6356-5D22-EC88-77F9B32487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C28F82-ABB5-CB88-EDB0-75AEF4C364CF}"/>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408849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8F5F-4B97-352A-DE30-E425D0995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58CFC9-CAA2-2F0B-7C60-F1120B3A45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C6E74-66DD-D628-D790-11FCD4870A23}"/>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3A0A3356-F4DF-C7D2-35C5-878A4D04AE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ECA00C-24CC-EB53-E548-03935B708B4A}"/>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408225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96D6-C409-F253-23E9-1C429872CB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D078EA-F21D-EF60-8472-D2515258B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A91EAB2-7014-CBCA-EDA5-C56BB0171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538A6C-BDBD-F246-1A65-0B891314A28C}"/>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6" name="Footer Placeholder 5">
            <a:extLst>
              <a:ext uri="{FF2B5EF4-FFF2-40B4-BE49-F238E27FC236}">
                <a16:creationId xmlns:a16="http://schemas.microsoft.com/office/drawing/2014/main" id="{C43D6E38-D326-FD7E-32F8-C8DB2A8F15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66331E-FE66-595A-B2CB-C8D8D1275E5A}"/>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86069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9A21-79CC-0A92-8CC4-1C953FC8BB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EB81DF-BD81-0A14-03E0-1C21C2DE9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301708-59CB-6D81-655B-BA6185A9F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4455688-49DF-24F2-BB3C-8D9B445B5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E8E93-3B46-9474-C65C-D4E70A5E8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012824D-2D0F-10D3-F06E-871464B2D326}"/>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8" name="Footer Placeholder 7">
            <a:extLst>
              <a:ext uri="{FF2B5EF4-FFF2-40B4-BE49-F238E27FC236}">
                <a16:creationId xmlns:a16="http://schemas.microsoft.com/office/drawing/2014/main" id="{CCF1DCD9-53FB-E7AC-4B0E-8A7C24902F5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BF1F0CD-6EC3-BBB8-57AC-1728CE0101AB}"/>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33791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53E6-C7A4-243E-798F-1385A113BF0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2095F5D-A691-A060-A888-FDF3109A27BC}"/>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4" name="Footer Placeholder 3">
            <a:extLst>
              <a:ext uri="{FF2B5EF4-FFF2-40B4-BE49-F238E27FC236}">
                <a16:creationId xmlns:a16="http://schemas.microsoft.com/office/drawing/2014/main" id="{E14DCF53-932F-9F27-36AF-9039525217F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1AF4C2F-077D-D1BD-B089-3B75E2F82128}"/>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111777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7B8D4-6C89-3A0C-4EE1-92BEF992E41C}"/>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3" name="Footer Placeholder 2">
            <a:extLst>
              <a:ext uri="{FF2B5EF4-FFF2-40B4-BE49-F238E27FC236}">
                <a16:creationId xmlns:a16="http://schemas.microsoft.com/office/drawing/2014/main" id="{4FCC2A07-CB0C-AB7C-0B31-885F9B3B58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3802A3-FFD5-EAD7-8E17-4BD3A74ACAFD}"/>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31195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C540-840E-C375-2545-CC8330252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9B6B7A3-62BA-9669-48D9-434A5B14A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3F24F0F-70E6-DF9F-D815-B584664F2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42315-AF56-4923-F8E3-82B4FA9D4D39}"/>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6" name="Footer Placeholder 5">
            <a:extLst>
              <a:ext uri="{FF2B5EF4-FFF2-40B4-BE49-F238E27FC236}">
                <a16:creationId xmlns:a16="http://schemas.microsoft.com/office/drawing/2014/main" id="{81134440-8BF9-5C4D-9B7A-D2E8268443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2B4AAC-2AF8-E08A-5203-F5A3FA9E9C02}"/>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25620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71A9-BD51-1477-4B0B-32DA0C136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E04D76-D160-6EE5-B696-8174FABF8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8B90CC0-82A0-3D4C-7736-62F2F3BAA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B7590-296B-F7DC-8CC9-1DA825709C27}"/>
              </a:ext>
            </a:extLst>
          </p:cNvPr>
          <p:cNvSpPr>
            <a:spLocks noGrp="1"/>
          </p:cNvSpPr>
          <p:nvPr>
            <p:ph type="dt" sz="half" idx="10"/>
          </p:nvPr>
        </p:nvSpPr>
        <p:spPr/>
        <p:txBody>
          <a:bodyPr/>
          <a:lstStyle/>
          <a:p>
            <a:fld id="{7F2E28F0-1C26-4ADA-96C3-F709CE8C8CB5}" type="datetimeFigureOut">
              <a:rPr lang="en-CA" smtClean="0"/>
              <a:t>2024-07-29</a:t>
            </a:fld>
            <a:endParaRPr lang="en-CA"/>
          </a:p>
        </p:txBody>
      </p:sp>
      <p:sp>
        <p:nvSpPr>
          <p:cNvPr id="6" name="Footer Placeholder 5">
            <a:extLst>
              <a:ext uri="{FF2B5EF4-FFF2-40B4-BE49-F238E27FC236}">
                <a16:creationId xmlns:a16="http://schemas.microsoft.com/office/drawing/2014/main" id="{90EA7CE6-1299-FE7B-1B73-815CB19461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3F5795B-72EE-7B81-FFC1-0E94B047EB4E}"/>
              </a:ext>
            </a:extLst>
          </p:cNvPr>
          <p:cNvSpPr>
            <a:spLocks noGrp="1"/>
          </p:cNvSpPr>
          <p:nvPr>
            <p:ph type="sldNum" sz="quarter" idx="12"/>
          </p:nvPr>
        </p:nvSpPr>
        <p:spPr/>
        <p:txBody>
          <a:bodyPr/>
          <a:lstStyle/>
          <a:p>
            <a:fld id="{534757AC-731F-4140-B39A-B8342E644B38}" type="slidenum">
              <a:rPr lang="en-CA" smtClean="0"/>
              <a:t>‹#›</a:t>
            </a:fld>
            <a:endParaRPr lang="en-CA"/>
          </a:p>
        </p:txBody>
      </p:sp>
    </p:spTree>
    <p:extLst>
      <p:ext uri="{BB962C8B-B14F-4D97-AF65-F5344CB8AC3E}">
        <p14:creationId xmlns:p14="http://schemas.microsoft.com/office/powerpoint/2010/main" val="188414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A6D86-A7D8-DFFA-5A7D-E2C062BB9F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746D1D-C98E-DFE1-CF0F-C9B506562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93AFAF-8594-2280-5879-06AAA8A70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2E28F0-1C26-4ADA-96C3-F709CE8C8CB5}" type="datetimeFigureOut">
              <a:rPr lang="en-CA" smtClean="0"/>
              <a:t>2024-07-29</a:t>
            </a:fld>
            <a:endParaRPr lang="en-CA"/>
          </a:p>
        </p:txBody>
      </p:sp>
      <p:sp>
        <p:nvSpPr>
          <p:cNvPr id="5" name="Footer Placeholder 4">
            <a:extLst>
              <a:ext uri="{FF2B5EF4-FFF2-40B4-BE49-F238E27FC236}">
                <a16:creationId xmlns:a16="http://schemas.microsoft.com/office/drawing/2014/main" id="{F78E23EE-2F18-31C9-82A0-432C06850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77B2ED7-5D78-D993-DC6F-D9C066545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4757AC-731F-4140-B39A-B8342E644B38}" type="slidenum">
              <a:rPr lang="en-CA" smtClean="0"/>
              <a:t>‹#›</a:t>
            </a:fld>
            <a:endParaRPr lang="en-CA"/>
          </a:p>
        </p:txBody>
      </p:sp>
    </p:spTree>
    <p:extLst>
      <p:ext uri="{BB962C8B-B14F-4D97-AF65-F5344CB8AC3E}">
        <p14:creationId xmlns:p14="http://schemas.microsoft.com/office/powerpoint/2010/main" val="399395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3400-B6D3-BFA4-D385-8DA835BDCE77}"/>
              </a:ext>
            </a:extLst>
          </p:cNvPr>
          <p:cNvSpPr>
            <a:spLocks noGrp="1"/>
          </p:cNvSpPr>
          <p:nvPr>
            <p:ph type="ctrTitle"/>
          </p:nvPr>
        </p:nvSpPr>
        <p:spPr/>
        <p:txBody>
          <a:bodyPr/>
          <a:lstStyle/>
          <a:p>
            <a:r>
              <a:rPr lang="en-US" dirty="0"/>
              <a:t>Bike Share Results</a:t>
            </a:r>
            <a:endParaRPr lang="en-CA" dirty="0"/>
          </a:p>
        </p:txBody>
      </p:sp>
      <p:sp>
        <p:nvSpPr>
          <p:cNvPr id="3" name="Subtitle 2">
            <a:extLst>
              <a:ext uri="{FF2B5EF4-FFF2-40B4-BE49-F238E27FC236}">
                <a16:creationId xmlns:a16="http://schemas.microsoft.com/office/drawing/2014/main" id="{6A9CE981-8366-26FF-9882-1A6B7D7C9577}"/>
              </a:ext>
            </a:extLst>
          </p:cNvPr>
          <p:cNvSpPr>
            <a:spLocks noGrp="1"/>
          </p:cNvSpPr>
          <p:nvPr>
            <p:ph type="subTitle" idx="1"/>
          </p:nvPr>
        </p:nvSpPr>
        <p:spPr/>
        <p:txBody>
          <a:bodyPr/>
          <a:lstStyle/>
          <a:p>
            <a:r>
              <a:rPr lang="en-US" dirty="0"/>
              <a:t>Google Data Analytics Case Study</a:t>
            </a:r>
          </a:p>
          <a:p>
            <a:r>
              <a:rPr lang="en-US" dirty="0"/>
              <a:t>Grant Cheng</a:t>
            </a:r>
            <a:endParaRPr lang="en-CA" dirty="0"/>
          </a:p>
        </p:txBody>
      </p:sp>
    </p:spTree>
    <p:extLst>
      <p:ext uri="{BB962C8B-B14F-4D97-AF65-F5344CB8AC3E}">
        <p14:creationId xmlns:p14="http://schemas.microsoft.com/office/powerpoint/2010/main" val="129609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C0EA-3529-4AAB-2DC5-0C18BD0C9F52}"/>
              </a:ext>
            </a:extLst>
          </p:cNvPr>
          <p:cNvSpPr>
            <a:spLocks noGrp="1"/>
          </p:cNvSpPr>
          <p:nvPr>
            <p:ph type="title"/>
          </p:nvPr>
        </p:nvSpPr>
        <p:spPr/>
        <p:txBody>
          <a:bodyPr/>
          <a:lstStyle/>
          <a:p>
            <a:r>
              <a:rPr lang="en-US" dirty="0"/>
              <a:t>Correlation Heatmap of Numerical Variables</a:t>
            </a:r>
            <a:endParaRPr lang="en-CA" dirty="0"/>
          </a:p>
        </p:txBody>
      </p:sp>
      <p:pic>
        <p:nvPicPr>
          <p:cNvPr id="5" name="Content Placeholder 4">
            <a:extLst>
              <a:ext uri="{FF2B5EF4-FFF2-40B4-BE49-F238E27FC236}">
                <a16:creationId xmlns:a16="http://schemas.microsoft.com/office/drawing/2014/main" id="{888A8DC8-A2C5-94EC-9E13-442B48CF97CB}"/>
              </a:ext>
            </a:extLst>
          </p:cNvPr>
          <p:cNvPicPr>
            <a:picLocks noGrp="1" noChangeAspect="1"/>
          </p:cNvPicPr>
          <p:nvPr>
            <p:ph idx="1"/>
          </p:nvPr>
        </p:nvPicPr>
        <p:blipFill>
          <a:blip r:embed="rId2"/>
          <a:stretch>
            <a:fillRect/>
          </a:stretch>
        </p:blipFill>
        <p:spPr>
          <a:xfrm>
            <a:off x="2920716" y="1589088"/>
            <a:ext cx="5283767" cy="4351338"/>
          </a:xfrm>
        </p:spPr>
      </p:pic>
    </p:spTree>
    <p:extLst>
      <p:ext uri="{BB962C8B-B14F-4D97-AF65-F5344CB8AC3E}">
        <p14:creationId xmlns:p14="http://schemas.microsoft.com/office/powerpoint/2010/main" val="170823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DBD6-767C-3EAE-7F3F-665BB32200EE}"/>
              </a:ext>
            </a:extLst>
          </p:cNvPr>
          <p:cNvSpPr>
            <a:spLocks noGrp="1"/>
          </p:cNvSpPr>
          <p:nvPr>
            <p:ph type="title"/>
          </p:nvPr>
        </p:nvSpPr>
        <p:spPr/>
        <p:txBody>
          <a:bodyPr/>
          <a:lstStyle/>
          <a:p>
            <a:r>
              <a:rPr lang="en-US" dirty="0"/>
              <a:t>Key Findings</a:t>
            </a:r>
            <a:endParaRPr lang="en-CA" dirty="0"/>
          </a:p>
        </p:txBody>
      </p:sp>
      <p:sp>
        <p:nvSpPr>
          <p:cNvPr id="3" name="Content Placeholder 2">
            <a:extLst>
              <a:ext uri="{FF2B5EF4-FFF2-40B4-BE49-F238E27FC236}">
                <a16:creationId xmlns:a16="http://schemas.microsoft.com/office/drawing/2014/main" id="{BADCDAD1-313C-0556-9AE0-82D7D9D1001F}"/>
              </a:ext>
            </a:extLst>
          </p:cNvPr>
          <p:cNvSpPr>
            <a:spLocks noGrp="1"/>
          </p:cNvSpPr>
          <p:nvPr>
            <p:ph idx="1"/>
          </p:nvPr>
        </p:nvSpPr>
        <p:spPr/>
        <p:txBody>
          <a:bodyPr/>
          <a:lstStyle/>
          <a:p>
            <a:r>
              <a:rPr lang="en-US" dirty="0"/>
              <a:t>Members are more likely to ride less hours throughout the year than casual riders, but are more consistent in duration</a:t>
            </a:r>
          </a:p>
          <a:p>
            <a:r>
              <a:rPr lang="en-US" dirty="0"/>
              <a:t>Members are more likely to ride on weekdays (Mondays through Fridays) than on weekends</a:t>
            </a:r>
          </a:p>
          <a:p>
            <a:r>
              <a:rPr lang="en-US" dirty="0"/>
              <a:t>Members are more likely to start at the </a:t>
            </a:r>
            <a:r>
              <a:rPr lang="en-CA" sz="2800" b="0" i="0" u="none" strike="noStrike" dirty="0">
                <a:solidFill>
                  <a:srgbClr val="000000"/>
                </a:solidFill>
                <a:effectLst/>
                <a:latin typeface="Aptos Narrow" panose="020B0004020202020204" pitchFamily="34" charset="0"/>
              </a:rPr>
              <a:t>Clinton St &amp; Washington Blvd, Kingsbury St &amp; Kinzie St,</a:t>
            </a:r>
            <a:r>
              <a:rPr lang="en-CA" dirty="0">
                <a:solidFill>
                  <a:srgbClr val="000000"/>
                </a:solidFill>
                <a:latin typeface="Aptos Narrow" panose="020B0004020202020204" pitchFamily="34" charset="0"/>
              </a:rPr>
              <a:t> or </a:t>
            </a:r>
            <a:r>
              <a:rPr lang="en-CA" sz="2800" b="0" i="0" u="none" strike="noStrike" dirty="0">
                <a:solidFill>
                  <a:srgbClr val="000000"/>
                </a:solidFill>
                <a:effectLst/>
                <a:latin typeface="Aptos Narrow" panose="020B0004020202020204" pitchFamily="34" charset="0"/>
              </a:rPr>
              <a:t>Clark St &amp; Elm St stations</a:t>
            </a:r>
          </a:p>
          <a:p>
            <a:endParaRPr lang="en-CA" sz="2800" b="0" i="0" u="none" strike="noStrike" dirty="0">
              <a:solidFill>
                <a:srgbClr val="000000"/>
              </a:solidFill>
              <a:effectLst/>
              <a:latin typeface="Aptos Narrow" panose="020B0004020202020204" pitchFamily="34" charset="0"/>
            </a:endParaRPr>
          </a:p>
          <a:p>
            <a:endParaRPr lang="en-CA" dirty="0"/>
          </a:p>
        </p:txBody>
      </p:sp>
    </p:spTree>
    <p:extLst>
      <p:ext uri="{BB962C8B-B14F-4D97-AF65-F5344CB8AC3E}">
        <p14:creationId xmlns:p14="http://schemas.microsoft.com/office/powerpoint/2010/main" val="93419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1338-89B3-E079-CC79-5E689B7CEA22}"/>
              </a:ext>
            </a:extLst>
          </p:cNvPr>
          <p:cNvSpPr>
            <a:spLocks noGrp="1"/>
          </p:cNvSpPr>
          <p:nvPr>
            <p:ph type="title"/>
          </p:nvPr>
        </p:nvSpPr>
        <p:spPr/>
        <p:txBody>
          <a:bodyPr/>
          <a:lstStyle/>
          <a:p>
            <a:r>
              <a:rPr lang="en-US" dirty="0"/>
              <a:t>Top 3 Recommendations</a:t>
            </a:r>
            <a:endParaRPr lang="en-CA" dirty="0"/>
          </a:p>
        </p:txBody>
      </p:sp>
      <p:sp>
        <p:nvSpPr>
          <p:cNvPr id="3" name="Content Placeholder 2">
            <a:extLst>
              <a:ext uri="{FF2B5EF4-FFF2-40B4-BE49-F238E27FC236}">
                <a16:creationId xmlns:a16="http://schemas.microsoft.com/office/drawing/2014/main" id="{5B8340BF-5D73-A070-52CC-9D2D6682F5BF}"/>
              </a:ext>
            </a:extLst>
          </p:cNvPr>
          <p:cNvSpPr>
            <a:spLocks noGrp="1"/>
          </p:cNvSpPr>
          <p:nvPr>
            <p:ph idx="1"/>
          </p:nvPr>
        </p:nvSpPr>
        <p:spPr/>
        <p:txBody>
          <a:bodyPr/>
          <a:lstStyle/>
          <a:p>
            <a:r>
              <a:rPr lang="en-US" dirty="0"/>
              <a:t>Target high-wealth, busy, active people.</a:t>
            </a:r>
          </a:p>
          <a:p>
            <a:r>
              <a:rPr lang="en-US" dirty="0"/>
              <a:t>Target people with more spare time on weekdays. </a:t>
            </a:r>
          </a:p>
          <a:p>
            <a:r>
              <a:rPr lang="en-US" dirty="0"/>
              <a:t>Target people who live near the top 3 starting stations.</a:t>
            </a:r>
            <a:endParaRPr lang="en-CA" dirty="0"/>
          </a:p>
        </p:txBody>
      </p:sp>
    </p:spTree>
    <p:extLst>
      <p:ext uri="{BB962C8B-B14F-4D97-AF65-F5344CB8AC3E}">
        <p14:creationId xmlns:p14="http://schemas.microsoft.com/office/powerpoint/2010/main" val="19947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694D-D3B0-D640-D2FB-62F745F562D6}"/>
              </a:ext>
            </a:extLst>
          </p:cNvPr>
          <p:cNvSpPr>
            <a:spLocks noGrp="1"/>
          </p:cNvSpPr>
          <p:nvPr>
            <p:ph type="title"/>
          </p:nvPr>
        </p:nvSpPr>
        <p:spPr/>
        <p:txBody>
          <a:bodyPr/>
          <a:lstStyle/>
          <a:p>
            <a:r>
              <a:rPr lang="en-US" dirty="0"/>
              <a:t>Next Steps</a:t>
            </a:r>
            <a:endParaRPr lang="en-CA" dirty="0"/>
          </a:p>
        </p:txBody>
      </p:sp>
      <p:sp>
        <p:nvSpPr>
          <p:cNvPr id="3" name="Content Placeholder 2">
            <a:extLst>
              <a:ext uri="{FF2B5EF4-FFF2-40B4-BE49-F238E27FC236}">
                <a16:creationId xmlns:a16="http://schemas.microsoft.com/office/drawing/2014/main" id="{53486971-47D1-FE52-4164-B8EBE4145267}"/>
              </a:ext>
            </a:extLst>
          </p:cNvPr>
          <p:cNvSpPr>
            <a:spLocks noGrp="1"/>
          </p:cNvSpPr>
          <p:nvPr>
            <p:ph idx="1"/>
          </p:nvPr>
        </p:nvSpPr>
        <p:spPr/>
        <p:txBody>
          <a:bodyPr/>
          <a:lstStyle/>
          <a:p>
            <a:r>
              <a:rPr lang="en-US" dirty="0"/>
              <a:t>Find socioeconomic profiles of members and casual riders</a:t>
            </a:r>
            <a:endParaRPr lang="en-CA" dirty="0"/>
          </a:p>
          <a:p>
            <a:r>
              <a:rPr lang="en-CA" dirty="0"/>
              <a:t>Survey members for psychological and motivational profiles</a:t>
            </a:r>
          </a:p>
          <a:p>
            <a:r>
              <a:rPr lang="en-CA" dirty="0"/>
              <a:t>Develop more analysis techniques for geographical data</a:t>
            </a:r>
          </a:p>
          <a:p>
            <a:r>
              <a:rPr lang="en-US" dirty="0"/>
              <a:t>Focus on summer months to attract new people to events</a:t>
            </a:r>
          </a:p>
        </p:txBody>
      </p:sp>
    </p:spTree>
    <p:extLst>
      <p:ext uri="{BB962C8B-B14F-4D97-AF65-F5344CB8AC3E}">
        <p14:creationId xmlns:p14="http://schemas.microsoft.com/office/powerpoint/2010/main" val="24468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0C31-15F7-4F35-EEEF-D3BA7061FFFD}"/>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BC55CC03-66EF-0BE1-9A94-411402FED71D}"/>
              </a:ext>
            </a:extLst>
          </p:cNvPr>
          <p:cNvSpPr>
            <a:spLocks noGrp="1"/>
          </p:cNvSpPr>
          <p:nvPr>
            <p:ph idx="1"/>
          </p:nvPr>
        </p:nvSpPr>
        <p:spPr/>
        <p:txBody>
          <a:bodyPr/>
          <a:lstStyle/>
          <a:p>
            <a:r>
              <a:rPr lang="en-US" dirty="0"/>
              <a:t>Questions to Answer</a:t>
            </a:r>
          </a:p>
          <a:p>
            <a:r>
              <a:rPr lang="en-US" dirty="0"/>
              <a:t>Data Sources</a:t>
            </a:r>
          </a:p>
          <a:p>
            <a:r>
              <a:rPr lang="en-US" dirty="0"/>
              <a:t>Documentation of Data Processing</a:t>
            </a:r>
          </a:p>
          <a:p>
            <a:r>
              <a:rPr lang="en-US" dirty="0"/>
              <a:t>Summary of Analysis</a:t>
            </a:r>
          </a:p>
          <a:p>
            <a:r>
              <a:rPr lang="en-US" dirty="0"/>
              <a:t>Key Findings</a:t>
            </a:r>
          </a:p>
          <a:p>
            <a:r>
              <a:rPr lang="en-US" dirty="0"/>
              <a:t>Top 3 Recommendations</a:t>
            </a:r>
            <a:endParaRPr lang="en-CA" dirty="0"/>
          </a:p>
        </p:txBody>
      </p:sp>
    </p:spTree>
    <p:extLst>
      <p:ext uri="{BB962C8B-B14F-4D97-AF65-F5344CB8AC3E}">
        <p14:creationId xmlns:p14="http://schemas.microsoft.com/office/powerpoint/2010/main" val="241857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1130-AD74-15C6-375D-EA170FEDF53D}"/>
              </a:ext>
            </a:extLst>
          </p:cNvPr>
          <p:cNvSpPr>
            <a:spLocks noGrp="1"/>
          </p:cNvSpPr>
          <p:nvPr>
            <p:ph type="title"/>
          </p:nvPr>
        </p:nvSpPr>
        <p:spPr/>
        <p:txBody>
          <a:bodyPr/>
          <a:lstStyle/>
          <a:p>
            <a:r>
              <a:rPr lang="en-US" dirty="0"/>
              <a:t>Questions To Answer</a:t>
            </a:r>
            <a:endParaRPr lang="en-CA" dirty="0"/>
          </a:p>
        </p:txBody>
      </p:sp>
      <p:sp>
        <p:nvSpPr>
          <p:cNvPr id="3" name="Content Placeholder 2">
            <a:extLst>
              <a:ext uri="{FF2B5EF4-FFF2-40B4-BE49-F238E27FC236}">
                <a16:creationId xmlns:a16="http://schemas.microsoft.com/office/drawing/2014/main" id="{D6AF6006-0F6F-F968-B764-7CF0296879A3}"/>
              </a:ext>
            </a:extLst>
          </p:cNvPr>
          <p:cNvSpPr>
            <a:spLocks noGrp="1"/>
          </p:cNvSpPr>
          <p:nvPr>
            <p:ph idx="1"/>
          </p:nvPr>
        </p:nvSpPr>
        <p:spPr/>
        <p:txBody>
          <a:bodyPr/>
          <a:lstStyle/>
          <a:p>
            <a:r>
              <a:rPr lang="en-US" dirty="0"/>
              <a:t>How does the usage of company bikes compare between members and casual riders? </a:t>
            </a:r>
          </a:p>
          <a:p>
            <a:r>
              <a:rPr lang="en-US" dirty="0"/>
              <a:t>For what reasons are memberships bought?</a:t>
            </a:r>
          </a:p>
          <a:p>
            <a:r>
              <a:rPr lang="en-US" dirty="0"/>
              <a:t>How do we influence or persuade casual rides to become members using social media?</a:t>
            </a:r>
          </a:p>
        </p:txBody>
      </p:sp>
    </p:spTree>
    <p:extLst>
      <p:ext uri="{BB962C8B-B14F-4D97-AF65-F5344CB8AC3E}">
        <p14:creationId xmlns:p14="http://schemas.microsoft.com/office/powerpoint/2010/main" val="39059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40CB-AB2A-341D-7C94-4F333F13879F}"/>
              </a:ext>
            </a:extLst>
          </p:cNvPr>
          <p:cNvSpPr>
            <a:spLocks noGrp="1"/>
          </p:cNvSpPr>
          <p:nvPr>
            <p:ph type="title"/>
          </p:nvPr>
        </p:nvSpPr>
        <p:spPr/>
        <p:txBody>
          <a:bodyPr/>
          <a:lstStyle/>
          <a:p>
            <a:r>
              <a:rPr lang="en-US" dirty="0"/>
              <a:t>Data Sources</a:t>
            </a:r>
            <a:endParaRPr lang="en-CA" dirty="0"/>
          </a:p>
        </p:txBody>
      </p:sp>
      <p:sp>
        <p:nvSpPr>
          <p:cNvPr id="3" name="Content Placeholder 2">
            <a:extLst>
              <a:ext uri="{FF2B5EF4-FFF2-40B4-BE49-F238E27FC236}">
                <a16:creationId xmlns:a16="http://schemas.microsoft.com/office/drawing/2014/main" id="{8A6EEED4-B9C5-B521-3DFE-6B8A03200BC2}"/>
              </a:ext>
            </a:extLst>
          </p:cNvPr>
          <p:cNvSpPr>
            <a:spLocks noGrp="1"/>
          </p:cNvSpPr>
          <p:nvPr>
            <p:ph idx="1"/>
          </p:nvPr>
        </p:nvSpPr>
        <p:spPr/>
        <p:txBody>
          <a:bodyPr/>
          <a:lstStyle/>
          <a:p>
            <a:r>
              <a:rPr lang="en-US" dirty="0"/>
              <a:t>Data is downloaded from company’s AWS S3 bucket</a:t>
            </a:r>
          </a:p>
          <a:p>
            <a:r>
              <a:rPr lang="en-US" dirty="0"/>
              <a:t>Data that is analyzed is from the previous 12 months (July 2023-June 2024)</a:t>
            </a:r>
          </a:p>
          <a:p>
            <a:r>
              <a:rPr lang="en-US" dirty="0"/>
              <a:t>Data downloaded to local machine and is in CSV format</a:t>
            </a:r>
          </a:p>
          <a:p>
            <a:endParaRPr lang="en-CA" dirty="0"/>
          </a:p>
        </p:txBody>
      </p:sp>
    </p:spTree>
    <p:extLst>
      <p:ext uri="{BB962C8B-B14F-4D97-AF65-F5344CB8AC3E}">
        <p14:creationId xmlns:p14="http://schemas.microsoft.com/office/powerpoint/2010/main" val="114304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C5A2-19FE-D301-9121-F89477DD9032}"/>
              </a:ext>
            </a:extLst>
          </p:cNvPr>
          <p:cNvSpPr>
            <a:spLocks noGrp="1"/>
          </p:cNvSpPr>
          <p:nvPr>
            <p:ph type="title"/>
          </p:nvPr>
        </p:nvSpPr>
        <p:spPr/>
        <p:txBody>
          <a:bodyPr/>
          <a:lstStyle/>
          <a:p>
            <a:r>
              <a:rPr lang="en-US" dirty="0"/>
              <a:t>Documentation of Data Processing </a:t>
            </a:r>
            <a:endParaRPr lang="en-CA" dirty="0"/>
          </a:p>
        </p:txBody>
      </p:sp>
      <p:sp>
        <p:nvSpPr>
          <p:cNvPr id="3" name="Content Placeholder 2">
            <a:extLst>
              <a:ext uri="{FF2B5EF4-FFF2-40B4-BE49-F238E27FC236}">
                <a16:creationId xmlns:a16="http://schemas.microsoft.com/office/drawing/2014/main" id="{8A44C02A-59F4-51E5-2AF9-A93BE9BA1193}"/>
              </a:ext>
            </a:extLst>
          </p:cNvPr>
          <p:cNvSpPr>
            <a:spLocks noGrp="1"/>
          </p:cNvSpPr>
          <p:nvPr>
            <p:ph idx="1"/>
          </p:nvPr>
        </p:nvSpPr>
        <p:spPr/>
        <p:txBody>
          <a:bodyPr/>
          <a:lstStyle/>
          <a:p>
            <a:r>
              <a:rPr lang="en-US" dirty="0"/>
              <a:t>The total time of each ride was calculated by Excel’s simple subtraction of end time and start time columns.</a:t>
            </a:r>
          </a:p>
          <a:p>
            <a:r>
              <a:rPr lang="en-US" dirty="0"/>
              <a:t>Weekday (1 through 7) was determined using Excel’s </a:t>
            </a:r>
            <a:r>
              <a:rPr lang="en-US" dirty="0">
                <a:highlight>
                  <a:srgbClr val="C0C0C0"/>
                </a:highlight>
                <a:latin typeface="Consolas" panose="020B0609020204030204" pitchFamily="49" charset="0"/>
              </a:rPr>
              <a:t>weekday()</a:t>
            </a:r>
            <a:r>
              <a:rPr lang="en-US" dirty="0">
                <a:solidFill>
                  <a:srgbClr val="FF0000"/>
                </a:solidFill>
                <a:latin typeface="Consolas" panose="020B0609020204030204" pitchFamily="49" charset="0"/>
              </a:rPr>
              <a:t> </a:t>
            </a:r>
            <a:r>
              <a:rPr lang="en-US" dirty="0"/>
              <a:t>formula with 1 being Sunday and 7 being Saturday.</a:t>
            </a:r>
            <a:endParaRPr lang="en-CA" dirty="0"/>
          </a:p>
          <a:p>
            <a:r>
              <a:rPr lang="en-CA" dirty="0"/>
              <a:t>From there, Python code was used to drop rides with empty fields, distance from longitude and latitude is derived via the Haversine formula, total time of each ride was converted to the number of seconds.</a:t>
            </a:r>
          </a:p>
          <a:p>
            <a:r>
              <a:rPr lang="en-CA" dirty="0"/>
              <a:t>Validation strategy was to check if the ride had zero time or same start and finish location.</a:t>
            </a:r>
            <a:endParaRPr lang="en-US" dirty="0"/>
          </a:p>
        </p:txBody>
      </p:sp>
    </p:spTree>
    <p:extLst>
      <p:ext uri="{BB962C8B-B14F-4D97-AF65-F5344CB8AC3E}">
        <p14:creationId xmlns:p14="http://schemas.microsoft.com/office/powerpoint/2010/main" val="221824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8F3D-1620-3DEF-1604-C5E609A38B23}"/>
              </a:ext>
            </a:extLst>
          </p:cNvPr>
          <p:cNvSpPr>
            <a:spLocks noGrp="1"/>
          </p:cNvSpPr>
          <p:nvPr>
            <p:ph type="title"/>
          </p:nvPr>
        </p:nvSpPr>
        <p:spPr/>
        <p:txBody>
          <a:bodyPr/>
          <a:lstStyle/>
          <a:p>
            <a:r>
              <a:rPr lang="en-US" dirty="0"/>
              <a:t>Summary of Analysis</a:t>
            </a:r>
            <a:endParaRPr lang="en-CA" dirty="0"/>
          </a:p>
        </p:txBody>
      </p:sp>
      <p:sp>
        <p:nvSpPr>
          <p:cNvPr id="3" name="Content Placeholder 2">
            <a:extLst>
              <a:ext uri="{FF2B5EF4-FFF2-40B4-BE49-F238E27FC236}">
                <a16:creationId xmlns:a16="http://schemas.microsoft.com/office/drawing/2014/main" id="{355DB748-EE31-80E9-32F8-56A27109212E}"/>
              </a:ext>
            </a:extLst>
          </p:cNvPr>
          <p:cNvSpPr>
            <a:spLocks noGrp="1"/>
          </p:cNvSpPr>
          <p:nvPr>
            <p:ph idx="1"/>
          </p:nvPr>
        </p:nvSpPr>
        <p:spPr/>
        <p:txBody>
          <a:bodyPr/>
          <a:lstStyle/>
          <a:p>
            <a:r>
              <a:rPr lang="en-US" dirty="0"/>
              <a:t>SQL queries were used to derive statistics of the dataset.</a:t>
            </a:r>
          </a:p>
          <a:p>
            <a:r>
              <a:rPr lang="en-US" dirty="0"/>
              <a:t>Python libraries (pandas, </a:t>
            </a:r>
            <a:r>
              <a:rPr lang="en-US" dirty="0" err="1"/>
              <a:t>numpy</a:t>
            </a:r>
            <a:r>
              <a:rPr lang="en-US" dirty="0"/>
              <a:t>, matplotlib, seaborn) were used to create additional statistical visualizations</a:t>
            </a:r>
          </a:p>
          <a:p>
            <a:r>
              <a:rPr lang="en-US" dirty="0"/>
              <a:t>Some key findings are on the next few slides</a:t>
            </a:r>
          </a:p>
          <a:p>
            <a:endParaRPr lang="en-CA" dirty="0"/>
          </a:p>
        </p:txBody>
      </p:sp>
    </p:spTree>
    <p:extLst>
      <p:ext uri="{BB962C8B-B14F-4D97-AF65-F5344CB8AC3E}">
        <p14:creationId xmlns:p14="http://schemas.microsoft.com/office/powerpoint/2010/main" val="137319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E6A4-4EE5-91D6-060D-C7EC89B5F1CE}"/>
              </a:ext>
            </a:extLst>
          </p:cNvPr>
          <p:cNvSpPr>
            <a:spLocks noGrp="1"/>
          </p:cNvSpPr>
          <p:nvPr>
            <p:ph type="title"/>
          </p:nvPr>
        </p:nvSpPr>
        <p:spPr/>
        <p:txBody>
          <a:bodyPr/>
          <a:lstStyle/>
          <a:p>
            <a:r>
              <a:rPr lang="en-US" dirty="0"/>
              <a:t>SQL Queries of Average Ride Time</a:t>
            </a:r>
            <a:endParaRPr lang="en-CA" dirty="0"/>
          </a:p>
        </p:txBody>
      </p:sp>
      <p:graphicFrame>
        <p:nvGraphicFramePr>
          <p:cNvPr id="7" name="Content Placeholder 6">
            <a:extLst>
              <a:ext uri="{FF2B5EF4-FFF2-40B4-BE49-F238E27FC236}">
                <a16:creationId xmlns:a16="http://schemas.microsoft.com/office/drawing/2014/main" id="{6121F2E9-ACF9-BC13-50C2-5AA9B07EFC02}"/>
              </a:ext>
            </a:extLst>
          </p:cNvPr>
          <p:cNvGraphicFramePr>
            <a:graphicFrameLocks noGrp="1"/>
          </p:cNvGraphicFramePr>
          <p:nvPr>
            <p:ph idx="1"/>
            <p:extLst>
              <p:ext uri="{D42A27DB-BD31-4B8C-83A1-F6EECF244321}">
                <p14:modId xmlns:p14="http://schemas.microsoft.com/office/powerpoint/2010/main" val="1177283145"/>
              </p:ext>
            </p:extLst>
          </p:nvPr>
        </p:nvGraphicFramePr>
        <p:xfrm>
          <a:off x="838200" y="1690688"/>
          <a:ext cx="2114550" cy="2667000"/>
        </p:xfrm>
        <a:graphic>
          <a:graphicData uri="http://schemas.openxmlformats.org/drawingml/2006/table">
            <a:tbl>
              <a:tblPr/>
              <a:tblGrid>
                <a:gridCol w="654050">
                  <a:extLst>
                    <a:ext uri="{9D8B030D-6E8A-4147-A177-3AD203B41FA5}">
                      <a16:colId xmlns:a16="http://schemas.microsoft.com/office/drawing/2014/main" val="2229797737"/>
                    </a:ext>
                  </a:extLst>
                </a:gridCol>
                <a:gridCol w="1460500">
                  <a:extLst>
                    <a:ext uri="{9D8B030D-6E8A-4147-A177-3AD203B41FA5}">
                      <a16:colId xmlns:a16="http://schemas.microsoft.com/office/drawing/2014/main" val="391121308"/>
                    </a:ext>
                  </a:extLst>
                </a:gridCol>
              </a:tblGrid>
              <a:tr h="190500">
                <a:tc gridSpan="2">
                  <a:txBody>
                    <a:bodyPr/>
                    <a:lstStyle/>
                    <a:p>
                      <a:pPr algn="l" fontAlgn="b"/>
                      <a:r>
                        <a:rPr lang="en-CA" sz="1100" b="0" i="0" u="none" strike="noStrike">
                          <a:solidFill>
                            <a:srgbClr val="000000"/>
                          </a:solidFill>
                          <a:effectLst/>
                          <a:latin typeface="Aptos Narrow" panose="020B0004020202020204" pitchFamily="34" charset="0"/>
                        </a:rPr>
                        <a:t>casual riders</a:t>
                      </a:r>
                    </a:p>
                  </a:txBody>
                  <a:tcPr marL="9525" marR="9525" marT="9525" marB="0" anchor="b">
                    <a:lnL>
                      <a:noFill/>
                    </a:lnL>
                    <a:lnR>
                      <a:noFill/>
                    </a:lnR>
                    <a:lnT>
                      <a:noFill/>
                    </a:lnT>
                    <a:lnB>
                      <a:noFill/>
                    </a:lnB>
                    <a:noFill/>
                  </a:tcPr>
                </a:tc>
                <a:tc hMerge="1">
                  <a:txBody>
                    <a:bodyPr/>
                    <a:lstStyle/>
                    <a:p>
                      <a:endParaRPr lang="en-CA"/>
                    </a:p>
                  </a:txBody>
                  <a:tcPr/>
                </a:tc>
                <a:extLst>
                  <a:ext uri="{0D108BD9-81ED-4DB2-BD59-A6C34878D82A}">
                    <a16:rowId xmlns:a16="http://schemas.microsoft.com/office/drawing/2014/main" val="1799690244"/>
                  </a:ext>
                </a:extLst>
              </a:tr>
              <a:tr h="190500">
                <a:tc>
                  <a:txBody>
                    <a:bodyPr/>
                    <a:lstStyle/>
                    <a:p>
                      <a:pPr algn="r" fontAlgn="b"/>
                      <a:r>
                        <a:rPr lang="en-CA" sz="1100" b="0" i="0" u="none" strike="noStrike" dirty="0">
                          <a:solidFill>
                            <a:srgbClr val="000000"/>
                          </a:solidFill>
                          <a:effectLst/>
                          <a:latin typeface="Aptos Narrow" panose="020B0004020202020204" pitchFamily="34" charset="0"/>
                        </a:rPr>
                        <a:t>months</a:t>
                      </a:r>
                    </a:p>
                  </a:txBody>
                  <a:tcPr marL="9525" marR="9525" marT="9525" marB="0" anchor="b">
                    <a:lnL>
                      <a:noFill/>
                    </a:lnL>
                    <a:lnR>
                      <a:noFill/>
                    </a:lnR>
                    <a:lnT>
                      <a:noFill/>
                    </a:lnT>
                    <a:lnB>
                      <a:noFill/>
                    </a:lnB>
                    <a:noFill/>
                  </a:tcPr>
                </a:tc>
                <a:tc>
                  <a:txBody>
                    <a:bodyPr/>
                    <a:lstStyle/>
                    <a:p>
                      <a:pPr algn="r" fontAlgn="b"/>
                      <a:r>
                        <a:rPr lang="en-CA" sz="1100" b="0" i="0" u="none" strike="noStrike" dirty="0" err="1">
                          <a:solidFill>
                            <a:srgbClr val="000000"/>
                          </a:solidFill>
                          <a:effectLst/>
                          <a:latin typeface="Aptos Narrow" panose="020B0004020202020204" pitchFamily="34" charset="0"/>
                        </a:rPr>
                        <a:t>avg_ride_seconds</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648662092"/>
                  </a:ext>
                </a:extLst>
              </a:tr>
              <a:tr h="190500">
                <a:tc>
                  <a:txBody>
                    <a:bodyPr/>
                    <a:lstStyle/>
                    <a:p>
                      <a:pPr algn="r" fontAlgn="b"/>
                      <a:r>
                        <a:rPr lang="en-CA" sz="1100" b="0" i="0" u="none" strike="noStrike">
                          <a:solidFill>
                            <a:srgbClr val="000000"/>
                          </a:solidFill>
                          <a:effectLst/>
                          <a:latin typeface="Aptos Narrow" panose="020B0004020202020204" pitchFamily="34" charset="0"/>
                        </a:rPr>
                        <a:t>Jul-23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1522.121</a:t>
                      </a:r>
                    </a:p>
                  </a:txBody>
                  <a:tcPr marL="9525" marR="9525" marT="9525" marB="0" anchor="b">
                    <a:lnL>
                      <a:noFill/>
                    </a:lnL>
                    <a:lnR>
                      <a:noFill/>
                    </a:lnR>
                    <a:lnT>
                      <a:noFill/>
                    </a:lnT>
                    <a:lnB>
                      <a:noFill/>
                    </a:lnB>
                    <a:noFill/>
                  </a:tcPr>
                </a:tc>
                <a:extLst>
                  <a:ext uri="{0D108BD9-81ED-4DB2-BD59-A6C34878D82A}">
                    <a16:rowId xmlns:a16="http://schemas.microsoft.com/office/drawing/2014/main" val="1814355095"/>
                  </a:ext>
                </a:extLst>
              </a:tr>
              <a:tr h="190500">
                <a:tc>
                  <a:txBody>
                    <a:bodyPr/>
                    <a:lstStyle/>
                    <a:p>
                      <a:pPr algn="r" fontAlgn="b"/>
                      <a:r>
                        <a:rPr lang="en-CA" sz="1100" b="0" i="0" u="none" strike="noStrike">
                          <a:solidFill>
                            <a:srgbClr val="000000"/>
                          </a:solidFill>
                          <a:effectLst/>
                          <a:latin typeface="Aptos Narrow" panose="020B0004020202020204" pitchFamily="34" charset="0"/>
                        </a:rPr>
                        <a:t>Aug-23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1465.956</a:t>
                      </a:r>
                    </a:p>
                  </a:txBody>
                  <a:tcPr marL="9525" marR="9525" marT="9525" marB="0" anchor="b">
                    <a:lnL>
                      <a:noFill/>
                    </a:lnL>
                    <a:lnR>
                      <a:noFill/>
                    </a:lnR>
                    <a:lnT>
                      <a:noFill/>
                    </a:lnT>
                    <a:lnB>
                      <a:noFill/>
                    </a:lnB>
                    <a:noFill/>
                  </a:tcPr>
                </a:tc>
                <a:extLst>
                  <a:ext uri="{0D108BD9-81ED-4DB2-BD59-A6C34878D82A}">
                    <a16:rowId xmlns:a16="http://schemas.microsoft.com/office/drawing/2014/main" val="4061490120"/>
                  </a:ext>
                </a:extLst>
              </a:tr>
              <a:tr h="190500">
                <a:tc>
                  <a:txBody>
                    <a:bodyPr/>
                    <a:lstStyle/>
                    <a:p>
                      <a:pPr algn="r" fontAlgn="b"/>
                      <a:r>
                        <a:rPr lang="en-CA" sz="1100" b="0" i="0" u="none" strike="noStrike" dirty="0">
                          <a:solidFill>
                            <a:srgbClr val="000000"/>
                          </a:solidFill>
                          <a:effectLst/>
                          <a:latin typeface="Aptos Narrow" panose="020B0004020202020204" pitchFamily="34" charset="0"/>
                        </a:rPr>
                        <a:t>Sep-23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1417.677</a:t>
                      </a:r>
                    </a:p>
                  </a:txBody>
                  <a:tcPr marL="9525" marR="9525" marT="9525" marB="0" anchor="b">
                    <a:lnL>
                      <a:noFill/>
                    </a:lnL>
                    <a:lnR>
                      <a:noFill/>
                    </a:lnR>
                    <a:lnT>
                      <a:noFill/>
                    </a:lnT>
                    <a:lnB>
                      <a:noFill/>
                    </a:lnB>
                    <a:noFill/>
                  </a:tcPr>
                </a:tc>
                <a:extLst>
                  <a:ext uri="{0D108BD9-81ED-4DB2-BD59-A6C34878D82A}">
                    <a16:rowId xmlns:a16="http://schemas.microsoft.com/office/drawing/2014/main" val="773980045"/>
                  </a:ext>
                </a:extLst>
              </a:tr>
              <a:tr h="190500">
                <a:tc>
                  <a:txBody>
                    <a:bodyPr/>
                    <a:lstStyle/>
                    <a:p>
                      <a:pPr algn="r" fontAlgn="b"/>
                      <a:r>
                        <a:rPr lang="en-CA" sz="1100" b="0" i="0" u="none" strike="noStrike">
                          <a:solidFill>
                            <a:srgbClr val="000000"/>
                          </a:solidFill>
                          <a:effectLst/>
                          <a:latin typeface="Aptos Narrow" panose="020B0004020202020204" pitchFamily="34" charset="0"/>
                        </a:rPr>
                        <a:t>Oct-23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1289.701</a:t>
                      </a:r>
                    </a:p>
                  </a:txBody>
                  <a:tcPr marL="9525" marR="9525" marT="9525" marB="0" anchor="b">
                    <a:lnL>
                      <a:noFill/>
                    </a:lnL>
                    <a:lnR>
                      <a:noFill/>
                    </a:lnR>
                    <a:lnT>
                      <a:noFill/>
                    </a:lnT>
                    <a:lnB>
                      <a:noFill/>
                    </a:lnB>
                    <a:noFill/>
                  </a:tcPr>
                </a:tc>
                <a:extLst>
                  <a:ext uri="{0D108BD9-81ED-4DB2-BD59-A6C34878D82A}">
                    <a16:rowId xmlns:a16="http://schemas.microsoft.com/office/drawing/2014/main" val="2442909653"/>
                  </a:ext>
                </a:extLst>
              </a:tr>
              <a:tr h="190500">
                <a:tc>
                  <a:txBody>
                    <a:bodyPr/>
                    <a:lstStyle/>
                    <a:p>
                      <a:pPr algn="r" fontAlgn="b"/>
                      <a:r>
                        <a:rPr lang="en-CA" sz="1100" b="0" i="0" u="none" strike="noStrike">
                          <a:solidFill>
                            <a:srgbClr val="000000"/>
                          </a:solidFill>
                          <a:effectLst/>
                          <a:latin typeface="Aptos Narrow" panose="020B0004020202020204" pitchFamily="34" charset="0"/>
                        </a:rPr>
                        <a:t>Nov-23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1073.716</a:t>
                      </a:r>
                    </a:p>
                  </a:txBody>
                  <a:tcPr marL="9525" marR="9525" marT="9525" marB="0" anchor="b">
                    <a:lnL>
                      <a:noFill/>
                    </a:lnL>
                    <a:lnR>
                      <a:noFill/>
                    </a:lnR>
                    <a:lnT>
                      <a:noFill/>
                    </a:lnT>
                    <a:lnB>
                      <a:noFill/>
                    </a:lnB>
                    <a:noFill/>
                  </a:tcPr>
                </a:tc>
                <a:extLst>
                  <a:ext uri="{0D108BD9-81ED-4DB2-BD59-A6C34878D82A}">
                    <a16:rowId xmlns:a16="http://schemas.microsoft.com/office/drawing/2014/main" val="489960349"/>
                  </a:ext>
                </a:extLst>
              </a:tr>
              <a:tr h="190500">
                <a:tc>
                  <a:txBody>
                    <a:bodyPr/>
                    <a:lstStyle/>
                    <a:p>
                      <a:pPr algn="r" fontAlgn="b"/>
                      <a:r>
                        <a:rPr lang="en-CA" sz="1100" b="0" i="0" u="none" strike="noStrike" dirty="0">
                          <a:solidFill>
                            <a:srgbClr val="000000"/>
                          </a:solidFill>
                          <a:effectLst/>
                          <a:latin typeface="Aptos Narrow" panose="020B0004020202020204" pitchFamily="34" charset="0"/>
                        </a:rPr>
                        <a:t>Dec-23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999.9914</a:t>
                      </a:r>
                    </a:p>
                  </a:txBody>
                  <a:tcPr marL="9525" marR="9525" marT="9525" marB="0" anchor="b">
                    <a:lnL>
                      <a:noFill/>
                    </a:lnL>
                    <a:lnR>
                      <a:noFill/>
                    </a:lnR>
                    <a:lnT>
                      <a:noFill/>
                    </a:lnT>
                    <a:lnB>
                      <a:noFill/>
                    </a:lnB>
                    <a:noFill/>
                  </a:tcPr>
                </a:tc>
                <a:extLst>
                  <a:ext uri="{0D108BD9-81ED-4DB2-BD59-A6C34878D82A}">
                    <a16:rowId xmlns:a16="http://schemas.microsoft.com/office/drawing/2014/main" val="4075527407"/>
                  </a:ext>
                </a:extLst>
              </a:tr>
              <a:tr h="190500">
                <a:tc>
                  <a:txBody>
                    <a:bodyPr/>
                    <a:lstStyle/>
                    <a:p>
                      <a:pPr algn="r" fontAlgn="b"/>
                      <a:r>
                        <a:rPr lang="en-CA" sz="1100" b="0" i="0" u="none" strike="noStrike">
                          <a:solidFill>
                            <a:srgbClr val="000000"/>
                          </a:solidFill>
                          <a:effectLst/>
                          <a:latin typeface="Aptos Narrow" panose="020B0004020202020204" pitchFamily="34" charset="0"/>
                        </a:rPr>
                        <a:t>Jan-24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926.7172</a:t>
                      </a:r>
                    </a:p>
                  </a:txBody>
                  <a:tcPr marL="9525" marR="9525" marT="9525" marB="0" anchor="b">
                    <a:lnL>
                      <a:noFill/>
                    </a:lnL>
                    <a:lnR>
                      <a:noFill/>
                    </a:lnR>
                    <a:lnT>
                      <a:noFill/>
                    </a:lnT>
                    <a:lnB>
                      <a:noFill/>
                    </a:lnB>
                    <a:noFill/>
                  </a:tcPr>
                </a:tc>
                <a:extLst>
                  <a:ext uri="{0D108BD9-81ED-4DB2-BD59-A6C34878D82A}">
                    <a16:rowId xmlns:a16="http://schemas.microsoft.com/office/drawing/2014/main" val="2132053189"/>
                  </a:ext>
                </a:extLst>
              </a:tr>
              <a:tr h="190500">
                <a:tc>
                  <a:txBody>
                    <a:bodyPr/>
                    <a:lstStyle/>
                    <a:p>
                      <a:pPr algn="r" fontAlgn="b"/>
                      <a:r>
                        <a:rPr lang="en-CA" sz="1100" b="0" i="0" u="none" strike="noStrike">
                          <a:solidFill>
                            <a:srgbClr val="000000"/>
                          </a:solidFill>
                          <a:effectLst/>
                          <a:latin typeface="Aptos Narrow" panose="020B0004020202020204" pitchFamily="34" charset="0"/>
                        </a:rPr>
                        <a:t>Feb-24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1185.428</a:t>
                      </a:r>
                    </a:p>
                  </a:txBody>
                  <a:tcPr marL="9525" marR="9525" marT="9525" marB="0" anchor="b">
                    <a:lnL>
                      <a:noFill/>
                    </a:lnL>
                    <a:lnR>
                      <a:noFill/>
                    </a:lnR>
                    <a:lnT>
                      <a:noFill/>
                    </a:lnT>
                    <a:lnB>
                      <a:noFill/>
                    </a:lnB>
                    <a:noFill/>
                  </a:tcPr>
                </a:tc>
                <a:extLst>
                  <a:ext uri="{0D108BD9-81ED-4DB2-BD59-A6C34878D82A}">
                    <a16:rowId xmlns:a16="http://schemas.microsoft.com/office/drawing/2014/main" val="3667288251"/>
                  </a:ext>
                </a:extLst>
              </a:tr>
              <a:tr h="190500">
                <a:tc>
                  <a:txBody>
                    <a:bodyPr/>
                    <a:lstStyle/>
                    <a:p>
                      <a:pPr algn="r" fontAlgn="b"/>
                      <a:r>
                        <a:rPr lang="en-CA" sz="1100" b="0" i="0" u="none" strike="noStrike">
                          <a:solidFill>
                            <a:srgbClr val="000000"/>
                          </a:solidFill>
                          <a:effectLst/>
                          <a:latin typeface="Aptos Narrow" panose="020B0004020202020204" pitchFamily="34" charset="0"/>
                        </a:rPr>
                        <a:t>Mar-24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1325.986</a:t>
                      </a:r>
                    </a:p>
                  </a:txBody>
                  <a:tcPr marL="9525" marR="9525" marT="9525" marB="0" anchor="b">
                    <a:lnL>
                      <a:noFill/>
                    </a:lnL>
                    <a:lnR>
                      <a:noFill/>
                    </a:lnR>
                    <a:lnT>
                      <a:noFill/>
                    </a:lnT>
                    <a:lnB>
                      <a:noFill/>
                    </a:lnB>
                    <a:noFill/>
                  </a:tcPr>
                </a:tc>
                <a:extLst>
                  <a:ext uri="{0D108BD9-81ED-4DB2-BD59-A6C34878D82A}">
                    <a16:rowId xmlns:a16="http://schemas.microsoft.com/office/drawing/2014/main" val="995297823"/>
                  </a:ext>
                </a:extLst>
              </a:tr>
              <a:tr h="190500">
                <a:tc>
                  <a:txBody>
                    <a:bodyPr/>
                    <a:lstStyle/>
                    <a:p>
                      <a:pPr algn="r" fontAlgn="b"/>
                      <a:r>
                        <a:rPr lang="en-CA" sz="1100" b="0" i="0" u="none" strike="noStrike">
                          <a:solidFill>
                            <a:srgbClr val="000000"/>
                          </a:solidFill>
                          <a:effectLst/>
                          <a:latin typeface="Aptos Narrow" panose="020B0004020202020204" pitchFamily="34" charset="0"/>
                        </a:rPr>
                        <a:t>Apr-24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1492.75</a:t>
                      </a:r>
                    </a:p>
                  </a:txBody>
                  <a:tcPr marL="9525" marR="9525" marT="9525" marB="0" anchor="b">
                    <a:lnL>
                      <a:noFill/>
                    </a:lnL>
                    <a:lnR>
                      <a:noFill/>
                    </a:lnR>
                    <a:lnT>
                      <a:noFill/>
                    </a:lnT>
                    <a:lnB>
                      <a:noFill/>
                    </a:lnB>
                    <a:noFill/>
                  </a:tcPr>
                </a:tc>
                <a:extLst>
                  <a:ext uri="{0D108BD9-81ED-4DB2-BD59-A6C34878D82A}">
                    <a16:rowId xmlns:a16="http://schemas.microsoft.com/office/drawing/2014/main" val="1420760717"/>
                  </a:ext>
                </a:extLst>
              </a:tr>
              <a:tr h="190500">
                <a:tc>
                  <a:txBody>
                    <a:bodyPr/>
                    <a:lstStyle/>
                    <a:p>
                      <a:pPr algn="r" fontAlgn="b"/>
                      <a:r>
                        <a:rPr lang="en-CA" sz="1100" b="0" i="0" u="none" strike="noStrike">
                          <a:solidFill>
                            <a:srgbClr val="000000"/>
                          </a:solidFill>
                          <a:effectLst/>
                          <a:latin typeface="Aptos Narrow" panose="020B0004020202020204" pitchFamily="34" charset="0"/>
                        </a:rPr>
                        <a:t>May-24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1627.74</a:t>
                      </a:r>
                    </a:p>
                  </a:txBody>
                  <a:tcPr marL="9525" marR="9525" marT="9525" marB="0" anchor="b">
                    <a:lnL>
                      <a:noFill/>
                    </a:lnL>
                    <a:lnR>
                      <a:noFill/>
                    </a:lnR>
                    <a:lnT>
                      <a:noFill/>
                    </a:lnT>
                    <a:lnB>
                      <a:noFill/>
                    </a:lnB>
                    <a:noFill/>
                  </a:tcPr>
                </a:tc>
                <a:extLst>
                  <a:ext uri="{0D108BD9-81ED-4DB2-BD59-A6C34878D82A}">
                    <a16:rowId xmlns:a16="http://schemas.microsoft.com/office/drawing/2014/main" val="3775933326"/>
                  </a:ext>
                </a:extLst>
              </a:tr>
              <a:tr h="190500">
                <a:tc>
                  <a:txBody>
                    <a:bodyPr/>
                    <a:lstStyle/>
                    <a:p>
                      <a:pPr algn="r" fontAlgn="b"/>
                      <a:r>
                        <a:rPr lang="en-CA" sz="1100" b="0" i="0" u="none" strike="noStrike">
                          <a:solidFill>
                            <a:srgbClr val="000000"/>
                          </a:solidFill>
                          <a:effectLst/>
                          <a:latin typeface="Aptos Narrow" panose="020B0004020202020204" pitchFamily="34" charset="0"/>
                        </a:rPr>
                        <a:t>Jun-24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1582.894</a:t>
                      </a:r>
                    </a:p>
                  </a:txBody>
                  <a:tcPr marL="9525" marR="9525" marT="9525" marB="0" anchor="b">
                    <a:lnL>
                      <a:noFill/>
                    </a:lnL>
                    <a:lnR>
                      <a:noFill/>
                    </a:lnR>
                    <a:lnT>
                      <a:noFill/>
                    </a:lnT>
                    <a:lnB>
                      <a:noFill/>
                    </a:lnB>
                    <a:noFill/>
                  </a:tcPr>
                </a:tc>
                <a:extLst>
                  <a:ext uri="{0D108BD9-81ED-4DB2-BD59-A6C34878D82A}">
                    <a16:rowId xmlns:a16="http://schemas.microsoft.com/office/drawing/2014/main" val="228948369"/>
                  </a:ext>
                </a:extLst>
              </a:tr>
            </a:tbl>
          </a:graphicData>
        </a:graphic>
      </p:graphicFrame>
      <p:graphicFrame>
        <p:nvGraphicFramePr>
          <p:cNvPr id="8" name="Table 7">
            <a:extLst>
              <a:ext uri="{FF2B5EF4-FFF2-40B4-BE49-F238E27FC236}">
                <a16:creationId xmlns:a16="http://schemas.microsoft.com/office/drawing/2014/main" id="{27A3C95A-69A5-0BD6-4A39-A79E412E7DC8}"/>
              </a:ext>
            </a:extLst>
          </p:cNvPr>
          <p:cNvGraphicFramePr>
            <a:graphicFrameLocks noGrp="1"/>
          </p:cNvGraphicFramePr>
          <p:nvPr>
            <p:extLst>
              <p:ext uri="{D42A27DB-BD31-4B8C-83A1-F6EECF244321}">
                <p14:modId xmlns:p14="http://schemas.microsoft.com/office/powerpoint/2010/main" val="1956876369"/>
              </p:ext>
            </p:extLst>
          </p:nvPr>
        </p:nvGraphicFramePr>
        <p:xfrm>
          <a:off x="3222625" y="1690688"/>
          <a:ext cx="2012950" cy="2667000"/>
        </p:xfrm>
        <a:graphic>
          <a:graphicData uri="http://schemas.openxmlformats.org/drawingml/2006/table">
            <a:tbl>
              <a:tblPr/>
              <a:tblGrid>
                <a:gridCol w="603250">
                  <a:extLst>
                    <a:ext uri="{9D8B030D-6E8A-4147-A177-3AD203B41FA5}">
                      <a16:colId xmlns:a16="http://schemas.microsoft.com/office/drawing/2014/main" val="3840144788"/>
                    </a:ext>
                  </a:extLst>
                </a:gridCol>
                <a:gridCol w="1409700">
                  <a:extLst>
                    <a:ext uri="{9D8B030D-6E8A-4147-A177-3AD203B41FA5}">
                      <a16:colId xmlns:a16="http://schemas.microsoft.com/office/drawing/2014/main" val="1438334989"/>
                    </a:ext>
                  </a:extLst>
                </a:gridCol>
              </a:tblGrid>
              <a:tr h="190500">
                <a:tc gridSpan="2">
                  <a:txBody>
                    <a:bodyPr/>
                    <a:lstStyle/>
                    <a:p>
                      <a:pPr algn="l" fontAlgn="b"/>
                      <a:r>
                        <a:rPr lang="en-CA" sz="1100" b="0" i="0" u="none" strike="noStrike" dirty="0">
                          <a:solidFill>
                            <a:srgbClr val="000000"/>
                          </a:solidFill>
                          <a:effectLst/>
                          <a:latin typeface="Aptos Narrow" panose="020B0004020202020204" pitchFamily="34" charset="0"/>
                        </a:rPr>
                        <a:t>annual members</a:t>
                      </a:r>
                    </a:p>
                  </a:txBody>
                  <a:tcPr marL="9525" marR="9525" marT="9525" marB="0" anchor="b">
                    <a:lnL>
                      <a:noFill/>
                    </a:lnL>
                    <a:lnR>
                      <a:noFill/>
                    </a:lnR>
                    <a:lnT>
                      <a:noFill/>
                    </a:lnT>
                    <a:lnB>
                      <a:noFill/>
                    </a:lnB>
                    <a:noFill/>
                  </a:tcPr>
                </a:tc>
                <a:tc hMerge="1">
                  <a:txBody>
                    <a:bodyPr/>
                    <a:lstStyle/>
                    <a:p>
                      <a:endParaRPr lang="en-CA"/>
                    </a:p>
                  </a:txBody>
                  <a:tcPr/>
                </a:tc>
                <a:extLst>
                  <a:ext uri="{0D108BD9-81ED-4DB2-BD59-A6C34878D82A}">
                    <a16:rowId xmlns:a16="http://schemas.microsoft.com/office/drawing/2014/main" val="4283047878"/>
                  </a:ext>
                </a:extLst>
              </a:tr>
              <a:tr h="190500">
                <a:tc>
                  <a:txBody>
                    <a:bodyPr/>
                    <a:lstStyle/>
                    <a:p>
                      <a:pPr algn="r" fontAlgn="b"/>
                      <a:r>
                        <a:rPr lang="en-CA" sz="1100" b="0" i="0" u="none" strike="noStrike" dirty="0">
                          <a:solidFill>
                            <a:srgbClr val="000000"/>
                          </a:solidFill>
                          <a:effectLst/>
                          <a:latin typeface="Aptos Narrow" panose="020B0004020202020204" pitchFamily="34" charset="0"/>
                        </a:rPr>
                        <a:t>months</a:t>
                      </a:r>
                    </a:p>
                  </a:txBody>
                  <a:tcPr marL="9525" marR="9525" marT="9525" marB="0" anchor="b">
                    <a:lnL>
                      <a:noFill/>
                    </a:lnL>
                    <a:lnR>
                      <a:noFill/>
                    </a:lnR>
                    <a:lnT>
                      <a:noFill/>
                    </a:lnT>
                    <a:lnB>
                      <a:noFill/>
                    </a:lnB>
                    <a:noFill/>
                  </a:tcPr>
                </a:tc>
                <a:tc>
                  <a:txBody>
                    <a:bodyPr/>
                    <a:lstStyle/>
                    <a:p>
                      <a:pPr algn="r" fontAlgn="b"/>
                      <a:r>
                        <a:rPr lang="en-CA" sz="1100" b="0" i="0" u="none" strike="noStrike" dirty="0" err="1">
                          <a:solidFill>
                            <a:srgbClr val="000000"/>
                          </a:solidFill>
                          <a:effectLst/>
                          <a:latin typeface="Aptos Narrow" panose="020B0004020202020204" pitchFamily="34" charset="0"/>
                        </a:rPr>
                        <a:t>avg_ride_seconds</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427888732"/>
                  </a:ext>
                </a:extLst>
              </a:tr>
              <a:tr h="190500">
                <a:tc>
                  <a:txBody>
                    <a:bodyPr/>
                    <a:lstStyle/>
                    <a:p>
                      <a:pPr algn="r" fontAlgn="b"/>
                      <a:r>
                        <a:rPr lang="en-CA" sz="1100" b="0" i="0" u="none" strike="noStrike">
                          <a:solidFill>
                            <a:srgbClr val="000000"/>
                          </a:solidFill>
                          <a:effectLst/>
                          <a:latin typeface="Aptos Narrow" panose="020B0004020202020204" pitchFamily="34" charset="0"/>
                        </a:rPr>
                        <a:t>Jul-23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809.9794</a:t>
                      </a:r>
                    </a:p>
                  </a:txBody>
                  <a:tcPr marL="9525" marR="9525" marT="9525" marB="0" anchor="b">
                    <a:lnL>
                      <a:noFill/>
                    </a:lnL>
                    <a:lnR>
                      <a:noFill/>
                    </a:lnR>
                    <a:lnT>
                      <a:noFill/>
                    </a:lnT>
                    <a:lnB>
                      <a:noFill/>
                    </a:lnB>
                    <a:noFill/>
                  </a:tcPr>
                </a:tc>
                <a:extLst>
                  <a:ext uri="{0D108BD9-81ED-4DB2-BD59-A6C34878D82A}">
                    <a16:rowId xmlns:a16="http://schemas.microsoft.com/office/drawing/2014/main" val="1462554475"/>
                  </a:ext>
                </a:extLst>
              </a:tr>
              <a:tr h="190500">
                <a:tc>
                  <a:txBody>
                    <a:bodyPr/>
                    <a:lstStyle/>
                    <a:p>
                      <a:pPr algn="r" fontAlgn="b"/>
                      <a:r>
                        <a:rPr lang="en-CA" sz="1100" b="0" i="0" u="none" strike="noStrike">
                          <a:solidFill>
                            <a:srgbClr val="000000"/>
                          </a:solidFill>
                          <a:effectLst/>
                          <a:latin typeface="Aptos Narrow" panose="020B0004020202020204" pitchFamily="34" charset="0"/>
                        </a:rPr>
                        <a:t>Aug-23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805.9131</a:t>
                      </a:r>
                    </a:p>
                  </a:txBody>
                  <a:tcPr marL="9525" marR="9525" marT="9525" marB="0" anchor="b">
                    <a:lnL>
                      <a:noFill/>
                    </a:lnL>
                    <a:lnR>
                      <a:noFill/>
                    </a:lnR>
                    <a:lnT>
                      <a:noFill/>
                    </a:lnT>
                    <a:lnB>
                      <a:noFill/>
                    </a:lnB>
                    <a:noFill/>
                  </a:tcPr>
                </a:tc>
                <a:extLst>
                  <a:ext uri="{0D108BD9-81ED-4DB2-BD59-A6C34878D82A}">
                    <a16:rowId xmlns:a16="http://schemas.microsoft.com/office/drawing/2014/main" val="1460245601"/>
                  </a:ext>
                </a:extLst>
              </a:tr>
              <a:tr h="190500">
                <a:tc>
                  <a:txBody>
                    <a:bodyPr/>
                    <a:lstStyle/>
                    <a:p>
                      <a:pPr algn="r" fontAlgn="b"/>
                      <a:r>
                        <a:rPr lang="en-CA" sz="1100" b="0" i="0" u="none" strike="noStrike" dirty="0">
                          <a:solidFill>
                            <a:srgbClr val="000000"/>
                          </a:solidFill>
                          <a:effectLst/>
                          <a:latin typeface="Aptos Narrow" panose="020B0004020202020204" pitchFamily="34" charset="0"/>
                        </a:rPr>
                        <a:t>Sep-23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767.6857</a:t>
                      </a:r>
                    </a:p>
                  </a:txBody>
                  <a:tcPr marL="9525" marR="9525" marT="9525" marB="0" anchor="b">
                    <a:lnL>
                      <a:noFill/>
                    </a:lnL>
                    <a:lnR>
                      <a:noFill/>
                    </a:lnR>
                    <a:lnT>
                      <a:noFill/>
                    </a:lnT>
                    <a:lnB>
                      <a:noFill/>
                    </a:lnB>
                    <a:noFill/>
                  </a:tcPr>
                </a:tc>
                <a:extLst>
                  <a:ext uri="{0D108BD9-81ED-4DB2-BD59-A6C34878D82A}">
                    <a16:rowId xmlns:a16="http://schemas.microsoft.com/office/drawing/2014/main" val="2095823880"/>
                  </a:ext>
                </a:extLst>
              </a:tr>
              <a:tr h="190500">
                <a:tc>
                  <a:txBody>
                    <a:bodyPr/>
                    <a:lstStyle/>
                    <a:p>
                      <a:pPr algn="r" fontAlgn="b"/>
                      <a:r>
                        <a:rPr lang="en-CA" sz="1100" b="0" i="0" u="none" strike="noStrike">
                          <a:solidFill>
                            <a:srgbClr val="000000"/>
                          </a:solidFill>
                          <a:effectLst/>
                          <a:latin typeface="Aptos Narrow" panose="020B0004020202020204" pitchFamily="34" charset="0"/>
                        </a:rPr>
                        <a:t>Oct-23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705.0661</a:t>
                      </a:r>
                    </a:p>
                  </a:txBody>
                  <a:tcPr marL="9525" marR="9525" marT="9525" marB="0" anchor="b">
                    <a:lnL>
                      <a:noFill/>
                    </a:lnL>
                    <a:lnR>
                      <a:noFill/>
                    </a:lnR>
                    <a:lnT>
                      <a:noFill/>
                    </a:lnT>
                    <a:lnB>
                      <a:noFill/>
                    </a:lnB>
                    <a:noFill/>
                  </a:tcPr>
                </a:tc>
                <a:extLst>
                  <a:ext uri="{0D108BD9-81ED-4DB2-BD59-A6C34878D82A}">
                    <a16:rowId xmlns:a16="http://schemas.microsoft.com/office/drawing/2014/main" val="121965016"/>
                  </a:ext>
                </a:extLst>
              </a:tr>
              <a:tr h="190500">
                <a:tc>
                  <a:txBody>
                    <a:bodyPr/>
                    <a:lstStyle/>
                    <a:p>
                      <a:pPr algn="r" fontAlgn="b"/>
                      <a:r>
                        <a:rPr lang="en-CA" sz="1100" b="0" i="0" u="none" strike="noStrike">
                          <a:solidFill>
                            <a:srgbClr val="000000"/>
                          </a:solidFill>
                          <a:effectLst/>
                          <a:latin typeface="Aptos Narrow" panose="020B0004020202020204" pitchFamily="34" charset="0"/>
                        </a:rPr>
                        <a:t>Nov-23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668.4448</a:t>
                      </a:r>
                    </a:p>
                  </a:txBody>
                  <a:tcPr marL="9525" marR="9525" marT="9525" marB="0" anchor="b">
                    <a:lnL>
                      <a:noFill/>
                    </a:lnL>
                    <a:lnR>
                      <a:noFill/>
                    </a:lnR>
                    <a:lnT>
                      <a:noFill/>
                    </a:lnT>
                    <a:lnB>
                      <a:noFill/>
                    </a:lnB>
                    <a:noFill/>
                  </a:tcPr>
                </a:tc>
                <a:extLst>
                  <a:ext uri="{0D108BD9-81ED-4DB2-BD59-A6C34878D82A}">
                    <a16:rowId xmlns:a16="http://schemas.microsoft.com/office/drawing/2014/main" val="912672576"/>
                  </a:ext>
                </a:extLst>
              </a:tr>
              <a:tr h="190500">
                <a:tc>
                  <a:txBody>
                    <a:bodyPr/>
                    <a:lstStyle/>
                    <a:p>
                      <a:pPr algn="r" fontAlgn="b"/>
                      <a:r>
                        <a:rPr lang="en-CA" sz="1100" b="0" i="0" u="none" strike="noStrike">
                          <a:solidFill>
                            <a:srgbClr val="000000"/>
                          </a:solidFill>
                          <a:effectLst/>
                          <a:latin typeface="Aptos Narrow" panose="020B0004020202020204" pitchFamily="34" charset="0"/>
                        </a:rPr>
                        <a:t>Dec-23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652.6668</a:t>
                      </a:r>
                    </a:p>
                  </a:txBody>
                  <a:tcPr marL="9525" marR="9525" marT="9525" marB="0" anchor="b">
                    <a:lnL>
                      <a:noFill/>
                    </a:lnL>
                    <a:lnR>
                      <a:noFill/>
                    </a:lnR>
                    <a:lnT>
                      <a:noFill/>
                    </a:lnT>
                    <a:lnB>
                      <a:noFill/>
                    </a:lnB>
                    <a:noFill/>
                  </a:tcPr>
                </a:tc>
                <a:extLst>
                  <a:ext uri="{0D108BD9-81ED-4DB2-BD59-A6C34878D82A}">
                    <a16:rowId xmlns:a16="http://schemas.microsoft.com/office/drawing/2014/main" val="2815706433"/>
                  </a:ext>
                </a:extLst>
              </a:tr>
              <a:tr h="190500">
                <a:tc>
                  <a:txBody>
                    <a:bodyPr/>
                    <a:lstStyle/>
                    <a:p>
                      <a:pPr algn="r" fontAlgn="b"/>
                      <a:r>
                        <a:rPr lang="en-CA" sz="1100" b="0" i="0" u="none" strike="noStrike">
                          <a:solidFill>
                            <a:srgbClr val="000000"/>
                          </a:solidFill>
                          <a:effectLst/>
                          <a:latin typeface="Aptos Narrow" panose="020B0004020202020204" pitchFamily="34" charset="0"/>
                        </a:rPr>
                        <a:t>Jan-24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693.9084</a:t>
                      </a:r>
                    </a:p>
                  </a:txBody>
                  <a:tcPr marL="9525" marR="9525" marT="9525" marB="0" anchor="b">
                    <a:lnL>
                      <a:noFill/>
                    </a:lnL>
                    <a:lnR>
                      <a:noFill/>
                    </a:lnR>
                    <a:lnT>
                      <a:noFill/>
                    </a:lnT>
                    <a:lnB>
                      <a:noFill/>
                    </a:lnB>
                    <a:noFill/>
                  </a:tcPr>
                </a:tc>
                <a:extLst>
                  <a:ext uri="{0D108BD9-81ED-4DB2-BD59-A6C34878D82A}">
                    <a16:rowId xmlns:a16="http://schemas.microsoft.com/office/drawing/2014/main" val="4096362423"/>
                  </a:ext>
                </a:extLst>
              </a:tr>
              <a:tr h="190500">
                <a:tc>
                  <a:txBody>
                    <a:bodyPr/>
                    <a:lstStyle/>
                    <a:p>
                      <a:pPr algn="r" fontAlgn="b"/>
                      <a:r>
                        <a:rPr lang="en-CA" sz="1100" b="0" i="0" u="none" strike="noStrike">
                          <a:solidFill>
                            <a:srgbClr val="000000"/>
                          </a:solidFill>
                          <a:effectLst/>
                          <a:latin typeface="Aptos Narrow" panose="020B0004020202020204" pitchFamily="34" charset="0"/>
                        </a:rPr>
                        <a:t>Feb-24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706.5172</a:t>
                      </a:r>
                    </a:p>
                  </a:txBody>
                  <a:tcPr marL="9525" marR="9525" marT="9525" marB="0" anchor="b">
                    <a:lnL>
                      <a:noFill/>
                    </a:lnL>
                    <a:lnR>
                      <a:noFill/>
                    </a:lnR>
                    <a:lnT>
                      <a:noFill/>
                    </a:lnT>
                    <a:lnB>
                      <a:noFill/>
                    </a:lnB>
                    <a:noFill/>
                  </a:tcPr>
                </a:tc>
                <a:extLst>
                  <a:ext uri="{0D108BD9-81ED-4DB2-BD59-A6C34878D82A}">
                    <a16:rowId xmlns:a16="http://schemas.microsoft.com/office/drawing/2014/main" val="3713501437"/>
                  </a:ext>
                </a:extLst>
              </a:tr>
              <a:tr h="190500">
                <a:tc>
                  <a:txBody>
                    <a:bodyPr/>
                    <a:lstStyle/>
                    <a:p>
                      <a:pPr algn="r" fontAlgn="b"/>
                      <a:r>
                        <a:rPr lang="en-CA" sz="1100" b="0" i="0" u="none" strike="noStrike">
                          <a:solidFill>
                            <a:srgbClr val="000000"/>
                          </a:solidFill>
                          <a:effectLst/>
                          <a:latin typeface="Aptos Narrow" panose="020B0004020202020204" pitchFamily="34" charset="0"/>
                        </a:rPr>
                        <a:t>Mar-24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689.8511</a:t>
                      </a:r>
                    </a:p>
                  </a:txBody>
                  <a:tcPr marL="9525" marR="9525" marT="9525" marB="0" anchor="b">
                    <a:lnL>
                      <a:noFill/>
                    </a:lnL>
                    <a:lnR>
                      <a:noFill/>
                    </a:lnR>
                    <a:lnT>
                      <a:noFill/>
                    </a:lnT>
                    <a:lnB>
                      <a:noFill/>
                    </a:lnB>
                    <a:noFill/>
                  </a:tcPr>
                </a:tc>
                <a:extLst>
                  <a:ext uri="{0D108BD9-81ED-4DB2-BD59-A6C34878D82A}">
                    <a16:rowId xmlns:a16="http://schemas.microsoft.com/office/drawing/2014/main" val="2857752108"/>
                  </a:ext>
                </a:extLst>
              </a:tr>
              <a:tr h="190500">
                <a:tc>
                  <a:txBody>
                    <a:bodyPr/>
                    <a:lstStyle/>
                    <a:p>
                      <a:pPr algn="r" fontAlgn="b"/>
                      <a:r>
                        <a:rPr lang="en-CA" sz="1100" b="0" i="0" u="none" strike="noStrike">
                          <a:solidFill>
                            <a:srgbClr val="000000"/>
                          </a:solidFill>
                          <a:effectLst/>
                          <a:latin typeface="Aptos Narrow" panose="020B0004020202020204" pitchFamily="34" charset="0"/>
                        </a:rPr>
                        <a:t>Apr-24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741.5336</a:t>
                      </a:r>
                    </a:p>
                  </a:txBody>
                  <a:tcPr marL="9525" marR="9525" marT="9525" marB="0" anchor="b">
                    <a:lnL>
                      <a:noFill/>
                    </a:lnL>
                    <a:lnR>
                      <a:noFill/>
                    </a:lnR>
                    <a:lnT>
                      <a:noFill/>
                    </a:lnT>
                    <a:lnB>
                      <a:noFill/>
                    </a:lnB>
                    <a:noFill/>
                  </a:tcPr>
                </a:tc>
                <a:extLst>
                  <a:ext uri="{0D108BD9-81ED-4DB2-BD59-A6C34878D82A}">
                    <a16:rowId xmlns:a16="http://schemas.microsoft.com/office/drawing/2014/main" val="2177235862"/>
                  </a:ext>
                </a:extLst>
              </a:tr>
              <a:tr h="190500">
                <a:tc>
                  <a:txBody>
                    <a:bodyPr/>
                    <a:lstStyle/>
                    <a:p>
                      <a:pPr algn="r" fontAlgn="b"/>
                      <a:r>
                        <a:rPr lang="en-CA" sz="1100" b="0" i="0" u="none" strike="noStrike">
                          <a:solidFill>
                            <a:srgbClr val="000000"/>
                          </a:solidFill>
                          <a:effectLst/>
                          <a:latin typeface="Aptos Narrow" panose="020B0004020202020204" pitchFamily="34" charset="0"/>
                        </a:rPr>
                        <a:t>May-24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804.7638</a:t>
                      </a:r>
                    </a:p>
                  </a:txBody>
                  <a:tcPr marL="9525" marR="9525" marT="9525" marB="0" anchor="b">
                    <a:lnL>
                      <a:noFill/>
                    </a:lnL>
                    <a:lnR>
                      <a:noFill/>
                    </a:lnR>
                    <a:lnT>
                      <a:noFill/>
                    </a:lnT>
                    <a:lnB>
                      <a:noFill/>
                    </a:lnB>
                    <a:noFill/>
                  </a:tcPr>
                </a:tc>
                <a:extLst>
                  <a:ext uri="{0D108BD9-81ED-4DB2-BD59-A6C34878D82A}">
                    <a16:rowId xmlns:a16="http://schemas.microsoft.com/office/drawing/2014/main" val="1575152122"/>
                  </a:ext>
                </a:extLst>
              </a:tr>
              <a:tr h="190500">
                <a:tc>
                  <a:txBody>
                    <a:bodyPr/>
                    <a:lstStyle/>
                    <a:p>
                      <a:pPr algn="r" fontAlgn="b"/>
                      <a:r>
                        <a:rPr lang="en-CA" sz="1100" b="0" i="0" u="none" strike="noStrike">
                          <a:solidFill>
                            <a:srgbClr val="000000"/>
                          </a:solidFill>
                          <a:effectLst/>
                          <a:latin typeface="Aptos Narrow" panose="020B0004020202020204" pitchFamily="34" charset="0"/>
                        </a:rPr>
                        <a:t>Jun-24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820.8744</a:t>
                      </a:r>
                    </a:p>
                  </a:txBody>
                  <a:tcPr marL="9525" marR="9525" marT="9525" marB="0" anchor="b">
                    <a:lnL>
                      <a:noFill/>
                    </a:lnL>
                    <a:lnR>
                      <a:noFill/>
                    </a:lnR>
                    <a:lnT>
                      <a:noFill/>
                    </a:lnT>
                    <a:lnB>
                      <a:noFill/>
                    </a:lnB>
                    <a:noFill/>
                  </a:tcPr>
                </a:tc>
                <a:extLst>
                  <a:ext uri="{0D108BD9-81ED-4DB2-BD59-A6C34878D82A}">
                    <a16:rowId xmlns:a16="http://schemas.microsoft.com/office/drawing/2014/main" val="3920935449"/>
                  </a:ext>
                </a:extLst>
              </a:tr>
            </a:tbl>
          </a:graphicData>
        </a:graphic>
      </p:graphicFrame>
      <p:graphicFrame>
        <p:nvGraphicFramePr>
          <p:cNvPr id="13" name="Chart 12">
            <a:extLst>
              <a:ext uri="{FF2B5EF4-FFF2-40B4-BE49-F238E27FC236}">
                <a16:creationId xmlns:a16="http://schemas.microsoft.com/office/drawing/2014/main" id="{18790D0A-C35B-AC6A-57E3-E852D58D41BB}"/>
              </a:ext>
            </a:extLst>
          </p:cNvPr>
          <p:cNvGraphicFramePr>
            <a:graphicFrameLocks/>
          </p:cNvGraphicFramePr>
          <p:nvPr>
            <p:extLst>
              <p:ext uri="{D42A27DB-BD31-4B8C-83A1-F6EECF244321}">
                <p14:modId xmlns:p14="http://schemas.microsoft.com/office/powerpoint/2010/main" val="680386027"/>
              </p:ext>
            </p:extLst>
          </p:nvPr>
        </p:nvGraphicFramePr>
        <p:xfrm>
          <a:off x="5854700" y="169068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884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F2D0-A9EA-23D2-2813-90DD0F201A78}"/>
              </a:ext>
            </a:extLst>
          </p:cNvPr>
          <p:cNvSpPr>
            <a:spLocks noGrp="1"/>
          </p:cNvSpPr>
          <p:nvPr>
            <p:ph type="title"/>
          </p:nvPr>
        </p:nvSpPr>
        <p:spPr/>
        <p:txBody>
          <a:bodyPr/>
          <a:lstStyle/>
          <a:p>
            <a:r>
              <a:rPr lang="en-US" dirty="0"/>
              <a:t>SQL Queries of Weekday Frequency</a:t>
            </a:r>
            <a:endParaRPr lang="en-CA" dirty="0"/>
          </a:p>
        </p:txBody>
      </p:sp>
      <p:graphicFrame>
        <p:nvGraphicFramePr>
          <p:cNvPr id="9" name="Content Placeholder 8">
            <a:extLst>
              <a:ext uri="{FF2B5EF4-FFF2-40B4-BE49-F238E27FC236}">
                <a16:creationId xmlns:a16="http://schemas.microsoft.com/office/drawing/2014/main" id="{2B1C1E32-BCAD-8DA9-0143-382F94709E38}"/>
              </a:ext>
            </a:extLst>
          </p:cNvPr>
          <p:cNvGraphicFramePr>
            <a:graphicFrameLocks noGrp="1"/>
          </p:cNvGraphicFramePr>
          <p:nvPr>
            <p:ph idx="1"/>
            <p:extLst>
              <p:ext uri="{D42A27DB-BD31-4B8C-83A1-F6EECF244321}">
                <p14:modId xmlns:p14="http://schemas.microsoft.com/office/powerpoint/2010/main" val="1144425916"/>
              </p:ext>
            </p:extLst>
          </p:nvPr>
        </p:nvGraphicFramePr>
        <p:xfrm>
          <a:off x="838200" y="1690688"/>
          <a:ext cx="2876550" cy="1701165"/>
        </p:xfrm>
        <a:graphic>
          <a:graphicData uri="http://schemas.openxmlformats.org/drawingml/2006/table">
            <a:tbl>
              <a:tblPr/>
              <a:tblGrid>
                <a:gridCol w="1438275">
                  <a:extLst>
                    <a:ext uri="{9D8B030D-6E8A-4147-A177-3AD203B41FA5}">
                      <a16:colId xmlns:a16="http://schemas.microsoft.com/office/drawing/2014/main" val="2863508401"/>
                    </a:ext>
                  </a:extLst>
                </a:gridCol>
                <a:gridCol w="1438275">
                  <a:extLst>
                    <a:ext uri="{9D8B030D-6E8A-4147-A177-3AD203B41FA5}">
                      <a16:colId xmlns:a16="http://schemas.microsoft.com/office/drawing/2014/main" val="2041521650"/>
                    </a:ext>
                  </a:extLst>
                </a:gridCol>
              </a:tblGrid>
              <a:tr h="190500">
                <a:tc gridSpan="2">
                  <a:txBody>
                    <a:bodyPr/>
                    <a:lstStyle/>
                    <a:p>
                      <a:pPr algn="l" fontAlgn="b"/>
                      <a:r>
                        <a:rPr lang="en-CA" sz="1100" b="0" i="0" u="none" strike="noStrike" dirty="0">
                          <a:solidFill>
                            <a:srgbClr val="000000"/>
                          </a:solidFill>
                          <a:effectLst/>
                          <a:latin typeface="Aptos Narrow" panose="020B0004020202020204" pitchFamily="34" charset="0"/>
                        </a:rPr>
                        <a:t>casual riders</a:t>
                      </a:r>
                    </a:p>
                  </a:txBody>
                  <a:tcPr marL="9525" marR="9525" marT="9525" marB="0" anchor="b">
                    <a:lnL>
                      <a:noFill/>
                    </a:lnL>
                    <a:lnR>
                      <a:noFill/>
                    </a:lnR>
                    <a:lnT>
                      <a:noFill/>
                    </a:lnT>
                    <a:lnB>
                      <a:noFill/>
                    </a:lnB>
                    <a:noFill/>
                  </a:tcPr>
                </a:tc>
                <a:tc hMerge="1">
                  <a:txBody>
                    <a:bodyPr/>
                    <a:lstStyle/>
                    <a:p>
                      <a:endParaRPr lang="en-CA"/>
                    </a:p>
                  </a:txBody>
                  <a:tcPr/>
                </a:tc>
                <a:extLst>
                  <a:ext uri="{0D108BD9-81ED-4DB2-BD59-A6C34878D82A}">
                    <a16:rowId xmlns:a16="http://schemas.microsoft.com/office/drawing/2014/main" val="3918698153"/>
                  </a:ext>
                </a:extLst>
              </a:tr>
              <a:tr h="190500">
                <a:tc>
                  <a:txBody>
                    <a:bodyPr/>
                    <a:lstStyle/>
                    <a:p>
                      <a:pPr algn="r" fontAlgn="b"/>
                      <a:r>
                        <a:rPr lang="en-CA" sz="1100" b="0" i="0" u="none" strike="noStrike">
                          <a:solidFill>
                            <a:srgbClr val="000000"/>
                          </a:solidFill>
                          <a:effectLst/>
                          <a:latin typeface="Aptos Narrow" panose="020B0004020202020204" pitchFamily="34" charset="0"/>
                        </a:rPr>
                        <a:t>day_of_week</a:t>
                      </a:r>
                    </a:p>
                  </a:txBody>
                  <a:tcPr marL="9525" marR="9525" marT="9525" marB="0" anchor="b">
                    <a:lnL>
                      <a:noFill/>
                    </a:lnL>
                    <a:lnR>
                      <a:noFill/>
                    </a:lnR>
                    <a:lnT>
                      <a:noFill/>
                    </a:lnT>
                    <a:lnB>
                      <a:noFill/>
                    </a:lnB>
                    <a:noFill/>
                  </a:tcPr>
                </a:tc>
                <a:tc>
                  <a:txBody>
                    <a:bodyPr/>
                    <a:lstStyle/>
                    <a:p>
                      <a:pPr algn="r" fontAlgn="b"/>
                      <a:r>
                        <a:rPr lang="en-CA" sz="1100" b="0" i="0" u="none" strike="noStrike" dirty="0" err="1">
                          <a:solidFill>
                            <a:srgbClr val="000000"/>
                          </a:solidFill>
                          <a:effectLst/>
                          <a:latin typeface="Aptos Narrow" panose="020B0004020202020204" pitchFamily="34" charset="0"/>
                        </a:rPr>
                        <a:t>percentage_of_total</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907275354"/>
                  </a:ext>
                </a:extLst>
              </a:tr>
              <a:tr h="190500">
                <a:tc>
                  <a:txBody>
                    <a:bodyPr/>
                    <a:lstStyle/>
                    <a:p>
                      <a:pPr algn="r" fontAlgn="b"/>
                      <a:r>
                        <a:rPr lang="en-CA"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6.28%</a:t>
                      </a:r>
                    </a:p>
                  </a:txBody>
                  <a:tcPr marL="9525" marR="9525" marT="9525" marB="0" anchor="b">
                    <a:lnL>
                      <a:noFill/>
                    </a:lnL>
                    <a:lnR>
                      <a:noFill/>
                    </a:lnR>
                    <a:lnT>
                      <a:noFill/>
                    </a:lnT>
                    <a:lnB>
                      <a:noFill/>
                    </a:lnB>
                    <a:noFill/>
                  </a:tcPr>
                </a:tc>
                <a:extLst>
                  <a:ext uri="{0D108BD9-81ED-4DB2-BD59-A6C34878D82A}">
                    <a16:rowId xmlns:a16="http://schemas.microsoft.com/office/drawing/2014/main" val="1272788693"/>
                  </a:ext>
                </a:extLst>
              </a:tr>
              <a:tr h="0">
                <a:tc>
                  <a:txBody>
                    <a:bodyPr/>
                    <a:lstStyle/>
                    <a:p>
                      <a:pPr algn="r" fontAlgn="b"/>
                      <a:r>
                        <a:rPr lang="en-CA"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4.11%</a:t>
                      </a:r>
                    </a:p>
                  </a:txBody>
                  <a:tcPr marL="9525" marR="9525" marT="9525" marB="0" anchor="b">
                    <a:lnL>
                      <a:noFill/>
                    </a:lnL>
                    <a:lnR>
                      <a:noFill/>
                    </a:lnR>
                    <a:lnT>
                      <a:noFill/>
                    </a:lnT>
                    <a:lnB>
                      <a:noFill/>
                    </a:lnB>
                    <a:noFill/>
                  </a:tcPr>
                </a:tc>
                <a:extLst>
                  <a:ext uri="{0D108BD9-81ED-4DB2-BD59-A6C34878D82A}">
                    <a16:rowId xmlns:a16="http://schemas.microsoft.com/office/drawing/2014/main" val="3690531170"/>
                  </a:ext>
                </a:extLst>
              </a:tr>
              <a:tr h="190500">
                <a:tc>
                  <a:txBody>
                    <a:bodyPr/>
                    <a:lstStyle/>
                    <a:p>
                      <a:pPr algn="r" fontAlgn="b"/>
                      <a:r>
                        <a:rPr lang="en-CA"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4.07%</a:t>
                      </a:r>
                    </a:p>
                  </a:txBody>
                  <a:tcPr marL="9525" marR="9525" marT="9525" marB="0" anchor="b">
                    <a:lnL>
                      <a:noFill/>
                    </a:lnL>
                    <a:lnR>
                      <a:noFill/>
                    </a:lnR>
                    <a:lnT>
                      <a:noFill/>
                    </a:lnT>
                    <a:lnB>
                      <a:noFill/>
                    </a:lnB>
                    <a:noFill/>
                  </a:tcPr>
                </a:tc>
                <a:extLst>
                  <a:ext uri="{0D108BD9-81ED-4DB2-BD59-A6C34878D82A}">
                    <a16:rowId xmlns:a16="http://schemas.microsoft.com/office/drawing/2014/main" val="1898413991"/>
                  </a:ext>
                </a:extLst>
              </a:tr>
              <a:tr h="190500">
                <a:tc>
                  <a:txBody>
                    <a:bodyPr/>
                    <a:lstStyle/>
                    <a:p>
                      <a:pPr algn="r" fontAlgn="b"/>
                      <a:r>
                        <a:rPr lang="en-CA"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4.17%</a:t>
                      </a:r>
                    </a:p>
                  </a:txBody>
                  <a:tcPr marL="9525" marR="9525" marT="9525" marB="0" anchor="b">
                    <a:lnL>
                      <a:noFill/>
                    </a:lnL>
                    <a:lnR>
                      <a:noFill/>
                    </a:lnR>
                    <a:lnT>
                      <a:noFill/>
                    </a:lnT>
                    <a:lnB>
                      <a:noFill/>
                    </a:lnB>
                    <a:noFill/>
                  </a:tcPr>
                </a:tc>
                <a:extLst>
                  <a:ext uri="{0D108BD9-81ED-4DB2-BD59-A6C34878D82A}">
                    <a16:rowId xmlns:a16="http://schemas.microsoft.com/office/drawing/2014/main" val="1205535739"/>
                  </a:ext>
                </a:extLst>
              </a:tr>
              <a:tr h="190500">
                <a:tc>
                  <a:txBody>
                    <a:bodyPr/>
                    <a:lstStyle/>
                    <a:p>
                      <a:pPr algn="r" fontAlgn="b"/>
                      <a:r>
                        <a:rPr lang="en-CA" sz="1100" b="0" i="0" u="none" strike="noStrike">
                          <a:solidFill>
                            <a:srgbClr val="000000"/>
                          </a:solidFill>
                          <a:effectLst/>
                          <a:latin typeface="Aptos Narrow" panose="020B0004020202020204" pitchFamily="34" charset="0"/>
                        </a:rPr>
                        <a:t>5</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4.28%</a:t>
                      </a:r>
                    </a:p>
                  </a:txBody>
                  <a:tcPr marL="9525" marR="9525" marT="9525" marB="0" anchor="b">
                    <a:lnL>
                      <a:noFill/>
                    </a:lnL>
                    <a:lnR>
                      <a:noFill/>
                    </a:lnR>
                    <a:lnT>
                      <a:noFill/>
                    </a:lnT>
                    <a:lnB>
                      <a:noFill/>
                    </a:lnB>
                    <a:noFill/>
                  </a:tcPr>
                </a:tc>
                <a:extLst>
                  <a:ext uri="{0D108BD9-81ED-4DB2-BD59-A6C34878D82A}">
                    <a16:rowId xmlns:a16="http://schemas.microsoft.com/office/drawing/2014/main" val="3874445264"/>
                  </a:ext>
                </a:extLst>
              </a:tr>
              <a:tr h="190500">
                <a:tc>
                  <a:txBody>
                    <a:bodyPr/>
                    <a:lstStyle/>
                    <a:p>
                      <a:pPr algn="r" fontAlgn="b"/>
                      <a:r>
                        <a:rPr lang="en-CA" sz="11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5%</a:t>
                      </a:r>
                    </a:p>
                  </a:txBody>
                  <a:tcPr marL="9525" marR="9525" marT="9525" marB="0" anchor="b">
                    <a:lnL>
                      <a:noFill/>
                    </a:lnL>
                    <a:lnR>
                      <a:noFill/>
                    </a:lnR>
                    <a:lnT>
                      <a:noFill/>
                    </a:lnT>
                    <a:lnB>
                      <a:noFill/>
                    </a:lnB>
                    <a:noFill/>
                  </a:tcPr>
                </a:tc>
                <a:extLst>
                  <a:ext uri="{0D108BD9-81ED-4DB2-BD59-A6C34878D82A}">
                    <a16:rowId xmlns:a16="http://schemas.microsoft.com/office/drawing/2014/main" val="3325813901"/>
                  </a:ext>
                </a:extLst>
              </a:tr>
              <a:tr h="190500">
                <a:tc>
                  <a:txBody>
                    <a:bodyPr/>
                    <a:lstStyle/>
                    <a:p>
                      <a:pPr algn="r" fontAlgn="b"/>
                      <a:r>
                        <a:rPr lang="en-CA" sz="11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7.29%</a:t>
                      </a:r>
                    </a:p>
                  </a:txBody>
                  <a:tcPr marL="9525" marR="9525" marT="9525" marB="0" anchor="b">
                    <a:lnL>
                      <a:noFill/>
                    </a:lnL>
                    <a:lnR>
                      <a:noFill/>
                    </a:lnR>
                    <a:lnT>
                      <a:noFill/>
                    </a:lnT>
                    <a:lnB>
                      <a:noFill/>
                    </a:lnB>
                    <a:noFill/>
                  </a:tcPr>
                </a:tc>
                <a:extLst>
                  <a:ext uri="{0D108BD9-81ED-4DB2-BD59-A6C34878D82A}">
                    <a16:rowId xmlns:a16="http://schemas.microsoft.com/office/drawing/2014/main" val="3786668631"/>
                  </a:ext>
                </a:extLst>
              </a:tr>
            </a:tbl>
          </a:graphicData>
        </a:graphic>
      </p:graphicFrame>
      <p:graphicFrame>
        <p:nvGraphicFramePr>
          <p:cNvPr id="10" name="Table 9">
            <a:extLst>
              <a:ext uri="{FF2B5EF4-FFF2-40B4-BE49-F238E27FC236}">
                <a16:creationId xmlns:a16="http://schemas.microsoft.com/office/drawing/2014/main" id="{445B7AC6-6AAD-C92B-616C-0A5F37877675}"/>
              </a:ext>
            </a:extLst>
          </p:cNvPr>
          <p:cNvGraphicFramePr>
            <a:graphicFrameLocks noGrp="1"/>
          </p:cNvGraphicFramePr>
          <p:nvPr>
            <p:extLst>
              <p:ext uri="{D42A27DB-BD31-4B8C-83A1-F6EECF244321}">
                <p14:modId xmlns:p14="http://schemas.microsoft.com/office/powerpoint/2010/main" val="2245132315"/>
              </p:ext>
            </p:extLst>
          </p:nvPr>
        </p:nvGraphicFramePr>
        <p:xfrm>
          <a:off x="838200" y="3860166"/>
          <a:ext cx="2876550" cy="1714500"/>
        </p:xfrm>
        <a:graphic>
          <a:graphicData uri="http://schemas.openxmlformats.org/drawingml/2006/table">
            <a:tbl>
              <a:tblPr/>
              <a:tblGrid>
                <a:gridCol w="1438275">
                  <a:extLst>
                    <a:ext uri="{9D8B030D-6E8A-4147-A177-3AD203B41FA5}">
                      <a16:colId xmlns:a16="http://schemas.microsoft.com/office/drawing/2014/main" val="588691012"/>
                    </a:ext>
                  </a:extLst>
                </a:gridCol>
                <a:gridCol w="1438275">
                  <a:extLst>
                    <a:ext uri="{9D8B030D-6E8A-4147-A177-3AD203B41FA5}">
                      <a16:colId xmlns:a16="http://schemas.microsoft.com/office/drawing/2014/main" val="1249048398"/>
                    </a:ext>
                  </a:extLst>
                </a:gridCol>
              </a:tblGrid>
              <a:tr h="190500">
                <a:tc gridSpan="2">
                  <a:txBody>
                    <a:bodyPr/>
                    <a:lstStyle/>
                    <a:p>
                      <a:pPr algn="l" fontAlgn="b"/>
                      <a:r>
                        <a:rPr lang="en-CA" sz="1100" b="0" i="0" u="none" strike="noStrike" dirty="0">
                          <a:solidFill>
                            <a:srgbClr val="000000"/>
                          </a:solidFill>
                          <a:effectLst/>
                          <a:latin typeface="Aptos Narrow" panose="020B0004020202020204" pitchFamily="34" charset="0"/>
                        </a:rPr>
                        <a:t>annual members</a:t>
                      </a:r>
                    </a:p>
                  </a:txBody>
                  <a:tcPr marL="9525" marR="9525" marT="9525" marB="0" anchor="b">
                    <a:lnL>
                      <a:noFill/>
                    </a:lnL>
                    <a:lnR>
                      <a:noFill/>
                    </a:lnR>
                    <a:lnT>
                      <a:noFill/>
                    </a:lnT>
                    <a:lnB>
                      <a:noFill/>
                    </a:lnB>
                    <a:noFill/>
                  </a:tcPr>
                </a:tc>
                <a:tc hMerge="1">
                  <a:txBody>
                    <a:bodyPr/>
                    <a:lstStyle/>
                    <a:p>
                      <a:endParaRPr lang="en-CA"/>
                    </a:p>
                  </a:txBody>
                  <a:tcPr/>
                </a:tc>
                <a:extLst>
                  <a:ext uri="{0D108BD9-81ED-4DB2-BD59-A6C34878D82A}">
                    <a16:rowId xmlns:a16="http://schemas.microsoft.com/office/drawing/2014/main" val="4008230562"/>
                  </a:ext>
                </a:extLst>
              </a:tr>
              <a:tr h="190500">
                <a:tc>
                  <a:txBody>
                    <a:bodyPr/>
                    <a:lstStyle/>
                    <a:p>
                      <a:pPr algn="r" fontAlgn="b"/>
                      <a:r>
                        <a:rPr lang="en-CA" sz="1100" b="0" i="0" u="none" strike="noStrike">
                          <a:solidFill>
                            <a:srgbClr val="000000"/>
                          </a:solidFill>
                          <a:effectLst/>
                          <a:latin typeface="Aptos Narrow" panose="020B0004020202020204" pitchFamily="34" charset="0"/>
                        </a:rPr>
                        <a:t>day_of_week</a:t>
                      </a:r>
                    </a:p>
                  </a:txBody>
                  <a:tcPr marL="9525" marR="9525" marT="9525" marB="0" anchor="b">
                    <a:lnL>
                      <a:noFill/>
                    </a:lnL>
                    <a:lnR>
                      <a:noFill/>
                    </a:lnR>
                    <a:lnT>
                      <a:noFill/>
                    </a:lnT>
                    <a:lnB>
                      <a:noFill/>
                    </a:lnB>
                    <a:noFill/>
                  </a:tcPr>
                </a:tc>
                <a:tc>
                  <a:txBody>
                    <a:bodyPr/>
                    <a:lstStyle/>
                    <a:p>
                      <a:pPr algn="r" fontAlgn="b"/>
                      <a:r>
                        <a:rPr lang="en-CA" sz="1100" b="0" i="0" u="none" strike="noStrike" dirty="0" err="1">
                          <a:solidFill>
                            <a:srgbClr val="000000"/>
                          </a:solidFill>
                          <a:effectLst/>
                          <a:latin typeface="Aptos Narrow" panose="020B0004020202020204" pitchFamily="34" charset="0"/>
                        </a:rPr>
                        <a:t>percentage_of_total</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310814705"/>
                  </a:ext>
                </a:extLst>
              </a:tr>
              <a:tr h="190500">
                <a:tc>
                  <a:txBody>
                    <a:bodyPr/>
                    <a:lstStyle/>
                    <a:p>
                      <a:pPr algn="r" fontAlgn="b"/>
                      <a:r>
                        <a:rPr lang="en-CA"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7.34%</a:t>
                      </a:r>
                    </a:p>
                  </a:txBody>
                  <a:tcPr marL="9525" marR="9525" marT="9525" marB="0" anchor="b">
                    <a:lnL>
                      <a:noFill/>
                    </a:lnL>
                    <a:lnR>
                      <a:noFill/>
                    </a:lnR>
                    <a:lnT>
                      <a:noFill/>
                    </a:lnT>
                    <a:lnB>
                      <a:noFill/>
                    </a:lnB>
                    <a:noFill/>
                  </a:tcPr>
                </a:tc>
                <a:extLst>
                  <a:ext uri="{0D108BD9-81ED-4DB2-BD59-A6C34878D82A}">
                    <a16:rowId xmlns:a16="http://schemas.microsoft.com/office/drawing/2014/main" val="2482310663"/>
                  </a:ext>
                </a:extLst>
              </a:tr>
              <a:tr h="190500">
                <a:tc>
                  <a:txBody>
                    <a:bodyPr/>
                    <a:lstStyle/>
                    <a:p>
                      <a:pPr algn="r" fontAlgn="b"/>
                      <a:r>
                        <a:rPr lang="en-CA"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9.24%</a:t>
                      </a:r>
                    </a:p>
                  </a:txBody>
                  <a:tcPr marL="9525" marR="9525" marT="9525" marB="0" anchor="b">
                    <a:lnL>
                      <a:noFill/>
                    </a:lnL>
                    <a:lnR>
                      <a:noFill/>
                    </a:lnR>
                    <a:lnT>
                      <a:noFill/>
                    </a:lnT>
                    <a:lnB>
                      <a:noFill/>
                    </a:lnB>
                    <a:noFill/>
                  </a:tcPr>
                </a:tc>
                <a:extLst>
                  <a:ext uri="{0D108BD9-81ED-4DB2-BD59-A6C34878D82A}">
                    <a16:rowId xmlns:a16="http://schemas.microsoft.com/office/drawing/2014/main" val="2707417305"/>
                  </a:ext>
                </a:extLst>
              </a:tr>
              <a:tr h="190500">
                <a:tc>
                  <a:txBody>
                    <a:bodyPr/>
                    <a:lstStyle/>
                    <a:p>
                      <a:pPr algn="r" fontAlgn="b"/>
                      <a:r>
                        <a:rPr lang="en-CA"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10.23%</a:t>
                      </a:r>
                    </a:p>
                  </a:txBody>
                  <a:tcPr marL="9525" marR="9525" marT="9525" marB="0" anchor="b">
                    <a:lnL>
                      <a:noFill/>
                    </a:lnL>
                    <a:lnR>
                      <a:noFill/>
                    </a:lnR>
                    <a:lnT>
                      <a:noFill/>
                    </a:lnT>
                    <a:lnB>
                      <a:noFill/>
                    </a:lnB>
                    <a:noFill/>
                  </a:tcPr>
                </a:tc>
                <a:extLst>
                  <a:ext uri="{0D108BD9-81ED-4DB2-BD59-A6C34878D82A}">
                    <a16:rowId xmlns:a16="http://schemas.microsoft.com/office/drawing/2014/main" val="3936186936"/>
                  </a:ext>
                </a:extLst>
              </a:tr>
              <a:tr h="190500">
                <a:tc>
                  <a:txBody>
                    <a:bodyPr/>
                    <a:lstStyle/>
                    <a:p>
                      <a:pPr algn="r" fontAlgn="b"/>
                      <a:r>
                        <a:rPr lang="en-CA"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10.48%</a:t>
                      </a:r>
                    </a:p>
                  </a:txBody>
                  <a:tcPr marL="9525" marR="9525" marT="9525" marB="0" anchor="b">
                    <a:lnL>
                      <a:noFill/>
                    </a:lnL>
                    <a:lnR>
                      <a:noFill/>
                    </a:lnR>
                    <a:lnT>
                      <a:noFill/>
                    </a:lnT>
                    <a:lnB>
                      <a:noFill/>
                    </a:lnB>
                    <a:noFill/>
                  </a:tcPr>
                </a:tc>
                <a:extLst>
                  <a:ext uri="{0D108BD9-81ED-4DB2-BD59-A6C34878D82A}">
                    <a16:rowId xmlns:a16="http://schemas.microsoft.com/office/drawing/2014/main" val="218130103"/>
                  </a:ext>
                </a:extLst>
              </a:tr>
              <a:tr h="190500">
                <a:tc>
                  <a:txBody>
                    <a:bodyPr/>
                    <a:lstStyle/>
                    <a:p>
                      <a:pPr algn="r" fontAlgn="b"/>
                      <a:r>
                        <a:rPr lang="en-CA" sz="1100" b="0" i="0" u="none" strike="noStrike">
                          <a:solidFill>
                            <a:srgbClr val="000000"/>
                          </a:solidFill>
                          <a:effectLst/>
                          <a:latin typeface="Aptos Narrow" panose="020B0004020202020204" pitchFamily="34" charset="0"/>
                        </a:rPr>
                        <a:t>5</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10.32%</a:t>
                      </a:r>
                    </a:p>
                  </a:txBody>
                  <a:tcPr marL="9525" marR="9525" marT="9525" marB="0" anchor="b">
                    <a:lnL>
                      <a:noFill/>
                    </a:lnL>
                    <a:lnR>
                      <a:noFill/>
                    </a:lnR>
                    <a:lnT>
                      <a:noFill/>
                    </a:lnT>
                    <a:lnB>
                      <a:noFill/>
                    </a:lnB>
                    <a:noFill/>
                  </a:tcPr>
                </a:tc>
                <a:extLst>
                  <a:ext uri="{0D108BD9-81ED-4DB2-BD59-A6C34878D82A}">
                    <a16:rowId xmlns:a16="http://schemas.microsoft.com/office/drawing/2014/main" val="4054963671"/>
                  </a:ext>
                </a:extLst>
              </a:tr>
              <a:tr h="190500">
                <a:tc>
                  <a:txBody>
                    <a:bodyPr/>
                    <a:lstStyle/>
                    <a:p>
                      <a:pPr algn="r" fontAlgn="b"/>
                      <a:r>
                        <a:rPr lang="en-CA" sz="11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9.01%</a:t>
                      </a:r>
                    </a:p>
                  </a:txBody>
                  <a:tcPr marL="9525" marR="9525" marT="9525" marB="0" anchor="b">
                    <a:lnL>
                      <a:noFill/>
                    </a:lnL>
                    <a:lnR>
                      <a:noFill/>
                    </a:lnR>
                    <a:lnT>
                      <a:noFill/>
                    </a:lnT>
                    <a:lnB>
                      <a:noFill/>
                    </a:lnB>
                    <a:noFill/>
                  </a:tcPr>
                </a:tc>
                <a:extLst>
                  <a:ext uri="{0D108BD9-81ED-4DB2-BD59-A6C34878D82A}">
                    <a16:rowId xmlns:a16="http://schemas.microsoft.com/office/drawing/2014/main" val="1178741922"/>
                  </a:ext>
                </a:extLst>
              </a:tr>
              <a:tr h="190500">
                <a:tc>
                  <a:txBody>
                    <a:bodyPr/>
                    <a:lstStyle/>
                    <a:p>
                      <a:pPr algn="r" fontAlgn="b"/>
                      <a:r>
                        <a:rPr lang="en-CA" sz="11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8.17%</a:t>
                      </a:r>
                    </a:p>
                  </a:txBody>
                  <a:tcPr marL="9525" marR="9525" marT="9525" marB="0" anchor="b">
                    <a:lnL>
                      <a:noFill/>
                    </a:lnL>
                    <a:lnR>
                      <a:noFill/>
                    </a:lnR>
                    <a:lnT>
                      <a:noFill/>
                    </a:lnT>
                    <a:lnB>
                      <a:noFill/>
                    </a:lnB>
                    <a:noFill/>
                  </a:tcPr>
                </a:tc>
                <a:extLst>
                  <a:ext uri="{0D108BD9-81ED-4DB2-BD59-A6C34878D82A}">
                    <a16:rowId xmlns:a16="http://schemas.microsoft.com/office/drawing/2014/main" val="3170844783"/>
                  </a:ext>
                </a:extLst>
              </a:tr>
            </a:tbl>
          </a:graphicData>
        </a:graphic>
      </p:graphicFrame>
      <p:graphicFrame>
        <p:nvGraphicFramePr>
          <p:cNvPr id="11" name="Chart 10">
            <a:extLst>
              <a:ext uri="{FF2B5EF4-FFF2-40B4-BE49-F238E27FC236}">
                <a16:creationId xmlns:a16="http://schemas.microsoft.com/office/drawing/2014/main" id="{B4B7F5C5-67C9-5AE8-BCC3-D27093B5F8B3}"/>
              </a:ext>
            </a:extLst>
          </p:cNvPr>
          <p:cNvGraphicFramePr>
            <a:graphicFrameLocks/>
          </p:cNvGraphicFramePr>
          <p:nvPr>
            <p:extLst>
              <p:ext uri="{D42A27DB-BD31-4B8C-83A1-F6EECF244321}">
                <p14:modId xmlns:p14="http://schemas.microsoft.com/office/powerpoint/2010/main" val="1173075415"/>
              </p:ext>
            </p:extLst>
          </p:nvPr>
        </p:nvGraphicFramePr>
        <p:xfrm>
          <a:off x="5057775" y="2317116"/>
          <a:ext cx="4953000" cy="308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24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534E-F095-1232-962F-1A5A6107E6F3}"/>
              </a:ext>
            </a:extLst>
          </p:cNvPr>
          <p:cNvSpPr>
            <a:spLocks noGrp="1"/>
          </p:cNvSpPr>
          <p:nvPr>
            <p:ph type="title"/>
          </p:nvPr>
        </p:nvSpPr>
        <p:spPr/>
        <p:txBody>
          <a:bodyPr/>
          <a:lstStyle/>
          <a:p>
            <a:r>
              <a:rPr lang="en-US" dirty="0"/>
              <a:t>Python Analysis</a:t>
            </a:r>
            <a:endParaRPr lang="en-CA" dirty="0"/>
          </a:p>
        </p:txBody>
      </p:sp>
      <p:graphicFrame>
        <p:nvGraphicFramePr>
          <p:cNvPr id="7" name="Content Placeholder 8">
            <a:extLst>
              <a:ext uri="{FF2B5EF4-FFF2-40B4-BE49-F238E27FC236}">
                <a16:creationId xmlns:a16="http://schemas.microsoft.com/office/drawing/2014/main" id="{CB63CA2E-D998-A83C-5748-0A7282737C78}"/>
              </a:ext>
            </a:extLst>
          </p:cNvPr>
          <p:cNvGraphicFramePr>
            <a:graphicFrameLocks/>
          </p:cNvGraphicFramePr>
          <p:nvPr>
            <p:extLst>
              <p:ext uri="{D42A27DB-BD31-4B8C-83A1-F6EECF244321}">
                <p14:modId xmlns:p14="http://schemas.microsoft.com/office/powerpoint/2010/main" val="3869423404"/>
              </p:ext>
            </p:extLst>
          </p:nvPr>
        </p:nvGraphicFramePr>
        <p:xfrm>
          <a:off x="256132" y="2543175"/>
          <a:ext cx="3217318" cy="885825"/>
        </p:xfrm>
        <a:graphic>
          <a:graphicData uri="http://schemas.openxmlformats.org/drawingml/2006/table">
            <a:tbl>
              <a:tblPr/>
              <a:tblGrid>
                <a:gridCol w="815453">
                  <a:extLst>
                    <a:ext uri="{9D8B030D-6E8A-4147-A177-3AD203B41FA5}">
                      <a16:colId xmlns:a16="http://schemas.microsoft.com/office/drawing/2014/main" val="2385992879"/>
                    </a:ext>
                  </a:extLst>
                </a:gridCol>
                <a:gridCol w="2401865">
                  <a:extLst>
                    <a:ext uri="{9D8B030D-6E8A-4147-A177-3AD203B41FA5}">
                      <a16:colId xmlns:a16="http://schemas.microsoft.com/office/drawing/2014/main" val="2863508401"/>
                    </a:ext>
                  </a:extLst>
                </a:gridCol>
              </a:tblGrid>
              <a:tr h="166370">
                <a:tc>
                  <a:txBody>
                    <a:bodyPr/>
                    <a:lstStyle/>
                    <a:p>
                      <a:pPr algn="l" fontAlgn="b"/>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r>
                        <a:rPr lang="en-CA" sz="1100" b="0" i="0" u="none" strike="noStrike" dirty="0">
                          <a:solidFill>
                            <a:srgbClr val="000000"/>
                          </a:solidFill>
                          <a:effectLst/>
                          <a:latin typeface="Aptos Narrow" panose="020B0004020202020204" pitchFamily="34" charset="0"/>
                        </a:rPr>
                        <a:t>Top 3 Starting Stations</a:t>
                      </a:r>
                    </a:p>
                  </a:txBody>
                  <a:tcPr marL="9525" marR="9525" marT="9525" marB="0" anchor="b">
                    <a:lnL>
                      <a:noFill/>
                    </a:lnL>
                    <a:lnR>
                      <a:noFill/>
                    </a:lnR>
                    <a:lnT>
                      <a:noFill/>
                    </a:lnT>
                    <a:lnB>
                      <a:noFill/>
                    </a:lnB>
                    <a:noFill/>
                  </a:tcPr>
                </a:tc>
                <a:extLst>
                  <a:ext uri="{0D108BD9-81ED-4DB2-BD59-A6C34878D82A}">
                    <a16:rowId xmlns:a16="http://schemas.microsoft.com/office/drawing/2014/main" val="3918698153"/>
                  </a:ext>
                </a:extLst>
              </a:tr>
              <a:tr h="166370">
                <a:tc>
                  <a:txBody>
                    <a:bodyPr/>
                    <a:lstStyle/>
                    <a:p>
                      <a:pPr algn="r" fontAlgn="b"/>
                      <a:r>
                        <a:rPr lang="en-US" sz="1100" b="0" i="0" u="none" strike="noStrike" dirty="0">
                          <a:solidFill>
                            <a:srgbClr val="000000"/>
                          </a:solidFill>
                          <a:effectLst/>
                          <a:latin typeface="Aptos Narrow" panose="020B0004020202020204" pitchFamily="34" charset="0"/>
                        </a:rPr>
                        <a:t>Rank</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Members</a:t>
                      </a:r>
                    </a:p>
                  </a:txBody>
                  <a:tcPr marL="9525" marR="9525" marT="9525" marB="0" anchor="b">
                    <a:lnL>
                      <a:noFill/>
                    </a:lnL>
                    <a:lnR>
                      <a:noFill/>
                    </a:lnR>
                    <a:lnT>
                      <a:noFill/>
                    </a:lnT>
                    <a:lnB>
                      <a:noFill/>
                    </a:lnB>
                    <a:noFill/>
                  </a:tcPr>
                </a:tc>
                <a:extLst>
                  <a:ext uri="{0D108BD9-81ED-4DB2-BD59-A6C34878D82A}">
                    <a16:rowId xmlns:a16="http://schemas.microsoft.com/office/drawing/2014/main" val="3907275354"/>
                  </a:ext>
                </a:extLst>
              </a:tr>
              <a:tr h="166370">
                <a:tc>
                  <a:txBody>
                    <a:bodyPr/>
                    <a:lstStyle/>
                    <a:p>
                      <a:pPr algn="r" fontAlgn="b"/>
                      <a:r>
                        <a:rPr lang="en-US" sz="1100" b="0" i="0" u="none" strike="noStrike" dirty="0">
                          <a:solidFill>
                            <a:srgbClr val="000000"/>
                          </a:solidFill>
                          <a:effectLst/>
                          <a:latin typeface="Aptos Narrow" panose="020B0004020202020204" pitchFamily="34" charset="0"/>
                        </a:rPr>
                        <a:t>1</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Clinton St &amp; Washington Blvd</a:t>
                      </a:r>
                    </a:p>
                  </a:txBody>
                  <a:tcPr marL="9525" marR="9525" marT="9525" marB="0" anchor="b">
                    <a:lnL>
                      <a:noFill/>
                    </a:lnL>
                    <a:lnR>
                      <a:noFill/>
                    </a:lnR>
                    <a:lnT>
                      <a:noFill/>
                    </a:lnT>
                    <a:lnB>
                      <a:noFill/>
                    </a:lnB>
                    <a:noFill/>
                  </a:tcPr>
                </a:tc>
                <a:extLst>
                  <a:ext uri="{0D108BD9-81ED-4DB2-BD59-A6C34878D82A}">
                    <a16:rowId xmlns:a16="http://schemas.microsoft.com/office/drawing/2014/main" val="1272788693"/>
                  </a:ext>
                </a:extLst>
              </a:tr>
              <a:tr h="166370">
                <a:tc>
                  <a:txBody>
                    <a:bodyPr/>
                    <a:lstStyle/>
                    <a:p>
                      <a:pPr algn="r" fontAlgn="b"/>
                      <a:r>
                        <a:rPr lang="en-US" sz="1100" b="0" i="0" u="none" strike="noStrike" dirty="0">
                          <a:solidFill>
                            <a:srgbClr val="000000"/>
                          </a:solidFill>
                          <a:effectLst/>
                          <a:latin typeface="Aptos Narrow" panose="020B0004020202020204" pitchFamily="34" charset="0"/>
                        </a:rPr>
                        <a:t>2</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Kingsbury St &amp; Kinzie St</a:t>
                      </a:r>
                    </a:p>
                  </a:txBody>
                  <a:tcPr marL="9525" marR="9525" marT="9525" marB="0" anchor="b">
                    <a:lnL>
                      <a:noFill/>
                    </a:lnL>
                    <a:lnR>
                      <a:noFill/>
                    </a:lnR>
                    <a:lnT>
                      <a:noFill/>
                    </a:lnT>
                    <a:lnB>
                      <a:noFill/>
                    </a:lnB>
                    <a:noFill/>
                  </a:tcPr>
                </a:tc>
                <a:extLst>
                  <a:ext uri="{0D108BD9-81ED-4DB2-BD59-A6C34878D82A}">
                    <a16:rowId xmlns:a16="http://schemas.microsoft.com/office/drawing/2014/main" val="3690531170"/>
                  </a:ext>
                </a:extLst>
              </a:tr>
              <a:tr h="166370">
                <a:tc>
                  <a:txBody>
                    <a:bodyPr/>
                    <a:lstStyle/>
                    <a:p>
                      <a:pPr algn="r" fontAlgn="b"/>
                      <a:r>
                        <a:rPr lang="en-US" sz="1100" b="0" i="0" u="none" strike="noStrike" dirty="0">
                          <a:solidFill>
                            <a:srgbClr val="000000"/>
                          </a:solidFill>
                          <a:effectLst/>
                          <a:latin typeface="Aptos Narrow" panose="020B0004020202020204" pitchFamily="34" charset="0"/>
                        </a:rPr>
                        <a:t>3</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Clark St &amp; Elm St </a:t>
                      </a:r>
                    </a:p>
                  </a:txBody>
                  <a:tcPr marL="9525" marR="9525" marT="9525" marB="0" anchor="b">
                    <a:lnL>
                      <a:noFill/>
                    </a:lnL>
                    <a:lnR>
                      <a:noFill/>
                    </a:lnR>
                    <a:lnT>
                      <a:noFill/>
                    </a:lnT>
                    <a:lnB>
                      <a:noFill/>
                    </a:lnB>
                    <a:noFill/>
                  </a:tcPr>
                </a:tc>
                <a:extLst>
                  <a:ext uri="{0D108BD9-81ED-4DB2-BD59-A6C34878D82A}">
                    <a16:rowId xmlns:a16="http://schemas.microsoft.com/office/drawing/2014/main" val="1898413991"/>
                  </a:ext>
                </a:extLst>
              </a:tr>
            </a:tbl>
          </a:graphicData>
        </a:graphic>
      </p:graphicFrame>
      <p:pic>
        <p:nvPicPr>
          <p:cNvPr id="9" name="Picture 8">
            <a:extLst>
              <a:ext uri="{FF2B5EF4-FFF2-40B4-BE49-F238E27FC236}">
                <a16:creationId xmlns:a16="http://schemas.microsoft.com/office/drawing/2014/main" id="{62E1C80E-9BCA-8F36-900E-AD1DEB1B7A97}"/>
              </a:ext>
            </a:extLst>
          </p:cNvPr>
          <p:cNvPicPr>
            <a:picLocks noChangeAspect="1"/>
          </p:cNvPicPr>
          <p:nvPr/>
        </p:nvPicPr>
        <p:blipFill>
          <a:blip r:embed="rId2"/>
          <a:stretch>
            <a:fillRect/>
          </a:stretch>
        </p:blipFill>
        <p:spPr>
          <a:xfrm>
            <a:off x="4298673" y="1253609"/>
            <a:ext cx="7750451" cy="5087381"/>
          </a:xfrm>
          <a:prstGeom prst="rect">
            <a:avLst/>
          </a:prstGeom>
        </p:spPr>
      </p:pic>
      <p:graphicFrame>
        <p:nvGraphicFramePr>
          <p:cNvPr id="11" name="Content Placeholder 8">
            <a:extLst>
              <a:ext uri="{FF2B5EF4-FFF2-40B4-BE49-F238E27FC236}">
                <a16:creationId xmlns:a16="http://schemas.microsoft.com/office/drawing/2014/main" id="{3708BED8-FFF7-90AD-DD98-35D442BC8859}"/>
              </a:ext>
            </a:extLst>
          </p:cNvPr>
          <p:cNvGraphicFramePr>
            <a:graphicFrameLocks/>
          </p:cNvGraphicFramePr>
          <p:nvPr>
            <p:extLst>
              <p:ext uri="{D42A27DB-BD31-4B8C-83A1-F6EECF244321}">
                <p14:modId xmlns:p14="http://schemas.microsoft.com/office/powerpoint/2010/main" val="2290843547"/>
              </p:ext>
            </p:extLst>
          </p:nvPr>
        </p:nvGraphicFramePr>
        <p:xfrm>
          <a:off x="256132" y="3943666"/>
          <a:ext cx="3217318" cy="1074420"/>
        </p:xfrm>
        <a:graphic>
          <a:graphicData uri="http://schemas.openxmlformats.org/drawingml/2006/table">
            <a:tbl>
              <a:tblPr/>
              <a:tblGrid>
                <a:gridCol w="870264">
                  <a:extLst>
                    <a:ext uri="{9D8B030D-6E8A-4147-A177-3AD203B41FA5}">
                      <a16:colId xmlns:a16="http://schemas.microsoft.com/office/drawing/2014/main" val="2385992879"/>
                    </a:ext>
                  </a:extLst>
                </a:gridCol>
                <a:gridCol w="2347054">
                  <a:extLst>
                    <a:ext uri="{9D8B030D-6E8A-4147-A177-3AD203B41FA5}">
                      <a16:colId xmlns:a16="http://schemas.microsoft.com/office/drawing/2014/main" val="2041521650"/>
                    </a:ext>
                  </a:extLst>
                </a:gridCol>
              </a:tblGrid>
              <a:tr h="290208">
                <a:tc>
                  <a:txBody>
                    <a:bodyPr/>
                    <a:lstStyle/>
                    <a:p>
                      <a:pPr algn="l" fontAlgn="b"/>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18698153"/>
                  </a:ext>
                </a:extLst>
              </a:tr>
              <a:tr h="140570">
                <a:tc>
                  <a:txBody>
                    <a:bodyPr/>
                    <a:lstStyle/>
                    <a:p>
                      <a:pPr algn="r" fontAlgn="b"/>
                      <a:r>
                        <a:rPr lang="en-US" sz="1100" b="0" i="0" u="none" strike="noStrike" dirty="0">
                          <a:solidFill>
                            <a:srgbClr val="000000"/>
                          </a:solidFill>
                          <a:effectLst/>
                          <a:latin typeface="Aptos Narrow" panose="020B0004020202020204" pitchFamily="34" charset="0"/>
                        </a:rPr>
                        <a:t>Rank</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Casuals</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mpd="sng">
                      <a:noFill/>
                      <a:prstDash val="solid"/>
                    </a:lnT>
                    <a:lnB>
                      <a:noFill/>
                    </a:lnB>
                    <a:noFill/>
                  </a:tcPr>
                </a:tc>
                <a:extLst>
                  <a:ext uri="{0D108BD9-81ED-4DB2-BD59-A6C34878D82A}">
                    <a16:rowId xmlns:a16="http://schemas.microsoft.com/office/drawing/2014/main" val="3907275354"/>
                  </a:ext>
                </a:extLst>
              </a:tr>
              <a:tr h="140570">
                <a:tc>
                  <a:txBody>
                    <a:bodyPr/>
                    <a:lstStyle/>
                    <a:p>
                      <a:pPr algn="r" fontAlgn="b"/>
                      <a:r>
                        <a:rPr lang="en-US" sz="1100" b="0" i="0" u="none" strike="noStrike" dirty="0">
                          <a:solidFill>
                            <a:srgbClr val="000000"/>
                          </a:solidFill>
                          <a:effectLst/>
                          <a:latin typeface="Aptos Narrow" panose="020B0004020202020204" pitchFamily="34" charset="0"/>
                        </a:rPr>
                        <a:t>1</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Streeter Dr &amp; Grand Ave</a:t>
                      </a:r>
                    </a:p>
                  </a:txBody>
                  <a:tcPr marL="9525" marR="9525" marT="9525" marB="0" anchor="b">
                    <a:lnL>
                      <a:noFill/>
                    </a:lnL>
                    <a:lnR>
                      <a:noFill/>
                    </a:lnR>
                    <a:lnT>
                      <a:noFill/>
                    </a:lnT>
                    <a:lnB>
                      <a:noFill/>
                    </a:lnB>
                    <a:noFill/>
                  </a:tcPr>
                </a:tc>
                <a:extLst>
                  <a:ext uri="{0D108BD9-81ED-4DB2-BD59-A6C34878D82A}">
                    <a16:rowId xmlns:a16="http://schemas.microsoft.com/office/drawing/2014/main" val="1272788693"/>
                  </a:ext>
                </a:extLst>
              </a:tr>
              <a:tr h="140570">
                <a:tc>
                  <a:txBody>
                    <a:bodyPr/>
                    <a:lstStyle/>
                    <a:p>
                      <a:pPr algn="r" fontAlgn="b"/>
                      <a:r>
                        <a:rPr lang="en-US" sz="1100" b="0" i="0" u="none" strike="noStrike" dirty="0">
                          <a:solidFill>
                            <a:srgbClr val="000000"/>
                          </a:solidFill>
                          <a:effectLst/>
                          <a:latin typeface="Aptos Narrow" panose="020B0004020202020204" pitchFamily="34" charset="0"/>
                        </a:rPr>
                        <a:t>2</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dirty="0" err="1">
                          <a:solidFill>
                            <a:srgbClr val="000000"/>
                          </a:solidFill>
                          <a:effectLst/>
                          <a:latin typeface="Aptos Narrow" panose="020B0004020202020204" pitchFamily="34" charset="0"/>
                        </a:rPr>
                        <a:t>DuSable</a:t>
                      </a:r>
                      <a:r>
                        <a:rPr lang="en-US" sz="1100" b="0" i="0" u="none" strike="noStrike" dirty="0">
                          <a:solidFill>
                            <a:srgbClr val="000000"/>
                          </a:solidFill>
                          <a:effectLst/>
                          <a:latin typeface="Aptos Narrow" panose="020B0004020202020204" pitchFamily="34" charset="0"/>
                        </a:rPr>
                        <a:t> Lake Shore Dr &amp; Monroe St</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690531170"/>
                  </a:ext>
                </a:extLst>
              </a:tr>
              <a:tr h="140570">
                <a:tc>
                  <a:txBody>
                    <a:bodyPr/>
                    <a:lstStyle/>
                    <a:p>
                      <a:pPr algn="r" fontAlgn="b"/>
                      <a:r>
                        <a:rPr lang="en-US" sz="1100" b="0" i="0" u="none" strike="noStrike" dirty="0">
                          <a:solidFill>
                            <a:srgbClr val="000000"/>
                          </a:solidFill>
                          <a:effectLst/>
                          <a:latin typeface="Aptos Narrow" panose="020B0004020202020204" pitchFamily="34" charset="0"/>
                        </a:rPr>
                        <a:t>3</a:t>
                      </a:r>
                      <a:endParaRPr lang="en-CA"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r>
                        <a:rPr lang="en-CA" sz="1100" b="0" i="0" u="none" strike="noStrike" dirty="0">
                          <a:solidFill>
                            <a:srgbClr val="000000"/>
                          </a:solidFill>
                          <a:effectLst/>
                          <a:latin typeface="Aptos Narrow" panose="020B0004020202020204" pitchFamily="34" charset="0"/>
                        </a:rPr>
                        <a:t>Michigan Ave &amp; Oak St </a:t>
                      </a:r>
                    </a:p>
                  </a:txBody>
                  <a:tcPr marL="9525" marR="9525" marT="9525" marB="0" anchor="b">
                    <a:lnL>
                      <a:noFill/>
                    </a:lnL>
                    <a:lnR>
                      <a:noFill/>
                    </a:lnR>
                    <a:lnT>
                      <a:noFill/>
                    </a:lnT>
                    <a:lnB>
                      <a:noFill/>
                    </a:lnB>
                    <a:noFill/>
                  </a:tcPr>
                </a:tc>
                <a:extLst>
                  <a:ext uri="{0D108BD9-81ED-4DB2-BD59-A6C34878D82A}">
                    <a16:rowId xmlns:a16="http://schemas.microsoft.com/office/drawing/2014/main" val="1898413991"/>
                  </a:ext>
                </a:extLst>
              </a:tr>
            </a:tbl>
          </a:graphicData>
        </a:graphic>
      </p:graphicFrame>
    </p:spTree>
    <p:extLst>
      <p:ext uri="{BB962C8B-B14F-4D97-AF65-F5344CB8AC3E}">
        <p14:creationId xmlns:p14="http://schemas.microsoft.com/office/powerpoint/2010/main" val="3020314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597</Words>
  <Application>Microsoft Office PowerPoint</Application>
  <PresentationFormat>Widescreen</PresentationFormat>
  <Paragraphs>155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Aptos Narrow</vt:lpstr>
      <vt:lpstr>Arial</vt:lpstr>
      <vt:lpstr>Consolas</vt:lpstr>
      <vt:lpstr>Office Theme</vt:lpstr>
      <vt:lpstr>Bike Share Results</vt:lpstr>
      <vt:lpstr>Table of Contents</vt:lpstr>
      <vt:lpstr>Questions To Answer</vt:lpstr>
      <vt:lpstr>Data Sources</vt:lpstr>
      <vt:lpstr>Documentation of Data Processing </vt:lpstr>
      <vt:lpstr>Summary of Analysis</vt:lpstr>
      <vt:lpstr>SQL Queries of Average Ride Time</vt:lpstr>
      <vt:lpstr>SQL Queries of Weekday Frequency</vt:lpstr>
      <vt:lpstr>Python Analysis</vt:lpstr>
      <vt:lpstr>Correlation Heatmap of Numerical Variables</vt:lpstr>
      <vt:lpstr>Key Findings</vt:lpstr>
      <vt:lpstr>Top 3 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Grant Cheng</dc:creator>
  <cp:lastModifiedBy>Grant Cheng</cp:lastModifiedBy>
  <cp:revision>5</cp:revision>
  <dcterms:created xsi:type="dcterms:W3CDTF">2024-07-29T15:13:08Z</dcterms:created>
  <dcterms:modified xsi:type="dcterms:W3CDTF">2024-07-29T22:06:30Z</dcterms:modified>
</cp:coreProperties>
</file>