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11fa273ee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11fa273ee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11fa273ee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11fa273ee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11fa273ee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11fa273ee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11fa273ee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11fa273ee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0f3a9213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0f3a9213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naive models could not discern a seasonal pattern in the data, but could predict a trend based on the the past data. As shown, the Season Naive with drift (blue) assumes the data to similar but increasing (drift). The Naive model (red) assumes data will be the same.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11fa273ee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11fa273ee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same models, we may now test their predictive ability by adding a smoothed trend line. As you can see, the prediction accurately utilized the past, but does not anticipate a strong enough increase.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11fa273ee_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11fa273ee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in the actual data, keeping the trend line and the prediction, we see that the prediction failed to accurately model the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11fa3fd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11fa3fd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graph. We had a guess after seeing the earlier graphs that perhaps we were just unlucky in our chosen point to forecast. This graph goes back much earlier, 2001 rather than 2012, in time to begin the projection. You can see that the forecast is dead-on accurate until about 2012, when the mean sea level increase slopes upward. The actual data departs from the projection at this point, as it could not predict the upturn.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8 years of data was sufficient to forecast, assuming the trend remained.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0f3a9213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0f3a9213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a:t>
            </a:r>
            <a:r>
              <a:rPr lang="en">
                <a:solidFill>
                  <a:schemeClr val="dk1"/>
                </a:solidFill>
              </a:rPr>
              <a:t>his data is “Additive” - each “year” of data has roughly the same min and max - it is not changing multiplicatively.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graph shows Autocorrelation and “lags” - correlation of current steps with previous time steps.  The MEAN is changing over time - the data is NOT Stationary.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 graph: Decomposition shows Observed, trend, seasonal, and “noise” components of the data.  Decompose uses a “moving average” to determine the trend - that average is removed from the time series.  The seasonal component is again averaged, centered and removed.  Everything left over is the “noise” or the remainder.  ALSO this data is “Additive” - each “year” of data has roughly the same min and max - it is not changing multiplicatively.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0f3a9213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0f3a9213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decided to try:  ARIMA is a generalized version of ARMA - ARIMA works on differenced data, whereas ARMA works with the original data.  ARIMA(p,d,q)  p: The number of data points to lag in the atoregression of the calc.  p: run PACF (partial autocorrelation) count where the lags trend towards 0 and fall within the confidence interval.  For q: use ACF, to see the lag of the error component of the data.    With these components you can run the ARIMA function which will estimate an AICc and BIC (Akaike and Bayesian Information Criteria.)  You can run many trials to minimize these statistical errors of the results. This can be a tedious process.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0f3a921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90f3a921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10e166b8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10e166b8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Luckily R provides an auto.arima function, which steps through many trials, to determine the proper settings for the arima function.  The black shows the training data, and the blue is the future forecast.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this looks pretty good, until...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0f3a9213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0f3a9213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overlay the graphs, the prediction from the Seasonal ARIMA model absolutely can not account for the slight change in how quickly sea levels are rising - as Thad discovered - right near where we chose to split the data.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10e166b8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10e166b8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what we have seen from how the actual model trended up near where we chose to split the data, these results for the tests are not surprising.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MAE - By Relative size, for data that has very large values, an MAE of 11 would not be significant.</a:t>
            </a:r>
            <a:endParaRPr/>
          </a:p>
          <a:p>
            <a:pPr indent="0" lvl="0" marL="0" rtl="0" algn="l">
              <a:spcBef>
                <a:spcPts val="0"/>
              </a:spcBef>
              <a:spcAft>
                <a:spcPts val="0"/>
              </a:spcAft>
              <a:buNone/>
            </a:pPr>
            <a:r>
              <a:rPr lang="en"/>
              <a:t>(MAPE - A percentage version of the MAE, basically)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R-Squared - In general, the higher the value, the closer the model predicts the data.  But this gets complicated depending on the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inches from 1880-1994 is a rate of .044 inches/year.  3 inches in 26 years since 1994 is almost .12 inches/year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0f3a9213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0f3a9213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a personal level, we are interested in this data because of our current geography. Paul and Gina currently live near the beach; Paul in Delaware and Gina in Florida. Paul experiences flooding on a regular basis near his place. This brought about the question - how long until this place is underwater? And Thad would just very much like his property in Texas to not become ocean front property.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0f3a9213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0f3a9213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a global level, coastal communities around the world are threatened by rising sea levels. Around 10% of the world’s population live in coastal areas less than 10 meters above sea level (2017). Sea levels have risen over 8 inches since 1880. 3 of those inches have been in the past 25 years alone (2019). We see this rise in our dataset, including the 3.2 mm added to oceans levels each year.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 </a:t>
            </a:r>
            <a:endParaRPr/>
          </a:p>
          <a:p>
            <a:pPr indent="0" lvl="0" marL="0" rtl="0" algn="l">
              <a:spcBef>
                <a:spcPts val="0"/>
              </a:spcBef>
              <a:spcAft>
                <a:spcPts val="0"/>
              </a:spcAft>
              <a:buClr>
                <a:schemeClr val="dk1"/>
              </a:buClr>
              <a:buSzPts val="1100"/>
              <a:buFont typeface="Arial"/>
              <a:buNone/>
            </a:pPr>
            <a:r>
              <a:rPr lang="en">
                <a:solidFill>
                  <a:schemeClr val="dk1"/>
                </a:solidFill>
              </a:rPr>
              <a:t>Nunez, C. (2019, February 27). Sea level rise, explained. Retrieved August 18, 2020, from https://www.nationalgeographic.com/environment/global-warming/sea-level-rise/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United Nations. </a:t>
            </a:r>
            <a:r>
              <a:rPr lang="en">
                <a:solidFill>
                  <a:schemeClr val="dk1"/>
                </a:solidFill>
              </a:rPr>
              <a:t>(2017, May).  </a:t>
            </a:r>
            <a:r>
              <a:rPr lang="en"/>
              <a:t>Retrieved August 17, 2020, from https://www.un.org/sustainabledevelopment/wp-content/uploads/2017/05/Ocean-fact-sheet-package.pdf</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0f3a9213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0f3a9213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The data contains Global Mean Sea Level (GMSL) variations computed at the NASA Goddard Space Flight Center. The data was collected as a part of the Making Earth System Data Records for Use in Research Environments (MEaSUREs) Program, in which NASA uses satellite sensors to gather data on the oceans, land, atmosphere, ecosystems, and the interactions of all of these (2020).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Time is given in year with fractions of a year</a:t>
            </a:r>
            <a:endParaRPr>
              <a:solidFill>
                <a:schemeClr val="dk1"/>
              </a:solidFill>
            </a:endParaRPr>
          </a:p>
          <a:p>
            <a:pPr indent="0" lvl="0" marL="0" rtl="0" algn="l">
              <a:lnSpc>
                <a:spcPct val="100000"/>
              </a:lnSpc>
              <a:spcBef>
                <a:spcPts val="0"/>
              </a:spcBef>
              <a:spcAft>
                <a:spcPts val="0"/>
              </a:spcAft>
              <a:buNone/>
            </a:pPr>
            <a:r>
              <a:rPr lang="en">
                <a:solidFill>
                  <a:schemeClr val="dk1"/>
                </a:solidFill>
              </a:rPr>
              <a:t>units are global mean sea level (GMSL) (Global Isostatic Adjustment (GIA) not applied) variation in (mm) with respect to 20-year TOPEX/Jason collinear mean reference</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0f3a9213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0f3a9213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Col1 contains the method from which the data was obtained, Col 2 is the file cycle number, Col 3 is the date at which the measurement was taken, Col 4 was the number of observations, Col 5 was the number of weighted observations, Col 6 contains the raw data, and columns 7-12 have varying analyses on the raw data. We concluded that it was best to study the raw data as opposed to data that has had any sort of manipulation or filtering for this analysis.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0f3a9213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0f3a9213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0f3a9213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0f3a9213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lnSpc>
                <a:spcPct val="200000"/>
              </a:lnSpc>
              <a:spcBef>
                <a:spcPts val="0"/>
              </a:spcBef>
              <a:spcAft>
                <a:spcPts val="0"/>
              </a:spcAft>
              <a:buClr>
                <a:srgbClr val="333333"/>
              </a:buClr>
              <a:buSzPts val="1150"/>
              <a:buChar char="●"/>
            </a:pPr>
            <a:r>
              <a:rPr lang="en" sz="1150">
                <a:solidFill>
                  <a:srgbClr val="333333"/>
                </a:solidFill>
              </a:rPr>
              <a:t>homoskedasticity, the variance of the residuals must be the same for any X. </a:t>
            </a:r>
            <a:endParaRPr sz="1150">
              <a:solidFill>
                <a:srgbClr val="333333"/>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0f3a9213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0f3a9213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Plot 1, the residuals of the function do not appear randomly distributed as is required for linear regression to be used to create inferences. This implies that the variables are not independent.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Plot 2 is the fitted vs. residuals plot. This plot shows non-linearity, unequal error variances, and outliers. For the linear regression model assumptions to hold valid, this plot should have a horizontal band that is distributed evenly around the 0 line with no one residual standing out from the others. This is not the behavior shown in the Plot with the points grouped and with several outliers.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Plot 3 is a plot of Cook’s distances. These are influential points that may affect prediction outcomes. This data has a number of points with high Cook’s distances.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Finally, Plot 4 shows autocorrelations. Autocorrelations occur when the residuals are not independent of each other, which is a violation of the assumptions of the linear regression model. Based on these issues, we are unable to model this data with linear regression.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jpg"/><Relationship Id="rId4" Type="http://schemas.openxmlformats.org/officeDocument/2006/relationships/image" Target="../media/image2.jpg"/><Relationship Id="rId5"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17.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25400" y="2359175"/>
            <a:ext cx="8339400" cy="92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Mean Sea Level Forecasting</a:t>
            </a:r>
            <a:endParaRPr sz="5000"/>
          </a:p>
          <a:p>
            <a:pPr indent="0" lvl="0" marL="0" rtl="0" algn="l">
              <a:spcBef>
                <a:spcPts val="0"/>
              </a:spcBef>
              <a:spcAft>
                <a:spcPts val="0"/>
              </a:spcAft>
              <a:buNone/>
            </a:pPr>
            <a:r>
              <a:t/>
            </a:r>
            <a:endParaRPr sz="5000"/>
          </a:p>
        </p:txBody>
      </p:sp>
      <p:sp>
        <p:nvSpPr>
          <p:cNvPr id="55" name="Google Shape;55;p13"/>
          <p:cNvSpPr txBox="1"/>
          <p:nvPr>
            <p:ph idx="1" type="subTitle"/>
          </p:nvPr>
        </p:nvSpPr>
        <p:spPr>
          <a:xfrm>
            <a:off x="527875" y="2571750"/>
            <a:ext cx="8123100" cy="10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666666"/>
                </a:solidFill>
              </a:rPr>
              <a:t>Linear Regression, </a:t>
            </a:r>
            <a:r>
              <a:rPr lang="en" sz="2700">
                <a:solidFill>
                  <a:srgbClr val="666666"/>
                </a:solidFill>
              </a:rPr>
              <a:t>Seasonal </a:t>
            </a:r>
            <a:r>
              <a:rPr lang="en">
                <a:solidFill>
                  <a:srgbClr val="666666"/>
                </a:solidFill>
              </a:rPr>
              <a:t>Naïve</a:t>
            </a:r>
            <a:r>
              <a:rPr lang="en" sz="2700">
                <a:solidFill>
                  <a:srgbClr val="666666"/>
                </a:solidFill>
              </a:rPr>
              <a:t>, and </a:t>
            </a:r>
            <a:r>
              <a:rPr lang="en" sz="2700">
                <a:solidFill>
                  <a:srgbClr val="666666"/>
                </a:solidFill>
              </a:rPr>
              <a:t>Time Series Forecasting </a:t>
            </a:r>
            <a:endParaRPr sz="2700">
              <a:solidFill>
                <a:srgbClr val="666666"/>
              </a:solidFill>
            </a:endParaRPr>
          </a:p>
        </p:txBody>
      </p:sp>
      <p:sp>
        <p:nvSpPr>
          <p:cNvPr id="56" name="Google Shape;56;p13"/>
          <p:cNvSpPr txBox="1"/>
          <p:nvPr/>
        </p:nvSpPr>
        <p:spPr>
          <a:xfrm>
            <a:off x="1016300" y="4127200"/>
            <a:ext cx="7138800" cy="832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500">
                <a:solidFill>
                  <a:schemeClr val="dk1"/>
                </a:solidFill>
              </a:rPr>
              <a:t>Thad Hoskins, Gina McFarland, and Paul O’Leary</a:t>
            </a:r>
            <a:endParaRPr sz="1800"/>
          </a:p>
        </p:txBody>
      </p:sp>
      <p:pic>
        <p:nvPicPr>
          <p:cNvPr id="57" name="Google Shape;57;p13"/>
          <p:cNvPicPr preferRelativeResize="0"/>
          <p:nvPr/>
        </p:nvPicPr>
        <p:blipFill>
          <a:blip r:embed="rId3">
            <a:alphaModFix/>
          </a:blip>
          <a:stretch>
            <a:fillRect/>
          </a:stretch>
        </p:blipFill>
        <p:spPr>
          <a:xfrm>
            <a:off x="403125" y="239750"/>
            <a:ext cx="2281899" cy="1358304"/>
          </a:xfrm>
          <a:prstGeom prst="rect">
            <a:avLst/>
          </a:prstGeom>
          <a:noFill/>
          <a:ln>
            <a:noFill/>
          </a:ln>
        </p:spPr>
      </p:pic>
      <p:pic>
        <p:nvPicPr>
          <p:cNvPr id="58" name="Google Shape;58;p13"/>
          <p:cNvPicPr preferRelativeResize="0"/>
          <p:nvPr/>
        </p:nvPicPr>
        <p:blipFill>
          <a:blip r:embed="rId4">
            <a:alphaModFix/>
          </a:blip>
          <a:stretch>
            <a:fillRect/>
          </a:stretch>
        </p:blipFill>
        <p:spPr>
          <a:xfrm>
            <a:off x="6382900" y="317885"/>
            <a:ext cx="2281900" cy="1280159"/>
          </a:xfrm>
          <a:prstGeom prst="rect">
            <a:avLst/>
          </a:prstGeom>
          <a:noFill/>
          <a:ln>
            <a:noFill/>
          </a:ln>
        </p:spPr>
      </p:pic>
      <p:pic>
        <p:nvPicPr>
          <p:cNvPr id="59" name="Google Shape;59;p13"/>
          <p:cNvPicPr preferRelativeResize="0"/>
          <p:nvPr/>
        </p:nvPicPr>
        <p:blipFill>
          <a:blip r:embed="rId5">
            <a:alphaModFix/>
          </a:blip>
          <a:stretch>
            <a:fillRect/>
          </a:stretch>
        </p:blipFill>
        <p:spPr>
          <a:xfrm>
            <a:off x="3122287" y="317875"/>
            <a:ext cx="2823350" cy="12801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 Naïve Forecasting</a:t>
            </a:r>
            <a:endParaRPr/>
          </a:p>
          <a:p>
            <a:pPr indent="0" lvl="0" marL="0" rtl="0" algn="l">
              <a:spcBef>
                <a:spcPts val="0"/>
              </a:spcBef>
              <a:spcAft>
                <a:spcPts val="0"/>
              </a:spcAft>
              <a:buNone/>
            </a:pPr>
            <a:r>
              <a:t/>
            </a:r>
            <a:endParaRPr/>
          </a:p>
        </p:txBody>
      </p:sp>
      <p:sp>
        <p:nvSpPr>
          <p:cNvPr id="129" name="Google Shape;129;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400">
                <a:solidFill>
                  <a:schemeClr val="dk1"/>
                </a:solidFill>
              </a:rPr>
              <a:t>Naïve Forecasting</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future data will look like past data</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Baseline, assumes the data is relatively unchanging</a:t>
            </a:r>
            <a:endParaRPr sz="1400">
              <a:solidFill>
                <a:schemeClr val="dk1"/>
              </a:solidFill>
            </a:endParaRPr>
          </a:p>
        </p:txBody>
      </p:sp>
      <p:sp>
        <p:nvSpPr>
          <p:cNvPr id="130" name="Google Shape;130;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 Naïve Forecasting</a:t>
            </a:r>
            <a:endParaRPr/>
          </a:p>
          <a:p>
            <a:pPr indent="0" lvl="0" marL="0" rtl="0" algn="l">
              <a:spcBef>
                <a:spcPts val="0"/>
              </a:spcBef>
              <a:spcAft>
                <a:spcPts val="0"/>
              </a:spcAft>
              <a:buNone/>
            </a:pPr>
            <a:r>
              <a:t/>
            </a:r>
            <a:endParaRPr/>
          </a:p>
        </p:txBody>
      </p:sp>
      <p:sp>
        <p:nvSpPr>
          <p:cNvPr id="136" name="Google Shape;136;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rgbClr val="D9D9D9"/>
                </a:solidFill>
              </a:rPr>
              <a:t>Naïve Forecasting</a:t>
            </a:r>
            <a:endParaRPr>
              <a:solidFill>
                <a:srgbClr val="D9D9D9"/>
              </a:solidFill>
            </a:endParaRPr>
          </a:p>
          <a:p>
            <a:pPr indent="-317500" lvl="0" marL="457200" rtl="0" algn="l">
              <a:lnSpc>
                <a:spcPct val="200000"/>
              </a:lnSpc>
              <a:spcBef>
                <a:spcPts val="0"/>
              </a:spcBef>
              <a:spcAft>
                <a:spcPts val="0"/>
              </a:spcAft>
              <a:buClr>
                <a:srgbClr val="D9D9D9"/>
              </a:buClr>
              <a:buSzPts val="1400"/>
              <a:buChar char="●"/>
            </a:pPr>
            <a:r>
              <a:rPr lang="en">
                <a:solidFill>
                  <a:srgbClr val="D9D9D9"/>
                </a:solidFill>
              </a:rPr>
              <a:t>future data will look like past data</a:t>
            </a:r>
            <a:endParaRPr>
              <a:solidFill>
                <a:srgbClr val="D9D9D9"/>
              </a:solidFill>
            </a:endParaRPr>
          </a:p>
          <a:p>
            <a:pPr indent="-317500" lvl="0" marL="457200" rtl="0" algn="l">
              <a:lnSpc>
                <a:spcPct val="200000"/>
              </a:lnSpc>
              <a:spcBef>
                <a:spcPts val="0"/>
              </a:spcBef>
              <a:spcAft>
                <a:spcPts val="0"/>
              </a:spcAft>
              <a:buClr>
                <a:srgbClr val="D9D9D9"/>
              </a:buClr>
              <a:buSzPts val="1400"/>
              <a:buChar char="●"/>
            </a:pPr>
            <a:r>
              <a:rPr lang="en">
                <a:solidFill>
                  <a:srgbClr val="D9D9D9"/>
                </a:solidFill>
              </a:rPr>
              <a:t>Baseline, assumes the data is relatively unchanging</a:t>
            </a:r>
            <a:endParaRPr>
              <a:solidFill>
                <a:srgbClr val="D9D9D9"/>
              </a:solidFill>
            </a:endParaRPr>
          </a:p>
          <a:p>
            <a:pPr indent="0" lvl="0" marL="0" rtl="0" algn="l">
              <a:lnSpc>
                <a:spcPct val="200000"/>
              </a:lnSpc>
              <a:spcBef>
                <a:spcPts val="0"/>
              </a:spcBef>
              <a:spcAft>
                <a:spcPts val="0"/>
              </a:spcAft>
              <a:buNone/>
            </a:pPr>
            <a:r>
              <a:rPr lang="en">
                <a:solidFill>
                  <a:schemeClr val="dk1"/>
                </a:solidFill>
              </a:rPr>
              <a:t>Seasonal Naïve Forecasting </a:t>
            </a:r>
            <a:endParaRPr>
              <a:solidFill>
                <a:schemeClr val="dk1"/>
              </a:solidFill>
            </a:endParaRPr>
          </a:p>
          <a:p>
            <a:pPr indent="-317500" lvl="0" marL="457200" rtl="0" algn="l">
              <a:lnSpc>
                <a:spcPct val="200000"/>
              </a:lnSpc>
              <a:spcBef>
                <a:spcPts val="0"/>
              </a:spcBef>
              <a:spcAft>
                <a:spcPts val="0"/>
              </a:spcAft>
              <a:buClr>
                <a:schemeClr val="dk1"/>
              </a:buClr>
              <a:buSzPts val="1400"/>
              <a:buChar char="●"/>
            </a:pPr>
            <a:r>
              <a:rPr lang="en">
                <a:solidFill>
                  <a:schemeClr val="dk1"/>
                </a:solidFill>
              </a:rPr>
              <a:t>assumes the data changes periodically </a:t>
            </a:r>
            <a:endParaRPr>
              <a:solidFill>
                <a:schemeClr val="dk1"/>
              </a:solidFill>
            </a:endParaRPr>
          </a:p>
          <a:p>
            <a:pPr indent="-317500" lvl="1" marL="914400" rtl="0" algn="l">
              <a:lnSpc>
                <a:spcPct val="200000"/>
              </a:lnSpc>
              <a:spcBef>
                <a:spcPts val="0"/>
              </a:spcBef>
              <a:spcAft>
                <a:spcPts val="0"/>
              </a:spcAft>
              <a:buClr>
                <a:schemeClr val="dk1"/>
              </a:buClr>
              <a:buSzPts val="1400"/>
              <a:buChar char="○"/>
            </a:pPr>
            <a:r>
              <a:rPr lang="en" sz="1400">
                <a:solidFill>
                  <a:schemeClr val="dk1"/>
                </a:solidFill>
              </a:rPr>
              <a:t>Christmas sales</a:t>
            </a:r>
            <a:endParaRPr sz="1400">
              <a:solidFill>
                <a:schemeClr val="dk1"/>
              </a:solidFill>
            </a:endParaRPr>
          </a:p>
          <a:p>
            <a:pPr indent="-317500" lvl="1" marL="914400" rtl="0" algn="l">
              <a:lnSpc>
                <a:spcPct val="200000"/>
              </a:lnSpc>
              <a:spcBef>
                <a:spcPts val="0"/>
              </a:spcBef>
              <a:spcAft>
                <a:spcPts val="0"/>
              </a:spcAft>
              <a:buClr>
                <a:schemeClr val="dk1"/>
              </a:buClr>
              <a:buSzPts val="1400"/>
              <a:buChar char="○"/>
            </a:pPr>
            <a:r>
              <a:rPr lang="en" sz="1400">
                <a:solidFill>
                  <a:schemeClr val="dk1"/>
                </a:solidFill>
              </a:rPr>
              <a:t>Summer ice cream sales</a:t>
            </a:r>
            <a:endParaRPr sz="1400">
              <a:solidFill>
                <a:schemeClr val="dk1"/>
              </a:solidFill>
            </a:endParaRPr>
          </a:p>
        </p:txBody>
      </p:sp>
      <p:sp>
        <p:nvSpPr>
          <p:cNvPr id="137" name="Google Shape;137;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 Naïve Forecasting</a:t>
            </a:r>
            <a:endParaRPr/>
          </a:p>
          <a:p>
            <a:pPr indent="0" lvl="0" marL="0" rtl="0" algn="l">
              <a:spcBef>
                <a:spcPts val="0"/>
              </a:spcBef>
              <a:spcAft>
                <a:spcPts val="0"/>
              </a:spcAft>
              <a:buNone/>
            </a:pPr>
            <a:r>
              <a:t/>
            </a:r>
            <a:endParaRPr/>
          </a:p>
        </p:txBody>
      </p:sp>
      <p:sp>
        <p:nvSpPr>
          <p:cNvPr id="143" name="Google Shape;143;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rgbClr val="D9D9D9"/>
                </a:solidFill>
              </a:rPr>
              <a:t>Naïve Forecasting</a:t>
            </a:r>
            <a:endParaRPr>
              <a:solidFill>
                <a:srgbClr val="D9D9D9"/>
              </a:solidFill>
            </a:endParaRPr>
          </a:p>
          <a:p>
            <a:pPr indent="-317500" lvl="0" marL="457200" rtl="0" algn="l">
              <a:lnSpc>
                <a:spcPct val="200000"/>
              </a:lnSpc>
              <a:spcBef>
                <a:spcPts val="0"/>
              </a:spcBef>
              <a:spcAft>
                <a:spcPts val="0"/>
              </a:spcAft>
              <a:buClr>
                <a:srgbClr val="D9D9D9"/>
              </a:buClr>
              <a:buSzPts val="1400"/>
              <a:buChar char="●"/>
            </a:pPr>
            <a:r>
              <a:rPr lang="en">
                <a:solidFill>
                  <a:srgbClr val="D9D9D9"/>
                </a:solidFill>
              </a:rPr>
              <a:t>future data will look like past data</a:t>
            </a:r>
            <a:endParaRPr>
              <a:solidFill>
                <a:srgbClr val="D9D9D9"/>
              </a:solidFill>
            </a:endParaRPr>
          </a:p>
          <a:p>
            <a:pPr indent="-317500" lvl="0" marL="457200" rtl="0" algn="l">
              <a:lnSpc>
                <a:spcPct val="200000"/>
              </a:lnSpc>
              <a:spcBef>
                <a:spcPts val="0"/>
              </a:spcBef>
              <a:spcAft>
                <a:spcPts val="0"/>
              </a:spcAft>
              <a:buClr>
                <a:srgbClr val="D9D9D9"/>
              </a:buClr>
              <a:buSzPts val="1400"/>
              <a:buChar char="●"/>
            </a:pPr>
            <a:r>
              <a:rPr lang="en">
                <a:solidFill>
                  <a:srgbClr val="D9D9D9"/>
                </a:solidFill>
              </a:rPr>
              <a:t>Baseline, assumes the data is relatively unchanging</a:t>
            </a:r>
            <a:endParaRPr>
              <a:solidFill>
                <a:srgbClr val="D9D9D9"/>
              </a:solidFill>
            </a:endParaRPr>
          </a:p>
          <a:p>
            <a:pPr indent="0" lvl="0" marL="0" rtl="0" algn="l">
              <a:lnSpc>
                <a:spcPct val="200000"/>
              </a:lnSpc>
              <a:spcBef>
                <a:spcPts val="0"/>
              </a:spcBef>
              <a:spcAft>
                <a:spcPts val="0"/>
              </a:spcAft>
              <a:buNone/>
            </a:pPr>
            <a:r>
              <a:rPr lang="en">
                <a:solidFill>
                  <a:srgbClr val="D9D9D9"/>
                </a:solidFill>
              </a:rPr>
              <a:t>Seasonal Naïve Forecasting </a:t>
            </a:r>
            <a:endParaRPr>
              <a:solidFill>
                <a:srgbClr val="D9D9D9"/>
              </a:solidFill>
            </a:endParaRPr>
          </a:p>
          <a:p>
            <a:pPr indent="-317500" lvl="0" marL="457200" rtl="0" algn="l">
              <a:lnSpc>
                <a:spcPct val="200000"/>
              </a:lnSpc>
              <a:spcBef>
                <a:spcPts val="0"/>
              </a:spcBef>
              <a:spcAft>
                <a:spcPts val="0"/>
              </a:spcAft>
              <a:buClr>
                <a:srgbClr val="D9D9D9"/>
              </a:buClr>
              <a:buSzPts val="1400"/>
              <a:buChar char="●"/>
            </a:pPr>
            <a:r>
              <a:rPr lang="en">
                <a:solidFill>
                  <a:srgbClr val="D9D9D9"/>
                </a:solidFill>
              </a:rPr>
              <a:t>assumes the data changes periodically </a:t>
            </a:r>
            <a:endParaRPr>
              <a:solidFill>
                <a:srgbClr val="D9D9D9"/>
              </a:solidFill>
            </a:endParaRPr>
          </a:p>
          <a:p>
            <a:pPr indent="-317500" lvl="1" marL="914400" rtl="0" algn="l">
              <a:lnSpc>
                <a:spcPct val="200000"/>
              </a:lnSpc>
              <a:spcBef>
                <a:spcPts val="0"/>
              </a:spcBef>
              <a:spcAft>
                <a:spcPts val="0"/>
              </a:spcAft>
              <a:buClr>
                <a:srgbClr val="D9D9D9"/>
              </a:buClr>
              <a:buSzPts val="1400"/>
              <a:buChar char="○"/>
            </a:pPr>
            <a:r>
              <a:rPr lang="en" sz="1400">
                <a:solidFill>
                  <a:srgbClr val="D9D9D9"/>
                </a:solidFill>
              </a:rPr>
              <a:t>Christmas sales</a:t>
            </a:r>
            <a:endParaRPr sz="1400">
              <a:solidFill>
                <a:srgbClr val="D9D9D9"/>
              </a:solidFill>
            </a:endParaRPr>
          </a:p>
          <a:p>
            <a:pPr indent="-317500" lvl="1" marL="914400" rtl="0" algn="l">
              <a:lnSpc>
                <a:spcPct val="200000"/>
              </a:lnSpc>
              <a:spcBef>
                <a:spcPts val="0"/>
              </a:spcBef>
              <a:spcAft>
                <a:spcPts val="0"/>
              </a:spcAft>
              <a:buClr>
                <a:srgbClr val="D9D9D9"/>
              </a:buClr>
              <a:buSzPts val="1400"/>
              <a:buChar char="○"/>
            </a:pPr>
            <a:r>
              <a:rPr lang="en" sz="1400">
                <a:solidFill>
                  <a:srgbClr val="D9D9D9"/>
                </a:solidFill>
              </a:rPr>
              <a:t>Summer ice cream sales</a:t>
            </a:r>
            <a:endParaRPr sz="1400">
              <a:solidFill>
                <a:srgbClr val="D9D9D9"/>
              </a:solidFill>
            </a:endParaRPr>
          </a:p>
        </p:txBody>
      </p:sp>
      <p:sp>
        <p:nvSpPr>
          <p:cNvPr id="144" name="Google Shape;144;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chemeClr val="dk1"/>
                </a:solidFill>
              </a:rPr>
              <a:t>Random Walk Model</a:t>
            </a:r>
            <a:endParaRPr>
              <a:solidFill>
                <a:schemeClr val="dk1"/>
              </a:solidFill>
            </a:endParaRPr>
          </a:p>
          <a:p>
            <a:pPr indent="-317500" lvl="0" marL="457200" rtl="0" algn="l">
              <a:lnSpc>
                <a:spcPct val="200000"/>
              </a:lnSpc>
              <a:spcBef>
                <a:spcPts val="0"/>
              </a:spcBef>
              <a:spcAft>
                <a:spcPts val="0"/>
              </a:spcAft>
              <a:buClr>
                <a:schemeClr val="dk1"/>
              </a:buClr>
              <a:buSzPts val="1400"/>
              <a:buChar char="●"/>
            </a:pPr>
            <a:r>
              <a:rPr lang="en">
                <a:solidFill>
                  <a:schemeClr val="dk1"/>
                </a:solidFill>
              </a:rPr>
              <a:t>Non-stationary</a:t>
            </a:r>
            <a:endParaRPr>
              <a:solidFill>
                <a:schemeClr val="dk1"/>
              </a:solidFill>
            </a:endParaRPr>
          </a:p>
          <a:p>
            <a:pPr indent="-317500" lvl="0" marL="457200" rtl="0" algn="l">
              <a:lnSpc>
                <a:spcPct val="200000"/>
              </a:lnSpc>
              <a:spcBef>
                <a:spcPts val="0"/>
              </a:spcBef>
              <a:spcAft>
                <a:spcPts val="0"/>
              </a:spcAft>
              <a:buClr>
                <a:schemeClr val="dk1"/>
              </a:buClr>
              <a:buSzPts val="1400"/>
              <a:buChar char="●"/>
            </a:pPr>
            <a:r>
              <a:rPr lang="en">
                <a:solidFill>
                  <a:schemeClr val="dk1"/>
                </a:solidFill>
              </a:rPr>
              <a:t>Assumes future cannot be predicted</a:t>
            </a:r>
            <a:endParaRPr>
              <a:solidFill>
                <a:schemeClr val="dk1"/>
              </a:solidFill>
            </a:endParaRPr>
          </a:p>
          <a:p>
            <a:pPr indent="-317500" lvl="0" marL="457200" rtl="0" algn="l">
              <a:lnSpc>
                <a:spcPct val="200000"/>
              </a:lnSpc>
              <a:spcBef>
                <a:spcPts val="0"/>
              </a:spcBef>
              <a:spcAft>
                <a:spcPts val="0"/>
              </a:spcAft>
              <a:buClr>
                <a:schemeClr val="dk1"/>
              </a:buClr>
              <a:buSzPts val="1400"/>
              <a:buChar char="●"/>
            </a:pPr>
            <a:r>
              <a:rPr lang="en">
                <a:solidFill>
                  <a:schemeClr val="dk1"/>
                </a:solidFill>
              </a:rPr>
              <a:t>The time series is not random</a:t>
            </a:r>
            <a:endParaRPr>
              <a:solidFill>
                <a:schemeClr val="dk1"/>
              </a:solidFill>
            </a:endParaRPr>
          </a:p>
          <a:p>
            <a:pPr indent="-317500" lvl="0" marL="457200" rtl="0" algn="l">
              <a:lnSpc>
                <a:spcPct val="200000"/>
              </a:lnSpc>
              <a:spcBef>
                <a:spcPts val="0"/>
              </a:spcBef>
              <a:spcAft>
                <a:spcPts val="0"/>
              </a:spcAft>
              <a:buClr>
                <a:schemeClr val="dk1"/>
              </a:buClr>
              <a:buSzPts val="1400"/>
              <a:buChar char="●"/>
            </a:pPr>
            <a:r>
              <a:rPr lang="en">
                <a:solidFill>
                  <a:schemeClr val="dk1"/>
                </a:solidFill>
              </a:rPr>
              <a:t>Why use it here?</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 Naïve Forecasting</a:t>
            </a:r>
            <a:endParaRPr/>
          </a:p>
          <a:p>
            <a:pPr indent="0" lvl="0" marL="0" rtl="0" algn="l">
              <a:spcBef>
                <a:spcPts val="0"/>
              </a:spcBef>
              <a:spcAft>
                <a:spcPts val="0"/>
              </a:spcAft>
              <a:buNone/>
            </a:pPr>
            <a:r>
              <a:t/>
            </a:r>
            <a:endParaRPr/>
          </a:p>
        </p:txBody>
      </p:sp>
      <p:sp>
        <p:nvSpPr>
          <p:cNvPr id="150" name="Google Shape;150;p25"/>
          <p:cNvSpPr txBox="1"/>
          <p:nvPr>
            <p:ph idx="1" type="body"/>
          </p:nvPr>
        </p:nvSpPr>
        <p:spPr>
          <a:xfrm>
            <a:off x="311700" y="1152475"/>
            <a:ext cx="75108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700">
                <a:solidFill>
                  <a:srgbClr val="000000"/>
                </a:solidFill>
              </a:rPr>
              <a:t>rwf(d, h, drift, level) *</a:t>
            </a:r>
            <a:endParaRPr b="1" sz="1700">
              <a:solidFill>
                <a:srgbClr val="000000"/>
              </a:solidFill>
            </a:endParaRPr>
          </a:p>
          <a:p>
            <a:pPr indent="0" lvl="0" marL="457200" rtl="0" algn="l">
              <a:lnSpc>
                <a:spcPct val="200000"/>
              </a:lnSpc>
              <a:spcBef>
                <a:spcPts val="0"/>
              </a:spcBef>
              <a:spcAft>
                <a:spcPts val="0"/>
              </a:spcAft>
              <a:buNone/>
            </a:pPr>
            <a:r>
              <a:rPr lang="en">
                <a:solidFill>
                  <a:schemeClr val="dk1"/>
                </a:solidFill>
              </a:rPr>
              <a:t>d</a:t>
            </a:r>
            <a:r>
              <a:rPr lang="en">
                <a:solidFill>
                  <a:schemeClr val="dk1"/>
                </a:solidFill>
              </a:rPr>
              <a:t> : t</a:t>
            </a:r>
            <a:r>
              <a:rPr lang="en">
                <a:solidFill>
                  <a:schemeClr val="dk1"/>
                </a:solidFill>
              </a:rPr>
              <a:t>ime Series Data; frequency of 36.8</a:t>
            </a:r>
            <a:endParaRPr>
              <a:solidFill>
                <a:schemeClr val="dk1"/>
              </a:solidFill>
            </a:endParaRPr>
          </a:p>
          <a:p>
            <a:pPr indent="0" lvl="0" marL="457200" rtl="0" algn="l">
              <a:lnSpc>
                <a:spcPct val="200000"/>
              </a:lnSpc>
              <a:spcBef>
                <a:spcPts val="0"/>
              </a:spcBef>
              <a:spcAft>
                <a:spcPts val="0"/>
              </a:spcAft>
              <a:buNone/>
            </a:pPr>
            <a:r>
              <a:rPr lang="en">
                <a:solidFill>
                  <a:schemeClr val="dk1"/>
                </a:solidFill>
              </a:rPr>
              <a:t>h: length of forecast; in this case, duration of last 30% of the data (test)</a:t>
            </a:r>
            <a:endParaRPr>
              <a:solidFill>
                <a:schemeClr val="dk1"/>
              </a:solidFill>
            </a:endParaRPr>
          </a:p>
          <a:p>
            <a:pPr indent="0" lvl="0" marL="457200" rtl="0" algn="l">
              <a:lnSpc>
                <a:spcPct val="200000"/>
              </a:lnSpc>
              <a:spcBef>
                <a:spcPts val="0"/>
              </a:spcBef>
              <a:spcAft>
                <a:spcPts val="0"/>
              </a:spcAft>
              <a:buNone/>
            </a:pPr>
            <a:r>
              <a:rPr lang="en">
                <a:solidFill>
                  <a:schemeClr val="dk1"/>
                </a:solidFill>
              </a:rPr>
              <a:t>drift: True; allows for the data to change</a:t>
            </a:r>
            <a:endParaRPr>
              <a:solidFill>
                <a:schemeClr val="dk1"/>
              </a:solidFill>
            </a:endParaRPr>
          </a:p>
          <a:p>
            <a:pPr indent="0" lvl="0" marL="457200" rtl="0" algn="l">
              <a:lnSpc>
                <a:spcPct val="200000"/>
              </a:lnSpc>
              <a:spcBef>
                <a:spcPts val="0"/>
              </a:spcBef>
              <a:spcAft>
                <a:spcPts val="0"/>
              </a:spcAft>
              <a:buNone/>
            </a:pPr>
            <a:r>
              <a:rPr lang="en">
                <a:solidFill>
                  <a:schemeClr val="dk1"/>
                </a:solidFill>
              </a:rPr>
              <a:t>level: sets how narrow or wide the prediction may be</a:t>
            </a:r>
            <a:endParaRPr>
              <a:solidFill>
                <a:schemeClr val="dk1"/>
              </a:solidFill>
            </a:endParaRPr>
          </a:p>
          <a:p>
            <a:pPr indent="0" lvl="0" marL="0" rtl="0" algn="l">
              <a:lnSpc>
                <a:spcPct val="200000"/>
              </a:lnSpc>
              <a:spcBef>
                <a:spcPts val="0"/>
              </a:spcBef>
              <a:spcAft>
                <a:spcPts val="0"/>
              </a:spcAft>
              <a:buNone/>
            </a:pPr>
            <a:r>
              <a:rPr lang="en">
                <a:solidFill>
                  <a:schemeClr val="dk1"/>
                </a:solidFill>
              </a:rPr>
              <a:t>* rwf() is a wrapper for snaive() with drift</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Seasonal Naïve Forecasting</a:t>
            </a:r>
            <a:endParaRPr/>
          </a:p>
        </p:txBody>
      </p:sp>
      <p:pic>
        <p:nvPicPr>
          <p:cNvPr id="156" name="Google Shape;156;p26"/>
          <p:cNvPicPr preferRelativeResize="0"/>
          <p:nvPr/>
        </p:nvPicPr>
        <p:blipFill>
          <a:blip r:embed="rId3">
            <a:alphaModFix/>
          </a:blip>
          <a:stretch>
            <a:fillRect/>
          </a:stretch>
        </p:blipFill>
        <p:spPr>
          <a:xfrm>
            <a:off x="1704536" y="1230625"/>
            <a:ext cx="5734925" cy="3532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Seasonal Naïve Forecasting</a:t>
            </a:r>
            <a:endParaRPr/>
          </a:p>
        </p:txBody>
      </p:sp>
      <p:pic>
        <p:nvPicPr>
          <p:cNvPr id="162" name="Google Shape;162;p27"/>
          <p:cNvPicPr preferRelativeResize="0"/>
          <p:nvPr/>
        </p:nvPicPr>
        <p:blipFill>
          <a:blip r:embed="rId3">
            <a:alphaModFix/>
          </a:blip>
          <a:stretch>
            <a:fillRect/>
          </a:stretch>
        </p:blipFill>
        <p:spPr>
          <a:xfrm>
            <a:off x="1636000" y="1152475"/>
            <a:ext cx="5874350" cy="362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 Naïve - Actual vs Forecast</a:t>
            </a:r>
            <a:endParaRPr/>
          </a:p>
        </p:txBody>
      </p:sp>
      <p:pic>
        <p:nvPicPr>
          <p:cNvPr id="168" name="Google Shape;168;p28"/>
          <p:cNvPicPr preferRelativeResize="0"/>
          <p:nvPr/>
        </p:nvPicPr>
        <p:blipFill rotWithShape="1">
          <a:blip r:embed="rId3">
            <a:alphaModFix/>
          </a:blip>
          <a:srcRect b="159" l="0" r="0" t="159"/>
          <a:stretch/>
        </p:blipFill>
        <p:spPr>
          <a:xfrm>
            <a:off x="1636000" y="1152475"/>
            <a:ext cx="5929745" cy="3657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 Naïve - Timing is everything</a:t>
            </a:r>
            <a:endParaRPr/>
          </a:p>
        </p:txBody>
      </p:sp>
      <p:pic>
        <p:nvPicPr>
          <p:cNvPr id="174" name="Google Shape;174;p29"/>
          <p:cNvPicPr preferRelativeResize="0"/>
          <p:nvPr/>
        </p:nvPicPr>
        <p:blipFill>
          <a:blip r:embed="rId3">
            <a:alphaModFix/>
          </a:blip>
          <a:stretch>
            <a:fillRect/>
          </a:stretch>
        </p:blipFill>
        <p:spPr>
          <a:xfrm>
            <a:off x="1636776" y="1152144"/>
            <a:ext cx="6081416" cy="3657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58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Time Series</a:t>
            </a:r>
            <a:endParaRPr>
              <a:solidFill>
                <a:srgbClr val="0000FF"/>
              </a:solidFill>
            </a:endParaRPr>
          </a:p>
          <a:p>
            <a:pPr indent="0" lvl="0" marL="0" rtl="0" algn="l">
              <a:spcBef>
                <a:spcPts val="0"/>
              </a:spcBef>
              <a:spcAft>
                <a:spcPts val="0"/>
              </a:spcAft>
              <a:buNone/>
            </a:pPr>
            <a:r>
              <a:t/>
            </a:r>
            <a:endParaRPr/>
          </a:p>
        </p:txBody>
      </p:sp>
      <p:sp>
        <p:nvSpPr>
          <p:cNvPr id="180" name="Google Shape;180;p30"/>
          <p:cNvSpPr txBox="1"/>
          <p:nvPr>
            <p:ph idx="1" type="body"/>
          </p:nvPr>
        </p:nvSpPr>
        <p:spPr>
          <a:xfrm>
            <a:off x="311700" y="630700"/>
            <a:ext cx="8520600" cy="43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Aspects of Time Series data to Analyze</a:t>
            </a:r>
            <a:endParaRPr b="1">
              <a:solidFill>
                <a:srgbClr val="0000FF"/>
              </a:solidFill>
            </a:endParaRPr>
          </a:p>
          <a:p>
            <a:pPr indent="0" lvl="0" marL="0" rtl="0" algn="l">
              <a:lnSpc>
                <a:spcPct val="100000"/>
              </a:lnSpc>
              <a:spcBef>
                <a:spcPts val="1600"/>
              </a:spcBef>
              <a:spcAft>
                <a:spcPts val="0"/>
              </a:spcAft>
              <a:buNone/>
            </a:pPr>
            <a:r>
              <a:rPr lang="en">
                <a:solidFill>
                  <a:srgbClr val="000000"/>
                </a:solidFill>
              </a:rPr>
              <a:t>Is the data Additive or Multiplicative?</a:t>
            </a:r>
            <a:endParaRPr>
              <a:solidFill>
                <a:srgbClr val="000000"/>
              </a:solidFill>
            </a:endParaRPr>
          </a:p>
          <a:p>
            <a:pPr indent="0" lvl="0" marL="0" rtl="0" algn="l">
              <a:lnSpc>
                <a:spcPct val="100000"/>
              </a:lnSpc>
              <a:spcBef>
                <a:spcPts val="0"/>
              </a:spcBef>
              <a:spcAft>
                <a:spcPts val="0"/>
              </a:spcAft>
              <a:buNone/>
            </a:pPr>
            <a:r>
              <a:rPr lang="en">
                <a:solidFill>
                  <a:srgbClr val="000000"/>
                </a:solidFill>
              </a:rPr>
              <a:t>		</a:t>
            </a:r>
            <a:r>
              <a:rPr lang="en" sz="1200">
                <a:solidFill>
                  <a:srgbClr val="000000"/>
                </a:solidFill>
              </a:rPr>
              <a:t>Additive</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spcBef>
                <a:spcPts val="0"/>
              </a:spcBef>
              <a:spcAft>
                <a:spcPts val="0"/>
              </a:spcAft>
              <a:buNone/>
            </a:pPr>
            <a:r>
              <a:rPr lang="en">
                <a:solidFill>
                  <a:srgbClr val="000000"/>
                </a:solidFill>
              </a:rPr>
              <a:t>Is the data Stationary?</a:t>
            </a:r>
            <a:endParaRPr>
              <a:solidFill>
                <a:srgbClr val="000000"/>
              </a:solidFill>
            </a:endParaRPr>
          </a:p>
          <a:p>
            <a:pPr indent="0" lvl="0" marL="0" rtl="0" algn="l">
              <a:spcBef>
                <a:spcPts val="0"/>
              </a:spcBef>
              <a:spcAft>
                <a:spcPts val="0"/>
              </a:spcAft>
              <a:buNone/>
            </a:pPr>
            <a:r>
              <a:t/>
            </a:r>
            <a:endParaRPr sz="800">
              <a:solidFill>
                <a:srgbClr val="000000"/>
              </a:solidFill>
            </a:endParaRPr>
          </a:p>
          <a:p>
            <a:pPr indent="0" lvl="0" marL="0" rtl="0" algn="l">
              <a:lnSpc>
                <a:spcPct val="100000"/>
              </a:lnSpc>
              <a:spcBef>
                <a:spcPts val="0"/>
              </a:spcBef>
              <a:spcAft>
                <a:spcPts val="0"/>
              </a:spcAft>
              <a:buNone/>
            </a:pPr>
            <a:r>
              <a:rPr lang="en">
                <a:solidFill>
                  <a:srgbClr val="000000"/>
                </a:solidFill>
              </a:rPr>
              <a:t>	Use Augm. Dickey-Fuller Test (adf.test)</a:t>
            </a:r>
            <a:endParaRPr>
              <a:solidFill>
                <a:srgbClr val="000000"/>
              </a:solidFill>
            </a:endParaRPr>
          </a:p>
          <a:p>
            <a:pPr indent="457200" lvl="0" marL="0" rtl="0" algn="l">
              <a:lnSpc>
                <a:spcPct val="100000"/>
              </a:lnSpc>
              <a:spcBef>
                <a:spcPts val="0"/>
              </a:spcBef>
              <a:spcAft>
                <a:spcPts val="0"/>
              </a:spcAft>
              <a:buNone/>
            </a:pPr>
            <a:r>
              <a:rPr lang="en">
                <a:solidFill>
                  <a:srgbClr val="000000"/>
                </a:solidFill>
              </a:rPr>
              <a:t>or check Autocorrelation (acf):</a:t>
            </a:r>
            <a:endParaRPr>
              <a:solidFill>
                <a:srgbClr val="000000"/>
              </a:solidFill>
            </a:endParaRPr>
          </a:p>
          <a:p>
            <a:pPr indent="457200" lvl="0" marL="0" rtl="0" algn="l">
              <a:lnSpc>
                <a:spcPct val="100000"/>
              </a:lnSpc>
              <a:spcBef>
                <a:spcPts val="0"/>
              </a:spcBef>
              <a:spcAft>
                <a:spcPts val="0"/>
              </a:spcAft>
              <a:buNone/>
            </a:pPr>
            <a:r>
              <a:rPr lang="en">
                <a:solidFill>
                  <a:srgbClr val="000000"/>
                </a:solidFill>
              </a:rPr>
              <a:t>	</a:t>
            </a:r>
            <a:r>
              <a:rPr lang="en" sz="1200">
                <a:solidFill>
                  <a:srgbClr val="000000"/>
                </a:solidFill>
              </a:rPr>
              <a:t>NOT Stationary</a:t>
            </a:r>
            <a:endParaRPr sz="1200">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Is the data Seasonal?</a:t>
            </a:r>
            <a:endParaRPr>
              <a:solidFill>
                <a:srgbClr val="000000"/>
              </a:solidFill>
            </a:endParaRPr>
          </a:p>
          <a:p>
            <a:pPr indent="0" lvl="0" marL="0" rtl="0" algn="l">
              <a:lnSpc>
                <a:spcPct val="100000"/>
              </a:lnSpc>
              <a:spcBef>
                <a:spcPts val="0"/>
              </a:spcBef>
              <a:spcAft>
                <a:spcPts val="0"/>
              </a:spcAft>
              <a:buNone/>
            </a:pPr>
            <a:r>
              <a:t/>
            </a:r>
            <a:endParaRPr sz="800">
              <a:solidFill>
                <a:srgbClr val="000000"/>
              </a:solidFill>
            </a:endParaRPr>
          </a:p>
          <a:p>
            <a:pPr indent="0" lvl="0" marL="0" rtl="0" algn="l">
              <a:lnSpc>
                <a:spcPct val="100000"/>
              </a:lnSpc>
              <a:spcBef>
                <a:spcPts val="0"/>
              </a:spcBef>
              <a:spcAft>
                <a:spcPts val="0"/>
              </a:spcAft>
              <a:buNone/>
            </a:pPr>
            <a:r>
              <a:rPr lang="en">
                <a:solidFill>
                  <a:srgbClr val="000000"/>
                </a:solidFill>
              </a:rPr>
              <a:t>	Decomposition (decompose) breaks </a:t>
            </a:r>
            <a:endParaRPr>
              <a:solidFill>
                <a:srgbClr val="000000"/>
              </a:solidFill>
            </a:endParaRPr>
          </a:p>
          <a:p>
            <a:pPr indent="457200" lvl="0" marL="0" rtl="0" algn="l">
              <a:lnSpc>
                <a:spcPct val="100000"/>
              </a:lnSpc>
              <a:spcBef>
                <a:spcPts val="0"/>
              </a:spcBef>
              <a:spcAft>
                <a:spcPts val="0"/>
              </a:spcAft>
              <a:buNone/>
            </a:pPr>
            <a:r>
              <a:rPr lang="en">
                <a:solidFill>
                  <a:srgbClr val="000000"/>
                </a:solidFill>
              </a:rPr>
              <a:t>TS Data into components:</a:t>
            </a:r>
            <a:endParaRPr>
              <a:solidFill>
                <a:srgbClr val="000000"/>
              </a:solidFill>
            </a:endParaRPr>
          </a:p>
          <a:p>
            <a:pPr indent="457200" lvl="0" marL="0" rtl="0" algn="l">
              <a:lnSpc>
                <a:spcPct val="100000"/>
              </a:lnSpc>
              <a:spcBef>
                <a:spcPts val="0"/>
              </a:spcBef>
              <a:spcAft>
                <a:spcPts val="0"/>
              </a:spcAft>
              <a:buNone/>
            </a:pPr>
            <a:r>
              <a:rPr lang="en">
                <a:solidFill>
                  <a:srgbClr val="000000"/>
                </a:solidFill>
              </a:rPr>
              <a:t>	</a:t>
            </a:r>
            <a:r>
              <a:rPr lang="en" sz="1200">
                <a:solidFill>
                  <a:srgbClr val="000000"/>
                </a:solidFill>
              </a:rPr>
              <a:t>Definitely Seasonal</a:t>
            </a:r>
            <a:endParaRPr sz="1200">
              <a:solidFill>
                <a:srgbClr val="000000"/>
              </a:solidFil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	</a:t>
            </a:r>
            <a:endParaRPr/>
          </a:p>
          <a:p>
            <a:pPr indent="0" lvl="0" marL="0" rtl="0" algn="l">
              <a:lnSpc>
                <a:spcPct val="100000"/>
              </a:lnSpc>
              <a:spcBef>
                <a:spcPts val="0"/>
              </a:spcBef>
              <a:spcAft>
                <a:spcPts val="0"/>
              </a:spcAft>
              <a:buNone/>
            </a:pPr>
            <a:r>
              <a:rPr lang="en"/>
              <a:t>	</a:t>
            </a:r>
            <a:endParaRPr/>
          </a:p>
          <a:p>
            <a:pPr indent="0" lvl="0" marL="0" rtl="0" algn="l">
              <a:lnSpc>
                <a:spcPct val="100000"/>
              </a:lnSpc>
              <a:spcBef>
                <a:spcPts val="0"/>
              </a:spcBef>
              <a:spcAft>
                <a:spcPts val="0"/>
              </a:spcAft>
              <a:buNone/>
            </a:pPr>
            <a:r>
              <a:rPr lang="en"/>
              <a:t>	</a:t>
            </a:r>
            <a:endParaRPr/>
          </a:p>
        </p:txBody>
      </p:sp>
      <p:pic>
        <p:nvPicPr>
          <p:cNvPr id="181" name="Google Shape;181;p30"/>
          <p:cNvPicPr preferRelativeResize="0"/>
          <p:nvPr/>
        </p:nvPicPr>
        <p:blipFill>
          <a:blip r:embed="rId3">
            <a:alphaModFix/>
          </a:blip>
          <a:stretch>
            <a:fillRect/>
          </a:stretch>
        </p:blipFill>
        <p:spPr>
          <a:xfrm>
            <a:off x="5189975" y="630700"/>
            <a:ext cx="3642325" cy="2069975"/>
          </a:xfrm>
          <a:prstGeom prst="rect">
            <a:avLst/>
          </a:prstGeom>
          <a:noFill/>
          <a:ln>
            <a:noFill/>
          </a:ln>
        </p:spPr>
      </p:pic>
      <p:pic>
        <p:nvPicPr>
          <p:cNvPr id="182" name="Google Shape;182;p30"/>
          <p:cNvPicPr preferRelativeResize="0"/>
          <p:nvPr/>
        </p:nvPicPr>
        <p:blipFill>
          <a:blip r:embed="rId4">
            <a:alphaModFix/>
          </a:blip>
          <a:stretch>
            <a:fillRect/>
          </a:stretch>
        </p:blipFill>
        <p:spPr>
          <a:xfrm>
            <a:off x="4982775" y="2788925"/>
            <a:ext cx="3849525" cy="2276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83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Time Series Forecasting</a:t>
            </a:r>
            <a:endParaRPr>
              <a:solidFill>
                <a:srgbClr val="0000FF"/>
              </a:solidFill>
            </a:endParaRPr>
          </a:p>
          <a:p>
            <a:pPr indent="0" lvl="0" marL="0" rtl="0" algn="l">
              <a:spcBef>
                <a:spcPts val="0"/>
              </a:spcBef>
              <a:spcAft>
                <a:spcPts val="0"/>
              </a:spcAft>
              <a:buNone/>
            </a:pPr>
            <a:r>
              <a:t/>
            </a:r>
            <a:endParaRPr/>
          </a:p>
        </p:txBody>
      </p:sp>
      <p:sp>
        <p:nvSpPr>
          <p:cNvPr id="188" name="Google Shape;188;p31"/>
          <p:cNvSpPr txBox="1"/>
          <p:nvPr>
            <p:ph idx="1" type="body"/>
          </p:nvPr>
        </p:nvSpPr>
        <p:spPr>
          <a:xfrm>
            <a:off x="311700" y="609575"/>
            <a:ext cx="8520600" cy="430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FF"/>
                </a:solidFill>
              </a:rPr>
              <a:t>ARIMA (Autoregressive Integrated Moving Avg.)</a:t>
            </a:r>
            <a:endParaRPr>
              <a:solidFill>
                <a:srgbClr val="000000"/>
              </a:solidFill>
            </a:endParaRPr>
          </a:p>
          <a:p>
            <a:pPr indent="0" lvl="0" marL="0" rtl="0" algn="l">
              <a:lnSpc>
                <a:spcPct val="100000"/>
              </a:lnSpc>
              <a:spcBef>
                <a:spcPts val="1600"/>
              </a:spcBef>
              <a:spcAft>
                <a:spcPts val="0"/>
              </a:spcAft>
              <a:buNone/>
            </a:pPr>
            <a:r>
              <a:rPr lang="en">
                <a:solidFill>
                  <a:srgbClr val="000000"/>
                </a:solidFill>
              </a:rPr>
              <a:t>ARIMA based on AR (auto regressions) and</a:t>
            </a:r>
            <a:endParaRPr>
              <a:solidFill>
                <a:srgbClr val="000000"/>
              </a:solidFill>
            </a:endParaRPr>
          </a:p>
          <a:p>
            <a:pPr indent="457200" lvl="0" marL="0" rtl="0" algn="l">
              <a:lnSpc>
                <a:spcPct val="100000"/>
              </a:lnSpc>
              <a:spcBef>
                <a:spcPts val="0"/>
              </a:spcBef>
              <a:spcAft>
                <a:spcPts val="0"/>
              </a:spcAft>
              <a:buNone/>
            </a:pPr>
            <a:r>
              <a:rPr lang="en">
                <a:solidFill>
                  <a:srgbClr val="000000"/>
                </a:solidFill>
              </a:rPr>
              <a:t>MA (moving average) process</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ARIMA(p,d,q)</a:t>
            </a:r>
            <a:endParaRPr>
              <a:solidFill>
                <a:srgbClr val="000000"/>
              </a:solidFill>
            </a:endParaRPr>
          </a:p>
          <a:p>
            <a:pPr indent="457200" lvl="0" marL="0" rtl="0" algn="l">
              <a:lnSpc>
                <a:spcPct val="100000"/>
              </a:lnSpc>
              <a:spcBef>
                <a:spcPts val="0"/>
              </a:spcBef>
              <a:spcAft>
                <a:spcPts val="0"/>
              </a:spcAft>
              <a:buNone/>
            </a:pPr>
            <a:r>
              <a:rPr lang="en">
                <a:solidFill>
                  <a:srgbClr val="000000"/>
                </a:solidFill>
              </a:rPr>
              <a:t>d - 	Number of Differencing (diff) steps</a:t>
            </a:r>
            <a:endParaRPr>
              <a:solidFill>
                <a:srgbClr val="000000"/>
              </a:solidFill>
            </a:endParaRPr>
          </a:p>
          <a:p>
            <a:pPr indent="457200" lvl="0" marL="914400" rtl="0" algn="l">
              <a:lnSpc>
                <a:spcPct val="100000"/>
              </a:lnSpc>
              <a:spcBef>
                <a:spcPts val="0"/>
              </a:spcBef>
              <a:spcAft>
                <a:spcPts val="0"/>
              </a:spcAft>
              <a:buNone/>
            </a:pPr>
            <a:r>
              <a:rPr lang="en">
                <a:solidFill>
                  <a:srgbClr val="000000"/>
                </a:solidFill>
              </a:rPr>
              <a:t>Data must be stationary. </a:t>
            </a:r>
            <a:endParaRPr>
              <a:solidFill>
                <a:srgbClr val="000000"/>
              </a:solidFill>
            </a:endParaRPr>
          </a:p>
          <a:p>
            <a:pPr indent="0" lvl="0" marL="0" rtl="0" algn="l">
              <a:lnSpc>
                <a:spcPct val="100000"/>
              </a:lnSpc>
              <a:spcBef>
                <a:spcPts val="0"/>
              </a:spcBef>
              <a:spcAft>
                <a:spcPts val="0"/>
              </a:spcAft>
              <a:buNone/>
            </a:pPr>
            <a:r>
              <a:rPr lang="en">
                <a:solidFill>
                  <a:srgbClr val="000000"/>
                </a:solidFill>
              </a:rPr>
              <a:t>	p - 	Estimated from PACF of differenced data</a:t>
            </a:r>
            <a:endParaRPr>
              <a:solidFill>
                <a:srgbClr val="000000"/>
              </a:solidFill>
            </a:endParaRPr>
          </a:p>
          <a:p>
            <a:pPr indent="0" lvl="0" marL="0" rtl="0" algn="l">
              <a:lnSpc>
                <a:spcPct val="100000"/>
              </a:lnSpc>
              <a:spcBef>
                <a:spcPts val="0"/>
              </a:spcBef>
              <a:spcAft>
                <a:spcPts val="0"/>
              </a:spcAft>
              <a:buNone/>
            </a:pPr>
            <a:r>
              <a:rPr lang="en">
                <a:solidFill>
                  <a:srgbClr val="000000"/>
                </a:solidFill>
              </a:rPr>
              <a:t>			AR component</a:t>
            </a:r>
            <a:endParaRPr>
              <a:solidFill>
                <a:srgbClr val="000000"/>
              </a:solidFill>
            </a:endParaRPr>
          </a:p>
          <a:p>
            <a:pPr indent="0" lvl="0" marL="0" rtl="0" algn="l">
              <a:lnSpc>
                <a:spcPct val="100000"/>
              </a:lnSpc>
              <a:spcBef>
                <a:spcPts val="0"/>
              </a:spcBef>
              <a:spcAft>
                <a:spcPts val="0"/>
              </a:spcAft>
              <a:buNone/>
            </a:pPr>
            <a:r>
              <a:rPr lang="en">
                <a:solidFill>
                  <a:srgbClr val="000000"/>
                </a:solidFill>
              </a:rPr>
              <a:t>	</a:t>
            </a:r>
            <a:r>
              <a:rPr lang="en">
                <a:solidFill>
                  <a:srgbClr val="000000"/>
                </a:solidFill>
              </a:rPr>
              <a:t>q</a:t>
            </a:r>
            <a:r>
              <a:rPr lang="en">
                <a:solidFill>
                  <a:srgbClr val="000000"/>
                </a:solidFill>
              </a:rPr>
              <a:t> -	Estimated from ACF of differenced data</a:t>
            </a:r>
            <a:endParaRPr>
              <a:solidFill>
                <a:srgbClr val="000000"/>
              </a:solidFill>
            </a:endParaRPr>
          </a:p>
          <a:p>
            <a:pPr indent="0" lvl="0" marL="0" rtl="0" algn="l">
              <a:lnSpc>
                <a:spcPct val="100000"/>
              </a:lnSpc>
              <a:spcBef>
                <a:spcPts val="0"/>
              </a:spcBef>
              <a:spcAft>
                <a:spcPts val="0"/>
              </a:spcAft>
              <a:buNone/>
            </a:pPr>
            <a:r>
              <a:rPr lang="en">
                <a:solidFill>
                  <a:srgbClr val="000000"/>
                </a:solidFill>
              </a:rPr>
              <a:t>			MA component</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Seasonal ARIMA adds seasonal components for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	</a:t>
            </a:r>
            <a:r>
              <a:rPr lang="en">
                <a:solidFill>
                  <a:srgbClr val="000000"/>
                </a:solidFill>
              </a:rPr>
              <a:t>p and q for the seasonal component of the data.</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457200" lvl="0" marL="0" rtl="0" algn="l">
              <a:lnSpc>
                <a:spcPct val="100000"/>
              </a:lnSpc>
              <a:spcBef>
                <a:spcPts val="0"/>
              </a:spcBef>
              <a:spcAft>
                <a:spcPts val="0"/>
              </a:spcAft>
              <a:buNone/>
            </a:pPr>
            <a:r>
              <a:t/>
            </a:r>
            <a:endParaRPr>
              <a:solidFill>
                <a:srgbClr val="000000"/>
              </a:solidFill>
            </a:endParaRPr>
          </a:p>
        </p:txBody>
      </p:sp>
      <p:pic>
        <p:nvPicPr>
          <p:cNvPr id="189" name="Google Shape;189;p31"/>
          <p:cNvPicPr preferRelativeResize="0"/>
          <p:nvPr/>
        </p:nvPicPr>
        <p:blipFill>
          <a:blip r:embed="rId3">
            <a:alphaModFix/>
          </a:blip>
          <a:stretch>
            <a:fillRect/>
          </a:stretch>
        </p:blipFill>
        <p:spPr>
          <a:xfrm>
            <a:off x="5967006" y="83425"/>
            <a:ext cx="3107644" cy="1775800"/>
          </a:xfrm>
          <a:prstGeom prst="rect">
            <a:avLst/>
          </a:prstGeom>
          <a:noFill/>
          <a:ln>
            <a:noFill/>
          </a:ln>
        </p:spPr>
      </p:pic>
      <p:pic>
        <p:nvPicPr>
          <p:cNvPr id="190" name="Google Shape;190;p31"/>
          <p:cNvPicPr preferRelativeResize="0"/>
          <p:nvPr/>
        </p:nvPicPr>
        <p:blipFill>
          <a:blip r:embed="rId4">
            <a:alphaModFix/>
          </a:blip>
          <a:stretch>
            <a:fillRect/>
          </a:stretch>
        </p:blipFill>
        <p:spPr>
          <a:xfrm>
            <a:off x="5981350" y="1689419"/>
            <a:ext cx="3078950" cy="1764656"/>
          </a:xfrm>
          <a:prstGeom prst="rect">
            <a:avLst/>
          </a:prstGeom>
          <a:noFill/>
          <a:ln>
            <a:noFill/>
          </a:ln>
        </p:spPr>
      </p:pic>
      <p:pic>
        <p:nvPicPr>
          <p:cNvPr id="191" name="Google Shape;191;p31"/>
          <p:cNvPicPr preferRelativeResize="0"/>
          <p:nvPr/>
        </p:nvPicPr>
        <p:blipFill>
          <a:blip r:embed="rId5">
            <a:alphaModFix/>
          </a:blip>
          <a:stretch>
            <a:fillRect/>
          </a:stretch>
        </p:blipFill>
        <p:spPr>
          <a:xfrm>
            <a:off x="5981350" y="3367700"/>
            <a:ext cx="3078951" cy="177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782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3000"/>
              <a:t>Research Question:</a:t>
            </a:r>
            <a:endParaRPr b="1" sz="3000"/>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800">
                <a:solidFill>
                  <a:schemeClr val="dk1"/>
                </a:solidFill>
              </a:rPr>
              <a:t>Given our data set of mean sea level spanning 27 years, can we apply a method that accurately models this data? </a:t>
            </a:r>
            <a:endParaRPr sz="2800"/>
          </a:p>
        </p:txBody>
      </p:sp>
      <p:pic>
        <p:nvPicPr>
          <p:cNvPr id="66" name="Google Shape;66;p14"/>
          <p:cNvPicPr preferRelativeResize="0"/>
          <p:nvPr/>
        </p:nvPicPr>
        <p:blipFill>
          <a:blip r:embed="rId3">
            <a:alphaModFix/>
          </a:blip>
          <a:stretch>
            <a:fillRect/>
          </a:stretch>
        </p:blipFill>
        <p:spPr>
          <a:xfrm>
            <a:off x="4467610" y="2571750"/>
            <a:ext cx="4364690" cy="20594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Time Series Forecasting</a:t>
            </a:r>
            <a:endParaRPr>
              <a:solidFill>
                <a:srgbClr val="0000FF"/>
              </a:solidFill>
            </a:endParaRPr>
          </a:p>
          <a:p>
            <a:pPr indent="0" lvl="0" marL="0" rtl="0" algn="l">
              <a:spcBef>
                <a:spcPts val="0"/>
              </a:spcBef>
              <a:spcAft>
                <a:spcPts val="0"/>
              </a:spcAft>
              <a:buNone/>
            </a:pPr>
            <a:r>
              <a:t/>
            </a:r>
            <a:endParaRPr/>
          </a:p>
        </p:txBody>
      </p:sp>
      <p:sp>
        <p:nvSpPr>
          <p:cNvPr id="197" name="Google Shape;197;p32"/>
          <p:cNvSpPr txBox="1"/>
          <p:nvPr>
            <p:ph idx="1" type="body"/>
          </p:nvPr>
        </p:nvSpPr>
        <p:spPr>
          <a:xfrm>
            <a:off x="311688" y="493200"/>
            <a:ext cx="8520600" cy="430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FF"/>
                </a:solidFill>
              </a:rPr>
              <a:t>Resulting forecast for the data after running “auto.arima” in R</a:t>
            </a:r>
            <a:endParaRPr b="1">
              <a:solidFill>
                <a:srgbClr val="0000FF"/>
              </a:solidFill>
            </a:endParaRPr>
          </a:p>
          <a:p>
            <a:pPr indent="0" lvl="0" marL="0" rtl="0" algn="l">
              <a:lnSpc>
                <a:spcPct val="100000"/>
              </a:lnSpc>
              <a:spcBef>
                <a:spcPts val="160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457200" lvl="0" marL="0" rtl="0" algn="l">
              <a:lnSpc>
                <a:spcPct val="100000"/>
              </a:lnSpc>
              <a:spcBef>
                <a:spcPts val="0"/>
              </a:spcBef>
              <a:spcAft>
                <a:spcPts val="0"/>
              </a:spcAft>
              <a:buNone/>
            </a:pPr>
            <a:r>
              <a:t/>
            </a:r>
            <a:endParaRPr>
              <a:solidFill>
                <a:srgbClr val="000000"/>
              </a:solidFill>
            </a:endParaRPr>
          </a:p>
        </p:txBody>
      </p:sp>
      <p:pic>
        <p:nvPicPr>
          <p:cNvPr id="198" name="Google Shape;198;p32"/>
          <p:cNvPicPr preferRelativeResize="0"/>
          <p:nvPr/>
        </p:nvPicPr>
        <p:blipFill>
          <a:blip r:embed="rId3">
            <a:alphaModFix/>
          </a:blip>
          <a:stretch>
            <a:fillRect/>
          </a:stretch>
        </p:blipFill>
        <p:spPr>
          <a:xfrm>
            <a:off x="1223963" y="976900"/>
            <a:ext cx="6696075" cy="4038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2435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Results</a:t>
            </a:r>
            <a:endParaRPr>
              <a:solidFill>
                <a:srgbClr val="0000FF"/>
              </a:solidFill>
            </a:endParaRPr>
          </a:p>
          <a:p>
            <a:pPr indent="0" lvl="0" marL="0" rtl="0" algn="l">
              <a:spcBef>
                <a:spcPts val="0"/>
              </a:spcBef>
              <a:spcAft>
                <a:spcPts val="0"/>
              </a:spcAft>
              <a:buNone/>
            </a:pPr>
            <a:r>
              <a:t/>
            </a:r>
            <a:endParaRPr/>
          </a:p>
        </p:txBody>
      </p:sp>
      <p:sp>
        <p:nvSpPr>
          <p:cNvPr id="204" name="Google Shape;204;p33"/>
          <p:cNvSpPr txBox="1"/>
          <p:nvPr>
            <p:ph idx="1" type="body"/>
          </p:nvPr>
        </p:nvSpPr>
        <p:spPr>
          <a:xfrm>
            <a:off x="281700" y="511200"/>
            <a:ext cx="8580600" cy="41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Seasonal ARIMA model predicted results in red, over the actual data.</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lnSpc>
                <a:spcPct val="100000"/>
              </a:lnSpc>
              <a:spcBef>
                <a:spcPts val="1600"/>
              </a:spcBef>
              <a:spcAft>
                <a:spcPts val="0"/>
              </a:spcAft>
              <a:buNone/>
            </a:pPr>
            <a:r>
              <a:t/>
            </a:r>
            <a:endParaRPr sz="1600"/>
          </a:p>
          <a:p>
            <a:pPr indent="0" lvl="0" marL="0" rtl="0" algn="l">
              <a:lnSpc>
                <a:spcPct val="100000"/>
              </a:lnSpc>
              <a:spcBef>
                <a:spcPts val="0"/>
              </a:spcBef>
              <a:spcAft>
                <a:spcPts val="0"/>
              </a:spcAft>
              <a:buNone/>
            </a:pPr>
            <a:r>
              <a:t/>
            </a:r>
            <a:endParaRPr sz="1600"/>
          </a:p>
        </p:txBody>
      </p:sp>
      <p:pic>
        <p:nvPicPr>
          <p:cNvPr id="205" name="Google Shape;205;p33"/>
          <p:cNvPicPr preferRelativeResize="0"/>
          <p:nvPr/>
        </p:nvPicPr>
        <p:blipFill>
          <a:blip r:embed="rId3">
            <a:alphaModFix/>
          </a:blip>
          <a:stretch>
            <a:fillRect/>
          </a:stretch>
        </p:blipFill>
        <p:spPr>
          <a:xfrm>
            <a:off x="1136775" y="990600"/>
            <a:ext cx="6734175" cy="415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2435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Conclusions</a:t>
            </a:r>
            <a:endParaRPr>
              <a:solidFill>
                <a:srgbClr val="0000FF"/>
              </a:solidFill>
            </a:endParaRPr>
          </a:p>
          <a:p>
            <a:pPr indent="0" lvl="0" marL="0" rtl="0" algn="l">
              <a:spcBef>
                <a:spcPts val="0"/>
              </a:spcBef>
              <a:spcAft>
                <a:spcPts val="0"/>
              </a:spcAft>
              <a:buNone/>
            </a:pPr>
            <a:r>
              <a:t/>
            </a:r>
            <a:endParaRPr/>
          </a:p>
        </p:txBody>
      </p:sp>
      <p:sp>
        <p:nvSpPr>
          <p:cNvPr id="211" name="Google Shape;211;p34"/>
          <p:cNvSpPr txBox="1"/>
          <p:nvPr>
            <p:ph idx="1" type="body"/>
          </p:nvPr>
        </p:nvSpPr>
        <p:spPr>
          <a:xfrm>
            <a:off x="281700" y="484450"/>
            <a:ext cx="8774100" cy="45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Results for model accuracy tests for the Seasonal ARIMA Prediction model</a:t>
            </a:r>
            <a:r>
              <a:rPr b="1" lang="en">
                <a:solidFill>
                  <a:srgbClr val="0000FF"/>
                </a:solidFill>
              </a:rPr>
              <a:t>.</a:t>
            </a:r>
            <a:endParaRPr b="1">
              <a:solidFill>
                <a:srgbClr val="0000FF"/>
              </a:solidFill>
            </a:endParaRPr>
          </a:p>
          <a:p>
            <a:pPr indent="0" lvl="0" marL="0" rtl="0" algn="l">
              <a:spcBef>
                <a:spcPts val="1600"/>
              </a:spcBef>
              <a:spcAft>
                <a:spcPts val="0"/>
              </a:spcAft>
              <a:buNone/>
            </a:pPr>
            <a:r>
              <a:rPr b="1" lang="en" sz="1400">
                <a:solidFill>
                  <a:srgbClr val="000000"/>
                </a:solidFill>
              </a:rPr>
              <a:t>MAE</a:t>
            </a:r>
            <a:r>
              <a:rPr lang="en" sz="1400">
                <a:solidFill>
                  <a:srgbClr val="000000"/>
                </a:solidFill>
              </a:rPr>
              <a:t>  (Mean Absolute Error):  11.083.  The mean of the differences between actual and predicted data points is 11.083 units (mm).  The relative size of the error may not be obvious.</a:t>
            </a:r>
            <a:endParaRPr sz="1400">
              <a:solidFill>
                <a:srgbClr val="000000"/>
              </a:solidFill>
            </a:endParaRPr>
          </a:p>
          <a:p>
            <a:pPr indent="0" lvl="0" marL="0" rtl="0" algn="l">
              <a:spcBef>
                <a:spcPts val="1600"/>
              </a:spcBef>
              <a:spcAft>
                <a:spcPts val="0"/>
              </a:spcAft>
              <a:buNone/>
            </a:pPr>
            <a:r>
              <a:rPr b="1" lang="en" sz="1400">
                <a:solidFill>
                  <a:srgbClr val="000000"/>
                </a:solidFill>
              </a:rPr>
              <a:t>R-Squared</a:t>
            </a:r>
            <a:r>
              <a:rPr lang="en" sz="1400">
                <a:solidFill>
                  <a:srgbClr val="000000"/>
                </a:solidFill>
              </a:rPr>
              <a:t>:  0.759.  R-Squared is the percentage of the variation between predicted and actual points explained by a linear model.  Values are always between 0 and 100%.  In general, the higher the R-Squared value, the closer the model predicts the data.  </a:t>
            </a:r>
            <a:endParaRPr sz="1400">
              <a:solidFill>
                <a:srgbClr val="000000"/>
              </a:solidFill>
            </a:endParaRPr>
          </a:p>
          <a:p>
            <a:pPr indent="0" lvl="0" marL="0" rtl="0" algn="l">
              <a:spcBef>
                <a:spcPts val="160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Based on our Training Data, the Model worked as hoped.  However, as shown on a Seasonal Naive model graph, the Test Data set shows a noticeable increase in the rate of change around 2012. This happens to be near the 70%/30% split, which accounts for the large MAE.</a:t>
            </a:r>
            <a:endParaRPr sz="1600">
              <a:solidFill>
                <a:srgbClr val="000000"/>
              </a:solidFill>
            </a:endParaRPr>
          </a:p>
          <a:p>
            <a:pPr indent="0" lvl="0" marL="0" rtl="0" algn="l">
              <a:lnSpc>
                <a:spcPct val="100000"/>
              </a:lnSpc>
              <a:spcBef>
                <a:spcPts val="1600"/>
              </a:spcBef>
              <a:spcAft>
                <a:spcPts val="0"/>
              </a:spcAft>
              <a:buNone/>
            </a:pPr>
            <a:r>
              <a:rPr lang="en" sz="1600">
                <a:solidFill>
                  <a:srgbClr val="000000"/>
                </a:solidFill>
              </a:rPr>
              <a:t>* The ocean has risen 8 inches since 1880 - 3 of those inches since 1994.  This suggests that the yearly increase in Sea Levels may continue to grow faster.</a:t>
            </a:r>
            <a:endParaRPr sz="1600">
              <a:solidFill>
                <a:srgbClr val="000000"/>
              </a:solidFill>
            </a:endParaRPr>
          </a:p>
          <a:p>
            <a:pPr indent="0" lvl="0" marL="0" rtl="0" algn="l">
              <a:lnSpc>
                <a:spcPct val="100000"/>
              </a:lnSpc>
              <a:spcBef>
                <a:spcPts val="1600"/>
              </a:spcBef>
              <a:spcAft>
                <a:spcPts val="0"/>
              </a:spcAft>
              <a:buNone/>
            </a:pPr>
            <a:r>
              <a:t/>
            </a:r>
            <a:endParaRPr sz="1600">
              <a:solidFill>
                <a:srgbClr val="000000"/>
              </a:solidFill>
            </a:endParaRPr>
          </a:p>
          <a:p>
            <a:pPr indent="0" lvl="0" marL="0" rtl="0" algn="l">
              <a:spcBef>
                <a:spcPts val="1600"/>
              </a:spcBef>
              <a:spcAft>
                <a:spcPts val="0"/>
              </a:spcAft>
              <a:buNone/>
            </a:pPr>
            <a:r>
              <a:t/>
            </a:r>
            <a:endParaRPr sz="1600">
              <a:solidFill>
                <a:srgbClr val="000000"/>
              </a:solidFill>
            </a:endParaRPr>
          </a:p>
          <a:p>
            <a:pPr indent="0" lvl="0" marL="0" rtl="0" algn="l">
              <a:spcBef>
                <a:spcPts val="1600"/>
              </a:spcBef>
              <a:spcAft>
                <a:spcPts val="0"/>
              </a:spcAft>
              <a:buNone/>
            </a:pPr>
            <a:r>
              <a:t/>
            </a:r>
            <a:endParaRPr sz="1600">
              <a:solidFill>
                <a:srgbClr val="000000"/>
              </a:solidFill>
            </a:endParaRPr>
          </a:p>
          <a:p>
            <a:pPr indent="0" lvl="0" marL="0" rtl="0" algn="l">
              <a:spcBef>
                <a:spcPts val="1600"/>
              </a:spcBef>
              <a:spcAft>
                <a:spcPts val="0"/>
              </a:spcAft>
              <a:buNone/>
            </a:pPr>
            <a:r>
              <a:t/>
            </a:r>
            <a:endParaRPr sz="1600">
              <a:solidFill>
                <a:srgbClr val="000000"/>
              </a:solidFill>
            </a:endParaRPr>
          </a:p>
          <a:p>
            <a:pPr indent="0" lvl="0" marL="0" rtl="0" algn="l">
              <a:spcBef>
                <a:spcPts val="1600"/>
              </a:spcBef>
              <a:spcAft>
                <a:spcPts val="0"/>
              </a:spcAft>
              <a:buNone/>
            </a:pPr>
            <a:r>
              <a:t/>
            </a:r>
            <a:endParaRPr sz="1600">
              <a:solidFill>
                <a:srgbClr val="000000"/>
              </a:solidFill>
            </a:endParaRPr>
          </a:p>
          <a:p>
            <a:pPr indent="0" lvl="0" marL="0" rtl="0" algn="l">
              <a:lnSpc>
                <a:spcPct val="100000"/>
              </a:lnSpc>
              <a:spcBef>
                <a:spcPts val="1600"/>
              </a:spcBef>
              <a:spcAft>
                <a:spcPts val="0"/>
              </a:spcAft>
              <a:buNone/>
            </a:pPr>
            <a:r>
              <a:t/>
            </a:r>
            <a:endParaRPr sz="1600"/>
          </a:p>
          <a:p>
            <a:pPr indent="0" lvl="0" marL="0" rtl="0" algn="l">
              <a:lnSpc>
                <a:spcPct val="100000"/>
              </a:lnSpc>
              <a:spcBef>
                <a:spcPts val="0"/>
              </a:spcBef>
              <a:spcAft>
                <a:spcPts val="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Why Do Rising Sea Levels Matter? </a:t>
            </a:r>
            <a:endParaRPr sz="3000"/>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p>
        </p:txBody>
      </p:sp>
      <p:pic>
        <p:nvPicPr>
          <p:cNvPr id="73" name="Google Shape;73;p15"/>
          <p:cNvPicPr preferRelativeResize="0"/>
          <p:nvPr/>
        </p:nvPicPr>
        <p:blipFill>
          <a:blip r:embed="rId3">
            <a:alphaModFix/>
          </a:blip>
          <a:stretch>
            <a:fillRect/>
          </a:stretch>
        </p:blipFill>
        <p:spPr>
          <a:xfrm>
            <a:off x="1216438" y="976838"/>
            <a:ext cx="6711125" cy="3767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Why Do Rising Sea Levels Matter? </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0" name="Google Shape;80;p16"/>
          <p:cNvPicPr preferRelativeResize="0"/>
          <p:nvPr/>
        </p:nvPicPr>
        <p:blipFill>
          <a:blip r:embed="rId3">
            <a:alphaModFix/>
          </a:blip>
          <a:stretch>
            <a:fillRect/>
          </a:stretch>
        </p:blipFill>
        <p:spPr>
          <a:xfrm>
            <a:off x="0" y="1152475"/>
            <a:ext cx="9144001" cy="353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86" name="Google Shape;86;p17"/>
          <p:cNvSpPr txBox="1"/>
          <p:nvPr>
            <p:ph idx="1" type="body"/>
          </p:nvPr>
        </p:nvSpPr>
        <p:spPr>
          <a:xfrm>
            <a:off x="311700" y="1152475"/>
            <a:ext cx="8520600" cy="3876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solidFill>
                  <a:schemeClr val="dk1"/>
                </a:solidFill>
              </a:rPr>
              <a:t>NASA </a:t>
            </a:r>
            <a:r>
              <a:rPr lang="en">
                <a:solidFill>
                  <a:schemeClr val="dk1"/>
                </a:solidFill>
              </a:rPr>
              <a:t>MEaSUREs Program</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en">
                <a:solidFill>
                  <a:schemeClr val="dk1"/>
                </a:solidFill>
              </a:rPr>
              <a:t>1006 data points spanning 27 years with 36 samples per year</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en">
                <a:solidFill>
                  <a:schemeClr val="dk1"/>
                </a:solidFill>
              </a:rPr>
              <a:t>Data variables used in analysis:</a:t>
            </a:r>
            <a:endParaRPr>
              <a:solidFill>
                <a:schemeClr val="dk1"/>
              </a:solidFill>
            </a:endParaRPr>
          </a:p>
          <a:p>
            <a:pPr indent="-317500" lvl="1" marL="914400" rtl="0" algn="l">
              <a:lnSpc>
                <a:spcPct val="200000"/>
              </a:lnSpc>
              <a:spcBef>
                <a:spcPts val="0"/>
              </a:spcBef>
              <a:spcAft>
                <a:spcPts val="0"/>
              </a:spcAft>
              <a:buClr>
                <a:schemeClr val="dk1"/>
              </a:buClr>
              <a:buSzPts val="1400"/>
              <a:buChar char="○"/>
            </a:pPr>
            <a:r>
              <a:rPr lang="en">
                <a:solidFill>
                  <a:schemeClr val="dk1"/>
                </a:solidFill>
              </a:rPr>
              <a:t>Time: </a:t>
            </a:r>
            <a:r>
              <a:rPr lang="en">
                <a:solidFill>
                  <a:schemeClr val="dk1"/>
                </a:solidFill>
              </a:rPr>
              <a:t>1993.0115260   </a:t>
            </a:r>
            <a:endParaRPr>
              <a:solidFill>
                <a:schemeClr val="dk1"/>
              </a:solidFill>
            </a:endParaRPr>
          </a:p>
          <a:p>
            <a:pPr indent="-317500" lvl="1" marL="914400" rtl="0" algn="l">
              <a:lnSpc>
                <a:spcPct val="200000"/>
              </a:lnSpc>
              <a:spcBef>
                <a:spcPts val="0"/>
              </a:spcBef>
              <a:spcAft>
                <a:spcPts val="0"/>
              </a:spcAft>
              <a:buClr>
                <a:schemeClr val="dk1"/>
              </a:buClr>
              <a:buSzPts val="1400"/>
              <a:buChar char="○"/>
            </a:pPr>
            <a:r>
              <a:rPr lang="en">
                <a:solidFill>
                  <a:schemeClr val="dk1"/>
                </a:solidFill>
              </a:rPr>
              <a:t>Mean Sea Level: -37.24 mm </a:t>
            </a:r>
            <a:endParaRPr>
              <a:solidFill>
                <a:schemeClr val="dk1"/>
              </a:solidFill>
            </a:endParaRPr>
          </a:p>
          <a:p>
            <a:pPr indent="0" lvl="0" marL="0" rtl="0" algn="l">
              <a:lnSpc>
                <a:spcPct val="100000"/>
              </a:lnSpc>
              <a:spcBef>
                <a:spcPts val="1600"/>
              </a:spcBef>
              <a:spcAft>
                <a:spcPts val="0"/>
              </a:spcAft>
              <a:buNone/>
            </a:pPr>
            <a:r>
              <a:rPr lang="en" sz="850">
                <a:solidFill>
                  <a:schemeClr val="dk1"/>
                </a:solidFill>
              </a:rPr>
              <a:t>HDR Header_End---------------------------------------</a:t>
            </a:r>
            <a:endParaRPr sz="850">
              <a:solidFill>
                <a:schemeClr val="dk1"/>
              </a:solidFill>
            </a:endParaRPr>
          </a:p>
          <a:p>
            <a:pPr indent="0" lvl="0" marL="0" rtl="0" algn="l">
              <a:lnSpc>
                <a:spcPct val="100000"/>
              </a:lnSpc>
              <a:spcBef>
                <a:spcPts val="0"/>
              </a:spcBef>
              <a:spcAft>
                <a:spcPts val="0"/>
              </a:spcAft>
              <a:buNone/>
            </a:pPr>
            <a:r>
              <a:rPr lang="en" sz="850">
                <a:solidFill>
                  <a:schemeClr val="dk1"/>
                </a:solidFill>
              </a:rPr>
              <a:t>  0   11  1993.0115260    466462 337277.00    -37.24     92.66    -37.02    -37.24     92.66    -37.02    -37.55</a:t>
            </a:r>
            <a:endParaRPr sz="850">
              <a:solidFill>
                <a:schemeClr val="dk1"/>
              </a:solidFill>
            </a:endParaRPr>
          </a:p>
          <a:p>
            <a:pPr indent="0" lvl="0" marL="0" rtl="0" algn="l">
              <a:lnSpc>
                <a:spcPct val="100000"/>
              </a:lnSpc>
              <a:spcBef>
                <a:spcPts val="0"/>
              </a:spcBef>
              <a:spcAft>
                <a:spcPts val="0"/>
              </a:spcAft>
              <a:buNone/>
            </a:pPr>
            <a:r>
              <a:rPr lang="en" sz="850">
                <a:solidFill>
                  <a:schemeClr val="dk1"/>
                </a:solidFill>
              </a:rPr>
              <a:t>  0   12  1993.0386920    460889 334037.31    -40.35     95.39    -38.20    -40.34     95.39    -38.19    -38.06</a:t>
            </a:r>
            <a:endParaRPr sz="850">
              <a:solidFill>
                <a:schemeClr val="dk1"/>
              </a:solidFill>
            </a:endParaRPr>
          </a:p>
          <a:p>
            <a:pPr indent="0" lvl="0" marL="0" rtl="0" algn="l">
              <a:lnSpc>
                <a:spcPct val="100000"/>
              </a:lnSpc>
              <a:spcBef>
                <a:spcPts val="0"/>
              </a:spcBef>
              <a:spcAft>
                <a:spcPts val="0"/>
              </a:spcAft>
              <a:buNone/>
            </a:pPr>
            <a:r>
              <a:rPr lang="en" sz="850">
                <a:solidFill>
                  <a:schemeClr val="dk1"/>
                </a:solidFill>
              </a:rPr>
              <a:t>  0   13  1993.0658580    472123 342416.09    -40.17     92.29    -38.28    -40.16     92.29    -38.27    -37.60</a:t>
            </a:r>
            <a:endParaRPr sz="850">
              <a:solidFill>
                <a:schemeClr val="dk1"/>
              </a:solidFill>
            </a:endParaRPr>
          </a:p>
          <a:p>
            <a:pPr indent="0" lvl="0" marL="0" rtl="0" algn="l">
              <a:lnSpc>
                <a:spcPct val="100000"/>
              </a:lnSpc>
              <a:spcBef>
                <a:spcPts val="0"/>
              </a:spcBef>
              <a:spcAft>
                <a:spcPts val="0"/>
              </a:spcAft>
              <a:buNone/>
            </a:pPr>
            <a:r>
              <a:rPr lang="en" sz="850">
                <a:solidFill>
                  <a:schemeClr val="dk1"/>
                </a:solidFill>
              </a:rPr>
              <a:t>  0   14  1993.0930250    421377 306050.59    -41.92     96.20    -38.56    -41.89     96.19    -38.54    -37.45</a:t>
            </a:r>
            <a:endParaRPr sz="850">
              <a:solidFill>
                <a:schemeClr val="dk1"/>
              </a:solidFill>
            </a:endParaRPr>
          </a:p>
          <a:p>
            <a:pPr indent="0" lvl="0" marL="0" rtl="0" algn="l">
              <a:lnSpc>
                <a:spcPct val="100000"/>
              </a:lnSpc>
              <a:spcBef>
                <a:spcPts val="0"/>
              </a:spcBef>
              <a:spcAft>
                <a:spcPts val="0"/>
              </a:spcAft>
              <a:buNone/>
            </a:pPr>
            <a:r>
              <a:t/>
            </a:r>
            <a:endParaRPr sz="650">
              <a:solidFill>
                <a:schemeClr val="dk1"/>
              </a:solidFill>
            </a:endParaRPr>
          </a:p>
          <a:p>
            <a:pPr indent="0" lvl="0" marL="0" rtl="0" algn="l">
              <a:lnSpc>
                <a:spcPct val="100000"/>
              </a:lnSpc>
              <a:spcBef>
                <a:spcPts val="0"/>
              </a:spcBef>
              <a:spcAft>
                <a:spcPts val="0"/>
              </a:spcAft>
              <a:buNone/>
            </a:pPr>
            <a:r>
              <a:rPr lang="en" sz="650">
                <a:solidFill>
                  <a:schemeClr val="dk1"/>
                </a:solidFill>
              </a:rPr>
              <a:t>  </a:t>
            </a:r>
            <a:endParaRPr>
              <a:solidFill>
                <a:schemeClr val="dk1"/>
              </a:solidFill>
            </a:endParaRPr>
          </a:p>
        </p:txBody>
      </p:sp>
      <p:pic>
        <p:nvPicPr>
          <p:cNvPr id="87" name="Google Shape;87;p17"/>
          <p:cNvPicPr preferRelativeResize="0"/>
          <p:nvPr/>
        </p:nvPicPr>
        <p:blipFill>
          <a:blip r:embed="rId3">
            <a:alphaModFix/>
          </a:blip>
          <a:stretch>
            <a:fillRect/>
          </a:stretch>
        </p:blipFill>
        <p:spPr>
          <a:xfrm>
            <a:off x="6453163" y="561925"/>
            <a:ext cx="2238375" cy="59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a:solidFill>
                  <a:srgbClr val="000000"/>
                </a:solidFill>
              </a:rPr>
              <a:t>No missing data in selected variables</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No outliers</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Chose to use raw data instead of smoothed / </a:t>
            </a:r>
            <a:endParaRPr>
              <a:solidFill>
                <a:srgbClr val="000000"/>
              </a:solidFill>
            </a:endParaRPr>
          </a:p>
          <a:p>
            <a:pPr indent="0" lvl="0" marL="457200" rtl="0" algn="l">
              <a:lnSpc>
                <a:spcPct val="100000"/>
              </a:lnSpc>
              <a:spcBef>
                <a:spcPts val="1600"/>
              </a:spcBef>
              <a:spcAft>
                <a:spcPts val="0"/>
              </a:spcAft>
              <a:buNone/>
            </a:pPr>
            <a:r>
              <a:rPr lang="en">
                <a:solidFill>
                  <a:srgbClr val="000000"/>
                </a:solidFill>
              </a:rPr>
              <a:t>analyzed data </a:t>
            </a:r>
            <a:endParaRPr>
              <a:solidFill>
                <a:srgbClr val="000000"/>
              </a:solidFill>
            </a:endParaRPr>
          </a:p>
          <a:p>
            <a:pPr indent="-342900" lvl="0" marL="457200" rtl="0" algn="l">
              <a:lnSpc>
                <a:spcPct val="100000"/>
              </a:lnSpc>
              <a:spcBef>
                <a:spcPts val="1600"/>
              </a:spcBef>
              <a:spcAft>
                <a:spcPts val="0"/>
              </a:spcAft>
              <a:buClr>
                <a:srgbClr val="000000"/>
              </a:buClr>
              <a:buSzPts val="1800"/>
              <a:buChar char="●"/>
            </a:pPr>
            <a:r>
              <a:rPr lang="en">
                <a:solidFill>
                  <a:srgbClr val="000000"/>
                </a:solidFill>
              </a:rPr>
              <a:t>Time series / seasonal </a:t>
            </a:r>
            <a:r>
              <a:rPr lang="en">
                <a:solidFill>
                  <a:schemeClr val="dk1"/>
                </a:solidFill>
              </a:rPr>
              <a:t>naïve required equal time </a:t>
            </a:r>
            <a:endParaRPr>
              <a:solidFill>
                <a:schemeClr val="dk1"/>
              </a:solidFill>
            </a:endParaRPr>
          </a:p>
          <a:p>
            <a:pPr indent="457200" lvl="0" marL="0" rtl="0" algn="l">
              <a:lnSpc>
                <a:spcPct val="100000"/>
              </a:lnSpc>
              <a:spcBef>
                <a:spcPts val="1600"/>
              </a:spcBef>
              <a:spcAft>
                <a:spcPts val="0"/>
              </a:spcAft>
              <a:buNone/>
            </a:pPr>
            <a:r>
              <a:rPr lang="en">
                <a:solidFill>
                  <a:schemeClr val="dk1"/>
                </a:solidFill>
              </a:rPr>
              <a:t>intervals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457200" rtl="0" algn="l">
              <a:spcBef>
                <a:spcPts val="1600"/>
              </a:spcBef>
              <a:spcAft>
                <a:spcPts val="1600"/>
              </a:spcAft>
              <a:buNone/>
            </a:pPr>
            <a:r>
              <a:t/>
            </a:r>
            <a:endParaRPr/>
          </a:p>
        </p:txBody>
      </p:sp>
      <p:pic>
        <p:nvPicPr>
          <p:cNvPr id="94" name="Google Shape;94;p18"/>
          <p:cNvPicPr preferRelativeResize="0"/>
          <p:nvPr/>
        </p:nvPicPr>
        <p:blipFill>
          <a:blip r:embed="rId3">
            <a:alphaModFix/>
          </a:blip>
          <a:stretch>
            <a:fillRect/>
          </a:stretch>
        </p:blipFill>
        <p:spPr>
          <a:xfrm>
            <a:off x="5803350" y="1152480"/>
            <a:ext cx="3028951" cy="1869295"/>
          </a:xfrm>
          <a:prstGeom prst="rect">
            <a:avLst/>
          </a:prstGeom>
          <a:noFill/>
          <a:ln>
            <a:noFill/>
          </a:ln>
        </p:spPr>
      </p:pic>
      <p:pic>
        <p:nvPicPr>
          <p:cNvPr id="95" name="Google Shape;95;p18"/>
          <p:cNvPicPr preferRelativeResize="0"/>
          <p:nvPr/>
        </p:nvPicPr>
        <p:blipFill>
          <a:blip r:embed="rId4">
            <a:alphaModFix/>
          </a:blip>
          <a:stretch>
            <a:fillRect/>
          </a:stretch>
        </p:blipFill>
        <p:spPr>
          <a:xfrm>
            <a:off x="6123675" y="2681175"/>
            <a:ext cx="2525600" cy="180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20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101" name="Google Shape;101;p19"/>
          <p:cNvSpPr txBox="1"/>
          <p:nvPr>
            <p:ph idx="1" type="body"/>
          </p:nvPr>
        </p:nvSpPr>
        <p:spPr>
          <a:xfrm>
            <a:off x="311700" y="693275"/>
            <a:ext cx="8520600" cy="77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Basic Scatter Plot of Raw Sea Level Data (mm) with respect to 20-year mean reference:</a:t>
            </a:r>
            <a:endParaRPr/>
          </a:p>
        </p:txBody>
      </p:sp>
      <p:pic>
        <p:nvPicPr>
          <p:cNvPr id="102" name="Google Shape;102;p19"/>
          <p:cNvPicPr preferRelativeResize="0"/>
          <p:nvPr/>
        </p:nvPicPr>
        <p:blipFill>
          <a:blip r:embed="rId3">
            <a:alphaModFix/>
          </a:blip>
          <a:stretch>
            <a:fillRect/>
          </a:stretch>
        </p:blipFill>
        <p:spPr>
          <a:xfrm>
            <a:off x="1727775" y="1235400"/>
            <a:ext cx="6547800" cy="3719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108" name="Google Shape;108;p20"/>
          <p:cNvSpPr txBox="1"/>
          <p:nvPr>
            <p:ph idx="1" type="body"/>
          </p:nvPr>
        </p:nvSpPr>
        <p:spPr>
          <a:xfrm>
            <a:off x="311700" y="1152475"/>
            <a:ext cx="8520600" cy="38406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a:solidFill>
                  <a:srgbClr val="000000"/>
                </a:solidFill>
              </a:rPr>
              <a:t>Model creates a prediction by fitting a linear equation to observed data</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Uses lm function</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lm(predictor var ~ </a:t>
            </a:r>
            <a:r>
              <a:rPr lang="en">
                <a:solidFill>
                  <a:srgbClr val="000000"/>
                </a:solidFill>
              </a:rPr>
              <a:t>independent</a:t>
            </a:r>
            <a:r>
              <a:rPr lang="en">
                <a:solidFill>
                  <a:srgbClr val="000000"/>
                </a:solidFill>
              </a:rPr>
              <a:t> var, datasource)</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Use output to test model assumptions</a:t>
            </a:r>
            <a:endParaRPr>
              <a:solidFill>
                <a:srgbClr val="000000"/>
              </a:solidFill>
            </a:endParaRPr>
          </a:p>
          <a:p>
            <a:pPr indent="457200" lvl="0" marL="457200" rtl="0" algn="l">
              <a:lnSpc>
                <a:spcPct val="100000"/>
              </a:lnSpc>
              <a:spcBef>
                <a:spcPts val="1600"/>
              </a:spcBef>
              <a:spcAft>
                <a:spcPts val="0"/>
              </a:spcAft>
              <a:buNone/>
            </a:pPr>
            <a:r>
              <a:rPr lang="en" sz="1400">
                <a:solidFill>
                  <a:srgbClr val="000000"/>
                </a:solidFill>
              </a:rPr>
              <a:t>1. Independent observations</a:t>
            </a:r>
            <a:endParaRPr sz="1400">
              <a:solidFill>
                <a:srgbClr val="000000"/>
              </a:solidFill>
            </a:endParaRPr>
          </a:p>
          <a:p>
            <a:pPr indent="457200" lvl="0" marL="457200" rtl="0" algn="l">
              <a:lnSpc>
                <a:spcPct val="100000"/>
              </a:lnSpc>
              <a:spcBef>
                <a:spcPts val="1600"/>
              </a:spcBef>
              <a:spcAft>
                <a:spcPts val="0"/>
              </a:spcAft>
              <a:buNone/>
            </a:pPr>
            <a:r>
              <a:rPr lang="en" sz="1400">
                <a:solidFill>
                  <a:srgbClr val="000000"/>
                </a:solidFill>
              </a:rPr>
              <a:t>2. Response variable must be normally distributed</a:t>
            </a:r>
            <a:endParaRPr sz="1400">
              <a:solidFill>
                <a:srgbClr val="000000"/>
              </a:solidFill>
            </a:endParaRPr>
          </a:p>
          <a:p>
            <a:pPr indent="0" lvl="0" marL="914400" rtl="0" algn="l">
              <a:lnSpc>
                <a:spcPct val="100000"/>
              </a:lnSpc>
              <a:spcBef>
                <a:spcPts val="1600"/>
              </a:spcBef>
              <a:spcAft>
                <a:spcPts val="0"/>
              </a:spcAft>
              <a:buNone/>
            </a:pPr>
            <a:r>
              <a:rPr lang="en" sz="1400">
                <a:solidFill>
                  <a:srgbClr val="000000"/>
                </a:solidFill>
              </a:rPr>
              <a:t>3. No </a:t>
            </a:r>
            <a:r>
              <a:rPr lang="en" sz="1400">
                <a:solidFill>
                  <a:srgbClr val="000000"/>
                </a:solidFill>
              </a:rPr>
              <a:t>autocorrelation</a:t>
            </a:r>
            <a:endParaRPr sz="1400">
              <a:solidFill>
                <a:srgbClr val="000000"/>
              </a:solidFill>
            </a:endParaRPr>
          </a:p>
          <a:p>
            <a:pPr indent="0" lvl="0" marL="914400" rtl="0" algn="l">
              <a:lnSpc>
                <a:spcPct val="100000"/>
              </a:lnSpc>
              <a:spcBef>
                <a:spcPts val="1600"/>
              </a:spcBef>
              <a:spcAft>
                <a:spcPts val="1600"/>
              </a:spcAft>
              <a:buNone/>
            </a:pPr>
            <a:r>
              <a:rPr lang="en" sz="1400">
                <a:solidFill>
                  <a:srgbClr val="000000"/>
                </a:solidFill>
              </a:rPr>
              <a:t>4. </a:t>
            </a:r>
            <a:r>
              <a:rPr lang="en" sz="1400">
                <a:solidFill>
                  <a:srgbClr val="222222"/>
                </a:solidFill>
                <a:highlight>
                  <a:srgbClr val="FFFFFF"/>
                </a:highlight>
              </a:rPr>
              <a:t>Homoskedastic </a:t>
            </a:r>
            <a:endParaRPr sz="1600">
              <a:solidFill>
                <a:srgbClr val="22222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a:p>
            <a:pPr indent="0" lvl="0" marL="0" rtl="0" algn="l">
              <a:spcBef>
                <a:spcPts val="0"/>
              </a:spcBef>
              <a:spcAft>
                <a:spcPts val="0"/>
              </a:spcAft>
              <a:buNone/>
            </a:pPr>
            <a:r>
              <a:t/>
            </a:r>
            <a:endParaRPr/>
          </a:p>
        </p:txBody>
      </p:sp>
      <p:sp>
        <p:nvSpPr>
          <p:cNvPr id="114" name="Google Shape;114;p21"/>
          <p:cNvSpPr txBox="1"/>
          <p:nvPr>
            <p:ph idx="1" type="body"/>
          </p:nvPr>
        </p:nvSpPr>
        <p:spPr>
          <a:xfrm>
            <a:off x="311700" y="1152475"/>
            <a:ext cx="8520600" cy="373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5" name="Google Shape;115;p21"/>
          <p:cNvPicPr preferRelativeResize="0"/>
          <p:nvPr/>
        </p:nvPicPr>
        <p:blipFill rotWithShape="1">
          <a:blip r:embed="rId3">
            <a:alphaModFix/>
          </a:blip>
          <a:srcRect b="-4975" l="0" r="-15861" t="0"/>
          <a:stretch/>
        </p:blipFill>
        <p:spPr>
          <a:xfrm>
            <a:off x="926125" y="1327675"/>
            <a:ext cx="3197650" cy="1371600"/>
          </a:xfrm>
          <a:prstGeom prst="rect">
            <a:avLst/>
          </a:prstGeom>
          <a:noFill/>
          <a:ln>
            <a:noFill/>
          </a:ln>
        </p:spPr>
      </p:pic>
      <p:pic>
        <p:nvPicPr>
          <p:cNvPr id="116" name="Google Shape;116;p21"/>
          <p:cNvPicPr preferRelativeResize="0"/>
          <p:nvPr/>
        </p:nvPicPr>
        <p:blipFill>
          <a:blip r:embed="rId4">
            <a:alphaModFix/>
          </a:blip>
          <a:stretch>
            <a:fillRect/>
          </a:stretch>
        </p:blipFill>
        <p:spPr>
          <a:xfrm>
            <a:off x="4881848" y="1327675"/>
            <a:ext cx="2743200" cy="1371600"/>
          </a:xfrm>
          <a:prstGeom prst="rect">
            <a:avLst/>
          </a:prstGeom>
          <a:noFill/>
          <a:ln>
            <a:noFill/>
          </a:ln>
        </p:spPr>
      </p:pic>
      <p:pic>
        <p:nvPicPr>
          <p:cNvPr id="117" name="Google Shape;117;p21"/>
          <p:cNvPicPr preferRelativeResize="0"/>
          <p:nvPr/>
        </p:nvPicPr>
        <p:blipFill>
          <a:blip r:embed="rId5">
            <a:alphaModFix/>
          </a:blip>
          <a:stretch>
            <a:fillRect/>
          </a:stretch>
        </p:blipFill>
        <p:spPr>
          <a:xfrm>
            <a:off x="926125" y="2906865"/>
            <a:ext cx="2743200" cy="1371600"/>
          </a:xfrm>
          <a:prstGeom prst="rect">
            <a:avLst/>
          </a:prstGeom>
          <a:noFill/>
          <a:ln>
            <a:noFill/>
          </a:ln>
        </p:spPr>
      </p:pic>
      <p:pic>
        <p:nvPicPr>
          <p:cNvPr id="118" name="Google Shape;118;p21"/>
          <p:cNvPicPr preferRelativeResize="0"/>
          <p:nvPr/>
        </p:nvPicPr>
        <p:blipFill>
          <a:blip r:embed="rId6">
            <a:alphaModFix/>
          </a:blip>
          <a:stretch>
            <a:fillRect/>
          </a:stretch>
        </p:blipFill>
        <p:spPr>
          <a:xfrm>
            <a:off x="4881848" y="2906875"/>
            <a:ext cx="2743200" cy="1371600"/>
          </a:xfrm>
          <a:prstGeom prst="rect">
            <a:avLst/>
          </a:prstGeom>
          <a:noFill/>
          <a:ln>
            <a:noFill/>
          </a:ln>
        </p:spPr>
      </p:pic>
      <p:sp>
        <p:nvSpPr>
          <p:cNvPr id="119" name="Google Shape;119;p21"/>
          <p:cNvSpPr txBox="1"/>
          <p:nvPr/>
        </p:nvSpPr>
        <p:spPr>
          <a:xfrm>
            <a:off x="1985375" y="2571750"/>
            <a:ext cx="9144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Plot 1</a:t>
            </a:r>
            <a:endParaRPr/>
          </a:p>
          <a:p>
            <a:pPr indent="0" lvl="0" marL="0" rtl="0" algn="l">
              <a:spcBef>
                <a:spcPts val="0"/>
              </a:spcBef>
              <a:spcAft>
                <a:spcPts val="0"/>
              </a:spcAft>
              <a:buNone/>
            </a:pPr>
            <a:r>
              <a:t/>
            </a:r>
            <a:endParaRPr/>
          </a:p>
        </p:txBody>
      </p:sp>
      <p:sp>
        <p:nvSpPr>
          <p:cNvPr id="120" name="Google Shape;120;p21"/>
          <p:cNvSpPr txBox="1"/>
          <p:nvPr/>
        </p:nvSpPr>
        <p:spPr>
          <a:xfrm>
            <a:off x="6068025" y="2571750"/>
            <a:ext cx="895500" cy="1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Plot 2</a:t>
            </a:r>
            <a:endParaRPr/>
          </a:p>
          <a:p>
            <a:pPr indent="0" lvl="0" marL="0" rtl="0" algn="l">
              <a:spcBef>
                <a:spcPts val="0"/>
              </a:spcBef>
              <a:spcAft>
                <a:spcPts val="0"/>
              </a:spcAft>
              <a:buNone/>
            </a:pPr>
            <a:r>
              <a:t/>
            </a:r>
            <a:endParaRPr/>
          </a:p>
        </p:txBody>
      </p:sp>
      <p:sp>
        <p:nvSpPr>
          <p:cNvPr id="121" name="Google Shape;121;p21"/>
          <p:cNvSpPr txBox="1"/>
          <p:nvPr/>
        </p:nvSpPr>
        <p:spPr>
          <a:xfrm>
            <a:off x="1985375" y="4266425"/>
            <a:ext cx="9144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Plot 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2" name="Google Shape;122;p21"/>
          <p:cNvSpPr txBox="1"/>
          <p:nvPr/>
        </p:nvSpPr>
        <p:spPr>
          <a:xfrm>
            <a:off x="6068025" y="4266425"/>
            <a:ext cx="9144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Plot 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3" name="Google Shape;123;p21"/>
          <p:cNvSpPr txBox="1"/>
          <p:nvPr/>
        </p:nvSpPr>
        <p:spPr>
          <a:xfrm>
            <a:off x="1757100" y="4593350"/>
            <a:ext cx="56298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Linear Regression is not appropriate for this data. </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