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6" r:id="rId8"/>
    <p:sldId id="267" r:id="rId9"/>
    <p:sldId id="268" r:id="rId10"/>
    <p:sldId id="269" r:id="rId11"/>
    <p:sldId id="270" r:id="rId12"/>
    <p:sldId id="263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9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9D32C-BC4B-4C3D-8FDF-2C8DFF2EC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783F9-BA3C-4B31-B004-C1CA131A6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C8E69-453B-480D-8047-E2E8318A8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46B9-AEF3-4936-99D8-61217CAEABB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0F1DE-1A96-49F3-A459-C54E0B0AB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B6AB2-7C45-4F9F-864D-1F2D65E2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9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45FB-BFFB-47A0-9221-3D051D551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CADD5-1097-4E0F-8019-8300B4B47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6D9EC-78C7-466C-8D35-84C7940CE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46B9-AEF3-4936-99D8-61217CAEABB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256D1-0DBE-4008-A2BC-EC7E282AF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19A64-BF34-4A32-9F12-8EA296AC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2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4FE0E8-773B-449A-B72F-8E5EAF57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081A3-ABE9-4B94-9C81-1ADB2D9AD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87012-7C5F-4DF0-AD91-C31EBD94C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46B9-AEF3-4936-99D8-61217CAEABB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26CEA-3061-4208-9F64-4A1655DC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0EEAD-0C9F-49EA-AEC0-3968DB36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0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2755-B2BD-4D23-AD5A-D4EE8154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15CA3-CD2E-46A1-A281-E746F97BC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3625C-6C83-46EB-85C3-C3338853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46B9-AEF3-4936-99D8-61217CAEABB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6F225-25CB-4706-8EFC-95DB912B4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E8CCE-A28A-44DA-B830-49463CFC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2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27EC-4185-483C-88F1-2DF0F9033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1E317-3521-419C-B1F2-E986BB994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D1F51-5A71-4FDD-9616-F389CDAE7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46B9-AEF3-4936-99D8-61217CAEABB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79EA6-4A3E-4F46-8730-162DF7446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F97AE-D6ED-4F00-BC1A-D1A863D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2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58768-B520-4BC7-B1F6-C78DB75AE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F884C-FD9D-4C64-AAD6-71F934FBE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474BD-B890-47F2-A848-BA3FFA59B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3C155-BF37-42CF-9F99-965889BA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46B9-AEF3-4936-99D8-61217CAEABB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1FD06-CE39-4F13-A5B2-232ADA327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465CF-CA72-465D-BA20-4EE860C3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1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DB21C-D487-4638-915A-F5F5C248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D5B90-736B-4D93-BCCD-ED3BB3DA8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557D7-7545-4183-A244-1AF9E3C02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21F7E0-3704-456C-B85B-1841844AB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A2FE8F-7FD6-4B58-A91A-4472C0283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08C64C-6627-4528-A721-DF195DB8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46B9-AEF3-4936-99D8-61217CAEABB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36DEA-346B-48A1-B463-7E38C9F0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9E4232-CD9B-4114-8921-C45CC750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8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ED0F-DEF4-451A-8F89-9EC660B4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3759E6-1EAA-4967-A474-B5EC5460F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46B9-AEF3-4936-99D8-61217CAEABB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9319A-6EBD-4089-99B4-D7AE26F8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F75BE-A93B-4D54-8665-FC2297C2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3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2944B5-811E-4122-BED3-50503E0C1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46B9-AEF3-4936-99D8-61217CAEABB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1D68EF-3AB2-4D22-A615-4F4474EA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E08E1-DB14-410E-BD38-25553257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8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B95E-0B4A-42C7-AC3D-2327BB872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F8AE2-9FDF-4DEA-AC24-81C0C6BCB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7CCAA-ED2D-4813-897E-F243C6598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155B6-7784-470F-8A4E-6BC2257A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46B9-AEF3-4936-99D8-61217CAEABB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A8817-9559-431A-981C-451715A0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7BBC1-F897-42BD-9C75-F74F4D76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0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2D48-9AEC-42E9-A39B-0F3239071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242C50-040E-45DD-9403-FCC31CD36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42294-25F5-4AC2-AECA-C79FEF3DF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108AB-7E90-474F-BE28-28653A24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46B9-AEF3-4936-99D8-61217CAEABB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CB9D6-ACED-400E-B4AD-C1B11D41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72A8-BD8B-44FC-997C-EAD126EB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530D26-AB79-4368-B07A-9001FE28C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EBAE5-E6CB-4F48-9D68-EAD76C9D1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700BA-9BF1-47DA-AD25-F6AC933C0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746B9-AEF3-4936-99D8-61217CAEABB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CF5E7-B9FE-43C4-98A0-0E3FAC8D1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8F033-E40E-475C-A597-E634E9591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0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mcglinn41/Cryptocurrency_Analysi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F591-0CF7-4970-915F-6DA128337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bg1"/>
                </a:solidFill>
              </a:rPr>
              <a:t>Cryptocurrency Analysis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494A4-9221-4E2E-8C6C-F1B78F05F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Cryptocurrency is a recurring phenomenon, its popularity is effected by changes in public sentiment, coin caps and halving.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914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310A0B-61FF-4866-8040-9BA347B57B9B}"/>
              </a:ext>
            </a:extLst>
          </p:cNvPr>
          <p:cNvSpPr/>
          <p:nvPr/>
        </p:nvSpPr>
        <p:spPr>
          <a:xfrm>
            <a:off x="0" y="287583"/>
            <a:ext cx="12192000" cy="6282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F330E9-35A9-4CA8-914B-93B2F18BE839}"/>
              </a:ext>
            </a:extLst>
          </p:cNvPr>
          <p:cNvSpPr/>
          <p:nvPr/>
        </p:nvSpPr>
        <p:spPr>
          <a:xfrm>
            <a:off x="0" y="287583"/>
            <a:ext cx="12192000" cy="4490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b="1" dirty="0"/>
              <a:t>   HOME  |  </a:t>
            </a:r>
            <a:r>
              <a:rPr lang="en-AU" b="1" dirty="0">
                <a:solidFill>
                  <a:schemeClr val="bg1"/>
                </a:solidFill>
              </a:rPr>
              <a:t>COINS</a:t>
            </a:r>
            <a:r>
              <a:rPr lang="en-AU" b="1" dirty="0"/>
              <a:t>  |  </a:t>
            </a:r>
            <a:r>
              <a:rPr lang="en-AU" b="1" dirty="0">
                <a:solidFill>
                  <a:schemeClr val="bg1"/>
                </a:solidFill>
              </a:rPr>
              <a:t>MARKETS</a:t>
            </a:r>
            <a:r>
              <a:rPr lang="en-AU" b="1" dirty="0"/>
              <a:t>  |  </a:t>
            </a:r>
            <a:r>
              <a:rPr lang="en-AU" b="1" dirty="0">
                <a:solidFill>
                  <a:srgbClr val="00B0F0"/>
                </a:solidFill>
              </a:rPr>
              <a:t>DATA</a:t>
            </a:r>
            <a:r>
              <a:rPr lang="en-AU" b="1" dirty="0"/>
              <a:t>  |  OUR TEAM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47EE87-B0D8-4810-8DCA-11E8F50E7761}"/>
              </a:ext>
            </a:extLst>
          </p:cNvPr>
          <p:cNvSpPr/>
          <p:nvPr/>
        </p:nvSpPr>
        <p:spPr>
          <a:xfrm>
            <a:off x="779462" y="1269819"/>
            <a:ext cx="10633076" cy="43183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Explanation of limits of data &amp; how it is relevant</a:t>
            </a:r>
          </a:p>
          <a:p>
            <a:pPr algn="ctr"/>
            <a:endParaRPr lang="en-AU" b="1" dirty="0">
              <a:solidFill>
                <a:schemeClr val="tx1"/>
              </a:solidFill>
            </a:endParaRPr>
          </a:p>
          <a:p>
            <a:pPr algn="ctr"/>
            <a:r>
              <a:rPr lang="en-AU" b="1" dirty="0">
                <a:solidFill>
                  <a:schemeClr val="tx1"/>
                </a:solidFill>
              </a:rPr>
              <a:t>Assumptions</a:t>
            </a:r>
          </a:p>
          <a:p>
            <a:pPr algn="ctr"/>
            <a:endParaRPr lang="en-AU" b="1" dirty="0">
              <a:solidFill>
                <a:schemeClr val="tx1"/>
              </a:solidFill>
            </a:endParaRPr>
          </a:p>
          <a:p>
            <a:pPr algn="ctr"/>
            <a:r>
              <a:rPr lang="en-AU" b="1" dirty="0">
                <a:solidFill>
                  <a:schemeClr val="tx1"/>
                </a:solidFill>
              </a:rPr>
              <a:t>Process</a:t>
            </a:r>
            <a:br>
              <a:rPr lang="en-AU" b="1" dirty="0">
                <a:solidFill>
                  <a:schemeClr val="tx1"/>
                </a:solidFill>
              </a:rPr>
            </a:br>
            <a:br>
              <a:rPr lang="en-AU" b="1" dirty="0">
                <a:solidFill>
                  <a:schemeClr val="tx1"/>
                </a:solidFill>
              </a:rPr>
            </a:br>
            <a:r>
              <a:rPr lang="en-AU" b="1" dirty="0">
                <a:solidFill>
                  <a:schemeClr val="tx1"/>
                </a:solidFill>
              </a:rPr>
              <a:t>Summary of findings</a:t>
            </a:r>
            <a:br>
              <a:rPr lang="en-AU" b="1" dirty="0">
                <a:solidFill>
                  <a:schemeClr val="tx1"/>
                </a:solidFill>
              </a:rPr>
            </a:br>
            <a:br>
              <a:rPr lang="en-AU" b="1" dirty="0">
                <a:solidFill>
                  <a:schemeClr val="tx1"/>
                </a:solidFill>
              </a:rPr>
            </a:br>
            <a:endParaRPr lang="en-A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616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310A0B-61FF-4866-8040-9BA347B57B9B}"/>
              </a:ext>
            </a:extLst>
          </p:cNvPr>
          <p:cNvSpPr/>
          <p:nvPr/>
        </p:nvSpPr>
        <p:spPr>
          <a:xfrm>
            <a:off x="0" y="274520"/>
            <a:ext cx="12192000" cy="6282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F330E9-35A9-4CA8-914B-93B2F18BE839}"/>
              </a:ext>
            </a:extLst>
          </p:cNvPr>
          <p:cNvSpPr/>
          <p:nvPr/>
        </p:nvSpPr>
        <p:spPr>
          <a:xfrm>
            <a:off x="0" y="287583"/>
            <a:ext cx="12192000" cy="4490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b="1" dirty="0"/>
              <a:t>   HOME  |  </a:t>
            </a:r>
            <a:r>
              <a:rPr lang="en-AU" b="1" dirty="0">
                <a:solidFill>
                  <a:schemeClr val="bg1"/>
                </a:solidFill>
              </a:rPr>
              <a:t>COINS</a:t>
            </a:r>
            <a:r>
              <a:rPr lang="en-AU" b="1" dirty="0"/>
              <a:t>  |  </a:t>
            </a:r>
            <a:r>
              <a:rPr lang="en-AU" b="1" dirty="0">
                <a:solidFill>
                  <a:schemeClr val="bg1"/>
                </a:solidFill>
              </a:rPr>
              <a:t>MARKETS</a:t>
            </a:r>
            <a:r>
              <a:rPr lang="en-AU" b="1" dirty="0"/>
              <a:t>  |  </a:t>
            </a:r>
            <a:r>
              <a:rPr lang="en-AU" b="1" dirty="0">
                <a:solidFill>
                  <a:schemeClr val="bg1"/>
                </a:solidFill>
              </a:rPr>
              <a:t>DATA</a:t>
            </a:r>
            <a:r>
              <a:rPr lang="en-AU" b="1" dirty="0"/>
              <a:t>  |  </a:t>
            </a:r>
            <a:r>
              <a:rPr lang="en-AU" b="1" dirty="0">
                <a:solidFill>
                  <a:srgbClr val="00B0F0"/>
                </a:solidFill>
              </a:rPr>
              <a:t>OUR TEAM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F8003C-12BF-4BE1-A0CE-1006588AF336}"/>
              </a:ext>
            </a:extLst>
          </p:cNvPr>
          <p:cNvSpPr/>
          <p:nvPr/>
        </p:nvSpPr>
        <p:spPr>
          <a:xfrm>
            <a:off x="542924" y="1307738"/>
            <a:ext cx="1612900" cy="2121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Picture of code monkey #1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81F8A8-A55C-47D4-8750-9FB6E80C3EEC}"/>
              </a:ext>
            </a:extLst>
          </p:cNvPr>
          <p:cNvSpPr/>
          <p:nvPr/>
        </p:nvSpPr>
        <p:spPr>
          <a:xfrm>
            <a:off x="3219450" y="1294675"/>
            <a:ext cx="1612900" cy="2121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Picture of code monkey #2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A701AA-82AF-47B4-AF91-2625CB2CE9CC}"/>
              </a:ext>
            </a:extLst>
          </p:cNvPr>
          <p:cNvSpPr/>
          <p:nvPr/>
        </p:nvSpPr>
        <p:spPr>
          <a:xfrm>
            <a:off x="5689598" y="1307737"/>
            <a:ext cx="1612900" cy="21081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Picture of code monkey #3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D8DC17-1E27-4A51-B396-C921FAD0F884}"/>
              </a:ext>
            </a:extLst>
          </p:cNvPr>
          <p:cNvSpPr/>
          <p:nvPr/>
        </p:nvSpPr>
        <p:spPr>
          <a:xfrm>
            <a:off x="8366124" y="1307738"/>
            <a:ext cx="1612900" cy="2108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Picture of code monkey #4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34DCD8-5ADF-4F4B-A250-CDEA7946285B}"/>
              </a:ext>
            </a:extLst>
          </p:cNvPr>
          <p:cNvSpPr/>
          <p:nvPr/>
        </p:nvSpPr>
        <p:spPr>
          <a:xfrm>
            <a:off x="542924" y="3647969"/>
            <a:ext cx="1612900" cy="2121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Bio Info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B46612-6180-4E81-BC19-BE59E43D4092}"/>
              </a:ext>
            </a:extLst>
          </p:cNvPr>
          <p:cNvSpPr/>
          <p:nvPr/>
        </p:nvSpPr>
        <p:spPr>
          <a:xfrm>
            <a:off x="3219450" y="3634906"/>
            <a:ext cx="1612900" cy="2121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Bio Info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FF626B-9542-4D91-8037-59E00E31290F}"/>
              </a:ext>
            </a:extLst>
          </p:cNvPr>
          <p:cNvSpPr/>
          <p:nvPr/>
        </p:nvSpPr>
        <p:spPr>
          <a:xfrm>
            <a:off x="5689598" y="3647968"/>
            <a:ext cx="1612900" cy="21081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Bio Info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389E8E-79EA-4838-8A3A-5FE8EE6902CD}"/>
              </a:ext>
            </a:extLst>
          </p:cNvPr>
          <p:cNvSpPr/>
          <p:nvPr/>
        </p:nvSpPr>
        <p:spPr>
          <a:xfrm>
            <a:off x="8366124" y="3647969"/>
            <a:ext cx="1612900" cy="2108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Bio Info</a:t>
            </a:r>
          </a:p>
        </p:txBody>
      </p:sp>
    </p:spTree>
    <p:extLst>
      <p:ext uri="{BB962C8B-B14F-4D97-AF65-F5344CB8AC3E}">
        <p14:creationId xmlns:p14="http://schemas.microsoft.com/office/powerpoint/2010/main" val="3118392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214B-F065-4EEA-9308-08645010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bg1"/>
                </a:solidFill>
              </a:rPr>
              <a:t>Challenges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D4381-7A16-4CB2-8230-B2903F5F9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attempting to connect to our app routes we kept receiving a 404 error in the console. After two evenings of troubleshooting we were unable to resolve the issue and therefore could not use or present our data in </a:t>
            </a:r>
            <a:r>
              <a:rPr lang="en-AU" sz="3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visualisations</a:t>
            </a:r>
            <a:r>
              <a:rPr lang="en-US" sz="3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using d3.js</a:t>
            </a:r>
          </a:p>
        </p:txBody>
      </p:sp>
    </p:spTree>
    <p:extLst>
      <p:ext uri="{BB962C8B-B14F-4D97-AF65-F5344CB8AC3E}">
        <p14:creationId xmlns:p14="http://schemas.microsoft.com/office/powerpoint/2010/main" val="3166424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C510-8EF1-4B7A-98C4-90A2E7814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2052"/>
            <a:ext cx="10515600" cy="1325563"/>
          </a:xfrm>
          <a:noFill/>
        </p:spPr>
        <p:txBody>
          <a:bodyPr/>
          <a:lstStyle/>
          <a:p>
            <a:r>
              <a:rPr lang="en-AU" b="1" dirty="0">
                <a:solidFill>
                  <a:schemeClr val="bg1"/>
                </a:solidFill>
              </a:rPr>
              <a:t>Conclusions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2D77BC-0DC2-45BC-BBD4-C8D49B4081B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We were unable to test our hypothesis due to the challenges outlined earlier.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Stretch goal using sentiment analysis from social media feeds to compare the fear/greed index and buying selling price of coins.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53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214B-F065-4EEA-9308-08645010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bg1"/>
                </a:solidFill>
              </a:rPr>
              <a:t>Purpose of Project	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D4381-7A16-4CB2-8230-B2903F5F9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The purpose of the project was to analyse how cryptocurrencies have performed over the years as a result of its growing popularity.</a:t>
            </a:r>
          </a:p>
          <a:p>
            <a:r>
              <a:rPr lang="en-AU" sz="2400" dirty="0">
                <a:solidFill>
                  <a:schemeClr val="bg1"/>
                </a:solidFill>
              </a:rPr>
              <a:t>It has been suggested most cryptocurrencies change values based on that of the original Bitcoin.</a:t>
            </a:r>
          </a:p>
          <a:p>
            <a:r>
              <a:rPr lang="en-AU" sz="2400" dirty="0">
                <a:solidFill>
                  <a:schemeClr val="bg1"/>
                </a:solidFill>
              </a:rPr>
              <a:t>We wanted to visualise how cryptocurrencies compared to mainstream currencies (USD/AUD) and to the original cryptocurrency, Bitcoin, to see if there was any correlation. This was to be done by looking at the currencies as a whole, and narrowed down to just the coin family (</a:t>
            </a:r>
            <a:r>
              <a:rPr lang="en-AU" sz="2400" dirty="0" err="1">
                <a:solidFill>
                  <a:schemeClr val="bg1"/>
                </a:solidFill>
              </a:rPr>
              <a:t>ie</a:t>
            </a:r>
            <a:r>
              <a:rPr lang="en-AU" sz="2400" dirty="0">
                <a:solidFill>
                  <a:schemeClr val="bg1"/>
                </a:solidFill>
              </a:rPr>
              <a:t>. Bitcoin and its forks).</a:t>
            </a:r>
          </a:p>
          <a:p>
            <a:endParaRPr lang="en-AU" sz="2400" dirty="0">
              <a:solidFill>
                <a:schemeClr val="bg1"/>
              </a:solidFill>
            </a:endParaRPr>
          </a:p>
          <a:p>
            <a:endParaRPr lang="en-AU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https://github.com/gmcglinn41/Cryptocurrency_Analysis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A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10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214B-F065-4EEA-9308-08645010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bg1"/>
                </a:solidFill>
              </a:rPr>
              <a:t>What did we look at?	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D4381-7A16-4CB2-8230-B2903F5F9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3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many factors that affect Bitcoin</a:t>
            </a:r>
            <a:r>
              <a:rPr lang="en-AU" sz="3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AU" sz="3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Currency exchange rates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Fear in the market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3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World</a:t>
            </a:r>
            <a:r>
              <a:rPr lang="en-AU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events such as terrorism or COVID-19.</a:t>
            </a:r>
            <a:endParaRPr lang="en-AU" sz="3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3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Given the limits of time on this project, we decided to narrow our scope: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looked at the following API to pull our data: </a:t>
            </a:r>
            <a:r>
              <a:rPr lang="en-AU" sz="3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 //www.coinapi.io </a:t>
            </a:r>
            <a:endParaRPr lang="en-US" sz="3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54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214B-F065-4EEA-9308-08645010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bg1"/>
                </a:solidFill>
              </a:rPr>
              <a:t>What did we look at? Cont.</a:t>
            </a:r>
            <a:r>
              <a:rPr lang="en-AU" dirty="0">
                <a:solidFill>
                  <a:schemeClr val="bg1"/>
                </a:solidFill>
              </a:rPr>
              <a:t>	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D4381-7A16-4CB2-8230-B2903F5F9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3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https: //www.coinapi.io: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Assets – </a:t>
            </a:r>
            <a:r>
              <a:rPr lang="en-AU" sz="3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e.g</a:t>
            </a:r>
            <a:r>
              <a:rPr lang="en-AU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Bitcoin, </a:t>
            </a:r>
            <a:r>
              <a:rPr lang="en-AU" sz="3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Torcoin</a:t>
            </a:r>
            <a:r>
              <a:rPr lang="en-AU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AU" sz="3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Vegascoin</a:t>
            </a:r>
            <a:endParaRPr lang="en-AU" sz="3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 Symbols 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3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Exchange-rates 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3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OHLCV – open, high, low, close, volume</a:t>
            </a:r>
            <a:endParaRPr lang="en-AU" sz="3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AU" sz="3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3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92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862297-2697-488C-BA61-685287371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583"/>
            <a:ext cx="12192000" cy="628283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65A8B6B-C9F3-4D1E-8F9F-46E40DDA5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673" y="28758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4255688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310A0B-61FF-4866-8040-9BA347B57B9B}"/>
              </a:ext>
            </a:extLst>
          </p:cNvPr>
          <p:cNvSpPr/>
          <p:nvPr/>
        </p:nvSpPr>
        <p:spPr>
          <a:xfrm>
            <a:off x="0" y="287583"/>
            <a:ext cx="12192000" cy="6282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4534B8-9D2A-4C27-B588-A4D5AFF8B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078" y="1318026"/>
            <a:ext cx="8668789" cy="471724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65A8B6B-C9F3-4D1E-8F9F-46E40DDA5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673" y="28758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ERD – Database Relation Diagram</a:t>
            </a:r>
          </a:p>
        </p:txBody>
      </p:sp>
    </p:spTree>
    <p:extLst>
      <p:ext uri="{BB962C8B-B14F-4D97-AF65-F5344CB8AC3E}">
        <p14:creationId xmlns:p14="http://schemas.microsoft.com/office/powerpoint/2010/main" val="9812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310A0B-61FF-4866-8040-9BA347B57B9B}"/>
              </a:ext>
            </a:extLst>
          </p:cNvPr>
          <p:cNvSpPr/>
          <p:nvPr/>
        </p:nvSpPr>
        <p:spPr>
          <a:xfrm>
            <a:off x="0" y="287583"/>
            <a:ext cx="12192000" cy="6282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F330E9-35A9-4CA8-914B-93B2F18BE839}"/>
              </a:ext>
            </a:extLst>
          </p:cNvPr>
          <p:cNvSpPr/>
          <p:nvPr/>
        </p:nvSpPr>
        <p:spPr>
          <a:xfrm>
            <a:off x="0" y="287583"/>
            <a:ext cx="12192000" cy="4490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b="1" dirty="0"/>
              <a:t>   </a:t>
            </a:r>
            <a:r>
              <a:rPr lang="en-AU" b="1" dirty="0">
                <a:solidFill>
                  <a:srgbClr val="00B0F0"/>
                </a:solidFill>
              </a:rPr>
              <a:t>HOME</a:t>
            </a:r>
            <a:r>
              <a:rPr lang="en-AU" b="1" dirty="0"/>
              <a:t>  |  </a:t>
            </a:r>
            <a:r>
              <a:rPr lang="en-AU" b="1" dirty="0">
                <a:solidFill>
                  <a:schemeClr val="bg1"/>
                </a:solidFill>
              </a:rPr>
              <a:t>COINS</a:t>
            </a:r>
            <a:r>
              <a:rPr lang="en-AU" b="1" dirty="0"/>
              <a:t>  |  MARKETS  |  DATA  |  OUR TEAM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47EE87-B0D8-4810-8DCA-11E8F50E7761}"/>
              </a:ext>
            </a:extLst>
          </p:cNvPr>
          <p:cNvSpPr/>
          <p:nvPr/>
        </p:nvSpPr>
        <p:spPr>
          <a:xfrm>
            <a:off x="542925" y="1320800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Top 5 $ value Coins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FEB750-F0B3-4499-A616-8854E88E5637}"/>
              </a:ext>
            </a:extLst>
          </p:cNvPr>
          <p:cNvSpPr/>
          <p:nvPr/>
        </p:nvSpPr>
        <p:spPr>
          <a:xfrm>
            <a:off x="2555875" y="1320800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Top 5 Coins by Volume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BBCFDA-52BA-4284-9C22-DDD39ADBEB10}"/>
              </a:ext>
            </a:extLst>
          </p:cNvPr>
          <p:cNvSpPr/>
          <p:nvPr/>
        </p:nvSpPr>
        <p:spPr>
          <a:xfrm>
            <a:off x="4540250" y="1320800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Top 5 Exchanges by Volume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F5A0E3-DC42-45EB-A4A8-CE2BEA8C5033}"/>
              </a:ext>
            </a:extLst>
          </p:cNvPr>
          <p:cNvSpPr/>
          <p:nvPr/>
        </p:nvSpPr>
        <p:spPr>
          <a:xfrm>
            <a:off x="6642100" y="1320800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Top 5 Exchanges by Value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CBDFD9-7216-46BF-8967-F0850F80F0D6}"/>
              </a:ext>
            </a:extLst>
          </p:cNvPr>
          <p:cNvSpPr/>
          <p:nvPr/>
        </p:nvSpPr>
        <p:spPr>
          <a:xfrm>
            <a:off x="9829800" y="1320800"/>
            <a:ext cx="1612900" cy="3962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Last 20 trades</a:t>
            </a:r>
            <a:br>
              <a:rPr lang="en-AU" b="1" dirty="0">
                <a:solidFill>
                  <a:schemeClr val="tx1"/>
                </a:solidFill>
              </a:rPr>
            </a:br>
            <a:br>
              <a:rPr lang="en-AU" b="1" dirty="0">
                <a:solidFill>
                  <a:schemeClr val="tx1"/>
                </a:solidFill>
              </a:rPr>
            </a:br>
            <a:r>
              <a:rPr lang="en-AU" b="1" dirty="0">
                <a:solidFill>
                  <a:schemeClr val="tx1"/>
                </a:solidFill>
              </a:rPr>
              <a:t>(uses update function)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42073C-F885-4DF8-AA2D-2111CBA5644F}"/>
              </a:ext>
            </a:extLst>
          </p:cNvPr>
          <p:cNvSpPr/>
          <p:nvPr/>
        </p:nvSpPr>
        <p:spPr>
          <a:xfrm>
            <a:off x="542924" y="3012158"/>
            <a:ext cx="8880475" cy="30965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33E98B6-500B-4422-94B6-47506CF37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4" y="3012158"/>
            <a:ext cx="8880475" cy="309654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674942B-DCE4-453D-BC42-F23748D50D15}"/>
              </a:ext>
            </a:extLst>
          </p:cNvPr>
          <p:cNvSpPr txBox="1"/>
          <p:nvPr/>
        </p:nvSpPr>
        <p:spPr>
          <a:xfrm>
            <a:off x="6153150" y="2642826"/>
            <a:ext cx="327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Volume / Value in past 24 hours</a:t>
            </a:r>
          </a:p>
        </p:txBody>
      </p:sp>
    </p:spTree>
    <p:extLst>
      <p:ext uri="{BB962C8B-B14F-4D97-AF65-F5344CB8AC3E}">
        <p14:creationId xmlns:p14="http://schemas.microsoft.com/office/powerpoint/2010/main" val="2880299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310A0B-61FF-4866-8040-9BA347B57B9B}"/>
              </a:ext>
            </a:extLst>
          </p:cNvPr>
          <p:cNvSpPr/>
          <p:nvPr/>
        </p:nvSpPr>
        <p:spPr>
          <a:xfrm>
            <a:off x="0" y="287583"/>
            <a:ext cx="12192000" cy="6282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F330E9-35A9-4CA8-914B-93B2F18BE839}"/>
              </a:ext>
            </a:extLst>
          </p:cNvPr>
          <p:cNvSpPr/>
          <p:nvPr/>
        </p:nvSpPr>
        <p:spPr>
          <a:xfrm>
            <a:off x="0" y="287583"/>
            <a:ext cx="12192000" cy="4490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b="1" dirty="0"/>
              <a:t>   HOME  |  </a:t>
            </a:r>
            <a:r>
              <a:rPr lang="en-AU" b="1" dirty="0">
                <a:solidFill>
                  <a:srgbClr val="00B0F0"/>
                </a:solidFill>
              </a:rPr>
              <a:t>COINS</a:t>
            </a:r>
            <a:r>
              <a:rPr lang="en-AU" b="1" dirty="0"/>
              <a:t>  |  MARKETS  |  DATA  |  OUR TEAM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47EE87-B0D8-4810-8DCA-11E8F50E7761}"/>
              </a:ext>
            </a:extLst>
          </p:cNvPr>
          <p:cNvSpPr/>
          <p:nvPr/>
        </p:nvSpPr>
        <p:spPr>
          <a:xfrm>
            <a:off x="571500" y="1105932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Top 5 $ value Coins in selected family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FEB750-F0B3-4499-A616-8854E88E5637}"/>
              </a:ext>
            </a:extLst>
          </p:cNvPr>
          <p:cNvSpPr/>
          <p:nvPr/>
        </p:nvSpPr>
        <p:spPr>
          <a:xfrm>
            <a:off x="2574926" y="1105932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Top 5 Coins by Volume in selected family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BBCFDA-52BA-4284-9C22-DDD39ADBEB10}"/>
              </a:ext>
            </a:extLst>
          </p:cNvPr>
          <p:cNvSpPr/>
          <p:nvPr/>
        </p:nvSpPr>
        <p:spPr>
          <a:xfrm>
            <a:off x="4518026" y="1105932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Top 5 Exchanges by Trades in selected family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F5A0E3-DC42-45EB-A4A8-CE2BEA8C5033}"/>
              </a:ext>
            </a:extLst>
          </p:cNvPr>
          <p:cNvSpPr/>
          <p:nvPr/>
        </p:nvSpPr>
        <p:spPr>
          <a:xfrm>
            <a:off x="6537327" y="1129171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Top 5 Exchanges by Value in selected family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CBDFD9-7216-46BF-8967-F0850F80F0D6}"/>
              </a:ext>
            </a:extLst>
          </p:cNvPr>
          <p:cNvSpPr/>
          <p:nvPr/>
        </p:nvSpPr>
        <p:spPr>
          <a:xfrm>
            <a:off x="9829800" y="1320800"/>
            <a:ext cx="1612900" cy="3962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Last 20 trades on selected coin</a:t>
            </a:r>
            <a:br>
              <a:rPr lang="en-AU" b="1" dirty="0">
                <a:solidFill>
                  <a:schemeClr val="tx1"/>
                </a:solidFill>
              </a:rPr>
            </a:br>
            <a:r>
              <a:rPr lang="en-AU" b="1" dirty="0">
                <a:solidFill>
                  <a:schemeClr val="tx1"/>
                </a:solidFill>
              </a:rPr>
              <a:t>(uses update function)</a:t>
            </a:r>
            <a:br>
              <a:rPr lang="en-AU" b="1" dirty="0">
                <a:solidFill>
                  <a:schemeClr val="tx1"/>
                </a:solidFill>
              </a:rPr>
            </a:br>
            <a:endParaRPr lang="en-AU" b="1" dirty="0">
              <a:solidFill>
                <a:schemeClr val="tx1"/>
              </a:solidFill>
            </a:endParaRPr>
          </a:p>
          <a:p>
            <a:pPr algn="ctr"/>
            <a:r>
              <a:rPr lang="en-AU" b="1" dirty="0">
                <a:solidFill>
                  <a:schemeClr val="tx1"/>
                </a:solidFill>
              </a:rPr>
              <a:t>OR</a:t>
            </a:r>
            <a:br>
              <a:rPr lang="en-AU" b="1" dirty="0">
                <a:solidFill>
                  <a:schemeClr val="tx1"/>
                </a:solidFill>
              </a:rPr>
            </a:br>
            <a:br>
              <a:rPr lang="en-AU" b="1" dirty="0">
                <a:solidFill>
                  <a:schemeClr val="tx1"/>
                </a:solidFill>
              </a:rPr>
            </a:br>
            <a:r>
              <a:rPr lang="en-AU" b="1" dirty="0">
                <a:solidFill>
                  <a:schemeClr val="tx1"/>
                </a:solidFill>
              </a:rPr>
              <a:t>Comparison between 5 coins using statical analysis</a:t>
            </a:r>
            <a:br>
              <a:rPr lang="en-AU" dirty="0">
                <a:solidFill>
                  <a:schemeClr val="tx1"/>
                </a:solidFill>
              </a:rPr>
            </a:b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74942B-DCE4-453D-BC42-F23748D50D15}"/>
              </a:ext>
            </a:extLst>
          </p:cNvPr>
          <p:cNvSpPr txBox="1"/>
          <p:nvPr/>
        </p:nvSpPr>
        <p:spPr>
          <a:xfrm>
            <a:off x="7637465" y="2318552"/>
            <a:ext cx="59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BTC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1EF2ED-DF7E-43FA-9055-6D483C86560A}"/>
              </a:ext>
            </a:extLst>
          </p:cNvPr>
          <p:cNvSpPr txBox="1"/>
          <p:nvPr/>
        </p:nvSpPr>
        <p:spPr>
          <a:xfrm>
            <a:off x="8364538" y="2326736"/>
            <a:ext cx="71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AUD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5035C9-0663-45DE-8726-DEF3F2BFF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74" y="2721565"/>
            <a:ext cx="8408426" cy="337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5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310A0B-61FF-4866-8040-9BA347B57B9B}"/>
              </a:ext>
            </a:extLst>
          </p:cNvPr>
          <p:cNvSpPr/>
          <p:nvPr/>
        </p:nvSpPr>
        <p:spPr>
          <a:xfrm>
            <a:off x="0" y="287583"/>
            <a:ext cx="12192000" cy="6282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F330E9-35A9-4CA8-914B-93B2F18BE839}"/>
              </a:ext>
            </a:extLst>
          </p:cNvPr>
          <p:cNvSpPr/>
          <p:nvPr/>
        </p:nvSpPr>
        <p:spPr>
          <a:xfrm>
            <a:off x="0" y="287583"/>
            <a:ext cx="12192000" cy="4490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b="1" dirty="0"/>
              <a:t>   HOME  |  </a:t>
            </a:r>
            <a:r>
              <a:rPr lang="en-AU" b="1" dirty="0">
                <a:solidFill>
                  <a:schemeClr val="bg1"/>
                </a:solidFill>
              </a:rPr>
              <a:t>COINS</a:t>
            </a:r>
            <a:r>
              <a:rPr lang="en-AU" b="1" dirty="0"/>
              <a:t>  |  </a:t>
            </a:r>
            <a:r>
              <a:rPr lang="en-AU" b="1" dirty="0">
                <a:solidFill>
                  <a:srgbClr val="00B0F0"/>
                </a:solidFill>
              </a:rPr>
              <a:t>MARKETS</a:t>
            </a:r>
            <a:r>
              <a:rPr lang="en-AU" b="1" dirty="0"/>
              <a:t>  |  DATA  |  OUR TEAM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47EE87-B0D8-4810-8DCA-11E8F50E7761}"/>
              </a:ext>
            </a:extLst>
          </p:cNvPr>
          <p:cNvSpPr/>
          <p:nvPr/>
        </p:nvSpPr>
        <p:spPr>
          <a:xfrm>
            <a:off x="542924" y="1307739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Top 5 Exchanges by $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FEB750-F0B3-4499-A616-8854E88E5637}"/>
              </a:ext>
            </a:extLst>
          </p:cNvPr>
          <p:cNvSpPr/>
          <p:nvPr/>
        </p:nvSpPr>
        <p:spPr>
          <a:xfrm>
            <a:off x="2555875" y="1320800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Top 5 Exchanges by volume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BBCFDA-52BA-4284-9C22-DDD39ADBEB10}"/>
              </a:ext>
            </a:extLst>
          </p:cNvPr>
          <p:cNvSpPr/>
          <p:nvPr/>
        </p:nvSpPr>
        <p:spPr>
          <a:xfrm>
            <a:off x="4540250" y="1320800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# coin varieties traded by selected exchange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F5A0E3-DC42-45EB-A4A8-CE2BEA8C5033}"/>
              </a:ext>
            </a:extLst>
          </p:cNvPr>
          <p:cNvSpPr/>
          <p:nvPr/>
        </p:nvSpPr>
        <p:spPr>
          <a:xfrm>
            <a:off x="6642100" y="1320800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Total Volume traded in 1 month by selection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CBDFD9-7216-46BF-8967-F0850F80F0D6}"/>
              </a:ext>
            </a:extLst>
          </p:cNvPr>
          <p:cNvSpPr/>
          <p:nvPr/>
        </p:nvSpPr>
        <p:spPr>
          <a:xfrm>
            <a:off x="9829800" y="1320800"/>
            <a:ext cx="1612900" cy="3962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Last 20 trades by volume</a:t>
            </a:r>
            <a:br>
              <a:rPr lang="en-AU" b="1" dirty="0">
                <a:solidFill>
                  <a:schemeClr val="tx1"/>
                </a:solidFill>
              </a:rPr>
            </a:br>
            <a:br>
              <a:rPr lang="en-AU" b="1" dirty="0">
                <a:solidFill>
                  <a:schemeClr val="tx1"/>
                </a:solidFill>
              </a:rPr>
            </a:br>
            <a:r>
              <a:rPr lang="en-AU" b="1" dirty="0">
                <a:solidFill>
                  <a:schemeClr val="tx1"/>
                </a:solidFill>
              </a:rPr>
              <a:t>(uses update function)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42073C-F885-4DF8-AA2D-2111CBA5644F}"/>
              </a:ext>
            </a:extLst>
          </p:cNvPr>
          <p:cNvSpPr/>
          <p:nvPr/>
        </p:nvSpPr>
        <p:spPr>
          <a:xfrm>
            <a:off x="542924" y="3012158"/>
            <a:ext cx="8880475" cy="30965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74942B-DCE4-453D-BC42-F23748D50D15}"/>
              </a:ext>
            </a:extLst>
          </p:cNvPr>
          <p:cNvSpPr txBox="1"/>
          <p:nvPr/>
        </p:nvSpPr>
        <p:spPr>
          <a:xfrm>
            <a:off x="7886806" y="2555268"/>
            <a:ext cx="153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EXCHANGE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2CC5E2-41C4-4A8E-8FA8-8646D6C33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41" y="3003369"/>
            <a:ext cx="9106318" cy="309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48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580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Cryptocurrency Analysis</vt:lpstr>
      <vt:lpstr>Purpose of Project </vt:lpstr>
      <vt:lpstr>What did we look at? </vt:lpstr>
      <vt:lpstr>What did we look at? Cont. </vt:lpstr>
      <vt:lpstr>Flowchart</vt:lpstr>
      <vt:lpstr>ERD – Database Relation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</dc:title>
  <dc:creator>Gail McGlinn</dc:creator>
  <cp:lastModifiedBy>J B</cp:lastModifiedBy>
  <cp:revision>26</cp:revision>
  <dcterms:created xsi:type="dcterms:W3CDTF">2021-01-22T11:47:25Z</dcterms:created>
  <dcterms:modified xsi:type="dcterms:W3CDTF">2021-01-23T04:48:51Z</dcterms:modified>
</cp:coreProperties>
</file>